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mpg" ContentType="vide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18.xml" ContentType="application/vnd.openxmlformats-officedocument.theme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theme/theme20.xml" ContentType="application/vnd.openxmlformats-officedocument.theme+xml"/>
  <Override PartName="/ppt/slideLayouts/slideLayout24.xml" ContentType="application/vnd.openxmlformats-officedocument.presentationml.slideLayout+xml"/>
  <Override PartName="/ppt/theme/theme21.xml" ContentType="application/vnd.openxmlformats-officedocument.theme+xml"/>
  <Override PartName="/ppt/slideLayouts/slideLayout25.xml" ContentType="application/vnd.openxmlformats-officedocument.presentationml.slideLayout+xml"/>
  <Override PartName="/ppt/theme/theme22.xml" ContentType="application/vnd.openxmlformats-officedocument.theme+xml"/>
  <Override PartName="/ppt/slideLayouts/slideLayout26.xml" ContentType="application/vnd.openxmlformats-officedocument.presentationml.slideLayout+xml"/>
  <Override PartName="/ppt/theme/theme23.xml" ContentType="application/vnd.openxmlformats-officedocument.theme+xml"/>
  <Override PartName="/ppt/slideLayouts/slideLayout27.xml" ContentType="application/vnd.openxmlformats-officedocument.presentationml.slideLayout+xml"/>
  <Override PartName="/ppt/theme/theme24.xml" ContentType="application/vnd.openxmlformats-officedocument.theme+xml"/>
  <Override PartName="/ppt/slideLayouts/slideLayout28.xml" ContentType="application/vnd.openxmlformats-officedocument.presentationml.slideLayout+xml"/>
  <Override PartName="/ppt/theme/theme25.xml" ContentType="application/vnd.openxmlformats-officedocument.theme+xml"/>
  <Override PartName="/ppt/slideLayouts/slideLayout29.xml" ContentType="application/vnd.openxmlformats-officedocument.presentationml.slideLayout+xml"/>
  <Override PartName="/ppt/theme/theme26.xml" ContentType="application/vnd.openxmlformats-officedocument.theme+xml"/>
  <Override PartName="/ppt/slideLayouts/slideLayout30.xml" ContentType="application/vnd.openxmlformats-officedocument.presentationml.slideLayout+xml"/>
  <Override PartName="/ppt/theme/theme27.xml" ContentType="application/vnd.openxmlformats-officedocument.theme+xml"/>
  <Override PartName="/ppt/slideLayouts/slideLayout31.xml" ContentType="application/vnd.openxmlformats-officedocument.presentationml.slideLayout+xml"/>
  <Override PartName="/ppt/theme/theme28.xml" ContentType="application/vnd.openxmlformats-officedocument.theme+xml"/>
  <Override PartName="/ppt/slideLayouts/slideLayout32.xml" ContentType="application/vnd.openxmlformats-officedocument.presentationml.slideLayout+xml"/>
  <Override PartName="/ppt/theme/theme29.xml" ContentType="application/vnd.openxmlformats-officedocument.theme+xml"/>
  <Override PartName="/ppt/slideLayouts/slideLayout33.xml" ContentType="application/vnd.openxmlformats-officedocument.presentationml.slideLayout+xml"/>
  <Override PartName="/ppt/theme/theme30.xml" ContentType="application/vnd.openxmlformats-officedocument.theme+xml"/>
  <Override PartName="/ppt/slideLayouts/slideLayout34.xml" ContentType="application/vnd.openxmlformats-officedocument.presentationml.slideLayout+xml"/>
  <Override PartName="/ppt/theme/theme31.xml" ContentType="application/vnd.openxmlformats-officedocument.theme+xml"/>
  <Override PartName="/ppt/slideLayouts/slideLayout35.xml" ContentType="application/vnd.openxmlformats-officedocument.presentationml.slideLayout+xml"/>
  <Override PartName="/ppt/theme/theme32.xml" ContentType="application/vnd.openxmlformats-officedocument.theme+xml"/>
  <Override PartName="/ppt/slideLayouts/slideLayout36.xml" ContentType="application/vnd.openxmlformats-officedocument.presentationml.slideLayout+xml"/>
  <Override PartName="/ppt/theme/theme33.xml" ContentType="application/vnd.openxmlformats-officedocument.theme+xml"/>
  <Override PartName="/ppt/slideLayouts/slideLayout37.xml" ContentType="application/vnd.openxmlformats-officedocument.presentationml.slideLayout+xml"/>
  <Override PartName="/ppt/theme/theme34.xml" ContentType="application/vnd.openxmlformats-officedocument.theme+xml"/>
  <Override PartName="/ppt/slideLayouts/slideLayout38.xml" ContentType="application/vnd.openxmlformats-officedocument.presentationml.slideLayout+xml"/>
  <Override PartName="/ppt/theme/theme35.xml" ContentType="application/vnd.openxmlformats-officedocument.theme+xml"/>
  <Override PartName="/ppt/slideLayouts/slideLayout39.xml" ContentType="application/vnd.openxmlformats-officedocument.presentationml.slideLayout+xml"/>
  <Override PartName="/ppt/theme/theme36.xml" ContentType="application/vnd.openxmlformats-officedocument.theme+xml"/>
  <Override PartName="/ppt/slideLayouts/slideLayout40.xml" ContentType="application/vnd.openxmlformats-officedocument.presentationml.slideLayout+xml"/>
  <Override PartName="/ppt/theme/theme37.xml" ContentType="application/vnd.openxmlformats-officedocument.theme+xml"/>
  <Override PartName="/ppt/slideLayouts/slideLayout41.xml" ContentType="application/vnd.openxmlformats-officedocument.presentationml.slideLayout+xml"/>
  <Override PartName="/ppt/theme/theme38.xml" ContentType="application/vnd.openxmlformats-officedocument.theme+xml"/>
  <Override PartName="/ppt/slideLayouts/slideLayout42.xml" ContentType="application/vnd.openxmlformats-officedocument.presentationml.slideLayout+xml"/>
  <Override PartName="/ppt/theme/theme39.xml" ContentType="application/vnd.openxmlformats-officedocument.theme+xml"/>
  <Override PartName="/ppt/slideLayouts/slideLayout43.xml" ContentType="application/vnd.openxmlformats-officedocument.presentationml.slideLayout+xml"/>
  <Override PartName="/ppt/theme/theme40.xml" ContentType="application/vnd.openxmlformats-officedocument.theme+xml"/>
  <Override PartName="/ppt/slideLayouts/slideLayout44.xml" ContentType="application/vnd.openxmlformats-officedocument.presentationml.slideLayout+xml"/>
  <Override PartName="/ppt/theme/theme41.xml" ContentType="application/vnd.openxmlformats-officedocument.theme+xml"/>
  <Override PartName="/ppt/slideLayouts/slideLayout45.xml" ContentType="application/vnd.openxmlformats-officedocument.presentationml.slideLayout+xml"/>
  <Override PartName="/ppt/theme/theme42.xml" ContentType="application/vnd.openxmlformats-officedocument.theme+xml"/>
  <Override PartName="/ppt/slideLayouts/slideLayout46.xml" ContentType="application/vnd.openxmlformats-officedocument.presentationml.slideLayout+xml"/>
  <Override PartName="/ppt/theme/theme43.xml" ContentType="application/vnd.openxmlformats-officedocument.theme+xml"/>
  <Override PartName="/ppt/slideLayouts/slideLayout47.xml" ContentType="application/vnd.openxmlformats-officedocument.presentationml.slideLayout+xml"/>
  <Override PartName="/ppt/theme/theme44.xml" ContentType="application/vnd.openxmlformats-officedocument.theme+xml"/>
  <Override PartName="/ppt/slideLayouts/slideLayout48.xml" ContentType="application/vnd.openxmlformats-officedocument.presentationml.slideLayout+xml"/>
  <Override PartName="/ppt/theme/theme45.xml" ContentType="application/vnd.openxmlformats-officedocument.theme+xml"/>
  <Override PartName="/ppt/slideLayouts/slideLayout49.xml" ContentType="application/vnd.openxmlformats-officedocument.presentationml.slideLayout+xml"/>
  <Override PartName="/ppt/theme/theme46.xml" ContentType="application/vnd.openxmlformats-officedocument.theme+xml"/>
  <Override PartName="/ppt/slideLayouts/slideLayout50.xml" ContentType="application/vnd.openxmlformats-officedocument.presentationml.slideLayout+xml"/>
  <Override PartName="/ppt/theme/theme47.xml" ContentType="application/vnd.openxmlformats-officedocument.theme+xml"/>
  <Override PartName="/ppt/slideLayouts/slideLayout51.xml" ContentType="application/vnd.openxmlformats-officedocument.presentationml.slideLayout+xml"/>
  <Override PartName="/ppt/theme/theme48.xml" ContentType="application/vnd.openxmlformats-officedocument.theme+xml"/>
  <Override PartName="/ppt/slideLayouts/slideLayout52.xml" ContentType="application/vnd.openxmlformats-officedocument.presentationml.slideLayout+xml"/>
  <Override PartName="/ppt/theme/theme49.xml" ContentType="application/vnd.openxmlformats-officedocument.theme+xml"/>
  <Override PartName="/ppt/slideLayouts/slideLayout53.xml" ContentType="application/vnd.openxmlformats-officedocument.presentationml.slideLayout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720" r:id="rId2"/>
    <p:sldMasterId id="2147483732" r:id="rId3"/>
    <p:sldMasterId id="2147483758" r:id="rId4"/>
    <p:sldMasterId id="2147483760" r:id="rId5"/>
    <p:sldMasterId id="2147483762" r:id="rId6"/>
    <p:sldMasterId id="2147483772" r:id="rId7"/>
    <p:sldMasterId id="2147483774" r:id="rId8"/>
    <p:sldMasterId id="2147483776" r:id="rId9"/>
    <p:sldMasterId id="2147483778" r:id="rId10"/>
    <p:sldMasterId id="2147483780" r:id="rId11"/>
    <p:sldMasterId id="2147483782" r:id="rId12"/>
    <p:sldMasterId id="2147483784" r:id="rId13"/>
    <p:sldMasterId id="2147483786" r:id="rId14"/>
    <p:sldMasterId id="2147483788" r:id="rId15"/>
    <p:sldMasterId id="2147483790" r:id="rId16"/>
    <p:sldMasterId id="2147483792" r:id="rId17"/>
    <p:sldMasterId id="2147483794" r:id="rId18"/>
    <p:sldMasterId id="2147483796" r:id="rId19"/>
    <p:sldMasterId id="2147483798" r:id="rId20"/>
    <p:sldMasterId id="2147483800" r:id="rId21"/>
    <p:sldMasterId id="2147483802" r:id="rId22"/>
    <p:sldMasterId id="2147483804" r:id="rId23"/>
    <p:sldMasterId id="2147483806" r:id="rId24"/>
    <p:sldMasterId id="2147483808" r:id="rId25"/>
    <p:sldMasterId id="2147483810" r:id="rId26"/>
    <p:sldMasterId id="2147483812" r:id="rId27"/>
    <p:sldMasterId id="2147483814" r:id="rId28"/>
    <p:sldMasterId id="2147483816" r:id="rId29"/>
    <p:sldMasterId id="2147483818" r:id="rId30"/>
    <p:sldMasterId id="2147483820" r:id="rId31"/>
    <p:sldMasterId id="2147483822" r:id="rId32"/>
    <p:sldMasterId id="2147483824" r:id="rId33"/>
    <p:sldMasterId id="2147483826" r:id="rId34"/>
    <p:sldMasterId id="2147483828" r:id="rId35"/>
    <p:sldMasterId id="2147483830" r:id="rId36"/>
    <p:sldMasterId id="2147483832" r:id="rId37"/>
    <p:sldMasterId id="2147483834" r:id="rId38"/>
    <p:sldMasterId id="2147483836" r:id="rId39"/>
    <p:sldMasterId id="2147483838" r:id="rId40"/>
    <p:sldMasterId id="2147483840" r:id="rId41"/>
    <p:sldMasterId id="2147483842" r:id="rId42"/>
    <p:sldMasterId id="2147483844" r:id="rId43"/>
    <p:sldMasterId id="2147483846" r:id="rId44"/>
    <p:sldMasterId id="2147483848" r:id="rId45"/>
    <p:sldMasterId id="2147483850" r:id="rId46"/>
    <p:sldMasterId id="2147483852" r:id="rId47"/>
    <p:sldMasterId id="2147483854" r:id="rId48"/>
    <p:sldMasterId id="2147483878" r:id="rId49"/>
    <p:sldMasterId id="2147483880" r:id="rId50"/>
  </p:sldMasterIdLst>
  <p:notesMasterIdLst>
    <p:notesMasterId r:id="rId160"/>
  </p:notesMasterIdLst>
  <p:handoutMasterIdLst>
    <p:handoutMasterId r:id="rId161"/>
  </p:handoutMasterIdLst>
  <p:sldIdLst>
    <p:sldId id="256" r:id="rId51"/>
    <p:sldId id="300" r:id="rId52"/>
    <p:sldId id="450" r:id="rId53"/>
    <p:sldId id="451" r:id="rId54"/>
    <p:sldId id="308" r:id="rId55"/>
    <p:sldId id="309" r:id="rId56"/>
    <p:sldId id="302" r:id="rId57"/>
    <p:sldId id="367" r:id="rId58"/>
    <p:sldId id="310" r:id="rId59"/>
    <p:sldId id="373" r:id="rId60"/>
    <p:sldId id="311" r:id="rId61"/>
    <p:sldId id="312" r:id="rId62"/>
    <p:sldId id="386" r:id="rId63"/>
    <p:sldId id="313" r:id="rId64"/>
    <p:sldId id="314" r:id="rId65"/>
    <p:sldId id="315" r:id="rId66"/>
    <p:sldId id="452" r:id="rId67"/>
    <p:sldId id="387" r:id="rId68"/>
    <p:sldId id="316" r:id="rId69"/>
    <p:sldId id="388" r:id="rId70"/>
    <p:sldId id="317" r:id="rId71"/>
    <p:sldId id="318" r:id="rId72"/>
    <p:sldId id="393" r:id="rId73"/>
    <p:sldId id="447" r:id="rId74"/>
    <p:sldId id="319" r:id="rId75"/>
    <p:sldId id="320" r:id="rId76"/>
    <p:sldId id="321" r:id="rId77"/>
    <p:sldId id="394" r:id="rId78"/>
    <p:sldId id="322" r:id="rId79"/>
    <p:sldId id="395" r:id="rId80"/>
    <p:sldId id="323" r:id="rId81"/>
    <p:sldId id="324" r:id="rId82"/>
    <p:sldId id="325" r:id="rId83"/>
    <p:sldId id="396" r:id="rId84"/>
    <p:sldId id="326" r:id="rId85"/>
    <p:sldId id="397" r:id="rId86"/>
    <p:sldId id="327" r:id="rId87"/>
    <p:sldId id="398" r:id="rId88"/>
    <p:sldId id="328" r:id="rId89"/>
    <p:sldId id="329" r:id="rId90"/>
    <p:sldId id="330" r:id="rId91"/>
    <p:sldId id="331" r:id="rId92"/>
    <p:sldId id="399" r:id="rId93"/>
    <p:sldId id="332" r:id="rId94"/>
    <p:sldId id="333" r:id="rId95"/>
    <p:sldId id="400" r:id="rId96"/>
    <p:sldId id="334" r:id="rId97"/>
    <p:sldId id="335" r:id="rId98"/>
    <p:sldId id="336" r:id="rId99"/>
    <p:sldId id="401" r:id="rId100"/>
    <p:sldId id="402" r:id="rId101"/>
    <p:sldId id="403" r:id="rId102"/>
    <p:sldId id="448" r:id="rId103"/>
    <p:sldId id="337" r:id="rId104"/>
    <p:sldId id="404" r:id="rId105"/>
    <p:sldId id="405" r:id="rId106"/>
    <p:sldId id="406" r:id="rId107"/>
    <p:sldId id="338" r:id="rId108"/>
    <p:sldId id="407" r:id="rId109"/>
    <p:sldId id="408" r:id="rId110"/>
    <p:sldId id="409" r:id="rId111"/>
    <p:sldId id="410" r:id="rId112"/>
    <p:sldId id="339" r:id="rId113"/>
    <p:sldId id="342" r:id="rId114"/>
    <p:sldId id="341" r:id="rId115"/>
    <p:sldId id="411" r:id="rId116"/>
    <p:sldId id="340" r:id="rId117"/>
    <p:sldId id="412" r:id="rId118"/>
    <p:sldId id="413" r:id="rId119"/>
    <p:sldId id="414" r:id="rId120"/>
    <p:sldId id="343" r:id="rId121"/>
    <p:sldId id="415" r:id="rId122"/>
    <p:sldId id="416" r:id="rId123"/>
    <p:sldId id="417" r:id="rId124"/>
    <p:sldId id="344" r:id="rId125"/>
    <p:sldId id="345" r:id="rId126"/>
    <p:sldId id="346" r:id="rId127"/>
    <p:sldId id="347" r:id="rId128"/>
    <p:sldId id="348" r:id="rId129"/>
    <p:sldId id="418" r:id="rId130"/>
    <p:sldId id="349" r:id="rId131"/>
    <p:sldId id="419" r:id="rId132"/>
    <p:sldId id="420" r:id="rId133"/>
    <p:sldId id="421" r:id="rId134"/>
    <p:sldId id="350" r:id="rId135"/>
    <p:sldId id="422" r:id="rId136"/>
    <p:sldId id="423" r:id="rId137"/>
    <p:sldId id="351" r:id="rId138"/>
    <p:sldId id="424" r:id="rId139"/>
    <p:sldId id="425" r:id="rId140"/>
    <p:sldId id="426" r:id="rId141"/>
    <p:sldId id="446" r:id="rId142"/>
    <p:sldId id="449" r:id="rId143"/>
    <p:sldId id="352" r:id="rId144"/>
    <p:sldId id="353" r:id="rId145"/>
    <p:sldId id="427" r:id="rId146"/>
    <p:sldId id="354" r:id="rId147"/>
    <p:sldId id="355" r:id="rId148"/>
    <p:sldId id="428" r:id="rId149"/>
    <p:sldId id="356" r:id="rId150"/>
    <p:sldId id="429" r:id="rId151"/>
    <p:sldId id="357" r:id="rId152"/>
    <p:sldId id="358" r:id="rId153"/>
    <p:sldId id="359" r:id="rId154"/>
    <p:sldId id="430" r:id="rId155"/>
    <p:sldId id="431" r:id="rId156"/>
    <p:sldId id="432" r:id="rId157"/>
    <p:sldId id="433" r:id="rId158"/>
    <p:sldId id="434" r:id="rId159"/>
  </p:sldIdLst>
  <p:sldSz cx="9144000" cy="6858000" type="screen4x3"/>
  <p:notesSz cx="6858000" cy="9144000"/>
  <p:custDataLst>
    <p:tags r:id="rId1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1">
          <p15:clr>
            <a:srgbClr val="A4A3A4"/>
          </p15:clr>
        </p15:guide>
        <p15:guide id="2" orient="horz" pos="2168">
          <p15:clr>
            <a:srgbClr val="A4A3A4"/>
          </p15:clr>
        </p15:guide>
        <p15:guide id="3" pos="2883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80" autoAdjust="0"/>
    <p:restoredTop sz="94482" autoAdjust="0"/>
  </p:normalViewPr>
  <p:slideViewPr>
    <p:cSldViewPr snapToGrid="0" showGuides="1">
      <p:cViewPr>
        <p:scale>
          <a:sx n="100" d="100"/>
          <a:sy n="100" d="100"/>
        </p:scale>
        <p:origin x="-984" y="-80"/>
      </p:cViewPr>
      <p:guideLst>
        <p:guide orient="horz" pos="1291"/>
        <p:guide orient="horz" pos="2168"/>
        <p:guide pos="2883"/>
        <p:guide/>
      </p:guideLst>
    </p:cSldViewPr>
  </p:slideViewPr>
  <p:outlineViewPr>
    <p:cViewPr>
      <p:scale>
        <a:sx n="33" d="100"/>
        <a:sy n="33" d="100"/>
      </p:scale>
      <p:origin x="0" y="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3" d="100"/>
        <a:sy n="253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92.xml"/><Relationship Id="rId143" Type="http://schemas.openxmlformats.org/officeDocument/2006/relationships/slide" Target="slides/slide93.xml"/><Relationship Id="rId144" Type="http://schemas.openxmlformats.org/officeDocument/2006/relationships/slide" Target="slides/slide94.xml"/><Relationship Id="rId145" Type="http://schemas.openxmlformats.org/officeDocument/2006/relationships/slide" Target="slides/slide95.xml"/><Relationship Id="rId146" Type="http://schemas.openxmlformats.org/officeDocument/2006/relationships/slide" Target="slides/slide96.xml"/><Relationship Id="rId147" Type="http://schemas.openxmlformats.org/officeDocument/2006/relationships/slide" Target="slides/slide97.xml"/><Relationship Id="rId148" Type="http://schemas.openxmlformats.org/officeDocument/2006/relationships/slide" Target="slides/slide98.xml"/><Relationship Id="rId149" Type="http://schemas.openxmlformats.org/officeDocument/2006/relationships/slide" Target="slides/slide99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80" Type="http://schemas.openxmlformats.org/officeDocument/2006/relationships/slide" Target="slides/slide30.xml"/><Relationship Id="rId81" Type="http://schemas.openxmlformats.org/officeDocument/2006/relationships/slide" Target="slides/slide31.xml"/><Relationship Id="rId82" Type="http://schemas.openxmlformats.org/officeDocument/2006/relationships/slide" Target="slides/slide32.xml"/><Relationship Id="rId83" Type="http://schemas.openxmlformats.org/officeDocument/2006/relationships/slide" Target="slides/slide33.xml"/><Relationship Id="rId84" Type="http://schemas.openxmlformats.org/officeDocument/2006/relationships/slide" Target="slides/slide34.xml"/><Relationship Id="rId85" Type="http://schemas.openxmlformats.org/officeDocument/2006/relationships/slide" Target="slides/slide35.xml"/><Relationship Id="rId86" Type="http://schemas.openxmlformats.org/officeDocument/2006/relationships/slide" Target="slides/slide36.xml"/><Relationship Id="rId87" Type="http://schemas.openxmlformats.org/officeDocument/2006/relationships/slide" Target="slides/slide37.xml"/><Relationship Id="rId88" Type="http://schemas.openxmlformats.org/officeDocument/2006/relationships/slide" Target="slides/slide38.xml"/><Relationship Id="rId89" Type="http://schemas.openxmlformats.org/officeDocument/2006/relationships/slide" Target="slides/slide39.xml"/><Relationship Id="rId110" Type="http://schemas.openxmlformats.org/officeDocument/2006/relationships/slide" Target="slides/slide60.xml"/><Relationship Id="rId111" Type="http://schemas.openxmlformats.org/officeDocument/2006/relationships/slide" Target="slides/slide61.xml"/><Relationship Id="rId112" Type="http://schemas.openxmlformats.org/officeDocument/2006/relationships/slide" Target="slides/slide62.xml"/><Relationship Id="rId113" Type="http://schemas.openxmlformats.org/officeDocument/2006/relationships/slide" Target="slides/slide63.xml"/><Relationship Id="rId114" Type="http://schemas.openxmlformats.org/officeDocument/2006/relationships/slide" Target="slides/slide64.xml"/><Relationship Id="rId115" Type="http://schemas.openxmlformats.org/officeDocument/2006/relationships/slide" Target="slides/slide65.xml"/><Relationship Id="rId116" Type="http://schemas.openxmlformats.org/officeDocument/2006/relationships/slide" Target="slides/slide66.xml"/><Relationship Id="rId117" Type="http://schemas.openxmlformats.org/officeDocument/2006/relationships/slide" Target="slides/slide67.xml"/><Relationship Id="rId118" Type="http://schemas.openxmlformats.org/officeDocument/2006/relationships/slide" Target="slides/slide68.xml"/><Relationship Id="rId119" Type="http://schemas.openxmlformats.org/officeDocument/2006/relationships/slide" Target="slides/slide69.xml"/><Relationship Id="rId150" Type="http://schemas.openxmlformats.org/officeDocument/2006/relationships/slide" Target="slides/slide100.xml"/><Relationship Id="rId151" Type="http://schemas.openxmlformats.org/officeDocument/2006/relationships/slide" Target="slides/slide101.xml"/><Relationship Id="rId152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" Target="slides/slide103.xml"/><Relationship Id="rId154" Type="http://schemas.openxmlformats.org/officeDocument/2006/relationships/slide" Target="slides/slide104.xml"/><Relationship Id="rId155" Type="http://schemas.openxmlformats.org/officeDocument/2006/relationships/slide" Target="slides/slide105.xml"/><Relationship Id="rId156" Type="http://schemas.openxmlformats.org/officeDocument/2006/relationships/slide" Target="slides/slide106.xml"/><Relationship Id="rId157" Type="http://schemas.openxmlformats.org/officeDocument/2006/relationships/slide" Target="slides/slide107.xml"/><Relationship Id="rId158" Type="http://schemas.openxmlformats.org/officeDocument/2006/relationships/slide" Target="slides/slide108.xml"/><Relationship Id="rId159" Type="http://schemas.openxmlformats.org/officeDocument/2006/relationships/slide" Target="slides/slide109.xml"/><Relationship Id="rId50" Type="http://schemas.openxmlformats.org/officeDocument/2006/relationships/slideMaster" Target="slideMasters/slideMaster50.xml"/><Relationship Id="rId51" Type="http://schemas.openxmlformats.org/officeDocument/2006/relationships/slide" Target="slides/slide1.xml"/><Relationship Id="rId52" Type="http://schemas.openxmlformats.org/officeDocument/2006/relationships/slide" Target="slides/slide2.xml"/><Relationship Id="rId53" Type="http://schemas.openxmlformats.org/officeDocument/2006/relationships/slide" Target="slides/slide3.xml"/><Relationship Id="rId54" Type="http://schemas.openxmlformats.org/officeDocument/2006/relationships/slide" Target="slides/slide4.xml"/><Relationship Id="rId55" Type="http://schemas.openxmlformats.org/officeDocument/2006/relationships/slide" Target="slides/slide5.xml"/><Relationship Id="rId56" Type="http://schemas.openxmlformats.org/officeDocument/2006/relationships/slide" Target="slides/slide6.xml"/><Relationship Id="rId57" Type="http://schemas.openxmlformats.org/officeDocument/2006/relationships/slide" Target="slides/slide7.xml"/><Relationship Id="rId58" Type="http://schemas.openxmlformats.org/officeDocument/2006/relationships/slide" Target="slides/slide8.xml"/><Relationship Id="rId59" Type="http://schemas.openxmlformats.org/officeDocument/2006/relationships/slide" Target="slides/slide9.xml"/><Relationship Id="rId90" Type="http://schemas.openxmlformats.org/officeDocument/2006/relationships/slide" Target="slides/slide40.xml"/><Relationship Id="rId91" Type="http://schemas.openxmlformats.org/officeDocument/2006/relationships/slide" Target="slides/slide41.xml"/><Relationship Id="rId92" Type="http://schemas.openxmlformats.org/officeDocument/2006/relationships/slide" Target="slides/slide42.xml"/><Relationship Id="rId93" Type="http://schemas.openxmlformats.org/officeDocument/2006/relationships/slide" Target="slides/slide43.xml"/><Relationship Id="rId94" Type="http://schemas.openxmlformats.org/officeDocument/2006/relationships/slide" Target="slides/slide44.xml"/><Relationship Id="rId95" Type="http://schemas.openxmlformats.org/officeDocument/2006/relationships/slide" Target="slides/slide45.xml"/><Relationship Id="rId96" Type="http://schemas.openxmlformats.org/officeDocument/2006/relationships/slide" Target="slides/slide46.xml"/><Relationship Id="rId97" Type="http://schemas.openxmlformats.org/officeDocument/2006/relationships/slide" Target="slides/slide47.xml"/><Relationship Id="rId98" Type="http://schemas.openxmlformats.org/officeDocument/2006/relationships/slide" Target="slides/slide48.xml"/><Relationship Id="rId99" Type="http://schemas.openxmlformats.org/officeDocument/2006/relationships/slide" Target="slides/slide49.xml"/><Relationship Id="rId120" Type="http://schemas.openxmlformats.org/officeDocument/2006/relationships/slide" Target="slides/slide70.xml"/><Relationship Id="rId121" Type="http://schemas.openxmlformats.org/officeDocument/2006/relationships/slide" Target="slides/slide71.xml"/><Relationship Id="rId122" Type="http://schemas.openxmlformats.org/officeDocument/2006/relationships/slide" Target="slides/slide72.xml"/><Relationship Id="rId123" Type="http://schemas.openxmlformats.org/officeDocument/2006/relationships/slide" Target="slides/slide73.xml"/><Relationship Id="rId124" Type="http://schemas.openxmlformats.org/officeDocument/2006/relationships/slide" Target="slides/slide74.xml"/><Relationship Id="rId125" Type="http://schemas.openxmlformats.org/officeDocument/2006/relationships/slide" Target="slides/slide75.xml"/><Relationship Id="rId126" Type="http://schemas.openxmlformats.org/officeDocument/2006/relationships/slide" Target="slides/slide76.xml"/><Relationship Id="rId127" Type="http://schemas.openxmlformats.org/officeDocument/2006/relationships/slide" Target="slides/slide77.xml"/><Relationship Id="rId128" Type="http://schemas.openxmlformats.org/officeDocument/2006/relationships/slide" Target="slides/slide78.xml"/><Relationship Id="rId129" Type="http://schemas.openxmlformats.org/officeDocument/2006/relationships/slide" Target="slides/slide79.xml"/><Relationship Id="rId160" Type="http://schemas.openxmlformats.org/officeDocument/2006/relationships/notesMaster" Target="notesMasters/notesMaster1.xml"/><Relationship Id="rId161" Type="http://schemas.openxmlformats.org/officeDocument/2006/relationships/handoutMaster" Target="handoutMasters/handoutMaster1.xml"/><Relationship Id="rId162" Type="http://schemas.openxmlformats.org/officeDocument/2006/relationships/printerSettings" Target="printerSettings/printerSettings1.bin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63" Type="http://schemas.openxmlformats.org/officeDocument/2006/relationships/tags" Target="tags/tag1.xml"/><Relationship Id="rId164" Type="http://schemas.openxmlformats.org/officeDocument/2006/relationships/presProps" Target="presProps.xml"/><Relationship Id="rId165" Type="http://schemas.openxmlformats.org/officeDocument/2006/relationships/viewProps" Target="viewProps.xml"/><Relationship Id="rId166" Type="http://schemas.openxmlformats.org/officeDocument/2006/relationships/theme" Target="theme/theme1.xml"/><Relationship Id="rId167" Type="http://schemas.openxmlformats.org/officeDocument/2006/relationships/tableStyles" Target="tableStyles.xml"/><Relationship Id="rId60" Type="http://schemas.openxmlformats.org/officeDocument/2006/relationships/slide" Target="slides/slide10.xml"/><Relationship Id="rId61" Type="http://schemas.openxmlformats.org/officeDocument/2006/relationships/slide" Target="slides/slide11.xml"/><Relationship Id="rId62" Type="http://schemas.openxmlformats.org/officeDocument/2006/relationships/slide" Target="slides/slide12.xml"/><Relationship Id="rId63" Type="http://schemas.openxmlformats.org/officeDocument/2006/relationships/slide" Target="slides/slide13.xml"/><Relationship Id="rId64" Type="http://schemas.openxmlformats.org/officeDocument/2006/relationships/slide" Target="slides/slide14.xml"/><Relationship Id="rId65" Type="http://schemas.openxmlformats.org/officeDocument/2006/relationships/slide" Target="slides/slide15.xml"/><Relationship Id="rId66" Type="http://schemas.openxmlformats.org/officeDocument/2006/relationships/slide" Target="slides/slide16.xml"/><Relationship Id="rId67" Type="http://schemas.openxmlformats.org/officeDocument/2006/relationships/slide" Target="slides/slide17.xml"/><Relationship Id="rId68" Type="http://schemas.openxmlformats.org/officeDocument/2006/relationships/slide" Target="slides/slide18.xml"/><Relationship Id="rId69" Type="http://schemas.openxmlformats.org/officeDocument/2006/relationships/slide" Target="slides/slide19.xml"/><Relationship Id="rId130" Type="http://schemas.openxmlformats.org/officeDocument/2006/relationships/slide" Target="slides/slide80.xml"/><Relationship Id="rId131" Type="http://schemas.openxmlformats.org/officeDocument/2006/relationships/slide" Target="slides/slide81.xml"/><Relationship Id="rId132" Type="http://schemas.openxmlformats.org/officeDocument/2006/relationships/slide" Target="slides/slide82.xml"/><Relationship Id="rId133" Type="http://schemas.openxmlformats.org/officeDocument/2006/relationships/slide" Target="slides/slide83.xml"/><Relationship Id="rId134" Type="http://schemas.openxmlformats.org/officeDocument/2006/relationships/slide" Target="slides/slide84.xml"/><Relationship Id="rId135" Type="http://schemas.openxmlformats.org/officeDocument/2006/relationships/slide" Target="slides/slide85.xml"/><Relationship Id="rId136" Type="http://schemas.openxmlformats.org/officeDocument/2006/relationships/slide" Target="slides/slide86.xml"/><Relationship Id="rId137" Type="http://schemas.openxmlformats.org/officeDocument/2006/relationships/slide" Target="slides/slide87.xml"/><Relationship Id="rId138" Type="http://schemas.openxmlformats.org/officeDocument/2006/relationships/slide" Target="slides/slide88.xml"/><Relationship Id="rId139" Type="http://schemas.openxmlformats.org/officeDocument/2006/relationships/slide" Target="slides/slide8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70" Type="http://schemas.openxmlformats.org/officeDocument/2006/relationships/slide" Target="slides/slide20.xml"/><Relationship Id="rId71" Type="http://schemas.openxmlformats.org/officeDocument/2006/relationships/slide" Target="slides/slide21.xml"/><Relationship Id="rId72" Type="http://schemas.openxmlformats.org/officeDocument/2006/relationships/slide" Target="slides/slide22.xml"/><Relationship Id="rId73" Type="http://schemas.openxmlformats.org/officeDocument/2006/relationships/slide" Target="slides/slide23.xml"/><Relationship Id="rId74" Type="http://schemas.openxmlformats.org/officeDocument/2006/relationships/slide" Target="slides/slide24.xml"/><Relationship Id="rId75" Type="http://schemas.openxmlformats.org/officeDocument/2006/relationships/slide" Target="slides/slide25.xml"/><Relationship Id="rId76" Type="http://schemas.openxmlformats.org/officeDocument/2006/relationships/slide" Target="slides/slide26.xml"/><Relationship Id="rId77" Type="http://schemas.openxmlformats.org/officeDocument/2006/relationships/slide" Target="slides/slide27.xml"/><Relationship Id="rId78" Type="http://schemas.openxmlformats.org/officeDocument/2006/relationships/slide" Target="slides/slide28.xml"/><Relationship Id="rId79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50.xml"/><Relationship Id="rId101" Type="http://schemas.openxmlformats.org/officeDocument/2006/relationships/slide" Target="slides/slide51.xml"/><Relationship Id="rId102" Type="http://schemas.openxmlformats.org/officeDocument/2006/relationships/slide" Target="slides/slide52.xml"/><Relationship Id="rId103" Type="http://schemas.openxmlformats.org/officeDocument/2006/relationships/slide" Target="slides/slide53.xml"/><Relationship Id="rId104" Type="http://schemas.openxmlformats.org/officeDocument/2006/relationships/slide" Target="slides/slide54.xml"/><Relationship Id="rId105" Type="http://schemas.openxmlformats.org/officeDocument/2006/relationships/slide" Target="slides/slide55.xml"/><Relationship Id="rId106" Type="http://schemas.openxmlformats.org/officeDocument/2006/relationships/slide" Target="slides/slide56.xml"/><Relationship Id="rId107" Type="http://schemas.openxmlformats.org/officeDocument/2006/relationships/slide" Target="slides/slide57.xml"/><Relationship Id="rId108" Type="http://schemas.openxmlformats.org/officeDocument/2006/relationships/slide" Target="slides/slide58.xml"/><Relationship Id="rId10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90.xml"/><Relationship Id="rId141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67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1058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17.26d Types of small-scale mutations that affect mRNA sequence (part 4: </a:t>
            </a:r>
            <a:r>
              <a:rPr lang="en-US" dirty="0" err="1">
                <a:ea typeface="ＭＳ Ｐゴシック" pitchFamily="34" charset="-128"/>
              </a:rPr>
              <a:t>frameshift</a:t>
            </a:r>
            <a:r>
              <a:rPr lang="en-US" dirty="0">
                <a:ea typeface="ＭＳ Ｐゴシック" pitchFamily="34" charset="-128"/>
              </a:rPr>
              <a:t>, nonsense)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17.26e Types of small-scale mutations that affect mRNA sequence (part 5: </a:t>
            </a:r>
            <a:r>
              <a:rPr lang="en-US" dirty="0" err="1">
                <a:ea typeface="ＭＳ Ｐゴシック" pitchFamily="34" charset="-128"/>
              </a:rPr>
              <a:t>frameshift</a:t>
            </a:r>
            <a:r>
              <a:rPr lang="en-US" dirty="0">
                <a:ea typeface="ＭＳ Ｐゴシック" pitchFamily="34" charset="-128"/>
              </a:rPr>
              <a:t>, missense)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17.26f Types of small-scale mutations that affect mRNA sequence (part 6: missing amino acid)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17.4 The triplet code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1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07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2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17.5 The codon table for mRNA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468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17.6 Expression of genes from different species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2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7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64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17.7-</a:t>
            </a:r>
            <a:r>
              <a:rPr lang="en-US" dirty="0">
                <a:ea typeface="ＭＳ Ｐゴシック" pitchFamily="34" charset="-128"/>
              </a:rPr>
              <a:t>3 The stages of transcription: initiation, elongation, and termination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99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6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71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17.8 The initiation of transcription at a eukaryotic promoter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29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09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17.9 Transcription elongation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27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30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9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 How does a single faulty gene result in the dramatic appearance of an albino deer?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7F8318-94F8-4202-B667-31C8B05D126B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828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17.10 RNA processing: Addition of the 5' cap and poly-A tail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9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17.11 RNA processing: RNA splicing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82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17.12 A </a:t>
            </a:r>
            <a:r>
              <a:rPr lang="en-US" dirty="0" err="1">
                <a:ea typeface="ＭＳ Ｐゴシック" pitchFamily="34" charset="-128"/>
              </a:rPr>
              <a:t>spliceosome</a:t>
            </a:r>
            <a:r>
              <a:rPr lang="en-US" dirty="0">
                <a:ea typeface="ＭＳ Ｐゴシック" pitchFamily="34" charset="-128"/>
              </a:rPr>
              <a:t> splicing a pre-mRNA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39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00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80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881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43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17.13 Correspondence between exons and protein domains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17.1a How does a single faulty gene result in the dramatic appearance of an albino deer? (part 1: albino raccoon)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8172E2-A2A5-4F71-A515-1522C9C399D0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375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96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27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17.14 Translation: the basic concept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282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428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49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59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17.15 The structure of transfer RNA (</a:t>
            </a:r>
            <a:r>
              <a:rPr lang="en-US" dirty="0" err="1">
                <a:ea typeface="ＭＳ Ｐゴシック" pitchFamily="34" charset="-128"/>
              </a:rPr>
              <a:t>tRNA</a:t>
            </a:r>
            <a:r>
              <a:rPr lang="en-US" dirty="0">
                <a:ea typeface="ＭＳ Ｐゴシック" pitchFamily="34" charset="-128"/>
              </a:rPr>
              <a:t>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17.15a The structure of transfer RNA (</a:t>
            </a:r>
            <a:r>
              <a:rPr lang="en-US" dirty="0" err="1">
                <a:ea typeface="ＭＳ Ｐゴシック" pitchFamily="34" charset="-128"/>
              </a:rPr>
              <a:t>tRNA</a:t>
            </a:r>
            <a:r>
              <a:rPr lang="en-US" dirty="0">
                <a:ea typeface="ＭＳ Ｐゴシック" pitchFamily="34" charset="-128"/>
              </a:rPr>
              <a:t>) (part 1: two-dimensional structure)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17.15b The structure of transfer RNA (</a:t>
            </a:r>
            <a:r>
              <a:rPr lang="en-US" dirty="0" err="1">
                <a:ea typeface="ＭＳ Ｐゴシック" pitchFamily="34" charset="-128"/>
              </a:rPr>
              <a:t>tRNA</a:t>
            </a:r>
            <a:r>
              <a:rPr lang="en-US" dirty="0">
                <a:ea typeface="ＭＳ Ｐゴシック" pitchFamily="34" charset="-128"/>
              </a:rPr>
              <a:t>) (part 2: three-dimensional structure and symbol)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7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682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17.16-</a:t>
            </a:r>
            <a:r>
              <a:rPr lang="en-US" dirty="0">
                <a:ea typeface="ＭＳ Ｐゴシック" pitchFamily="34" charset="-128"/>
              </a:rPr>
              <a:t>1 </a:t>
            </a:r>
            <a:r>
              <a:rPr lang="en-US" dirty="0" err="1">
                <a:ea typeface="ＭＳ Ｐゴシック" pitchFamily="34" charset="-128"/>
              </a:rPr>
              <a:t>Aminoacyl-tRNA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synthetases</a:t>
            </a:r>
            <a:r>
              <a:rPr lang="en-US" dirty="0">
                <a:ea typeface="ＭＳ Ｐゴシック" pitchFamily="34" charset="-128"/>
              </a:rPr>
              <a:t> provide specificity in joining amino acids to their </a:t>
            </a:r>
            <a:r>
              <a:rPr lang="en-US" dirty="0" err="1">
                <a:ea typeface="ＭＳ Ｐゴシック" pitchFamily="34" charset="-128"/>
              </a:rPr>
              <a:t>tRNAs</a:t>
            </a:r>
            <a:r>
              <a:rPr lang="en-US" dirty="0">
                <a:ea typeface="ＭＳ Ｐゴシック" pitchFamily="34" charset="-128"/>
              </a:rPr>
              <a:t>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17.16-</a:t>
            </a:r>
            <a:r>
              <a:rPr lang="en-US" dirty="0">
                <a:ea typeface="ＭＳ Ｐゴシック" pitchFamily="34" charset="-128"/>
              </a:rPr>
              <a:t>2 </a:t>
            </a:r>
            <a:r>
              <a:rPr lang="en-US" dirty="0" err="1">
                <a:ea typeface="ＭＳ Ｐゴシック" pitchFamily="34" charset="-128"/>
              </a:rPr>
              <a:t>Aminoacyl-tRNA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synthetases</a:t>
            </a:r>
            <a:r>
              <a:rPr lang="en-US" dirty="0">
                <a:ea typeface="ＭＳ Ｐゴシック" pitchFamily="34" charset="-128"/>
              </a:rPr>
              <a:t> provide specificity in joining amino acids to their </a:t>
            </a:r>
            <a:r>
              <a:rPr lang="en-US" dirty="0" err="1">
                <a:ea typeface="ＭＳ Ｐゴシック" pitchFamily="34" charset="-128"/>
              </a:rPr>
              <a:t>tRNAs</a:t>
            </a:r>
            <a:r>
              <a:rPr lang="en-US" dirty="0">
                <a:ea typeface="ＭＳ Ｐゴシック" pitchFamily="34" charset="-128"/>
              </a:rPr>
              <a:t>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17.16-</a:t>
            </a:r>
            <a:r>
              <a:rPr lang="en-US" dirty="0">
                <a:ea typeface="ＭＳ Ｐゴシック" pitchFamily="34" charset="-128"/>
              </a:rPr>
              <a:t>3 </a:t>
            </a:r>
            <a:r>
              <a:rPr lang="en-US" dirty="0" err="1">
                <a:ea typeface="ＭＳ Ｐゴシック" pitchFamily="34" charset="-128"/>
              </a:rPr>
              <a:t>Aminoacyl-tRNA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synthetases</a:t>
            </a:r>
            <a:r>
              <a:rPr lang="en-US" dirty="0">
                <a:ea typeface="ＭＳ Ｐゴシック" pitchFamily="34" charset="-128"/>
              </a:rPr>
              <a:t> provide specificity in joining amino acids to their </a:t>
            </a:r>
            <a:r>
              <a:rPr lang="en-US" dirty="0" err="1">
                <a:ea typeface="ＭＳ Ｐゴシック" pitchFamily="34" charset="-128"/>
              </a:rPr>
              <a:t>tRNAs</a:t>
            </a:r>
            <a:r>
              <a:rPr lang="en-US" dirty="0">
                <a:ea typeface="ＭＳ Ｐゴシック" pitchFamily="34" charset="-128"/>
              </a:rPr>
              <a:t>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58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14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17.17 The anatomy of a functioning ribosome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17.17a The anatomy of a functioning ribosome (part 1: computer model)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17.17b The anatomy of a functioning ribosome (part 2: binding sites)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17.17c The anatomy of a functioning ribosome (part 3: mRNA and </a:t>
            </a:r>
            <a:r>
              <a:rPr lang="en-US" dirty="0" err="1">
                <a:ea typeface="ＭＳ Ｐゴシック" pitchFamily="34" charset="-128"/>
              </a:rPr>
              <a:t>tRNA</a:t>
            </a:r>
            <a:r>
              <a:rPr lang="en-US" dirty="0">
                <a:ea typeface="ＭＳ Ｐゴシック" pitchFamily="34" charset="-128"/>
              </a:rPr>
              <a:t>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072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33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17.3 Overview: the roles of transcription and translation in the flow of genetic information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549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17.18 The initiation of translation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67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179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17.19-</a:t>
            </a:r>
            <a:r>
              <a:rPr lang="en-US" dirty="0">
                <a:ea typeface="ＭＳ Ｐゴシック" pitchFamily="34" charset="-128"/>
              </a:rPr>
              <a:t>1 The elongation cycle of translation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68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17.19-</a:t>
            </a:r>
            <a:r>
              <a:rPr lang="en-US" dirty="0">
                <a:ea typeface="ＭＳ Ｐゴシック" pitchFamily="34" charset="-128"/>
              </a:rPr>
              <a:t>2 The elongation cycle of translation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17.19-</a:t>
            </a:r>
            <a:r>
              <a:rPr lang="en-US" dirty="0">
                <a:ea typeface="ＭＳ Ｐゴシック" pitchFamily="34" charset="-128"/>
              </a:rPr>
              <a:t>3 The elongation cycle of translation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24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17.20-</a:t>
            </a:r>
            <a:r>
              <a:rPr lang="en-US" dirty="0">
                <a:ea typeface="ＭＳ Ｐゴシック" pitchFamily="34" charset="-128"/>
              </a:rPr>
              <a:t>1 The termination of translation (step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17.20-</a:t>
            </a:r>
            <a:r>
              <a:rPr lang="en-US" dirty="0">
                <a:ea typeface="ＭＳ Ｐゴシック" pitchFamily="34" charset="-128"/>
              </a:rPr>
              <a:t>2 The termination of translation (step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17.20-</a:t>
            </a:r>
            <a:r>
              <a:rPr lang="en-US" dirty="0">
                <a:ea typeface="ＭＳ Ｐゴシック" pitchFamily="34" charset="-128"/>
              </a:rPr>
              <a:t>3 The termination of translation (step 3)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804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551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76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399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50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164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79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29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17.21 The signal mechanism for targeting proteins to the ER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81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6745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17.22 Polyribosomes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82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17.22a Polyribosomes (part 1: art)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83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17.22b Polyribosomes (part 2: TEM)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84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17.UN01 </a:t>
            </a:r>
            <a:r>
              <a:rPr lang="en-US" dirty="0">
                <a:ea typeface="ＭＳ Ｐゴシック" pitchFamily="34" charset="-128"/>
              </a:rPr>
              <a:t>In-text figure, central dogma, p. 337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15CE6C-487C-44DB-8C8B-053FEF45F169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4013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85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285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17.23 Coupled transcription and translation in bacteria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17.23a Coupled transcription and translation in bacteria (part 1: TEM)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87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88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065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17.24 A summary of transcription and translation in a eukaryotic cell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17.24a A summary of transcription and translation in a eukaryotic cell (part 1)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90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17.24b A summary of transcription and translation in a eukaryotic cell (part 2)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422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95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798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17.25 The molecular basis of sickle-cell disease: a point mutation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11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68503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97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694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98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650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17.26a Types of small-scale mutations that affect mRNA sequence (part 1: silent)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99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100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5496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17.26b Types of small-scale mutations that affect mRNA sequence (part 2: missense)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101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102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4795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103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8524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2B3877A-37B9-F242-844A-E0A4770DE07F}" type="slidenum">
              <a:rPr lang="en-US" sz="1200">
                <a:latin typeface="Times New Roman" charset="0"/>
              </a:rPr>
              <a:pPr/>
              <a:t>104</a:t>
            </a:fld>
            <a:endParaRPr lang="en-US" sz="1200">
              <a:latin typeface="Times New Roman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416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 Types of small-scale mutations that affect mRNA sequence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105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Figure </a:t>
            </a:r>
            <a:r>
              <a:rPr lang="en-US" dirty="0">
                <a:ea typeface="ＭＳ Ｐゴシック" pitchFamily="34" charset="-128"/>
              </a:rPr>
              <a:t>17.26c Types of small-scale mutations that affect mRNA sequence (part 3: nonsense)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4F8B3E-613B-46B4-9D40-14B9BDDD3DD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106</a:t>
            </a:fld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64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 smtClean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smtClean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  <a:endParaRPr lang="en-US" sz="16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  <a:endParaRPr lang="en-US" sz="1000" b="1" i="0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2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463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19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3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theme" Target="../theme/theme50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4" r:id="rId3"/>
    <p:sldLayoutId id="2147483705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7493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62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9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0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51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2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3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2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3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6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8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9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0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1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3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4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5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6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7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 smtClean="0">
                <a:solidFill>
                  <a:srgbClr val="D2B239"/>
                </a:solidFill>
              </a:rPr>
              <a:t>17</a:t>
            </a:r>
            <a:endParaRPr lang="en-US" sz="9600" dirty="0">
              <a:solidFill>
                <a:srgbClr val="D2B239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216275"/>
            <a:ext cx="4076700" cy="1712913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Gene Expression: From Gene to Protein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8275" y="5815264"/>
            <a:ext cx="3436938" cy="6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 smtClean="0">
                <a:solidFill>
                  <a:srgbClr val="D2B239"/>
                </a:solidFill>
              </a:rPr>
              <a:t>Lecture Presentation by </a:t>
            </a:r>
            <a:br>
              <a:rPr lang="en-US" sz="1200" dirty="0" smtClean="0">
                <a:solidFill>
                  <a:srgbClr val="D2B239"/>
                </a:solidFill>
              </a:rPr>
            </a:br>
            <a:r>
              <a:rPr lang="en-US" sz="1200" dirty="0" smtClean="0">
                <a:solidFill>
                  <a:srgbClr val="D2B239"/>
                </a:solidFill>
              </a:rPr>
              <a:t>Nicole </a:t>
            </a:r>
            <a:r>
              <a:rPr lang="en-US" sz="1200" dirty="0" err="1" smtClean="0">
                <a:solidFill>
                  <a:srgbClr val="D2B239"/>
                </a:solidFill>
              </a:rPr>
              <a:t>Tunbridge</a:t>
            </a:r>
            <a:r>
              <a:rPr lang="en-US" sz="1200" dirty="0" smtClean="0">
                <a:solidFill>
                  <a:srgbClr val="D2B239"/>
                </a:solidFill>
              </a:rPr>
              <a:t> and</a:t>
            </a:r>
          </a:p>
          <a:p>
            <a:pPr eaLnBrk="0" hangingPunct="0"/>
            <a:r>
              <a:rPr lang="en-US" sz="1200" dirty="0" smtClean="0">
                <a:solidFill>
                  <a:srgbClr val="D2B239"/>
                </a:solidFill>
              </a:rPr>
              <a:t>Kathleen Fitzpatrick</a:t>
            </a:r>
            <a:endParaRPr lang="en-US" sz="1200" dirty="0">
              <a:solidFill>
                <a:srgbClr val="D2B239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27000" y="3054060"/>
            <a:ext cx="1314380" cy="24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UN01CentralDogma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7"/>
          <a:stretch/>
        </p:blipFill>
        <p:spPr>
          <a:xfrm>
            <a:off x="603504" y="2871216"/>
            <a:ext cx="7936992" cy="938784"/>
          </a:xfrm>
          <a:prstGeom prst="rect">
            <a:avLst/>
          </a:prstGeom>
        </p:spPr>
      </p:pic>
      <p:sp>
        <p:nvSpPr>
          <p:cNvPr id="13312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17.UN01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11568" y="3027680"/>
            <a:ext cx="666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DNA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55440" y="3027680"/>
            <a:ext cx="666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RNA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85000" y="3027680"/>
            <a:ext cx="134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Protein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Insertions and Deletions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Insertions</a:t>
            </a:r>
            <a:r>
              <a:rPr lang="en-US" dirty="0" smtClean="0"/>
              <a:t> and </a:t>
            </a:r>
            <a:r>
              <a:rPr lang="en-US" b="1" dirty="0" smtClean="0"/>
              <a:t>deletions</a:t>
            </a:r>
            <a:r>
              <a:rPr lang="en-US" dirty="0" smtClean="0"/>
              <a:t> are additions or losses of nucleotide pairs in a gene</a:t>
            </a:r>
          </a:p>
          <a:p>
            <a:r>
              <a:rPr lang="en-US" dirty="0" smtClean="0"/>
              <a:t>These mutations have a disastrous effect on the resulting protein more often than substitutions do </a:t>
            </a:r>
          </a:p>
          <a:p>
            <a:r>
              <a:rPr lang="en-US" dirty="0" smtClean="0"/>
              <a:t>Insertion or deletion of nucleotides may alter the reading frame, producing a </a:t>
            </a:r>
            <a:r>
              <a:rPr lang="en-US" b="1" dirty="0" err="1" smtClean="0"/>
              <a:t>frameshift</a:t>
            </a:r>
            <a:r>
              <a:rPr lang="en-US" b="1" dirty="0" smtClean="0"/>
              <a:t> mutation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99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75779" descr="17_26b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"/>
          <a:stretch/>
        </p:blipFill>
        <p:spPr>
          <a:xfrm>
            <a:off x="298704" y="871728"/>
            <a:ext cx="8546592" cy="494205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17.26b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042" y="801763"/>
            <a:ext cx="1137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7202" y="1248803"/>
            <a:ext cx="2627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5898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73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671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20179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387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731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779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827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925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123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233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169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34387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577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71382" y="1267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54404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477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571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435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129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21584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36385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8619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867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977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113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073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121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25785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41782" y="156204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029496" y="128522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28738" y="155390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887825" y="1560395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887067" y="1284031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655311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3474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041491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729087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4130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082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7984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874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776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8640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5580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444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9334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150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24889" y="19580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023738" y="194147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888732" y="1927547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028442" y="1930897"/>
            <a:ext cx="883530" cy="7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688368" y="2587098"/>
            <a:ext cx="1489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3062558" y="2465452"/>
            <a:ext cx="220006" cy="289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530814" y="2284506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464680" y="2284506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70278" y="2284506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17279" y="2284506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6885789" y="2465452"/>
            <a:ext cx="260789" cy="3799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101209" y="2364506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16200000">
            <a:off x="7285184" y="1985453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183607" y="2641903"/>
            <a:ext cx="164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67202" y="3240317"/>
            <a:ext cx="4903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Nucleotide-pair substitution: missense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350866" y="3629778"/>
            <a:ext cx="1901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T instead of C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191250" y="3979333"/>
            <a:ext cx="0" cy="1481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7094859" y="5432614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Left Brace 73"/>
          <p:cNvSpPr/>
          <p:nvPr/>
        </p:nvSpPr>
        <p:spPr bwMode="auto">
          <a:xfrm rot="16200000">
            <a:off x="7278834" y="5058853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524470" y="536319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4458336" y="536319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363934" y="536319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310935" y="536319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D502"/>
                </a:solidFill>
                <a:ea typeface="ＭＳ Ｐゴシック" pitchFamily="34" charset="-128"/>
              </a:rPr>
              <a:t>Ser</a:t>
            </a:r>
            <a:endParaRPr lang="en-US" sz="17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>
            <a:off x="6191250" y="4974168"/>
            <a:ext cx="0" cy="1481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334996" y="4623858"/>
            <a:ext cx="1901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 instead of 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013157" y="432801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013156" y="4047560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013156" y="501593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7876199" y="4047557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7876198" y="432272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7876197" y="501592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3309797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618444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3926417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246032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556124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866216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171016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486400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5791200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7036860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7346952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7651752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6728885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6411384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6108699" y="503779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3309797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3629028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3928532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4243920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556124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7653864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7346952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7045326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724650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6412441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5801784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5496984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5182668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4866216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106584" y="433810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3322113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>
            <a:spLocks noChangeArrowheads="1"/>
          </p:cNvSpPr>
          <p:nvPr/>
        </p:nvSpPr>
        <p:spPr bwMode="auto">
          <a:xfrm>
            <a:off x="3616326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3939117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4871508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6421968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5171016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5486400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5791200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7036860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4256616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4566708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7352244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7662336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6117168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6715951" y="4041773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9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Mutations and Mutagens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Spontaneous mutations can occur during DNA replication, recombination, or repair</a:t>
            </a:r>
          </a:p>
          <a:p>
            <a:r>
              <a:rPr lang="en-US" b="1" dirty="0" smtClean="0"/>
              <a:t>Mutagens</a:t>
            </a:r>
            <a:r>
              <a:rPr lang="en-US" dirty="0" smtClean="0"/>
              <a:t> are physical or chemical agents that can cause mutations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1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Gene? </a:t>
            </a:r>
            <a:r>
              <a:rPr lang="en-US" i="1" dirty="0" smtClean="0"/>
              <a:t>Revisiting the Question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idea of the gene has evolved through the history of genetics</a:t>
            </a:r>
          </a:p>
          <a:p>
            <a:r>
              <a:rPr lang="en-US" smtClean="0"/>
              <a:t>We have considered a gene as</a:t>
            </a:r>
          </a:p>
          <a:p>
            <a:pPr lvl="1"/>
            <a:r>
              <a:rPr lang="en-US" smtClean="0"/>
              <a:t>A discrete unit of inheritance </a:t>
            </a:r>
          </a:p>
          <a:p>
            <a:pPr lvl="1"/>
            <a:r>
              <a:rPr lang="en-US" smtClean="0"/>
              <a:t>A region of specific nucleotide sequence in</a:t>
            </a:r>
            <a:br>
              <a:rPr lang="en-US" smtClean="0"/>
            </a:br>
            <a:r>
              <a:rPr lang="en-US" smtClean="0"/>
              <a:t>a chromosome</a:t>
            </a:r>
          </a:p>
          <a:p>
            <a:pPr lvl="1"/>
            <a:r>
              <a:rPr lang="en-US" smtClean="0"/>
              <a:t>A DNA sequence that codes for a specific polypeptide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gene can be defined as a region of DNA that can be expressed to produce a final functional product that is either a polypeptide or an RNA molecule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34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7_26_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>
          <a:xfrm>
            <a:off x="798576" y="203009"/>
            <a:ext cx="7546848" cy="6424507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36254" y="210991"/>
            <a:ext cx="695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16213" y="1133378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74927" y="49436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74927" y="65398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74927" y="885081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5819241" y="934861"/>
            <a:ext cx="136926" cy="488142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36416" y="2902792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5939444" y="2704275"/>
            <a:ext cx="136926" cy="488142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19405" y="211930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19405" y="2282448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19405" y="2660226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12757" y="290349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72867" y="1650850"/>
            <a:ext cx="29890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(b) Nucleotide-pair insertion or deletion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591175" y="1215199"/>
            <a:ext cx="15875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67012" y="1301653"/>
            <a:ext cx="1090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3324225" y="1218374"/>
            <a:ext cx="136525" cy="1746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506288" y="1269903"/>
            <a:ext cx="900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12663" y="892078"/>
            <a:ext cx="560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304727" y="49523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04727" y="656399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304727" y="884999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731587" y="476153"/>
            <a:ext cx="1656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37837" y="1654078"/>
            <a:ext cx="235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(a) Nucleotide-pair substitution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09512" y="1885853"/>
            <a:ext cx="108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 instead of G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3429000" y="2110549"/>
            <a:ext cx="0" cy="101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429000" y="2710624"/>
            <a:ext cx="0" cy="666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909512" y="2482024"/>
            <a:ext cx="108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U instead of C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063730" y="2149051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063730" y="2307399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063730" y="2688399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604391" y="2937717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Left Brace 39"/>
          <p:cNvSpPr/>
          <p:nvPr/>
        </p:nvSpPr>
        <p:spPr bwMode="auto">
          <a:xfrm rot="16200000">
            <a:off x="3707419" y="2739200"/>
            <a:ext cx="136926" cy="488142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525712" y="1876328"/>
            <a:ext cx="592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Extra 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5797550" y="2091499"/>
            <a:ext cx="0" cy="88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5794375" y="2666174"/>
            <a:ext cx="0" cy="857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525712" y="2453449"/>
            <a:ext cx="592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Extra U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779587" y="3101149"/>
            <a:ext cx="2913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Frameshift</a:t>
            </a:r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 (1 nucleotide-pair insertion)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760341" y="3452067"/>
            <a:ext cx="5815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763516" y="4037774"/>
            <a:ext cx="5815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770062" y="4701349"/>
            <a:ext cx="29134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Frameshift</a:t>
            </a:r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 (1 nucleotide-pair deletion)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998341" y="5025199"/>
            <a:ext cx="5815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038455" y="367582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038455" y="3838967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038455" y="424849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996906" y="5617952"/>
            <a:ext cx="5815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740650" y="384092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737475" y="3680217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886700" y="425367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328632" y="4500519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880100" y="449734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6416675" y="449734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D502"/>
                </a:solidFill>
                <a:ea typeface="ＭＳ Ｐゴシック" pitchFamily="34" charset="-128"/>
              </a:rPr>
              <a:t>Leu</a:t>
            </a:r>
            <a:endParaRPr lang="en-US" sz="11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985000" y="449734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D502"/>
                </a:solidFill>
                <a:ea typeface="ＭＳ Ｐゴシック" pitchFamily="34" charset="-128"/>
              </a:rPr>
              <a:t>Ala</a:t>
            </a:r>
            <a:endParaRPr lang="en-US" sz="11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087335" y="2279041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084160" y="211833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8091542" y="265880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204133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376887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565570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943600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122392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298208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483598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666012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6851402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7033493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15907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7391400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580412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769101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951515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751612" y="21193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385563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5201394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5562269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758210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5933703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6115794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7762503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944594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394699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7589986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854701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6672287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6490196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6291610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7026895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7212608" y="228753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7031179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212608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7398326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7580415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7762174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7944594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6115794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5933703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201394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376884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5751612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851079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665689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6483598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6294909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5562600" y="268008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5218548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5394038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>
            <a:spLocks noChangeArrowheads="1"/>
          </p:cNvSpPr>
          <p:nvPr/>
        </p:nvSpPr>
        <p:spPr bwMode="auto">
          <a:xfrm>
            <a:off x="5579754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5764808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5950521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6128990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6682507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6864598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7053283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7235373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6496794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6314380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6598728" y="40800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7417792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7600206" y="426412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7603505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7421091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7242299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7053610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867897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6685806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6509990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6324600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5403602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6135911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5585693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5771083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5956796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5221511" y="384848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5222170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5403273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5588990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9" name="TextBox 148"/>
          <p:cNvSpPr txBox="1">
            <a:spLocks noChangeArrowheads="1"/>
          </p:cNvSpPr>
          <p:nvPr/>
        </p:nvSpPr>
        <p:spPr bwMode="auto">
          <a:xfrm>
            <a:off x="5778004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5963394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1" name="TextBox 150"/>
          <p:cNvSpPr txBox="1">
            <a:spLocks noChangeArrowheads="1"/>
          </p:cNvSpPr>
          <p:nvPr/>
        </p:nvSpPr>
        <p:spPr bwMode="auto">
          <a:xfrm>
            <a:off x="6138887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6324600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6506691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6692404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6874818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6" name="TextBox 155"/>
          <p:cNvSpPr txBox="1">
            <a:spLocks noChangeArrowheads="1"/>
          </p:cNvSpPr>
          <p:nvPr/>
        </p:nvSpPr>
        <p:spPr bwMode="auto">
          <a:xfrm>
            <a:off x="7046687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7239000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7427689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7606804" y="367761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0" name="TextBox 159"/>
          <p:cNvSpPr txBox="1">
            <a:spLocks noChangeArrowheads="1"/>
          </p:cNvSpPr>
          <p:nvPr/>
        </p:nvSpPr>
        <p:spPr bwMode="auto">
          <a:xfrm>
            <a:off x="6596417" y="348893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3597283" y="112940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>
            <a:off x="4146061" y="112940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4685322" y="112940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5244124" y="112940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3484749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3665416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3849077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4400060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5134704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0" name="TextBox 169"/>
          <p:cNvSpPr txBox="1">
            <a:spLocks noChangeArrowheads="1"/>
          </p:cNvSpPr>
          <p:nvPr/>
        </p:nvSpPr>
        <p:spPr bwMode="auto">
          <a:xfrm>
            <a:off x="5318368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1" name="TextBox 170"/>
          <p:cNvSpPr txBox="1">
            <a:spLocks noChangeArrowheads="1"/>
          </p:cNvSpPr>
          <p:nvPr/>
        </p:nvSpPr>
        <p:spPr bwMode="auto">
          <a:xfrm>
            <a:off x="5490308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4579816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3" name="TextBox 172"/>
          <p:cNvSpPr txBox="1">
            <a:spLocks noChangeArrowheads="1"/>
          </p:cNvSpPr>
          <p:nvPr/>
        </p:nvSpPr>
        <p:spPr bwMode="auto">
          <a:xfrm>
            <a:off x="4763480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4949092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5" name="TextBox 174"/>
          <p:cNvSpPr txBox="1">
            <a:spLocks noChangeArrowheads="1"/>
          </p:cNvSpPr>
          <p:nvPr/>
        </p:nvSpPr>
        <p:spPr bwMode="auto">
          <a:xfrm>
            <a:off x="5681788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6" name="TextBox 175"/>
          <p:cNvSpPr txBox="1">
            <a:spLocks noChangeArrowheads="1"/>
          </p:cNvSpPr>
          <p:nvPr/>
        </p:nvSpPr>
        <p:spPr bwMode="auto">
          <a:xfrm>
            <a:off x="5861542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6045196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8" name="TextBox 177"/>
          <p:cNvSpPr txBox="1">
            <a:spLocks noChangeArrowheads="1"/>
          </p:cNvSpPr>
          <p:nvPr/>
        </p:nvSpPr>
        <p:spPr bwMode="auto">
          <a:xfrm>
            <a:off x="4214448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9" name="TextBox 178"/>
          <p:cNvSpPr txBox="1">
            <a:spLocks noChangeArrowheads="1"/>
          </p:cNvSpPr>
          <p:nvPr/>
        </p:nvSpPr>
        <p:spPr bwMode="auto">
          <a:xfrm>
            <a:off x="4034692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0" name="TextBox 179"/>
          <p:cNvSpPr txBox="1">
            <a:spLocks noChangeArrowheads="1"/>
          </p:cNvSpPr>
          <p:nvPr/>
        </p:nvSpPr>
        <p:spPr bwMode="auto">
          <a:xfrm>
            <a:off x="3483712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1" name="TextBox 180"/>
          <p:cNvSpPr txBox="1">
            <a:spLocks noChangeArrowheads="1"/>
          </p:cNvSpPr>
          <p:nvPr/>
        </p:nvSpPr>
        <p:spPr bwMode="auto">
          <a:xfrm>
            <a:off x="3479805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2" name="TextBox 181"/>
          <p:cNvSpPr txBox="1">
            <a:spLocks noChangeArrowheads="1"/>
          </p:cNvSpPr>
          <p:nvPr/>
        </p:nvSpPr>
        <p:spPr bwMode="auto">
          <a:xfrm>
            <a:off x="3661508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3" name="TextBox 182"/>
          <p:cNvSpPr txBox="1">
            <a:spLocks noChangeArrowheads="1"/>
          </p:cNvSpPr>
          <p:nvPr/>
        </p:nvSpPr>
        <p:spPr bwMode="auto">
          <a:xfrm>
            <a:off x="3845170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4" name="TextBox 183"/>
          <p:cNvSpPr txBox="1">
            <a:spLocks noChangeArrowheads="1"/>
          </p:cNvSpPr>
          <p:nvPr/>
        </p:nvSpPr>
        <p:spPr bwMode="auto">
          <a:xfrm>
            <a:off x="3845172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5" name="TextBox 184"/>
          <p:cNvSpPr txBox="1">
            <a:spLocks noChangeArrowheads="1"/>
          </p:cNvSpPr>
          <p:nvPr/>
        </p:nvSpPr>
        <p:spPr bwMode="auto">
          <a:xfrm>
            <a:off x="4396152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6" name="TextBox 185"/>
          <p:cNvSpPr txBox="1">
            <a:spLocks noChangeArrowheads="1"/>
          </p:cNvSpPr>
          <p:nvPr/>
        </p:nvSpPr>
        <p:spPr bwMode="auto">
          <a:xfrm>
            <a:off x="5124940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7" name="TextBox 186"/>
          <p:cNvSpPr txBox="1">
            <a:spLocks noChangeArrowheads="1"/>
          </p:cNvSpPr>
          <p:nvPr/>
        </p:nvSpPr>
        <p:spPr bwMode="auto">
          <a:xfrm>
            <a:off x="5314460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8" name="TextBox 187"/>
          <p:cNvSpPr txBox="1">
            <a:spLocks noChangeArrowheads="1"/>
          </p:cNvSpPr>
          <p:nvPr/>
        </p:nvSpPr>
        <p:spPr bwMode="auto">
          <a:xfrm>
            <a:off x="4036648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4218356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5869351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1" name="TextBox 190"/>
          <p:cNvSpPr txBox="1">
            <a:spLocks noChangeArrowheads="1"/>
          </p:cNvSpPr>
          <p:nvPr/>
        </p:nvSpPr>
        <p:spPr bwMode="auto">
          <a:xfrm>
            <a:off x="6051064" y="493702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2" name="TextBox 191"/>
          <p:cNvSpPr txBox="1">
            <a:spLocks noChangeArrowheads="1"/>
          </p:cNvSpPr>
          <p:nvPr/>
        </p:nvSpPr>
        <p:spPr bwMode="auto">
          <a:xfrm>
            <a:off x="5683740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3" name="TextBox 192"/>
          <p:cNvSpPr txBox="1">
            <a:spLocks noChangeArrowheads="1"/>
          </p:cNvSpPr>
          <p:nvPr/>
        </p:nvSpPr>
        <p:spPr bwMode="auto">
          <a:xfrm>
            <a:off x="4953000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" name="TextBox 193"/>
          <p:cNvSpPr txBox="1">
            <a:spLocks noChangeArrowheads="1"/>
          </p:cNvSpPr>
          <p:nvPr/>
        </p:nvSpPr>
        <p:spPr bwMode="auto">
          <a:xfrm>
            <a:off x="4773244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5" name="TextBox 194"/>
          <p:cNvSpPr txBox="1">
            <a:spLocks noChangeArrowheads="1"/>
          </p:cNvSpPr>
          <p:nvPr/>
        </p:nvSpPr>
        <p:spPr bwMode="auto">
          <a:xfrm>
            <a:off x="4587632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6" name="TextBox 195"/>
          <p:cNvSpPr txBox="1">
            <a:spLocks noChangeArrowheads="1"/>
          </p:cNvSpPr>
          <p:nvPr/>
        </p:nvSpPr>
        <p:spPr bwMode="auto">
          <a:xfrm>
            <a:off x="3665416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7" name="TextBox 196"/>
          <p:cNvSpPr txBox="1">
            <a:spLocks noChangeArrowheads="1"/>
          </p:cNvSpPr>
          <p:nvPr/>
        </p:nvSpPr>
        <p:spPr bwMode="auto">
          <a:xfrm>
            <a:off x="5494216" y="661734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8" name="TextBox 197"/>
          <p:cNvSpPr txBox="1">
            <a:spLocks noChangeArrowheads="1"/>
          </p:cNvSpPr>
          <p:nvPr/>
        </p:nvSpPr>
        <p:spPr bwMode="auto">
          <a:xfrm>
            <a:off x="4396152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9" name="TextBox 198"/>
          <p:cNvSpPr txBox="1">
            <a:spLocks noChangeArrowheads="1"/>
          </p:cNvSpPr>
          <p:nvPr/>
        </p:nvSpPr>
        <p:spPr bwMode="auto">
          <a:xfrm>
            <a:off x="5128848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0" name="TextBox 199"/>
          <p:cNvSpPr txBox="1">
            <a:spLocks noChangeArrowheads="1"/>
          </p:cNvSpPr>
          <p:nvPr/>
        </p:nvSpPr>
        <p:spPr bwMode="auto">
          <a:xfrm>
            <a:off x="5310552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1" name="TextBox 200"/>
          <p:cNvSpPr txBox="1">
            <a:spLocks noChangeArrowheads="1"/>
          </p:cNvSpPr>
          <p:nvPr/>
        </p:nvSpPr>
        <p:spPr bwMode="auto">
          <a:xfrm>
            <a:off x="5490308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2" name="TextBox 201"/>
          <p:cNvSpPr txBox="1">
            <a:spLocks noChangeArrowheads="1"/>
          </p:cNvSpPr>
          <p:nvPr/>
        </p:nvSpPr>
        <p:spPr bwMode="auto">
          <a:xfrm>
            <a:off x="5677880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3" name="TextBox 202"/>
          <p:cNvSpPr txBox="1">
            <a:spLocks noChangeArrowheads="1"/>
          </p:cNvSpPr>
          <p:nvPr/>
        </p:nvSpPr>
        <p:spPr bwMode="auto">
          <a:xfrm>
            <a:off x="4947144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4" name="TextBox 203"/>
          <p:cNvSpPr txBox="1">
            <a:spLocks noChangeArrowheads="1"/>
          </p:cNvSpPr>
          <p:nvPr/>
        </p:nvSpPr>
        <p:spPr bwMode="auto">
          <a:xfrm>
            <a:off x="4761520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5" name="TextBox 204"/>
          <p:cNvSpPr txBox="1">
            <a:spLocks noChangeArrowheads="1"/>
          </p:cNvSpPr>
          <p:nvPr/>
        </p:nvSpPr>
        <p:spPr bwMode="auto">
          <a:xfrm>
            <a:off x="4579816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6" name="TextBox 205"/>
          <p:cNvSpPr txBox="1">
            <a:spLocks noChangeArrowheads="1"/>
          </p:cNvSpPr>
          <p:nvPr/>
        </p:nvSpPr>
        <p:spPr bwMode="auto">
          <a:xfrm>
            <a:off x="4216399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7" name="TextBox 206"/>
          <p:cNvSpPr txBox="1">
            <a:spLocks noChangeArrowheads="1"/>
          </p:cNvSpPr>
          <p:nvPr/>
        </p:nvSpPr>
        <p:spPr bwMode="auto">
          <a:xfrm>
            <a:off x="4030784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8" name="TextBox 207"/>
          <p:cNvSpPr txBox="1">
            <a:spLocks noChangeArrowheads="1"/>
          </p:cNvSpPr>
          <p:nvPr/>
        </p:nvSpPr>
        <p:spPr bwMode="auto">
          <a:xfrm>
            <a:off x="5863492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9" name="TextBox 208"/>
          <p:cNvSpPr txBox="1">
            <a:spLocks noChangeArrowheads="1"/>
          </p:cNvSpPr>
          <p:nvPr/>
        </p:nvSpPr>
        <p:spPr bwMode="auto">
          <a:xfrm>
            <a:off x="6045196" y="90010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0" name="TextBox 209"/>
          <p:cNvSpPr txBox="1">
            <a:spLocks noChangeArrowheads="1"/>
          </p:cNvSpPr>
          <p:nvPr/>
        </p:nvSpPr>
        <p:spPr bwMode="auto">
          <a:xfrm>
            <a:off x="1195486" y="2143276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1" name="TextBox 210"/>
          <p:cNvSpPr txBox="1">
            <a:spLocks noChangeArrowheads="1"/>
          </p:cNvSpPr>
          <p:nvPr/>
        </p:nvSpPr>
        <p:spPr bwMode="auto">
          <a:xfrm>
            <a:off x="1191577" y="2309267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2" name="TextBox 211"/>
          <p:cNvSpPr txBox="1">
            <a:spLocks noChangeArrowheads="1"/>
          </p:cNvSpPr>
          <p:nvPr/>
        </p:nvSpPr>
        <p:spPr bwMode="auto">
          <a:xfrm>
            <a:off x="1191577" y="2692221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3" name="TextBox 212"/>
          <p:cNvSpPr txBox="1">
            <a:spLocks noChangeArrowheads="1"/>
          </p:cNvSpPr>
          <p:nvPr/>
        </p:nvSpPr>
        <p:spPr bwMode="auto">
          <a:xfrm>
            <a:off x="1374595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4" name="TextBox 213"/>
          <p:cNvSpPr txBox="1">
            <a:spLocks noChangeArrowheads="1"/>
          </p:cNvSpPr>
          <p:nvPr/>
        </p:nvSpPr>
        <p:spPr bwMode="auto">
          <a:xfrm>
            <a:off x="1370687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5" name="TextBox 214"/>
          <p:cNvSpPr txBox="1">
            <a:spLocks noChangeArrowheads="1"/>
          </p:cNvSpPr>
          <p:nvPr/>
        </p:nvSpPr>
        <p:spPr bwMode="auto">
          <a:xfrm>
            <a:off x="1920632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6" name="TextBox 215"/>
          <p:cNvSpPr txBox="1">
            <a:spLocks noChangeArrowheads="1"/>
          </p:cNvSpPr>
          <p:nvPr/>
        </p:nvSpPr>
        <p:spPr bwMode="auto">
          <a:xfrm>
            <a:off x="2102336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7" name="TextBox 216"/>
          <p:cNvSpPr txBox="1">
            <a:spLocks noChangeArrowheads="1"/>
          </p:cNvSpPr>
          <p:nvPr/>
        </p:nvSpPr>
        <p:spPr bwMode="auto">
          <a:xfrm>
            <a:off x="3749432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8" name="TextBox 217"/>
          <p:cNvSpPr txBox="1">
            <a:spLocks noChangeArrowheads="1"/>
          </p:cNvSpPr>
          <p:nvPr/>
        </p:nvSpPr>
        <p:spPr bwMode="auto">
          <a:xfrm>
            <a:off x="3931136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9" name="TextBox 218"/>
          <p:cNvSpPr txBox="1">
            <a:spLocks noChangeArrowheads="1"/>
          </p:cNvSpPr>
          <p:nvPr/>
        </p:nvSpPr>
        <p:spPr bwMode="auto">
          <a:xfrm>
            <a:off x="1924540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0" name="TextBox 219"/>
          <p:cNvSpPr txBox="1">
            <a:spLocks noChangeArrowheads="1"/>
          </p:cNvSpPr>
          <p:nvPr/>
        </p:nvSpPr>
        <p:spPr bwMode="auto">
          <a:xfrm>
            <a:off x="2110152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1" name="TextBox 220"/>
          <p:cNvSpPr txBox="1">
            <a:spLocks noChangeArrowheads="1"/>
          </p:cNvSpPr>
          <p:nvPr/>
        </p:nvSpPr>
        <p:spPr bwMode="auto">
          <a:xfrm>
            <a:off x="3753340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2" name="TextBox 221"/>
          <p:cNvSpPr txBox="1">
            <a:spLocks noChangeArrowheads="1"/>
          </p:cNvSpPr>
          <p:nvPr/>
        </p:nvSpPr>
        <p:spPr bwMode="auto">
          <a:xfrm>
            <a:off x="3938952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3" name="TextBox 222"/>
          <p:cNvSpPr txBox="1">
            <a:spLocks noChangeArrowheads="1"/>
          </p:cNvSpPr>
          <p:nvPr/>
        </p:nvSpPr>
        <p:spPr bwMode="auto">
          <a:xfrm>
            <a:off x="1549400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4" name="TextBox 223"/>
          <p:cNvSpPr txBox="1">
            <a:spLocks noChangeArrowheads="1"/>
          </p:cNvSpPr>
          <p:nvPr/>
        </p:nvSpPr>
        <p:spPr bwMode="auto">
          <a:xfrm>
            <a:off x="2465756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5" name="TextBox 224"/>
          <p:cNvSpPr txBox="1">
            <a:spLocks noChangeArrowheads="1"/>
          </p:cNvSpPr>
          <p:nvPr/>
        </p:nvSpPr>
        <p:spPr bwMode="auto">
          <a:xfrm>
            <a:off x="2651368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6" name="TextBox 225"/>
          <p:cNvSpPr txBox="1">
            <a:spLocks noChangeArrowheads="1"/>
          </p:cNvSpPr>
          <p:nvPr/>
        </p:nvSpPr>
        <p:spPr bwMode="auto">
          <a:xfrm>
            <a:off x="2831124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7" name="TextBox 226"/>
          <p:cNvSpPr txBox="1">
            <a:spLocks noChangeArrowheads="1"/>
          </p:cNvSpPr>
          <p:nvPr/>
        </p:nvSpPr>
        <p:spPr bwMode="auto">
          <a:xfrm>
            <a:off x="3565768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8" name="TextBox 227"/>
          <p:cNvSpPr txBox="1">
            <a:spLocks noChangeArrowheads="1"/>
          </p:cNvSpPr>
          <p:nvPr/>
        </p:nvSpPr>
        <p:spPr bwMode="auto">
          <a:xfrm>
            <a:off x="3384064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9" name="TextBox 228"/>
          <p:cNvSpPr txBox="1">
            <a:spLocks noChangeArrowheads="1"/>
          </p:cNvSpPr>
          <p:nvPr/>
        </p:nvSpPr>
        <p:spPr bwMode="auto">
          <a:xfrm>
            <a:off x="3200400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0" name="TextBox 229"/>
          <p:cNvSpPr txBox="1">
            <a:spLocks noChangeArrowheads="1"/>
          </p:cNvSpPr>
          <p:nvPr/>
        </p:nvSpPr>
        <p:spPr bwMode="auto">
          <a:xfrm>
            <a:off x="3020644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1" name="TextBox 230"/>
          <p:cNvSpPr txBox="1">
            <a:spLocks noChangeArrowheads="1"/>
          </p:cNvSpPr>
          <p:nvPr/>
        </p:nvSpPr>
        <p:spPr bwMode="auto">
          <a:xfrm>
            <a:off x="2286000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2" name="TextBox 231"/>
          <p:cNvSpPr txBox="1">
            <a:spLocks noChangeArrowheads="1"/>
          </p:cNvSpPr>
          <p:nvPr/>
        </p:nvSpPr>
        <p:spPr bwMode="auto">
          <a:xfrm>
            <a:off x="1736968" y="214275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3" name="TextBox 232"/>
          <p:cNvSpPr txBox="1">
            <a:spLocks noChangeArrowheads="1"/>
          </p:cNvSpPr>
          <p:nvPr/>
        </p:nvSpPr>
        <p:spPr bwMode="auto">
          <a:xfrm>
            <a:off x="1551356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4" name="TextBox 233"/>
          <p:cNvSpPr txBox="1">
            <a:spLocks noChangeArrowheads="1"/>
          </p:cNvSpPr>
          <p:nvPr/>
        </p:nvSpPr>
        <p:spPr bwMode="auto">
          <a:xfrm>
            <a:off x="2469664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5" name="TextBox 234"/>
          <p:cNvSpPr txBox="1">
            <a:spLocks noChangeArrowheads="1"/>
          </p:cNvSpPr>
          <p:nvPr/>
        </p:nvSpPr>
        <p:spPr bwMode="auto">
          <a:xfrm>
            <a:off x="2655276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6" name="TextBox 235"/>
          <p:cNvSpPr txBox="1">
            <a:spLocks noChangeArrowheads="1"/>
          </p:cNvSpPr>
          <p:nvPr/>
        </p:nvSpPr>
        <p:spPr bwMode="auto">
          <a:xfrm>
            <a:off x="2838940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7" name="TextBox 236"/>
          <p:cNvSpPr txBox="1">
            <a:spLocks noChangeArrowheads="1"/>
          </p:cNvSpPr>
          <p:nvPr/>
        </p:nvSpPr>
        <p:spPr bwMode="auto">
          <a:xfrm>
            <a:off x="3567728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3384064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3196492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3016736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1" name="TextBox 240"/>
          <p:cNvSpPr txBox="1">
            <a:spLocks noChangeArrowheads="1"/>
          </p:cNvSpPr>
          <p:nvPr/>
        </p:nvSpPr>
        <p:spPr bwMode="auto">
          <a:xfrm>
            <a:off x="2284040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2" name="TextBox 241"/>
          <p:cNvSpPr txBox="1">
            <a:spLocks noChangeArrowheads="1"/>
          </p:cNvSpPr>
          <p:nvPr/>
        </p:nvSpPr>
        <p:spPr bwMode="auto">
          <a:xfrm>
            <a:off x="1733060" y="231668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3" name="TextBox 242"/>
          <p:cNvSpPr txBox="1">
            <a:spLocks noChangeArrowheads="1"/>
          </p:cNvSpPr>
          <p:nvPr/>
        </p:nvSpPr>
        <p:spPr bwMode="auto">
          <a:xfrm>
            <a:off x="1733060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4" name="TextBox 243"/>
          <p:cNvSpPr txBox="1">
            <a:spLocks noChangeArrowheads="1"/>
          </p:cNvSpPr>
          <p:nvPr/>
        </p:nvSpPr>
        <p:spPr bwMode="auto">
          <a:xfrm>
            <a:off x="2286000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5" name="TextBox 244"/>
          <p:cNvSpPr txBox="1">
            <a:spLocks noChangeArrowheads="1"/>
          </p:cNvSpPr>
          <p:nvPr/>
        </p:nvSpPr>
        <p:spPr bwMode="auto">
          <a:xfrm>
            <a:off x="3012828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6" name="TextBox 245"/>
          <p:cNvSpPr txBox="1">
            <a:spLocks noChangeArrowheads="1"/>
          </p:cNvSpPr>
          <p:nvPr/>
        </p:nvSpPr>
        <p:spPr bwMode="auto">
          <a:xfrm>
            <a:off x="3200400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7" name="TextBox 246"/>
          <p:cNvSpPr txBox="1">
            <a:spLocks noChangeArrowheads="1"/>
          </p:cNvSpPr>
          <p:nvPr/>
        </p:nvSpPr>
        <p:spPr bwMode="auto">
          <a:xfrm>
            <a:off x="2831124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8" name="TextBox 247"/>
          <p:cNvSpPr txBox="1">
            <a:spLocks noChangeArrowheads="1"/>
          </p:cNvSpPr>
          <p:nvPr/>
        </p:nvSpPr>
        <p:spPr bwMode="auto">
          <a:xfrm>
            <a:off x="2651368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9" name="TextBox 248"/>
          <p:cNvSpPr txBox="1">
            <a:spLocks noChangeArrowheads="1"/>
          </p:cNvSpPr>
          <p:nvPr/>
        </p:nvSpPr>
        <p:spPr bwMode="auto">
          <a:xfrm>
            <a:off x="2467704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0" name="TextBox 249"/>
          <p:cNvSpPr txBox="1">
            <a:spLocks noChangeArrowheads="1"/>
          </p:cNvSpPr>
          <p:nvPr/>
        </p:nvSpPr>
        <p:spPr bwMode="auto">
          <a:xfrm>
            <a:off x="3565768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3751386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2" name="TextBox 251"/>
          <p:cNvSpPr txBox="1">
            <a:spLocks noChangeArrowheads="1"/>
          </p:cNvSpPr>
          <p:nvPr/>
        </p:nvSpPr>
        <p:spPr bwMode="auto">
          <a:xfrm>
            <a:off x="3931136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3" name="TextBox 252"/>
          <p:cNvSpPr txBox="1">
            <a:spLocks noChangeArrowheads="1"/>
          </p:cNvSpPr>
          <p:nvPr/>
        </p:nvSpPr>
        <p:spPr bwMode="auto">
          <a:xfrm>
            <a:off x="1365744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4" name="TextBox 253"/>
          <p:cNvSpPr txBox="1">
            <a:spLocks noChangeArrowheads="1"/>
          </p:cNvSpPr>
          <p:nvPr/>
        </p:nvSpPr>
        <p:spPr bwMode="auto">
          <a:xfrm>
            <a:off x="1920632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2102336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6" name="TextBox 255"/>
          <p:cNvSpPr txBox="1">
            <a:spLocks noChangeArrowheads="1"/>
          </p:cNvSpPr>
          <p:nvPr/>
        </p:nvSpPr>
        <p:spPr bwMode="auto">
          <a:xfrm>
            <a:off x="1547448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479316" y="293475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8" name="TextBox 257"/>
          <p:cNvSpPr txBox="1">
            <a:spLocks noChangeArrowheads="1"/>
          </p:cNvSpPr>
          <p:nvPr/>
        </p:nvSpPr>
        <p:spPr bwMode="auto">
          <a:xfrm>
            <a:off x="2028094" y="293475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9" name="TextBox 258"/>
          <p:cNvSpPr txBox="1">
            <a:spLocks noChangeArrowheads="1"/>
          </p:cNvSpPr>
          <p:nvPr/>
        </p:nvSpPr>
        <p:spPr bwMode="auto">
          <a:xfrm>
            <a:off x="2567355" y="293475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0" name="TextBox 259"/>
          <p:cNvSpPr txBox="1">
            <a:spLocks noChangeArrowheads="1"/>
          </p:cNvSpPr>
          <p:nvPr/>
        </p:nvSpPr>
        <p:spPr bwMode="auto">
          <a:xfrm>
            <a:off x="3126157" y="2934754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1" name="TextBox 260"/>
          <p:cNvSpPr txBox="1">
            <a:spLocks noChangeArrowheads="1"/>
          </p:cNvSpPr>
          <p:nvPr/>
        </p:nvSpPr>
        <p:spPr bwMode="auto">
          <a:xfrm>
            <a:off x="3606059" y="2934824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2" name="Left Brace 261"/>
          <p:cNvSpPr/>
          <p:nvPr/>
        </p:nvSpPr>
        <p:spPr bwMode="auto">
          <a:xfrm rot="16200000">
            <a:off x="3709087" y="2736307"/>
            <a:ext cx="136926" cy="488142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3380156" y="27074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264" name="TextBox 263"/>
          <p:cNvSpPr txBox="1">
            <a:spLocks noChangeArrowheads="1"/>
          </p:cNvSpPr>
          <p:nvPr/>
        </p:nvSpPr>
        <p:spPr bwMode="auto">
          <a:xfrm>
            <a:off x="922205" y="3102125"/>
            <a:ext cx="5314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Silent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95486" y="3678600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1191577" y="3844591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7" name="TextBox 266"/>
          <p:cNvSpPr txBox="1">
            <a:spLocks noChangeArrowheads="1"/>
          </p:cNvSpPr>
          <p:nvPr/>
        </p:nvSpPr>
        <p:spPr bwMode="auto">
          <a:xfrm>
            <a:off x="1191577" y="4250993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8" name="TextBox 267"/>
          <p:cNvSpPr txBox="1">
            <a:spLocks noChangeArrowheads="1"/>
          </p:cNvSpPr>
          <p:nvPr/>
        </p:nvSpPr>
        <p:spPr bwMode="auto">
          <a:xfrm>
            <a:off x="4063731" y="3680470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9" name="TextBox 268"/>
          <p:cNvSpPr txBox="1">
            <a:spLocks noChangeArrowheads="1"/>
          </p:cNvSpPr>
          <p:nvPr/>
        </p:nvSpPr>
        <p:spPr bwMode="auto">
          <a:xfrm>
            <a:off x="4063733" y="3846629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0" name="TextBox 269"/>
          <p:cNvSpPr txBox="1">
            <a:spLocks noChangeArrowheads="1"/>
          </p:cNvSpPr>
          <p:nvPr/>
        </p:nvSpPr>
        <p:spPr bwMode="auto">
          <a:xfrm>
            <a:off x="4063733" y="425693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1" name="TextBox 270"/>
          <p:cNvSpPr txBox="1">
            <a:spLocks noChangeArrowheads="1"/>
          </p:cNvSpPr>
          <p:nvPr/>
        </p:nvSpPr>
        <p:spPr bwMode="auto">
          <a:xfrm>
            <a:off x="3606059" y="4497902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2" name="Left Brace 271"/>
          <p:cNvSpPr/>
          <p:nvPr/>
        </p:nvSpPr>
        <p:spPr bwMode="auto">
          <a:xfrm rot="16200000">
            <a:off x="3709087" y="4299385"/>
            <a:ext cx="136926" cy="488142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3" name="TextBox 272"/>
          <p:cNvSpPr txBox="1">
            <a:spLocks noChangeArrowheads="1"/>
          </p:cNvSpPr>
          <p:nvPr/>
        </p:nvSpPr>
        <p:spPr bwMode="auto">
          <a:xfrm>
            <a:off x="1970627" y="6085899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4" name="Left Brace 273"/>
          <p:cNvSpPr/>
          <p:nvPr/>
        </p:nvSpPr>
        <p:spPr bwMode="auto">
          <a:xfrm rot="16200000">
            <a:off x="2073655" y="5887382"/>
            <a:ext cx="136926" cy="488142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5" name="TextBox 274"/>
          <p:cNvSpPr txBox="1">
            <a:spLocks noChangeArrowheads="1"/>
          </p:cNvSpPr>
          <p:nvPr/>
        </p:nvSpPr>
        <p:spPr bwMode="auto">
          <a:xfrm>
            <a:off x="6915012" y="6081802"/>
            <a:ext cx="3418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6" name="Left Brace 275"/>
          <p:cNvSpPr/>
          <p:nvPr/>
        </p:nvSpPr>
        <p:spPr bwMode="auto">
          <a:xfrm rot="16200000">
            <a:off x="7011176" y="5910636"/>
            <a:ext cx="136926" cy="44163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FFFFFF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7" name="TextBox 276"/>
          <p:cNvSpPr txBox="1">
            <a:spLocks noChangeArrowheads="1"/>
          </p:cNvSpPr>
          <p:nvPr/>
        </p:nvSpPr>
        <p:spPr bwMode="auto">
          <a:xfrm>
            <a:off x="4765965" y="6280656"/>
            <a:ext cx="2010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3 nucleotide-pair deletion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78" name="Straight Connector 277"/>
          <p:cNvCxnSpPr/>
          <p:nvPr/>
        </p:nvCxnSpPr>
        <p:spPr bwMode="auto">
          <a:xfrm>
            <a:off x="3067665" y="3666299"/>
            <a:ext cx="0" cy="84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0" name="Straight Connector 279"/>
          <p:cNvCxnSpPr/>
          <p:nvPr/>
        </p:nvCxnSpPr>
        <p:spPr bwMode="auto">
          <a:xfrm>
            <a:off x="3067665" y="4253674"/>
            <a:ext cx="0" cy="84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1" name="Straight Connector 280"/>
          <p:cNvCxnSpPr/>
          <p:nvPr/>
        </p:nvCxnSpPr>
        <p:spPr bwMode="auto">
          <a:xfrm>
            <a:off x="1964085" y="5250930"/>
            <a:ext cx="0" cy="84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2" name="Straight Connector 281"/>
          <p:cNvCxnSpPr/>
          <p:nvPr/>
        </p:nvCxnSpPr>
        <p:spPr bwMode="auto">
          <a:xfrm>
            <a:off x="1961446" y="5842057"/>
            <a:ext cx="0" cy="848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3" name="TextBox 282"/>
          <p:cNvSpPr txBox="1">
            <a:spLocks noChangeArrowheads="1"/>
          </p:cNvSpPr>
          <p:nvPr/>
        </p:nvSpPr>
        <p:spPr bwMode="auto">
          <a:xfrm>
            <a:off x="936484" y="6280933"/>
            <a:ext cx="735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Nonsense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4" name="TextBox 283"/>
          <p:cNvSpPr txBox="1">
            <a:spLocks noChangeArrowheads="1"/>
          </p:cNvSpPr>
          <p:nvPr/>
        </p:nvSpPr>
        <p:spPr bwMode="auto">
          <a:xfrm>
            <a:off x="1476235" y="5029075"/>
            <a:ext cx="10245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 instead of 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5" name="TextBox 284"/>
          <p:cNvSpPr txBox="1">
            <a:spLocks noChangeArrowheads="1"/>
          </p:cNvSpPr>
          <p:nvPr/>
        </p:nvSpPr>
        <p:spPr bwMode="auto">
          <a:xfrm>
            <a:off x="1449021" y="5617563"/>
            <a:ext cx="10245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U instead of 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" name="TextBox 285"/>
          <p:cNvSpPr txBox="1">
            <a:spLocks noChangeArrowheads="1"/>
          </p:cNvSpPr>
          <p:nvPr/>
        </p:nvSpPr>
        <p:spPr bwMode="auto">
          <a:xfrm>
            <a:off x="1189763" y="5428464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" name="TextBox 286"/>
          <p:cNvSpPr txBox="1">
            <a:spLocks noChangeArrowheads="1"/>
          </p:cNvSpPr>
          <p:nvPr/>
        </p:nvSpPr>
        <p:spPr bwMode="auto">
          <a:xfrm>
            <a:off x="1189763" y="583890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8" name="TextBox 287"/>
          <p:cNvSpPr txBox="1">
            <a:spLocks noChangeArrowheads="1"/>
          </p:cNvSpPr>
          <p:nvPr/>
        </p:nvSpPr>
        <p:spPr bwMode="auto">
          <a:xfrm>
            <a:off x="4060871" y="5271940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9" name="TextBox 288"/>
          <p:cNvSpPr txBox="1">
            <a:spLocks noChangeArrowheads="1"/>
          </p:cNvSpPr>
          <p:nvPr/>
        </p:nvSpPr>
        <p:spPr bwMode="auto">
          <a:xfrm>
            <a:off x="4065408" y="5430690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90" name="TextBox 289"/>
          <p:cNvSpPr txBox="1">
            <a:spLocks noChangeArrowheads="1"/>
          </p:cNvSpPr>
          <p:nvPr/>
        </p:nvSpPr>
        <p:spPr bwMode="auto">
          <a:xfrm>
            <a:off x="4065409" y="5843440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91" name="TextBox 290"/>
          <p:cNvSpPr txBox="1">
            <a:spLocks noChangeArrowheads="1"/>
          </p:cNvSpPr>
          <p:nvPr/>
        </p:nvSpPr>
        <p:spPr bwMode="auto">
          <a:xfrm>
            <a:off x="1194303" y="526740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92" name="TextBox 291"/>
          <p:cNvSpPr txBox="1">
            <a:spLocks noChangeArrowheads="1"/>
          </p:cNvSpPr>
          <p:nvPr/>
        </p:nvSpPr>
        <p:spPr bwMode="auto">
          <a:xfrm>
            <a:off x="1479316" y="449452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93" name="TextBox 292"/>
          <p:cNvSpPr txBox="1">
            <a:spLocks noChangeArrowheads="1"/>
          </p:cNvSpPr>
          <p:nvPr/>
        </p:nvSpPr>
        <p:spPr bwMode="auto">
          <a:xfrm>
            <a:off x="2028094" y="449452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94" name="TextBox 293"/>
          <p:cNvSpPr txBox="1">
            <a:spLocks noChangeArrowheads="1"/>
          </p:cNvSpPr>
          <p:nvPr/>
        </p:nvSpPr>
        <p:spPr bwMode="auto">
          <a:xfrm>
            <a:off x="2567355" y="449452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95" name="TextBox 294"/>
          <p:cNvSpPr txBox="1">
            <a:spLocks noChangeArrowheads="1"/>
          </p:cNvSpPr>
          <p:nvPr/>
        </p:nvSpPr>
        <p:spPr bwMode="auto">
          <a:xfrm>
            <a:off x="3128736" y="449452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D502"/>
                </a:solidFill>
                <a:ea typeface="ＭＳ Ｐゴシック" pitchFamily="34" charset="-128"/>
              </a:rPr>
              <a:t>Ser</a:t>
            </a:r>
            <a:endParaRPr lang="en-US" sz="11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296" name="TextBox 295"/>
          <p:cNvSpPr txBox="1">
            <a:spLocks noChangeArrowheads="1"/>
          </p:cNvSpPr>
          <p:nvPr/>
        </p:nvSpPr>
        <p:spPr bwMode="auto">
          <a:xfrm>
            <a:off x="1479316" y="6085649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97" name="TextBox 296"/>
          <p:cNvSpPr txBox="1">
            <a:spLocks noChangeArrowheads="1"/>
          </p:cNvSpPr>
          <p:nvPr/>
        </p:nvSpPr>
        <p:spPr bwMode="auto">
          <a:xfrm>
            <a:off x="5324096" y="6075216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98" name="TextBox 297"/>
          <p:cNvSpPr txBox="1">
            <a:spLocks noChangeArrowheads="1"/>
          </p:cNvSpPr>
          <p:nvPr/>
        </p:nvSpPr>
        <p:spPr bwMode="auto">
          <a:xfrm>
            <a:off x="5861956" y="607204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99" name="TextBox 298"/>
          <p:cNvSpPr txBox="1">
            <a:spLocks noChangeArrowheads="1"/>
          </p:cNvSpPr>
          <p:nvPr/>
        </p:nvSpPr>
        <p:spPr bwMode="auto">
          <a:xfrm>
            <a:off x="6423480" y="6072041"/>
            <a:ext cx="332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sz="11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0" name="TextBox 299"/>
          <p:cNvSpPr txBox="1">
            <a:spLocks noChangeArrowheads="1"/>
          </p:cNvSpPr>
          <p:nvPr/>
        </p:nvSpPr>
        <p:spPr bwMode="auto">
          <a:xfrm>
            <a:off x="5221511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1" name="TextBox 300"/>
          <p:cNvSpPr txBox="1">
            <a:spLocks noChangeArrowheads="1"/>
          </p:cNvSpPr>
          <p:nvPr/>
        </p:nvSpPr>
        <p:spPr bwMode="auto">
          <a:xfrm>
            <a:off x="5222170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2" name="TextBox 301"/>
          <p:cNvSpPr txBox="1">
            <a:spLocks noChangeArrowheads="1"/>
          </p:cNvSpPr>
          <p:nvPr/>
        </p:nvSpPr>
        <p:spPr bwMode="auto">
          <a:xfrm>
            <a:off x="5218548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3" name="TextBox 302"/>
          <p:cNvSpPr txBox="1">
            <a:spLocks noChangeArrowheads="1"/>
          </p:cNvSpPr>
          <p:nvPr/>
        </p:nvSpPr>
        <p:spPr bwMode="auto">
          <a:xfrm>
            <a:off x="1370941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4" name="TextBox 303"/>
          <p:cNvSpPr txBox="1">
            <a:spLocks noChangeArrowheads="1"/>
          </p:cNvSpPr>
          <p:nvPr/>
        </p:nvSpPr>
        <p:spPr bwMode="auto">
          <a:xfrm>
            <a:off x="1371600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5" name="TextBox 304"/>
          <p:cNvSpPr txBox="1">
            <a:spLocks noChangeArrowheads="1"/>
          </p:cNvSpPr>
          <p:nvPr/>
        </p:nvSpPr>
        <p:spPr bwMode="auto">
          <a:xfrm>
            <a:off x="1367978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6" name="TextBox 305"/>
          <p:cNvSpPr txBox="1">
            <a:spLocks noChangeArrowheads="1"/>
          </p:cNvSpPr>
          <p:nvPr/>
        </p:nvSpPr>
        <p:spPr bwMode="auto">
          <a:xfrm>
            <a:off x="1370941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7" name="TextBox 306"/>
          <p:cNvSpPr txBox="1">
            <a:spLocks noChangeArrowheads="1"/>
          </p:cNvSpPr>
          <p:nvPr/>
        </p:nvSpPr>
        <p:spPr bwMode="auto">
          <a:xfrm>
            <a:off x="1371600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8" name="TextBox 307"/>
          <p:cNvSpPr txBox="1">
            <a:spLocks noChangeArrowheads="1"/>
          </p:cNvSpPr>
          <p:nvPr/>
        </p:nvSpPr>
        <p:spPr bwMode="auto">
          <a:xfrm>
            <a:off x="1367978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9" name="TextBox 308"/>
          <p:cNvSpPr txBox="1">
            <a:spLocks noChangeArrowheads="1"/>
          </p:cNvSpPr>
          <p:nvPr/>
        </p:nvSpPr>
        <p:spPr bwMode="auto">
          <a:xfrm>
            <a:off x="2564798" y="3439333"/>
            <a:ext cx="108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 instead of C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0" name="TextBox 309"/>
          <p:cNvSpPr txBox="1">
            <a:spLocks noChangeArrowheads="1"/>
          </p:cNvSpPr>
          <p:nvPr/>
        </p:nvSpPr>
        <p:spPr bwMode="auto">
          <a:xfrm>
            <a:off x="2554215" y="4020841"/>
            <a:ext cx="10878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 instead of G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1" name="TextBox 310"/>
          <p:cNvSpPr txBox="1">
            <a:spLocks noChangeArrowheads="1"/>
          </p:cNvSpPr>
          <p:nvPr/>
        </p:nvSpPr>
        <p:spPr bwMode="auto">
          <a:xfrm>
            <a:off x="932789" y="4691822"/>
            <a:ext cx="765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Missense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2" name="TextBox 311"/>
          <p:cNvSpPr txBox="1">
            <a:spLocks noChangeArrowheads="1"/>
          </p:cNvSpPr>
          <p:nvPr/>
        </p:nvSpPr>
        <p:spPr bwMode="auto">
          <a:xfrm>
            <a:off x="1548582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3" name="TextBox 312"/>
          <p:cNvSpPr txBox="1">
            <a:spLocks noChangeArrowheads="1"/>
          </p:cNvSpPr>
          <p:nvPr/>
        </p:nvSpPr>
        <p:spPr bwMode="auto">
          <a:xfrm>
            <a:off x="1733758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4" name="TextBox 313"/>
          <p:cNvSpPr txBox="1">
            <a:spLocks noChangeArrowheads="1"/>
          </p:cNvSpPr>
          <p:nvPr/>
        </p:nvSpPr>
        <p:spPr bwMode="auto">
          <a:xfrm>
            <a:off x="2281903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5" name="TextBox 314"/>
          <p:cNvSpPr txBox="1">
            <a:spLocks noChangeArrowheads="1"/>
          </p:cNvSpPr>
          <p:nvPr/>
        </p:nvSpPr>
        <p:spPr bwMode="auto">
          <a:xfrm>
            <a:off x="3015224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6" name="TextBox 315"/>
          <p:cNvSpPr txBox="1">
            <a:spLocks noChangeArrowheads="1"/>
          </p:cNvSpPr>
          <p:nvPr/>
        </p:nvSpPr>
        <p:spPr bwMode="auto">
          <a:xfrm>
            <a:off x="3200400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7" name="TextBox 316"/>
          <p:cNvSpPr txBox="1">
            <a:spLocks noChangeArrowheads="1"/>
          </p:cNvSpPr>
          <p:nvPr/>
        </p:nvSpPr>
        <p:spPr bwMode="auto">
          <a:xfrm>
            <a:off x="3754285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8" name="TextBox 317"/>
          <p:cNvSpPr txBox="1">
            <a:spLocks noChangeArrowheads="1"/>
          </p:cNvSpPr>
          <p:nvPr/>
        </p:nvSpPr>
        <p:spPr bwMode="auto">
          <a:xfrm>
            <a:off x="3929624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9" name="TextBox 318"/>
          <p:cNvSpPr txBox="1">
            <a:spLocks noChangeArrowheads="1"/>
          </p:cNvSpPr>
          <p:nvPr/>
        </p:nvSpPr>
        <p:spPr bwMode="auto">
          <a:xfrm>
            <a:off x="2462982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0" name="TextBox 319"/>
          <p:cNvSpPr txBox="1">
            <a:spLocks noChangeArrowheads="1"/>
          </p:cNvSpPr>
          <p:nvPr/>
        </p:nvSpPr>
        <p:spPr bwMode="auto">
          <a:xfrm>
            <a:off x="2650612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1" name="TextBox 320"/>
          <p:cNvSpPr txBox="1">
            <a:spLocks noChangeArrowheads="1"/>
          </p:cNvSpPr>
          <p:nvPr/>
        </p:nvSpPr>
        <p:spPr bwMode="auto">
          <a:xfrm>
            <a:off x="2831691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2" name="TextBox 321"/>
          <p:cNvSpPr txBox="1">
            <a:spLocks noChangeArrowheads="1"/>
          </p:cNvSpPr>
          <p:nvPr/>
        </p:nvSpPr>
        <p:spPr bwMode="auto">
          <a:xfrm>
            <a:off x="3381479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3" name="TextBox 322"/>
          <p:cNvSpPr txBox="1">
            <a:spLocks noChangeArrowheads="1"/>
          </p:cNvSpPr>
          <p:nvPr/>
        </p:nvSpPr>
        <p:spPr bwMode="auto">
          <a:xfrm>
            <a:off x="3565012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4" name="TextBox 323"/>
          <p:cNvSpPr txBox="1">
            <a:spLocks noChangeArrowheads="1"/>
          </p:cNvSpPr>
          <p:nvPr/>
        </p:nvSpPr>
        <p:spPr bwMode="auto">
          <a:xfrm>
            <a:off x="1917291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325" name="TextBox 324"/>
          <p:cNvSpPr txBox="1">
            <a:spLocks noChangeArrowheads="1"/>
          </p:cNvSpPr>
          <p:nvPr/>
        </p:nvSpPr>
        <p:spPr bwMode="auto">
          <a:xfrm>
            <a:off x="2104921" y="585704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6" name="TextBox 325"/>
          <p:cNvSpPr txBox="1">
            <a:spLocks noChangeArrowheads="1"/>
          </p:cNvSpPr>
          <p:nvPr/>
        </p:nvSpPr>
        <p:spPr bwMode="auto">
          <a:xfrm>
            <a:off x="2104921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7" name="TextBox 326"/>
          <p:cNvSpPr txBox="1">
            <a:spLocks noChangeArrowheads="1"/>
          </p:cNvSpPr>
          <p:nvPr/>
        </p:nvSpPr>
        <p:spPr bwMode="auto">
          <a:xfrm>
            <a:off x="3750188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8" name="TextBox 327"/>
          <p:cNvSpPr txBox="1">
            <a:spLocks noChangeArrowheads="1"/>
          </p:cNvSpPr>
          <p:nvPr/>
        </p:nvSpPr>
        <p:spPr bwMode="auto">
          <a:xfrm>
            <a:off x="3933721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9" name="TextBox 328"/>
          <p:cNvSpPr txBox="1">
            <a:spLocks noChangeArrowheads="1"/>
          </p:cNvSpPr>
          <p:nvPr/>
        </p:nvSpPr>
        <p:spPr bwMode="auto">
          <a:xfrm>
            <a:off x="2106564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0" name="TextBox 329"/>
          <p:cNvSpPr txBox="1">
            <a:spLocks noChangeArrowheads="1"/>
          </p:cNvSpPr>
          <p:nvPr/>
        </p:nvSpPr>
        <p:spPr bwMode="auto">
          <a:xfrm>
            <a:off x="3754285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1" name="TextBox 330"/>
          <p:cNvSpPr txBox="1">
            <a:spLocks noChangeArrowheads="1"/>
          </p:cNvSpPr>
          <p:nvPr/>
        </p:nvSpPr>
        <p:spPr bwMode="auto">
          <a:xfrm>
            <a:off x="3935364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2" name="TextBox 331"/>
          <p:cNvSpPr txBox="1">
            <a:spLocks noChangeArrowheads="1"/>
          </p:cNvSpPr>
          <p:nvPr/>
        </p:nvSpPr>
        <p:spPr bwMode="auto">
          <a:xfrm>
            <a:off x="1544485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3" name="TextBox 332"/>
          <p:cNvSpPr txBox="1">
            <a:spLocks noChangeArrowheads="1"/>
          </p:cNvSpPr>
          <p:nvPr/>
        </p:nvSpPr>
        <p:spPr bwMode="auto">
          <a:xfrm>
            <a:off x="2462982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4" name="TextBox 333"/>
          <p:cNvSpPr txBox="1">
            <a:spLocks noChangeArrowheads="1"/>
          </p:cNvSpPr>
          <p:nvPr/>
        </p:nvSpPr>
        <p:spPr bwMode="auto">
          <a:xfrm>
            <a:off x="2650612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5" name="TextBox 334"/>
          <p:cNvSpPr txBox="1">
            <a:spLocks noChangeArrowheads="1"/>
          </p:cNvSpPr>
          <p:nvPr/>
        </p:nvSpPr>
        <p:spPr bwMode="auto">
          <a:xfrm>
            <a:off x="2831691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6" name="TextBox 335"/>
          <p:cNvSpPr txBox="1">
            <a:spLocks noChangeArrowheads="1"/>
          </p:cNvSpPr>
          <p:nvPr/>
        </p:nvSpPr>
        <p:spPr bwMode="auto">
          <a:xfrm>
            <a:off x="3569109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7" name="TextBox 336"/>
          <p:cNvSpPr txBox="1">
            <a:spLocks noChangeArrowheads="1"/>
          </p:cNvSpPr>
          <p:nvPr/>
        </p:nvSpPr>
        <p:spPr bwMode="auto">
          <a:xfrm>
            <a:off x="3375742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8" name="TextBox 337"/>
          <p:cNvSpPr txBox="1">
            <a:spLocks noChangeArrowheads="1"/>
          </p:cNvSpPr>
          <p:nvPr/>
        </p:nvSpPr>
        <p:spPr bwMode="auto">
          <a:xfrm>
            <a:off x="3200400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9" name="TextBox 338"/>
          <p:cNvSpPr txBox="1">
            <a:spLocks noChangeArrowheads="1"/>
          </p:cNvSpPr>
          <p:nvPr/>
        </p:nvSpPr>
        <p:spPr bwMode="auto">
          <a:xfrm>
            <a:off x="3019321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0" name="TextBox 339"/>
          <p:cNvSpPr txBox="1">
            <a:spLocks noChangeArrowheads="1"/>
          </p:cNvSpPr>
          <p:nvPr/>
        </p:nvSpPr>
        <p:spPr bwMode="auto">
          <a:xfrm>
            <a:off x="2286000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1" name="TextBox 340"/>
          <p:cNvSpPr txBox="1">
            <a:spLocks noChangeArrowheads="1"/>
          </p:cNvSpPr>
          <p:nvPr/>
        </p:nvSpPr>
        <p:spPr bwMode="auto">
          <a:xfrm>
            <a:off x="1740309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2" name="TextBox 341"/>
          <p:cNvSpPr txBox="1">
            <a:spLocks noChangeArrowheads="1"/>
          </p:cNvSpPr>
          <p:nvPr/>
        </p:nvSpPr>
        <p:spPr bwMode="auto">
          <a:xfrm>
            <a:off x="1917291" y="526559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343" name="TextBox 342"/>
          <p:cNvSpPr txBox="1">
            <a:spLocks noChangeArrowheads="1"/>
          </p:cNvSpPr>
          <p:nvPr/>
        </p:nvSpPr>
        <p:spPr bwMode="auto">
          <a:xfrm>
            <a:off x="1548582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4" name="TextBox 343"/>
          <p:cNvSpPr txBox="1">
            <a:spLocks noChangeArrowheads="1"/>
          </p:cNvSpPr>
          <p:nvPr/>
        </p:nvSpPr>
        <p:spPr bwMode="auto">
          <a:xfrm>
            <a:off x="1925485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345" name="TextBox 344"/>
          <p:cNvSpPr txBox="1">
            <a:spLocks noChangeArrowheads="1"/>
          </p:cNvSpPr>
          <p:nvPr/>
        </p:nvSpPr>
        <p:spPr bwMode="auto">
          <a:xfrm>
            <a:off x="2473630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6" name="TextBox 345"/>
          <p:cNvSpPr txBox="1">
            <a:spLocks noChangeArrowheads="1"/>
          </p:cNvSpPr>
          <p:nvPr/>
        </p:nvSpPr>
        <p:spPr bwMode="auto">
          <a:xfrm>
            <a:off x="2654709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7" name="TextBox 346"/>
          <p:cNvSpPr txBox="1">
            <a:spLocks noChangeArrowheads="1"/>
          </p:cNvSpPr>
          <p:nvPr/>
        </p:nvSpPr>
        <p:spPr bwMode="auto">
          <a:xfrm>
            <a:off x="2835788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8" name="TextBox 347"/>
          <p:cNvSpPr txBox="1">
            <a:spLocks noChangeArrowheads="1"/>
          </p:cNvSpPr>
          <p:nvPr/>
        </p:nvSpPr>
        <p:spPr bwMode="auto">
          <a:xfrm>
            <a:off x="3573206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9" name="TextBox 348"/>
          <p:cNvSpPr txBox="1">
            <a:spLocks noChangeArrowheads="1"/>
          </p:cNvSpPr>
          <p:nvPr/>
        </p:nvSpPr>
        <p:spPr bwMode="auto">
          <a:xfrm>
            <a:off x="3381479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0" name="TextBox 349"/>
          <p:cNvSpPr txBox="1">
            <a:spLocks noChangeArrowheads="1"/>
          </p:cNvSpPr>
          <p:nvPr/>
        </p:nvSpPr>
        <p:spPr bwMode="auto">
          <a:xfrm>
            <a:off x="3200400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1" name="TextBox 350"/>
          <p:cNvSpPr txBox="1">
            <a:spLocks noChangeArrowheads="1"/>
          </p:cNvSpPr>
          <p:nvPr/>
        </p:nvSpPr>
        <p:spPr bwMode="auto">
          <a:xfrm>
            <a:off x="3016867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2" name="TextBox 351"/>
          <p:cNvSpPr txBox="1">
            <a:spLocks noChangeArrowheads="1"/>
          </p:cNvSpPr>
          <p:nvPr/>
        </p:nvSpPr>
        <p:spPr bwMode="auto">
          <a:xfrm>
            <a:off x="2286000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3" name="TextBox 352"/>
          <p:cNvSpPr txBox="1">
            <a:spLocks noChangeArrowheads="1"/>
          </p:cNvSpPr>
          <p:nvPr/>
        </p:nvSpPr>
        <p:spPr bwMode="auto">
          <a:xfrm>
            <a:off x="1736212" y="5440561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4" name="TextBox 353"/>
          <p:cNvSpPr txBox="1">
            <a:spLocks noChangeArrowheads="1"/>
          </p:cNvSpPr>
          <p:nvPr/>
        </p:nvSpPr>
        <p:spPr bwMode="auto">
          <a:xfrm>
            <a:off x="5032250" y="5253506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5" name="TextBox 354"/>
          <p:cNvSpPr txBox="1">
            <a:spLocks noChangeArrowheads="1"/>
          </p:cNvSpPr>
          <p:nvPr/>
        </p:nvSpPr>
        <p:spPr bwMode="auto">
          <a:xfrm>
            <a:off x="5028152" y="5417375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6" name="TextBox 355"/>
          <p:cNvSpPr txBox="1">
            <a:spLocks noChangeArrowheads="1"/>
          </p:cNvSpPr>
          <p:nvPr/>
        </p:nvSpPr>
        <p:spPr bwMode="auto">
          <a:xfrm>
            <a:off x="5028152" y="5822953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7" name="TextBox 356"/>
          <p:cNvSpPr txBox="1">
            <a:spLocks noChangeArrowheads="1"/>
          </p:cNvSpPr>
          <p:nvPr/>
        </p:nvSpPr>
        <p:spPr bwMode="auto">
          <a:xfrm>
            <a:off x="7363315" y="5257597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8" name="TextBox 357"/>
          <p:cNvSpPr txBox="1">
            <a:spLocks noChangeArrowheads="1"/>
          </p:cNvSpPr>
          <p:nvPr/>
        </p:nvSpPr>
        <p:spPr bwMode="auto">
          <a:xfrm>
            <a:off x="7363315" y="5417372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9" name="TextBox 358"/>
          <p:cNvSpPr txBox="1">
            <a:spLocks noChangeArrowheads="1"/>
          </p:cNvSpPr>
          <p:nvPr/>
        </p:nvSpPr>
        <p:spPr bwMode="auto">
          <a:xfrm>
            <a:off x="7363315" y="5822952"/>
            <a:ext cx="1786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0" name="TextBox 359"/>
          <p:cNvSpPr txBox="1">
            <a:spLocks noChangeArrowheads="1"/>
          </p:cNvSpPr>
          <p:nvPr/>
        </p:nvSpPr>
        <p:spPr bwMode="auto">
          <a:xfrm>
            <a:off x="7055467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1" name="TextBox 360"/>
          <p:cNvSpPr txBox="1">
            <a:spLocks noChangeArrowheads="1"/>
          </p:cNvSpPr>
          <p:nvPr/>
        </p:nvSpPr>
        <p:spPr bwMode="auto">
          <a:xfrm>
            <a:off x="7243097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2" name="TextBox 361"/>
          <p:cNvSpPr txBox="1">
            <a:spLocks noChangeArrowheads="1"/>
          </p:cNvSpPr>
          <p:nvPr/>
        </p:nvSpPr>
        <p:spPr bwMode="auto">
          <a:xfrm>
            <a:off x="7051370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3" name="TextBox 362"/>
          <p:cNvSpPr txBox="1">
            <a:spLocks noChangeArrowheads="1"/>
          </p:cNvSpPr>
          <p:nvPr/>
        </p:nvSpPr>
        <p:spPr bwMode="auto">
          <a:xfrm>
            <a:off x="7224255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4" name="TextBox 363"/>
          <p:cNvSpPr txBox="1">
            <a:spLocks noChangeArrowheads="1"/>
          </p:cNvSpPr>
          <p:nvPr/>
        </p:nvSpPr>
        <p:spPr bwMode="auto">
          <a:xfrm>
            <a:off x="7218515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5" name="TextBox 364"/>
          <p:cNvSpPr txBox="1">
            <a:spLocks noChangeArrowheads="1"/>
          </p:cNvSpPr>
          <p:nvPr/>
        </p:nvSpPr>
        <p:spPr bwMode="auto">
          <a:xfrm>
            <a:off x="7053824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6" name="TextBox 365"/>
          <p:cNvSpPr txBox="1">
            <a:spLocks noChangeArrowheads="1"/>
          </p:cNvSpPr>
          <p:nvPr/>
        </p:nvSpPr>
        <p:spPr bwMode="auto">
          <a:xfrm>
            <a:off x="5529826" y="565908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7" name="TextBox 366"/>
          <p:cNvSpPr txBox="1">
            <a:spLocks noChangeArrowheads="1"/>
          </p:cNvSpPr>
          <p:nvPr/>
        </p:nvSpPr>
        <p:spPr bwMode="auto">
          <a:xfrm>
            <a:off x="5671576" y="565908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8" name="TextBox 367"/>
          <p:cNvSpPr txBox="1">
            <a:spLocks noChangeArrowheads="1"/>
          </p:cNvSpPr>
          <p:nvPr/>
        </p:nvSpPr>
        <p:spPr bwMode="auto">
          <a:xfrm>
            <a:off x="5823976" y="5659087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9" name="TextBox 368"/>
          <p:cNvSpPr txBox="1">
            <a:spLocks noChangeArrowheads="1"/>
          </p:cNvSpPr>
          <p:nvPr/>
        </p:nvSpPr>
        <p:spPr bwMode="auto">
          <a:xfrm>
            <a:off x="5397909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0" name="TextBox 369"/>
          <p:cNvSpPr txBox="1">
            <a:spLocks noChangeArrowheads="1"/>
          </p:cNvSpPr>
          <p:nvPr/>
        </p:nvSpPr>
        <p:spPr bwMode="auto">
          <a:xfrm>
            <a:off x="5766618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1" name="TextBox 370"/>
          <p:cNvSpPr txBox="1">
            <a:spLocks noChangeArrowheads="1"/>
          </p:cNvSpPr>
          <p:nvPr/>
        </p:nvSpPr>
        <p:spPr bwMode="auto">
          <a:xfrm>
            <a:off x="5955891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2" name="TextBox 371"/>
          <p:cNvSpPr txBox="1">
            <a:spLocks noChangeArrowheads="1"/>
          </p:cNvSpPr>
          <p:nvPr/>
        </p:nvSpPr>
        <p:spPr bwMode="auto">
          <a:xfrm>
            <a:off x="6135327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3" name="TextBox 372"/>
          <p:cNvSpPr txBox="1">
            <a:spLocks noChangeArrowheads="1"/>
          </p:cNvSpPr>
          <p:nvPr/>
        </p:nvSpPr>
        <p:spPr bwMode="auto">
          <a:xfrm>
            <a:off x="6870291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4" name="TextBox 373"/>
          <p:cNvSpPr txBox="1">
            <a:spLocks noChangeArrowheads="1"/>
          </p:cNvSpPr>
          <p:nvPr/>
        </p:nvSpPr>
        <p:spPr bwMode="auto">
          <a:xfrm>
            <a:off x="6690852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5" name="TextBox 374"/>
          <p:cNvSpPr txBox="1">
            <a:spLocks noChangeArrowheads="1"/>
          </p:cNvSpPr>
          <p:nvPr/>
        </p:nvSpPr>
        <p:spPr bwMode="auto">
          <a:xfrm>
            <a:off x="6495844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6" name="TextBox 375"/>
          <p:cNvSpPr txBox="1">
            <a:spLocks noChangeArrowheads="1"/>
          </p:cNvSpPr>
          <p:nvPr/>
        </p:nvSpPr>
        <p:spPr bwMode="auto">
          <a:xfrm>
            <a:off x="6316406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7" name="TextBox 376"/>
          <p:cNvSpPr txBox="1">
            <a:spLocks noChangeArrowheads="1"/>
          </p:cNvSpPr>
          <p:nvPr/>
        </p:nvSpPr>
        <p:spPr bwMode="auto">
          <a:xfrm>
            <a:off x="5570794" y="5847538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9" name="TextBox 378"/>
          <p:cNvSpPr txBox="1">
            <a:spLocks noChangeArrowheads="1"/>
          </p:cNvSpPr>
          <p:nvPr/>
        </p:nvSpPr>
        <p:spPr bwMode="auto">
          <a:xfrm>
            <a:off x="5406103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0" name="TextBox 379"/>
          <p:cNvSpPr txBox="1">
            <a:spLocks noChangeArrowheads="1"/>
          </p:cNvSpPr>
          <p:nvPr/>
        </p:nvSpPr>
        <p:spPr bwMode="auto">
          <a:xfrm>
            <a:off x="5778909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1" name="TextBox 380"/>
          <p:cNvSpPr txBox="1">
            <a:spLocks noChangeArrowheads="1"/>
          </p:cNvSpPr>
          <p:nvPr/>
        </p:nvSpPr>
        <p:spPr bwMode="auto">
          <a:xfrm>
            <a:off x="5966539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2" name="TextBox 381"/>
          <p:cNvSpPr txBox="1">
            <a:spLocks noChangeArrowheads="1"/>
          </p:cNvSpPr>
          <p:nvPr/>
        </p:nvSpPr>
        <p:spPr bwMode="auto">
          <a:xfrm>
            <a:off x="6145164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3" name="TextBox 382"/>
          <p:cNvSpPr txBox="1">
            <a:spLocks noChangeArrowheads="1"/>
          </p:cNvSpPr>
          <p:nvPr/>
        </p:nvSpPr>
        <p:spPr bwMode="auto">
          <a:xfrm>
            <a:off x="6874388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4" name="TextBox 383"/>
          <p:cNvSpPr txBox="1">
            <a:spLocks noChangeArrowheads="1"/>
          </p:cNvSpPr>
          <p:nvPr/>
        </p:nvSpPr>
        <p:spPr bwMode="auto">
          <a:xfrm>
            <a:off x="6874388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5" name="TextBox 384"/>
          <p:cNvSpPr txBox="1">
            <a:spLocks noChangeArrowheads="1"/>
          </p:cNvSpPr>
          <p:nvPr/>
        </p:nvSpPr>
        <p:spPr bwMode="auto">
          <a:xfrm>
            <a:off x="6689212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6" name="TextBox 385"/>
          <p:cNvSpPr txBox="1">
            <a:spLocks noChangeArrowheads="1"/>
          </p:cNvSpPr>
          <p:nvPr/>
        </p:nvSpPr>
        <p:spPr bwMode="auto">
          <a:xfrm>
            <a:off x="6501582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8" name="TextBox 377"/>
          <p:cNvSpPr txBox="1">
            <a:spLocks noChangeArrowheads="1"/>
          </p:cNvSpPr>
          <p:nvPr/>
        </p:nvSpPr>
        <p:spPr bwMode="auto">
          <a:xfrm>
            <a:off x="6324600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7" name="TextBox 386"/>
          <p:cNvSpPr txBox="1">
            <a:spLocks noChangeArrowheads="1"/>
          </p:cNvSpPr>
          <p:nvPr/>
        </p:nvSpPr>
        <p:spPr bwMode="auto">
          <a:xfrm>
            <a:off x="6693309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8" name="TextBox 387"/>
          <p:cNvSpPr txBox="1">
            <a:spLocks noChangeArrowheads="1"/>
          </p:cNvSpPr>
          <p:nvPr/>
        </p:nvSpPr>
        <p:spPr bwMode="auto">
          <a:xfrm>
            <a:off x="6497485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9" name="TextBox 388"/>
          <p:cNvSpPr txBox="1">
            <a:spLocks noChangeArrowheads="1"/>
          </p:cNvSpPr>
          <p:nvPr/>
        </p:nvSpPr>
        <p:spPr bwMode="auto">
          <a:xfrm>
            <a:off x="6320503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0" name="TextBox 389"/>
          <p:cNvSpPr txBox="1">
            <a:spLocks noChangeArrowheads="1"/>
          </p:cNvSpPr>
          <p:nvPr/>
        </p:nvSpPr>
        <p:spPr bwMode="auto">
          <a:xfrm>
            <a:off x="5572437" y="5422856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1" name="TextBox 390"/>
          <p:cNvSpPr txBox="1">
            <a:spLocks noChangeArrowheads="1"/>
          </p:cNvSpPr>
          <p:nvPr/>
        </p:nvSpPr>
        <p:spPr bwMode="auto">
          <a:xfrm>
            <a:off x="5578988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2" name="TextBox 391"/>
          <p:cNvSpPr txBox="1">
            <a:spLocks noChangeArrowheads="1"/>
          </p:cNvSpPr>
          <p:nvPr/>
        </p:nvSpPr>
        <p:spPr bwMode="auto">
          <a:xfrm>
            <a:off x="5828892" y="506353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3" name="TextBox 392"/>
          <p:cNvSpPr txBox="1">
            <a:spLocks noChangeArrowheads="1"/>
          </p:cNvSpPr>
          <p:nvPr/>
        </p:nvSpPr>
        <p:spPr bwMode="auto">
          <a:xfrm>
            <a:off x="5678129" y="506353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4" name="TextBox 393"/>
          <p:cNvSpPr txBox="1">
            <a:spLocks noChangeArrowheads="1"/>
          </p:cNvSpPr>
          <p:nvPr/>
        </p:nvSpPr>
        <p:spPr bwMode="auto">
          <a:xfrm>
            <a:off x="5538018" y="5063533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5" name="TextBox 394"/>
          <p:cNvSpPr txBox="1">
            <a:spLocks noChangeArrowheads="1"/>
          </p:cNvSpPr>
          <p:nvPr/>
        </p:nvSpPr>
        <p:spPr bwMode="auto">
          <a:xfrm>
            <a:off x="6139424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6" name="TextBox 395"/>
          <p:cNvSpPr txBox="1">
            <a:spLocks noChangeArrowheads="1"/>
          </p:cNvSpPr>
          <p:nvPr/>
        </p:nvSpPr>
        <p:spPr bwMode="auto">
          <a:xfrm>
            <a:off x="5959988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7" name="TextBox 396"/>
          <p:cNvSpPr txBox="1">
            <a:spLocks noChangeArrowheads="1"/>
          </p:cNvSpPr>
          <p:nvPr/>
        </p:nvSpPr>
        <p:spPr bwMode="auto">
          <a:xfrm>
            <a:off x="5770715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8" name="TextBox 397"/>
          <p:cNvSpPr txBox="1">
            <a:spLocks noChangeArrowheads="1"/>
          </p:cNvSpPr>
          <p:nvPr/>
        </p:nvSpPr>
        <p:spPr bwMode="auto">
          <a:xfrm>
            <a:off x="5402006" y="525198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9" name="TextBox 398"/>
          <p:cNvSpPr txBox="1">
            <a:spLocks noChangeArrowheads="1"/>
          </p:cNvSpPr>
          <p:nvPr/>
        </p:nvSpPr>
        <p:spPr bwMode="auto">
          <a:xfrm>
            <a:off x="1920876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0" name="TextBox 399"/>
          <p:cNvSpPr txBox="1">
            <a:spLocks noChangeArrowheads="1"/>
          </p:cNvSpPr>
          <p:nvPr/>
        </p:nvSpPr>
        <p:spPr bwMode="auto">
          <a:xfrm>
            <a:off x="2112432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1" name="TextBox 400"/>
          <p:cNvSpPr txBox="1">
            <a:spLocks noChangeArrowheads="1"/>
          </p:cNvSpPr>
          <p:nvPr/>
        </p:nvSpPr>
        <p:spPr bwMode="auto">
          <a:xfrm>
            <a:off x="3754968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2" name="TextBox 401"/>
          <p:cNvSpPr txBox="1">
            <a:spLocks noChangeArrowheads="1"/>
          </p:cNvSpPr>
          <p:nvPr/>
        </p:nvSpPr>
        <p:spPr bwMode="auto">
          <a:xfrm>
            <a:off x="3933828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3" name="TextBox 402"/>
          <p:cNvSpPr txBox="1">
            <a:spLocks noChangeArrowheads="1"/>
          </p:cNvSpPr>
          <p:nvPr/>
        </p:nvSpPr>
        <p:spPr bwMode="auto">
          <a:xfrm>
            <a:off x="3028951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200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D200"/>
              </a:solidFill>
              <a:ea typeface="ＭＳ Ｐゴシック" pitchFamily="34" charset="-128"/>
            </a:endParaRPr>
          </a:p>
        </p:txBody>
      </p:sp>
      <p:sp>
        <p:nvSpPr>
          <p:cNvPr id="404" name="TextBox 403"/>
          <p:cNvSpPr txBox="1">
            <a:spLocks noChangeArrowheads="1"/>
          </p:cNvSpPr>
          <p:nvPr/>
        </p:nvSpPr>
        <p:spPr bwMode="auto">
          <a:xfrm>
            <a:off x="3019428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200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D200"/>
              </a:solidFill>
              <a:ea typeface="ＭＳ Ｐゴシック" pitchFamily="34" charset="-128"/>
            </a:endParaRPr>
          </a:p>
        </p:txBody>
      </p:sp>
      <p:sp>
        <p:nvSpPr>
          <p:cNvPr id="405" name="TextBox 404"/>
          <p:cNvSpPr txBox="1">
            <a:spLocks noChangeArrowheads="1"/>
          </p:cNvSpPr>
          <p:nvPr/>
        </p:nvSpPr>
        <p:spPr bwMode="auto">
          <a:xfrm>
            <a:off x="2653242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6" name="TextBox 405"/>
          <p:cNvSpPr txBox="1">
            <a:spLocks noChangeArrowheads="1"/>
          </p:cNvSpPr>
          <p:nvPr/>
        </p:nvSpPr>
        <p:spPr bwMode="auto">
          <a:xfrm>
            <a:off x="2464860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7" name="TextBox 406"/>
          <p:cNvSpPr txBox="1">
            <a:spLocks noChangeArrowheads="1"/>
          </p:cNvSpPr>
          <p:nvPr/>
        </p:nvSpPr>
        <p:spPr bwMode="auto">
          <a:xfrm>
            <a:off x="3565524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8" name="TextBox 407"/>
          <p:cNvSpPr txBox="1">
            <a:spLocks noChangeArrowheads="1"/>
          </p:cNvSpPr>
          <p:nvPr/>
        </p:nvSpPr>
        <p:spPr bwMode="auto">
          <a:xfrm>
            <a:off x="1545168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9" name="TextBox 408"/>
          <p:cNvSpPr txBox="1">
            <a:spLocks noChangeArrowheads="1"/>
          </p:cNvSpPr>
          <p:nvPr/>
        </p:nvSpPr>
        <p:spPr bwMode="auto">
          <a:xfrm>
            <a:off x="1736724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0" name="TextBox 409"/>
          <p:cNvSpPr txBox="1">
            <a:spLocks noChangeArrowheads="1"/>
          </p:cNvSpPr>
          <p:nvPr/>
        </p:nvSpPr>
        <p:spPr bwMode="auto">
          <a:xfrm>
            <a:off x="2286000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1" name="TextBox 410"/>
          <p:cNvSpPr txBox="1">
            <a:spLocks noChangeArrowheads="1"/>
          </p:cNvSpPr>
          <p:nvPr/>
        </p:nvSpPr>
        <p:spPr bwMode="auto">
          <a:xfrm>
            <a:off x="3205692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2" name="TextBox 411"/>
          <p:cNvSpPr txBox="1">
            <a:spLocks noChangeArrowheads="1"/>
          </p:cNvSpPr>
          <p:nvPr/>
        </p:nvSpPr>
        <p:spPr bwMode="auto">
          <a:xfrm>
            <a:off x="3373968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3" name="TextBox 412"/>
          <p:cNvSpPr txBox="1">
            <a:spLocks noChangeArrowheads="1"/>
          </p:cNvSpPr>
          <p:nvPr/>
        </p:nvSpPr>
        <p:spPr bwMode="auto">
          <a:xfrm>
            <a:off x="2835276" y="3678089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4" name="TextBox 413"/>
          <p:cNvSpPr txBox="1">
            <a:spLocks noChangeArrowheads="1"/>
          </p:cNvSpPr>
          <p:nvPr/>
        </p:nvSpPr>
        <p:spPr bwMode="auto">
          <a:xfrm>
            <a:off x="1920876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5" name="TextBox 414"/>
          <p:cNvSpPr txBox="1">
            <a:spLocks noChangeArrowheads="1"/>
          </p:cNvSpPr>
          <p:nvPr/>
        </p:nvSpPr>
        <p:spPr bwMode="auto">
          <a:xfrm>
            <a:off x="2101848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6" name="TextBox 415"/>
          <p:cNvSpPr txBox="1">
            <a:spLocks noChangeArrowheads="1"/>
          </p:cNvSpPr>
          <p:nvPr/>
        </p:nvSpPr>
        <p:spPr bwMode="auto">
          <a:xfrm>
            <a:off x="3749676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7" name="TextBox 416"/>
          <p:cNvSpPr txBox="1">
            <a:spLocks noChangeArrowheads="1"/>
          </p:cNvSpPr>
          <p:nvPr/>
        </p:nvSpPr>
        <p:spPr bwMode="auto">
          <a:xfrm>
            <a:off x="3930648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8" name="TextBox 417"/>
          <p:cNvSpPr txBox="1">
            <a:spLocks noChangeArrowheads="1"/>
          </p:cNvSpPr>
          <p:nvPr/>
        </p:nvSpPr>
        <p:spPr bwMode="auto">
          <a:xfrm>
            <a:off x="3568704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9" name="TextBox 418"/>
          <p:cNvSpPr txBox="1">
            <a:spLocks noChangeArrowheads="1"/>
          </p:cNvSpPr>
          <p:nvPr/>
        </p:nvSpPr>
        <p:spPr bwMode="auto">
          <a:xfrm>
            <a:off x="2840568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0" name="TextBox 419"/>
          <p:cNvSpPr txBox="1">
            <a:spLocks noChangeArrowheads="1"/>
          </p:cNvSpPr>
          <p:nvPr/>
        </p:nvSpPr>
        <p:spPr bwMode="auto">
          <a:xfrm>
            <a:off x="2654304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1" name="TextBox 420"/>
          <p:cNvSpPr txBox="1">
            <a:spLocks noChangeArrowheads="1"/>
          </p:cNvSpPr>
          <p:nvPr/>
        </p:nvSpPr>
        <p:spPr bwMode="auto">
          <a:xfrm>
            <a:off x="2475444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2" name="TextBox 421"/>
          <p:cNvSpPr txBox="1">
            <a:spLocks noChangeArrowheads="1"/>
          </p:cNvSpPr>
          <p:nvPr/>
        </p:nvSpPr>
        <p:spPr bwMode="auto">
          <a:xfrm>
            <a:off x="3200400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3" name="TextBox 422"/>
          <p:cNvSpPr txBox="1">
            <a:spLocks noChangeArrowheads="1"/>
          </p:cNvSpPr>
          <p:nvPr/>
        </p:nvSpPr>
        <p:spPr bwMode="auto">
          <a:xfrm>
            <a:off x="2280708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4" name="TextBox 423"/>
          <p:cNvSpPr txBox="1">
            <a:spLocks noChangeArrowheads="1"/>
          </p:cNvSpPr>
          <p:nvPr/>
        </p:nvSpPr>
        <p:spPr bwMode="auto">
          <a:xfrm>
            <a:off x="1731432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5" name="TextBox 424"/>
          <p:cNvSpPr txBox="1">
            <a:spLocks noChangeArrowheads="1"/>
          </p:cNvSpPr>
          <p:nvPr/>
        </p:nvSpPr>
        <p:spPr bwMode="auto">
          <a:xfrm>
            <a:off x="1550460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6" name="TextBox 425"/>
          <p:cNvSpPr txBox="1">
            <a:spLocks noChangeArrowheads="1"/>
          </p:cNvSpPr>
          <p:nvPr/>
        </p:nvSpPr>
        <p:spPr bwMode="auto">
          <a:xfrm>
            <a:off x="3381374" y="3848960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7" name="TextBox 426"/>
          <p:cNvSpPr txBox="1">
            <a:spLocks noChangeArrowheads="1"/>
          </p:cNvSpPr>
          <p:nvPr/>
        </p:nvSpPr>
        <p:spPr bwMode="auto">
          <a:xfrm>
            <a:off x="1915584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8" name="TextBox 427"/>
          <p:cNvSpPr txBox="1">
            <a:spLocks noChangeArrowheads="1"/>
          </p:cNvSpPr>
          <p:nvPr/>
        </p:nvSpPr>
        <p:spPr bwMode="auto">
          <a:xfrm>
            <a:off x="2107140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9" name="TextBox 428"/>
          <p:cNvSpPr txBox="1">
            <a:spLocks noChangeArrowheads="1"/>
          </p:cNvSpPr>
          <p:nvPr/>
        </p:nvSpPr>
        <p:spPr bwMode="auto">
          <a:xfrm>
            <a:off x="3933828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0" name="TextBox 429"/>
          <p:cNvSpPr txBox="1">
            <a:spLocks noChangeArrowheads="1"/>
          </p:cNvSpPr>
          <p:nvPr/>
        </p:nvSpPr>
        <p:spPr bwMode="auto">
          <a:xfrm>
            <a:off x="3749676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1" name="TextBox 430"/>
          <p:cNvSpPr txBox="1">
            <a:spLocks noChangeArrowheads="1"/>
          </p:cNvSpPr>
          <p:nvPr/>
        </p:nvSpPr>
        <p:spPr bwMode="auto">
          <a:xfrm>
            <a:off x="3565524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2" name="TextBox 431"/>
          <p:cNvSpPr txBox="1">
            <a:spLocks noChangeArrowheads="1"/>
          </p:cNvSpPr>
          <p:nvPr/>
        </p:nvSpPr>
        <p:spPr bwMode="auto">
          <a:xfrm>
            <a:off x="3384552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3" name="TextBox 432"/>
          <p:cNvSpPr txBox="1">
            <a:spLocks noChangeArrowheads="1"/>
          </p:cNvSpPr>
          <p:nvPr/>
        </p:nvSpPr>
        <p:spPr bwMode="auto">
          <a:xfrm>
            <a:off x="3203574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4" name="TextBox 433"/>
          <p:cNvSpPr txBox="1">
            <a:spLocks noChangeArrowheads="1"/>
          </p:cNvSpPr>
          <p:nvPr/>
        </p:nvSpPr>
        <p:spPr bwMode="auto">
          <a:xfrm>
            <a:off x="2286000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5" name="TextBox 434"/>
          <p:cNvSpPr txBox="1">
            <a:spLocks noChangeArrowheads="1"/>
          </p:cNvSpPr>
          <p:nvPr/>
        </p:nvSpPr>
        <p:spPr bwMode="auto">
          <a:xfrm>
            <a:off x="1736724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6" name="TextBox 435"/>
          <p:cNvSpPr txBox="1">
            <a:spLocks noChangeArrowheads="1"/>
          </p:cNvSpPr>
          <p:nvPr/>
        </p:nvSpPr>
        <p:spPr bwMode="auto">
          <a:xfrm>
            <a:off x="1550460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7" name="TextBox 436"/>
          <p:cNvSpPr txBox="1">
            <a:spLocks noChangeArrowheads="1"/>
          </p:cNvSpPr>
          <p:nvPr/>
        </p:nvSpPr>
        <p:spPr bwMode="auto">
          <a:xfrm>
            <a:off x="2464860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8" name="TextBox 437"/>
          <p:cNvSpPr txBox="1">
            <a:spLocks noChangeArrowheads="1"/>
          </p:cNvSpPr>
          <p:nvPr/>
        </p:nvSpPr>
        <p:spPr bwMode="auto">
          <a:xfrm>
            <a:off x="2651124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9" name="TextBox 438"/>
          <p:cNvSpPr txBox="1">
            <a:spLocks noChangeArrowheads="1"/>
          </p:cNvSpPr>
          <p:nvPr/>
        </p:nvSpPr>
        <p:spPr bwMode="auto">
          <a:xfrm>
            <a:off x="2835276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9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0" name="TextBox 439"/>
          <p:cNvSpPr txBox="1">
            <a:spLocks noChangeArrowheads="1"/>
          </p:cNvSpPr>
          <p:nvPr/>
        </p:nvSpPr>
        <p:spPr bwMode="auto">
          <a:xfrm>
            <a:off x="3019428" y="4269545"/>
            <a:ext cx="1133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95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95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62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75779" descr="17_26c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/>
        </p:blipFill>
        <p:spPr>
          <a:xfrm>
            <a:off x="298704" y="880872"/>
            <a:ext cx="8546592" cy="492484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17.26c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042" y="819905"/>
            <a:ext cx="1137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7202" y="1266945"/>
            <a:ext cx="2627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5898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73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671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20179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387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731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779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827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925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123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233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169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34387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577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71382" y="1285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54404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477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571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435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129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21584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36385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8619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867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977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113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073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121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25785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41782" y="1580186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029496" y="1303371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28738" y="157204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887825" y="1578537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887067" y="130217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655311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3474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041491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729087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4130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082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7984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874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776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8640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5580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444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9334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150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24889" y="197619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023738" y="1959621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888732" y="194568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028442" y="1949039"/>
            <a:ext cx="883530" cy="7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688368" y="2605240"/>
            <a:ext cx="1489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3062558" y="2483594"/>
            <a:ext cx="220006" cy="289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530814" y="230264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464680" y="230264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70278" y="230264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17279" y="230264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6885789" y="2483594"/>
            <a:ext cx="260789" cy="3799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101209" y="2382648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16200000">
            <a:off x="7285184" y="2003595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183607" y="2660045"/>
            <a:ext cx="164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69945" y="3241984"/>
            <a:ext cx="5235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Nucleotide-pair substitution: nonsense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513623" y="3633054"/>
            <a:ext cx="18853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 instead of T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323907" y="3969488"/>
            <a:ext cx="0" cy="1535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3460460" y="4638158"/>
            <a:ext cx="18853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U instead of A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>
            <a:off x="4323907" y="4979581"/>
            <a:ext cx="0" cy="1358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3017831" y="431059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017831" y="501147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3017831" y="404037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885180" y="4318000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885180" y="501088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885180" y="4038877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524907" y="5350648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330837" y="5424741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Left Brace 84"/>
          <p:cNvSpPr/>
          <p:nvPr/>
        </p:nvSpPr>
        <p:spPr bwMode="auto">
          <a:xfrm rot="16200000">
            <a:off x="4514812" y="5045688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3317134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617132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3933556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868190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517729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549070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79550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6104610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642232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672712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7036230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734533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7650135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65013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734533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7044840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6731430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6419312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610030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580411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49931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18590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486388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455908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3929250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3318360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3636075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3326108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3618853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394216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456769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>
            <a:spLocks noChangeArrowheads="1"/>
          </p:cNvSpPr>
          <p:nvPr/>
        </p:nvSpPr>
        <p:spPr bwMode="auto">
          <a:xfrm>
            <a:off x="487249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517729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5486400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579550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6113220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642103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6717224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7036230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7361265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7663050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4247397" y="403902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4261603" y="43274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4554780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4249980" y="50366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08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" name="Picture 75775" descr="17_26d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"/>
          <a:stretch/>
        </p:blipFill>
        <p:spPr>
          <a:xfrm>
            <a:off x="298704" y="908304"/>
            <a:ext cx="8546592" cy="486112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17.26d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6113" y="828976"/>
            <a:ext cx="1137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6273" y="1276016"/>
            <a:ext cx="2627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34969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664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62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29250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478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822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870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918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016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214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324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260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43458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668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80453" y="130017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63475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568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662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526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220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30655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5456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8710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958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5068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204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164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212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34856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50853" y="159516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038567" y="131244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37809" y="158111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896896" y="158760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896138" y="131124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658475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3506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044655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732251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4162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114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8016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906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808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8672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5612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476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9366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182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28053" y="199707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032809" y="196869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891896" y="196657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037513" y="1958110"/>
            <a:ext cx="883530" cy="7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697439" y="2614311"/>
            <a:ext cx="1489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3071629" y="2492665"/>
            <a:ext cx="220006" cy="289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539885" y="231171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473751" y="231171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79349" y="231171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26350" y="231171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6894860" y="2492665"/>
            <a:ext cx="260789" cy="3799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110280" y="2391719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16200000">
            <a:off x="7294255" y="2012666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192678" y="2669116"/>
            <a:ext cx="164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55319" y="3263619"/>
            <a:ext cx="808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Nucleotide-pair insertion: </a:t>
            </a:r>
            <a:r>
              <a:rPr lang="en-US" sz="20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frameshift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 causing immediate nonsense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8210076" y="433539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8210076" y="4976960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8210076" y="405441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3023682" y="433141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028474" y="405968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3023682" y="497601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401585" y="5395630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Left Brace 77"/>
          <p:cNvSpPr/>
          <p:nvPr/>
        </p:nvSpPr>
        <p:spPr bwMode="auto">
          <a:xfrm rot="16200000">
            <a:off x="4580768" y="5026161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3530301" y="5324416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3321418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3628757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394216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456769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488110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5178587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5495010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580411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611752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7356960" y="5006584"/>
            <a:ext cx="2027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426630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672712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7044840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7666065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7975170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3884510" y="3642613"/>
            <a:ext cx="10503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Extra A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333631" y="3989754"/>
            <a:ext cx="0" cy="1406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4257430" y="50065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200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D200"/>
              </a:solidFill>
              <a:ea typeface="ＭＳ Ｐゴシック" pitchFamily="34" charset="-128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3325326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3333142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3640016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3940908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4566139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4876800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9" name="TextBox 148"/>
          <p:cNvSpPr txBox="1">
            <a:spLocks noChangeArrowheads="1"/>
          </p:cNvSpPr>
          <p:nvPr/>
        </p:nvSpPr>
        <p:spPr bwMode="auto">
          <a:xfrm>
            <a:off x="5173784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5502032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1" name="TextBox 150"/>
          <p:cNvSpPr txBox="1">
            <a:spLocks noChangeArrowheads="1"/>
          </p:cNvSpPr>
          <p:nvPr/>
        </p:nvSpPr>
        <p:spPr bwMode="auto">
          <a:xfrm>
            <a:off x="5810740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6127264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6426208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6725140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7047525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6" name="TextBox 155"/>
          <p:cNvSpPr txBox="1">
            <a:spLocks noChangeArrowheads="1"/>
          </p:cNvSpPr>
          <p:nvPr/>
        </p:nvSpPr>
        <p:spPr bwMode="auto">
          <a:xfrm>
            <a:off x="7365999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7662986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7971696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3628293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0" name="TextBox 159"/>
          <p:cNvSpPr txBox="1">
            <a:spLocks noChangeArrowheads="1"/>
          </p:cNvSpPr>
          <p:nvPr/>
        </p:nvSpPr>
        <p:spPr bwMode="auto">
          <a:xfrm>
            <a:off x="3948724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4572000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>
            <a:off x="4884616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5185508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5494216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5802924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6119448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6430109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6729048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7039706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0" name="TextBox 169"/>
          <p:cNvSpPr txBox="1">
            <a:spLocks noChangeArrowheads="1"/>
          </p:cNvSpPr>
          <p:nvPr/>
        </p:nvSpPr>
        <p:spPr bwMode="auto">
          <a:xfrm>
            <a:off x="7356228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1" name="TextBox 170"/>
          <p:cNvSpPr txBox="1">
            <a:spLocks noChangeArrowheads="1"/>
          </p:cNvSpPr>
          <p:nvPr/>
        </p:nvSpPr>
        <p:spPr bwMode="auto">
          <a:xfrm>
            <a:off x="7666892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7979512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3" name="TextBox 172"/>
          <p:cNvSpPr txBox="1">
            <a:spLocks noChangeArrowheads="1"/>
          </p:cNvSpPr>
          <p:nvPr/>
        </p:nvSpPr>
        <p:spPr bwMode="auto">
          <a:xfrm>
            <a:off x="4255478" y="405423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4263293" y="43461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854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26e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298704" y="923544"/>
            <a:ext cx="8546592" cy="4849183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4568" y="852066"/>
            <a:ext cx="1137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4728" y="1299106"/>
            <a:ext cx="2627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34516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660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58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28797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474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818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866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914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012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210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320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256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43005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664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80000" y="13232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63022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564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658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522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216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30202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5003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8706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954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5064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200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160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208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34403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50400" y="161825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027022" y="133553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26264" y="1604209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885351" y="161069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884593" y="133433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658022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3502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044202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731798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4158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110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8012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902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804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8668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5608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472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9362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178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27600" y="20146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021264" y="199178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880351" y="198966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025968" y="1981200"/>
            <a:ext cx="883530" cy="7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685894" y="2637401"/>
            <a:ext cx="1489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3060084" y="2515755"/>
            <a:ext cx="220006" cy="289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528340" y="23348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462206" y="23348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67804" y="23348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14805" y="23348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6894407" y="2515755"/>
            <a:ext cx="260789" cy="3799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109827" y="2414809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16200000">
            <a:off x="7282710" y="2035756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192225" y="2692206"/>
            <a:ext cx="164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64728" y="3291840"/>
            <a:ext cx="8088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Nucleotide-pair deletion: </a:t>
            </a:r>
            <a:r>
              <a:rPr lang="en-US" sz="20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frameshift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 causing extensive missense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054137" y="5050240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054137" y="4350871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3054137" y="4086410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626136" y="408653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633607" y="436282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7880138" y="505758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5693289" y="37660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973038" y="3692619"/>
            <a:ext cx="1251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772044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7385477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7077016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6457832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6153032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5839120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5524736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5205560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4900760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4591168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4281576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3967192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652808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3348008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3361426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5692474" y="476336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4291160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4609864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7081808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7395720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5539112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5219936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3667184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3991633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4919928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5853024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6163088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6458304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9" name="TextBox 148"/>
          <p:cNvSpPr txBox="1">
            <a:spLocks noChangeArrowheads="1"/>
          </p:cNvSpPr>
          <p:nvPr/>
        </p:nvSpPr>
        <p:spPr bwMode="auto">
          <a:xfrm>
            <a:off x="7096656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7405776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1" name="TextBox 150"/>
          <p:cNvSpPr txBox="1">
            <a:spLocks noChangeArrowheads="1"/>
          </p:cNvSpPr>
          <p:nvPr/>
        </p:nvSpPr>
        <p:spPr bwMode="auto">
          <a:xfrm>
            <a:off x="4615128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4300744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3676768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3986844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4909872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6" name="TextBox 155"/>
          <p:cNvSpPr txBox="1">
            <a:spLocks noChangeArrowheads="1"/>
          </p:cNvSpPr>
          <p:nvPr/>
        </p:nvSpPr>
        <p:spPr bwMode="auto">
          <a:xfrm>
            <a:off x="5238632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5543904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5843440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157824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0" name="TextBox 159"/>
          <p:cNvSpPr txBox="1">
            <a:spLocks noChangeArrowheads="1"/>
          </p:cNvSpPr>
          <p:nvPr/>
        </p:nvSpPr>
        <p:spPr bwMode="auto">
          <a:xfrm>
            <a:off x="6781800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6463102" y="437421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>
            <a:off x="3578042" y="5404595"/>
            <a:ext cx="553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4505384" y="5404595"/>
            <a:ext cx="553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5422176" y="5404595"/>
            <a:ext cx="553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err="1" smtClean="0">
                <a:solidFill>
                  <a:srgbClr val="FCCB00"/>
                </a:solidFill>
                <a:ea typeface="ＭＳ Ｐゴシック" pitchFamily="34" charset="-128"/>
              </a:rPr>
              <a:t>Leu</a:t>
            </a:r>
            <a:endParaRPr lang="en-US" sz="1600" b="1" dirty="0">
              <a:solidFill>
                <a:srgbClr val="FCCB00"/>
              </a:solidFill>
              <a:ea typeface="ＭＳ Ｐゴシック" pitchFamily="34" charset="-128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6365809" y="5404595"/>
            <a:ext cx="553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err="1" smtClean="0">
                <a:solidFill>
                  <a:srgbClr val="FCCB00"/>
                </a:solidFill>
                <a:ea typeface="ＭＳ Ｐゴシック" pitchFamily="34" charset="-128"/>
              </a:rPr>
              <a:t>Ala</a:t>
            </a:r>
            <a:endParaRPr lang="en-US" sz="1600" b="1" dirty="0">
              <a:solidFill>
                <a:srgbClr val="FCCB00"/>
              </a:solidFill>
              <a:ea typeface="ＭＳ Ｐゴシック" pitchFamily="34" charset="-128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5973039" y="4681405"/>
            <a:ext cx="1251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6770577" y="507487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3375890" y="408283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40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7_26f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>
          <a:xfrm>
            <a:off x="298704" y="871728"/>
            <a:ext cx="8546592" cy="492491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17.26f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49568" y="802640"/>
            <a:ext cx="1137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9728" y="1249680"/>
            <a:ext cx="2627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9728" y="3251200"/>
            <a:ext cx="86318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3 nucleotide-pair deletion: no </a:t>
            </a:r>
            <a:r>
              <a:rPr lang="en-US" sz="2000" b="1" dirty="0" err="1" smtClean="0">
                <a:solidFill>
                  <a:srgbClr val="000000"/>
                </a:solidFill>
                <a:ea typeface="ＭＳ Ｐゴシック" pitchFamily="34" charset="-128"/>
              </a:rPr>
              <a:t>frameshift</a:t>
            </a: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, but one amino acid missing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5968" y="1930400"/>
            <a:ext cx="883530" cy="7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85894" y="2586601"/>
            <a:ext cx="1489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3060084" y="2464955"/>
            <a:ext cx="220006" cy="289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28340" y="22840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62206" y="22840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67804" y="22840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14805" y="2284009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894407" y="2464955"/>
            <a:ext cx="260789" cy="3799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109827" y="2364009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7282710" y="1984956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192225" y="2641406"/>
            <a:ext cx="164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29516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2610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5708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23797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424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8768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816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864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7962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1160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4270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206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38005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3614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675000" y="127383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658022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3514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5608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2472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3166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625202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40003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8656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1904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5014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8150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1110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4158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729403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7045400" y="1568828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658022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3502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044202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731798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158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1110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8012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4902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1804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48668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5608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2472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9362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3178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627600" y="19638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374516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899529" y="371378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4139800" y="371378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393401" y="371378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663798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9624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42922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6020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9180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2216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5326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8412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6156002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6474603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775600" y="4033784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670515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3022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6120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49218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61672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33628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64620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7468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58474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5525204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52104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3952400" y="432377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4673150" y="3640324"/>
            <a:ext cx="1251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673150" y="4640729"/>
            <a:ext cx="1251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missing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3881436" y="47122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4120395" y="47122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382146" y="4712250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951637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214750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5528160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5842860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6159285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911240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4599120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288725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3661905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3357105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6461070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744345" y="502652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5422682" y="5358012"/>
            <a:ext cx="514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4471260" y="5358012"/>
            <a:ext cx="514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3561166" y="5358012"/>
            <a:ext cx="514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6234797" y="5439949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6" name="Left Brace 115"/>
          <p:cNvSpPr/>
          <p:nvPr/>
        </p:nvSpPr>
        <p:spPr bwMode="auto">
          <a:xfrm rot="16200000">
            <a:off x="6393651" y="5094999"/>
            <a:ext cx="217502" cy="736598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3022022" y="128610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>
            <a:spLocks noChangeArrowheads="1"/>
          </p:cNvSpPr>
          <p:nvPr/>
        </p:nvSpPr>
        <p:spPr bwMode="auto">
          <a:xfrm>
            <a:off x="3021264" y="155478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9" name="TextBox 118"/>
          <p:cNvSpPr txBox="1">
            <a:spLocks noChangeArrowheads="1"/>
          </p:cNvSpPr>
          <p:nvPr/>
        </p:nvSpPr>
        <p:spPr bwMode="auto">
          <a:xfrm>
            <a:off x="3021264" y="194098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7880351" y="156127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1" name="TextBox 120"/>
          <p:cNvSpPr txBox="1">
            <a:spLocks noChangeArrowheads="1"/>
          </p:cNvSpPr>
          <p:nvPr/>
        </p:nvSpPr>
        <p:spPr bwMode="auto">
          <a:xfrm>
            <a:off x="7879593" y="128490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7880351" y="193886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6986571" y="403801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6992124" y="4308575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6986373" y="500252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3041222" y="4038281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3036631" y="4310225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3035672" y="500417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07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Genetic Code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How are the instructions for assembling amino acids into proteins encoded into DNA? </a:t>
            </a:r>
          </a:p>
          <a:p>
            <a:r>
              <a:rPr lang="en-US" smtClean="0"/>
              <a:t>There are 20 amino acids, but there are only four nucleotide bases in DNA</a:t>
            </a:r>
          </a:p>
          <a:p>
            <a:r>
              <a:rPr lang="en-US" smtClean="0"/>
              <a:t>How many nucleotides correspond to an</a:t>
            </a:r>
            <a:br>
              <a:rPr lang="en-US" smtClean="0"/>
            </a:br>
            <a:r>
              <a:rPr lang="en-US" smtClean="0"/>
              <a:t>amino acid?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Codons: Triplets of Nucleotides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flow of information from gene to protein is based on a </a:t>
            </a:r>
            <a:r>
              <a:rPr lang="en-US" b="1" dirty="0" smtClean="0"/>
              <a:t>triplet code</a:t>
            </a:r>
            <a:r>
              <a:rPr lang="en-US" dirty="0" smtClean="0"/>
              <a:t>: a series of </a:t>
            </a:r>
            <a:r>
              <a:rPr lang="en-US" dirty="0" err="1" smtClean="0"/>
              <a:t>nonoverlapping</a:t>
            </a:r>
            <a:r>
              <a:rPr lang="en-US" dirty="0" smtClean="0"/>
              <a:t>, three-nucleotide words</a:t>
            </a:r>
          </a:p>
          <a:p>
            <a:r>
              <a:rPr lang="en-US" dirty="0" smtClean="0"/>
              <a:t>The words of a gene are transcribed into complementary </a:t>
            </a:r>
            <a:r>
              <a:rPr lang="en-US" dirty="0" err="1" smtClean="0"/>
              <a:t>nonoverlapping</a:t>
            </a:r>
            <a:r>
              <a:rPr lang="en-US" dirty="0" smtClean="0"/>
              <a:t> three-nucleotide words of mRNA</a:t>
            </a:r>
          </a:p>
          <a:p>
            <a:r>
              <a:rPr lang="en-US" dirty="0" smtClean="0"/>
              <a:t>These words are then translated into a chain of amino acids, forming a polypeptide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6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17_04TripletCod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/>
        </p:blipFill>
        <p:spPr>
          <a:xfrm>
            <a:off x="298704" y="246888"/>
            <a:ext cx="8546592" cy="6346952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 bwMode="auto">
          <a:xfrm>
            <a:off x="344334" y="2450285"/>
            <a:ext cx="2363402" cy="453323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44334" y="4583928"/>
            <a:ext cx="2363402" cy="453323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18046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81871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29008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71832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24240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71856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24736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68032" y="73197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15176" y="73197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71904" y="736764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15672" y="73197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76720" y="73197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763300" y="1599402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19992" y="159940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82922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86232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638616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86680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24760" y="1599402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67560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19472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19424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67016" y="1599402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33776" y="1599402"/>
            <a:ext cx="179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824192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267488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05048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67040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24240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072328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519944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57976" y="3478041"/>
            <a:ext cx="2194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415648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324312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867584" y="3478041"/>
            <a:ext cx="2037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782466" y="3478041"/>
            <a:ext cx="193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196829" y="5499502"/>
            <a:ext cx="4548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Ser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77464" y="5485126"/>
            <a:ext cx="4547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62733" y="5499502"/>
            <a:ext cx="5174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59664" y="5499502"/>
            <a:ext cx="4388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200" b="1" dirty="0" err="1" smtClean="0">
                <a:solidFill>
                  <a:srgbClr val="FFFFFF"/>
                </a:solidFill>
                <a:ea typeface="ＭＳ Ｐゴシック" pitchFamily="34" charset="-128"/>
              </a:rPr>
              <a:t>Trp</a:t>
            </a:r>
            <a:endParaRPr lang="en-US" sz="22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939210" y="4229505"/>
            <a:ext cx="933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9879" y="4593732"/>
            <a:ext cx="20847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2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31315" y="2465626"/>
            <a:ext cx="2434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2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32111" y="5465959"/>
            <a:ext cx="1076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75239" y="3608145"/>
            <a:ext cx="1076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143649" y="3651277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143649" y="182008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138857" y="570211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3220529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3" name="Left Brace 52"/>
          <p:cNvSpPr/>
          <p:nvPr/>
        </p:nvSpPr>
        <p:spPr bwMode="auto">
          <a:xfrm rot="16200000">
            <a:off x="4577274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4" name="Left Brace 53"/>
          <p:cNvSpPr/>
          <p:nvPr/>
        </p:nvSpPr>
        <p:spPr bwMode="auto">
          <a:xfrm rot="16200000">
            <a:off x="5925386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5" name="Left Brace 54"/>
          <p:cNvSpPr/>
          <p:nvPr/>
        </p:nvSpPr>
        <p:spPr bwMode="auto">
          <a:xfrm rot="16200000">
            <a:off x="7277818" y="3577953"/>
            <a:ext cx="280357" cy="1234056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661243" y="6260767"/>
            <a:ext cx="16998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37541" y="199277"/>
            <a:ext cx="1306912" cy="10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strand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Left Brace 59"/>
          <p:cNvSpPr/>
          <p:nvPr/>
        </p:nvSpPr>
        <p:spPr bwMode="auto">
          <a:xfrm>
            <a:off x="1714741" y="661742"/>
            <a:ext cx="322052" cy="747624"/>
          </a:xfrm>
          <a:prstGeom prst="leftBrace">
            <a:avLst>
              <a:gd name="adj1" fmla="val 3079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1356264" y="1035553"/>
            <a:ext cx="43132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564769" y="49928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574929" y="175260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574929" y="3652520"/>
            <a:ext cx="3723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205368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transcription, one of the two DNA strands, called the </a:t>
            </a:r>
            <a:r>
              <a:rPr lang="en-US" b="1" dirty="0" smtClean="0"/>
              <a:t>template strand</a:t>
            </a:r>
            <a:r>
              <a:rPr lang="en-US" dirty="0" smtClean="0"/>
              <a:t>, provides a template for ordering the sequence of complementary nucleotides in an RNA transcript</a:t>
            </a:r>
          </a:p>
          <a:p>
            <a:r>
              <a:rPr lang="en-US" dirty="0" smtClean="0"/>
              <a:t>The template strand is always the same strand</a:t>
            </a:r>
            <a:br>
              <a:rPr lang="en-US" dirty="0" smtClean="0"/>
            </a:br>
            <a:r>
              <a:rPr lang="en-US" dirty="0" smtClean="0"/>
              <a:t>for a given gene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5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translation, the mRNA base triplets, called </a:t>
            </a:r>
            <a:r>
              <a:rPr lang="en-US" b="1" dirty="0" smtClean="0"/>
              <a:t>codons</a:t>
            </a:r>
            <a:r>
              <a:rPr lang="en-US" dirty="0" smtClean="0"/>
              <a:t>, are read in the 5′ → 3′ direction</a:t>
            </a:r>
          </a:p>
          <a:p>
            <a:r>
              <a:rPr lang="en-US" dirty="0" smtClean="0"/>
              <a:t>Each codon specifies the amino acid (one of 20)</a:t>
            </a:r>
            <a:br>
              <a:rPr lang="en-US" dirty="0" smtClean="0"/>
            </a:br>
            <a:r>
              <a:rPr lang="en-US" dirty="0" smtClean="0"/>
              <a:t>to be placed at the corresponding position along</a:t>
            </a:r>
            <a:br>
              <a:rPr lang="en-US" dirty="0" smtClean="0"/>
            </a:br>
            <a:r>
              <a:rPr lang="en-US" dirty="0" smtClean="0"/>
              <a:t>a polypeptide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Cracking the Code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64 codons were deciphered by the mid-1960s</a:t>
            </a:r>
          </a:p>
          <a:p>
            <a:r>
              <a:rPr lang="en-US" dirty="0" smtClean="0"/>
              <a:t>Of the 64 triplets, 61 code for amino acids; 3 triplets are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stop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signals to end translation</a:t>
            </a:r>
          </a:p>
          <a:p>
            <a:r>
              <a:rPr lang="en-US" dirty="0" smtClean="0"/>
              <a:t>The genetic code is redundant (more than one codon may specify a particular amino acid) but</a:t>
            </a:r>
            <a:br>
              <a:rPr lang="en-US" dirty="0" smtClean="0"/>
            </a:br>
            <a:r>
              <a:rPr lang="en-US" dirty="0" smtClean="0"/>
              <a:t>not ambiguous; no codon specifies more than</a:t>
            </a:r>
            <a:br>
              <a:rPr lang="en-US" dirty="0" smtClean="0"/>
            </a:br>
            <a:r>
              <a:rPr lang="en-US" dirty="0" smtClean="0"/>
              <a:t>one amino acid</a:t>
            </a:r>
          </a:p>
          <a:p>
            <a:r>
              <a:rPr lang="en-US" dirty="0" smtClean="0"/>
              <a:t>Codons must be read in the correct </a:t>
            </a:r>
            <a:r>
              <a:rPr lang="en-US" b="1" dirty="0" smtClean="0"/>
              <a:t>reading frame </a:t>
            </a:r>
            <a:r>
              <a:rPr lang="en-US" dirty="0" smtClean="0"/>
              <a:t>(correct groupings) in order for the specified polypeptide to be produced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6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UUG UUU GGC UCA</a:t>
            </a:r>
          </a:p>
          <a:p>
            <a:endParaRPr lang="en-US" dirty="0" smtClean="0"/>
          </a:p>
          <a:p>
            <a:r>
              <a:rPr lang="en-US" dirty="0" smtClean="0"/>
              <a:t>THE RED DOG ATE THE BUG</a:t>
            </a:r>
          </a:p>
          <a:p>
            <a:endParaRPr lang="en-US" dirty="0"/>
          </a:p>
          <a:p>
            <a:r>
              <a:rPr lang="en-US" dirty="0" smtClean="0"/>
              <a:t>HER EDD OGA TET HEB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6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5" name="Picture 75784" descr="17_05GeneticCod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1630680" y="173444"/>
            <a:ext cx="5882640" cy="6421483"/>
          </a:xfrm>
          <a:prstGeom prst="rect">
            <a:avLst/>
          </a:prstGeom>
        </p:spPr>
      </p:pic>
      <p:sp>
        <p:nvSpPr>
          <p:cNvPr id="155" name="Rectangle 154"/>
          <p:cNvSpPr/>
          <p:nvPr/>
        </p:nvSpPr>
        <p:spPr bwMode="auto">
          <a:xfrm>
            <a:off x="2263105" y="4692353"/>
            <a:ext cx="1010275" cy="363114"/>
          </a:xfrm>
          <a:prstGeom prst="rect">
            <a:avLst/>
          </a:prstGeom>
          <a:solidFill>
            <a:srgbClr val="A9D6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4629239" y="1803192"/>
            <a:ext cx="1069662" cy="257576"/>
          </a:xfrm>
          <a:prstGeom prst="rect">
            <a:avLst/>
          </a:prstGeom>
          <a:solidFill>
            <a:srgbClr val="F6806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5804793" y="1461902"/>
            <a:ext cx="1069662" cy="257576"/>
          </a:xfrm>
          <a:prstGeom prst="rect">
            <a:avLst/>
          </a:prstGeom>
          <a:solidFill>
            <a:srgbClr val="F6806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84" name="Rectangle 75783"/>
          <p:cNvSpPr/>
          <p:nvPr/>
        </p:nvSpPr>
        <p:spPr bwMode="auto">
          <a:xfrm>
            <a:off x="4629239" y="1463694"/>
            <a:ext cx="1069662" cy="257576"/>
          </a:xfrm>
          <a:prstGeom prst="rect">
            <a:avLst/>
          </a:prstGeom>
          <a:solidFill>
            <a:srgbClr val="F6806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17.5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549968" y="107404"/>
            <a:ext cx="235299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Second mRNA base</a:t>
            </a:r>
            <a:endParaRPr lang="en-US" sz="1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5355295" y="3314806"/>
            <a:ext cx="39645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Third mRNA base  (3</a:t>
            </a:r>
            <a:r>
              <a:rPr lang="en-US" sz="1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 end of codon)</a:t>
            </a:r>
            <a:endParaRPr lang="en-US" sz="1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16200000">
            <a:off x="-222545" y="3274168"/>
            <a:ext cx="39645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First mRNA base  (5</a:t>
            </a:r>
            <a:r>
              <a:rPr lang="en-US" sz="1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700" b="1" dirty="0" smtClean="0">
                <a:solidFill>
                  <a:srgbClr val="000000"/>
                </a:solidFill>
                <a:ea typeface="ＭＳ Ｐゴシック" pitchFamily="34" charset="-128"/>
              </a:rPr>
              <a:t> end of codon)</a:t>
            </a:r>
            <a:endParaRPr lang="en-US" sz="1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90128" y="7373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90128" y="108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90128" y="14129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90128" y="17634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09888" y="910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Phe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09888" y="1570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Leu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09888" y="27032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Leu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40368" y="4003764"/>
            <a:ext cx="585152" cy="3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55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le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09888" y="5675084"/>
            <a:ext cx="37179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Val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90128" y="2195284"/>
            <a:ext cx="417608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90128" y="2540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90128" y="28861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79968" y="32265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79968" y="36735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79968" y="40088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79968" y="43492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310448" y="4699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69808" y="5146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79968" y="54922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79968" y="58224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69808" y="616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GUG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64560" y="7373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64560" y="10776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464560" y="1418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464560" y="17533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64560" y="2205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464560" y="25458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464560" y="2891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464560" y="32265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464560" y="3683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464560" y="4013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64560" y="4359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464560" y="4694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464560" y="5146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54400" y="5482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454400" y="58274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454400" y="616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GCG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32960" y="6172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632960" y="58274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632960" y="54871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632960" y="51518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32960" y="4694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632960" y="4359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632960" y="40291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632960" y="3678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632960" y="3221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632960" y="2891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643120" y="255088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632960" y="22054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104640" y="12504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Ser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104640" y="271852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Pro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104640" y="419172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Thr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114800" y="568016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Ala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273040" y="59748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Glu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283200" y="53194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Asp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5283200" y="45066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Lys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273040" y="38462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Asn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5293360" y="30334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Gln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283200" y="23680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His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293360" y="91004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Tyr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451600" y="91004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Cys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492240" y="174824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461760" y="27236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Arg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471920" y="38412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Ser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71920" y="450668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Arg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451600" y="5670004"/>
            <a:ext cx="46736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err="1" smtClean="0">
                <a:solidFill>
                  <a:srgbClr val="000000"/>
                </a:solidFill>
                <a:ea typeface="ＭＳ Ｐゴシック" pitchFamily="34" charset="-128"/>
              </a:rPr>
              <a:t>Gly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801360" y="6172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5801360" y="58325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801360" y="54922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801360" y="51569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GGU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801360" y="46946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5801360" y="4359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811520" y="40190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811520" y="36837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AGU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811520" y="322652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811520" y="28861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5811520" y="25458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5811520" y="22003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CGU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5857175" y="17584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5852160" y="14129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801360" y="108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5811520" y="732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UGU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638040" y="7322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UAU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638040" y="108276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UAC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678680" y="141804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UAA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4668520" y="1758404"/>
            <a:ext cx="585152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UAG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252720" y="1758404"/>
            <a:ext cx="58928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5252720" y="1418044"/>
            <a:ext cx="58928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6426200" y="1418044"/>
            <a:ext cx="58928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14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2803569" y="4685075"/>
            <a:ext cx="589280" cy="3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12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Met or</a:t>
            </a:r>
          </a:p>
          <a:p>
            <a:pPr eaLnBrk="0" hangingPunct="0">
              <a:lnSpc>
                <a:spcPts val="112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start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82" name="Freeform 75781"/>
          <p:cNvSpPr/>
          <p:nvPr/>
        </p:nvSpPr>
        <p:spPr>
          <a:xfrm>
            <a:off x="2724150" y="2277834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3921125" y="2277834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6" name="Freeform 105"/>
          <p:cNvSpPr/>
          <p:nvPr/>
        </p:nvSpPr>
        <p:spPr>
          <a:xfrm>
            <a:off x="5099050" y="22841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5099050" y="29445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6270625" y="2281009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0" name="Freeform 109"/>
          <p:cNvSpPr/>
          <p:nvPr/>
        </p:nvSpPr>
        <p:spPr>
          <a:xfrm>
            <a:off x="6270625" y="37573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1" name="Freeform 110"/>
          <p:cNvSpPr/>
          <p:nvPr/>
        </p:nvSpPr>
        <p:spPr>
          <a:xfrm>
            <a:off x="6270625" y="441460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5095875" y="3757384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5095875" y="441460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3921125" y="3754209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2720975" y="3754209"/>
            <a:ext cx="104775" cy="850900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2720975" y="81415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2720975" y="1499959"/>
            <a:ext cx="104775" cy="5429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3921125" y="810984"/>
            <a:ext cx="104775" cy="1212850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0" name="Freeform 119"/>
          <p:cNvSpPr/>
          <p:nvPr/>
        </p:nvSpPr>
        <p:spPr>
          <a:xfrm>
            <a:off x="5099050" y="81415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6267450" y="814159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6972300" y="73859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6972300" y="108085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6972300" y="141740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6969125" y="176030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6976035" y="220873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6976035" y="255099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6976035" y="289128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6972860" y="323044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6972300" y="368144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6972300" y="402370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6972300" y="436399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6969125" y="470315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6976035" y="515165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976035" y="549391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6976035" y="5834204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6972860" y="617336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2728043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3903407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5076726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6246763" y="402660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2002504" y="5613758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2002504" y="4144529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2002504" y="2669691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2002504" y="1205503"/>
            <a:ext cx="228600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5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45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2722971" y="5222873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3917952" y="5213801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6272893" y="5222873"/>
            <a:ext cx="104775" cy="121602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5095875" y="5231492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5095875" y="5888717"/>
            <a:ext cx="104775" cy="549275"/>
          </a:xfrm>
          <a:custGeom>
            <a:avLst/>
            <a:gdLst>
              <a:gd name="connsiteX0" fmla="*/ 0 w 104775"/>
              <a:gd name="connsiteY0" fmla="*/ 0 h 1216025"/>
              <a:gd name="connsiteX1" fmla="*/ 104775 w 104775"/>
              <a:gd name="connsiteY1" fmla="*/ 0 h 1216025"/>
              <a:gd name="connsiteX2" fmla="*/ 104775 w 104775"/>
              <a:gd name="connsiteY2" fmla="*/ 1216025 h 1216025"/>
              <a:gd name="connsiteX3" fmla="*/ 9525 w 104775"/>
              <a:gd name="connsiteY3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1216025">
                <a:moveTo>
                  <a:pt x="0" y="0"/>
                </a:moveTo>
                <a:lnTo>
                  <a:pt x="104775" y="0"/>
                </a:lnTo>
                <a:lnTo>
                  <a:pt x="104775" y="1216025"/>
                </a:lnTo>
                <a:lnTo>
                  <a:pt x="9525" y="1216025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4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Evolution of the Genetic Code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genetic code is nearly universal, shared by the simplest bacteria to the most complex animals</a:t>
            </a:r>
          </a:p>
          <a:p>
            <a:r>
              <a:rPr lang="en-US" smtClean="0"/>
              <a:t>Genes can be transcribed and translated after being transplanted from one species to another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5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Flow of Genetic Information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information content of genes is in the specific sequences of nucleotides</a:t>
            </a:r>
          </a:p>
          <a:p>
            <a:r>
              <a:rPr lang="en-US" dirty="0" smtClean="0"/>
              <a:t>The DNA inherited by an organism leads to</a:t>
            </a:r>
            <a:br>
              <a:rPr lang="en-US" dirty="0" smtClean="0"/>
            </a:br>
            <a:r>
              <a:rPr lang="en-US" dirty="0" smtClean="0"/>
              <a:t>specific traits by dictating the synthesis of proteins</a:t>
            </a:r>
          </a:p>
          <a:p>
            <a:r>
              <a:rPr lang="en-US" dirty="0" smtClean="0"/>
              <a:t>Proteins are the links between genotype and phenotype</a:t>
            </a:r>
          </a:p>
          <a:p>
            <a:r>
              <a:rPr lang="en-US" b="1" dirty="0" smtClean="0"/>
              <a:t>Gene expression</a:t>
            </a:r>
            <a:r>
              <a:rPr lang="en-US" dirty="0" smtClean="0"/>
              <a:t>, the process by which DNA directs protein synthesis, includes two stages: transcription and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3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06_CommonGeneticCod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8"/>
          <a:stretch/>
        </p:blipFill>
        <p:spPr>
          <a:xfrm>
            <a:off x="1298448" y="725424"/>
            <a:ext cx="6547104" cy="5187696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17.6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84128" y="5384800"/>
            <a:ext cx="3084512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Pig expressing a jellyfish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gene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34560" y="5384800"/>
            <a:ext cx="487680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(b)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70368" y="5384800"/>
            <a:ext cx="3084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Tobacco plant expressing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 firefly gene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41120" y="5384800"/>
            <a:ext cx="487680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332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17.2: Transcription is the DNA-directed synthesis of RNA: </a:t>
            </a:r>
            <a:r>
              <a:rPr lang="en-US" i="1" dirty="0" smtClean="0"/>
              <a:t>A closer look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Transcription is the first stage of gene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7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Molecular Components of Transcription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RNA synthesis is catalyzed by </a:t>
            </a:r>
            <a:r>
              <a:rPr lang="en-US" b="1" dirty="0" smtClean="0"/>
              <a:t>RNA polymerase</a:t>
            </a:r>
            <a:r>
              <a:rPr lang="en-US" dirty="0" smtClean="0"/>
              <a:t>, which pries the DNA strands apart and joins together the RNA nucleotides</a:t>
            </a:r>
          </a:p>
          <a:p>
            <a:r>
              <a:rPr lang="en-US" dirty="0" smtClean="0"/>
              <a:t>The RNA is complementary to the DNA template strand</a:t>
            </a:r>
          </a:p>
          <a:p>
            <a:r>
              <a:rPr lang="en-US" dirty="0" smtClean="0"/>
              <a:t>RNA polymerase does not need any primer</a:t>
            </a:r>
          </a:p>
          <a:p>
            <a:r>
              <a:rPr lang="en-US" dirty="0" smtClean="0"/>
              <a:t>RNA synthesis follows the same base-pairing rules as DNA, except that uracil substitutes for thymine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2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7_07TranscripStages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/>
        </p:blipFill>
        <p:spPr>
          <a:xfrm>
            <a:off x="807720" y="187960"/>
            <a:ext cx="7528560" cy="639572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17.7-3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032929" y="121885"/>
            <a:ext cx="1026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0841" y="125189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03266" y="1340762"/>
            <a:ext cx="2268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09552" y="1095835"/>
            <a:ext cx="1297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 point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536207" y="436748"/>
            <a:ext cx="1" cy="40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73152" y="1222498"/>
            <a:ext cx="0" cy="220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638468" y="1023917"/>
            <a:ext cx="222331" cy="2249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331614" y="2469052"/>
            <a:ext cx="0" cy="2038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776352" y="2453421"/>
            <a:ext cx="80540" cy="360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259015" y="2547206"/>
            <a:ext cx="165645" cy="2819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 flipV="1">
            <a:off x="3849078" y="3872523"/>
            <a:ext cx="156307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3841262" y="4411785"/>
            <a:ext cx="171938" cy="203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eft Brace 25"/>
          <p:cNvSpPr/>
          <p:nvPr/>
        </p:nvSpPr>
        <p:spPr bwMode="auto">
          <a:xfrm rot="5400000">
            <a:off x="5258778" y="-1177192"/>
            <a:ext cx="181706" cy="3415326"/>
          </a:xfrm>
          <a:prstGeom prst="leftBrace">
            <a:avLst>
              <a:gd name="adj1" fmla="val 36631"/>
              <a:gd name="adj2" fmla="val 529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8" name="Straight Connector 27"/>
          <p:cNvCxnSpPr>
            <a:stCxn id="26" idx="0"/>
          </p:cNvCxnSpPr>
          <p:nvPr/>
        </p:nvCxnSpPr>
        <p:spPr bwMode="auto">
          <a:xfrm flipH="1">
            <a:off x="7053385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3638060" y="621324"/>
            <a:ext cx="3909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855505" y="158840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853039" y="1565396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106979" y="2574479"/>
            <a:ext cx="279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 strand of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00475" y="2637978"/>
            <a:ext cx="12793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167832" y="2647051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Unwound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310830" y="3436266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Rewound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328974" y="4443198"/>
            <a:ext cx="1279307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023187" y="4252701"/>
            <a:ext cx="1859883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Direction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(“downstream”)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719049" y="5930908"/>
            <a:ext cx="3293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Completed RNA 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224405" y="1531265"/>
            <a:ext cx="10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224404" y="3227617"/>
            <a:ext cx="144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Elongation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233475" y="4900388"/>
            <a:ext cx="144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Termination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55505" y="328328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853039" y="3260273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855505" y="4944262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853039" y="4921251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638042" y="382000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642578" y="406309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481683" y="422821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642577" y="208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642577" y="2320467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642577" y="62411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642577" y="857228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638042" y="5259616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642578" y="550270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481686" y="577215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520212" y="406219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745007" y="3946953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525729" y="3818139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520212" y="549913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525729" y="525508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7112981" y="5767616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520212" y="232735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525729" y="2083300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520212" y="860632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7525729" y="616581"/>
            <a:ext cx="237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96085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Transcription</a:t>
            </a:r>
          </a:p>
        </p:txBody>
      </p:sp>
      <p:pic>
        <p:nvPicPr>
          <p:cNvPr id="3" name="17_07TranscriptionIntro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DNA sequence where RNA polymerase attaches is called the </a:t>
            </a:r>
            <a:r>
              <a:rPr lang="en-US" b="1" dirty="0" smtClean="0"/>
              <a:t>promoter</a:t>
            </a:r>
            <a:r>
              <a:rPr lang="en-US" dirty="0" smtClean="0"/>
              <a:t>; in bacteria, the sequence signaling the end of transcription is called the </a:t>
            </a:r>
            <a:r>
              <a:rPr lang="en-US" b="1" dirty="0" smtClean="0"/>
              <a:t>terminator</a:t>
            </a:r>
          </a:p>
          <a:p>
            <a:r>
              <a:rPr lang="en-US" dirty="0" smtClean="0"/>
              <a:t>The stretch of DNA that is transcribed is called a </a:t>
            </a:r>
            <a:r>
              <a:rPr lang="en-US" b="1" dirty="0" smtClean="0"/>
              <a:t>transcription unit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496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Synthesis of an RNA Transcript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three stages of transcription</a:t>
            </a:r>
          </a:p>
          <a:p>
            <a:pPr lvl="1"/>
            <a:r>
              <a:rPr lang="en-US" dirty="0" smtClean="0"/>
              <a:t>Initiation</a:t>
            </a:r>
          </a:p>
          <a:p>
            <a:pPr lvl="1"/>
            <a:r>
              <a:rPr lang="en-US" dirty="0" smtClean="0"/>
              <a:t>Elongation</a:t>
            </a:r>
          </a:p>
          <a:p>
            <a:pPr lvl="1"/>
            <a:r>
              <a:rPr lang="en-US" dirty="0" smtClean="0"/>
              <a:t>Termination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8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RNA Polymerase Binding and Initiation of Transcription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Promoters signal the transcriptional </a:t>
            </a:r>
            <a:r>
              <a:rPr lang="en-US" b="1" dirty="0" smtClean="0"/>
              <a:t>start point </a:t>
            </a:r>
            <a:r>
              <a:rPr lang="en-US" dirty="0" smtClean="0"/>
              <a:t>and usually extend several dozen nucleotide pairs upstream of the start point</a:t>
            </a:r>
          </a:p>
          <a:p>
            <a:r>
              <a:rPr lang="en-US" b="1" dirty="0" smtClean="0"/>
              <a:t>Transcription factors</a:t>
            </a:r>
            <a:r>
              <a:rPr lang="en-US" dirty="0" smtClean="0"/>
              <a:t> mediate the binding of RNA polymerase and the initiation of transcription</a:t>
            </a:r>
          </a:p>
          <a:p>
            <a:r>
              <a:rPr lang="en-US" dirty="0" smtClean="0"/>
              <a:t>The completed assembly of transcription factors</a:t>
            </a:r>
            <a:r>
              <a:rPr lang="en-US" b="1" dirty="0" smtClean="0"/>
              <a:t> </a:t>
            </a:r>
            <a:r>
              <a:rPr lang="en-US" dirty="0" smtClean="0"/>
              <a:t>and RNA polymerase II bound to a promoter is called a </a:t>
            </a:r>
            <a:r>
              <a:rPr lang="en-US" b="1" dirty="0" smtClean="0"/>
              <a:t>transcription initiation complex</a:t>
            </a:r>
          </a:p>
          <a:p>
            <a:r>
              <a:rPr lang="en-US" dirty="0" smtClean="0"/>
              <a:t>A promoter called a </a:t>
            </a:r>
            <a:r>
              <a:rPr lang="en-US" b="1" dirty="0" smtClean="0"/>
              <a:t>TATA box </a:t>
            </a:r>
            <a:r>
              <a:rPr lang="en-US" dirty="0" smtClean="0"/>
              <a:t>is crucial in forming the initiation complex in eukaryotes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1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75782" descr="17_08TranscripIniti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/>
        </p:blipFill>
        <p:spPr>
          <a:xfrm>
            <a:off x="298704" y="137160"/>
            <a:ext cx="8546592" cy="639426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17.8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23808" y="81280"/>
            <a:ext cx="1026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52608" y="203200"/>
            <a:ext cx="2566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Nontemplate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strand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427785" y="535354"/>
            <a:ext cx="0" cy="1992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427785" y="1131276"/>
            <a:ext cx="0" cy="1992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7006909" y="742578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004443" y="7195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7105" y="605369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316136" y="1954508"/>
            <a:ext cx="396067" cy="426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311831" y="1945898"/>
            <a:ext cx="0" cy="5338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1410" y="851977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37105" y="2608020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1410" y="285462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04885" y="1243484"/>
            <a:ext cx="1154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 point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558" y="3727269"/>
            <a:ext cx="2415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 </a:t>
            </a:r>
            <a:r>
              <a:rPr lang="en-US" sz="1800" b="1" dirty="0" smtClean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494118" y="4049059"/>
            <a:ext cx="601382" cy="4258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3387167" y="4247029"/>
            <a:ext cx="1289421" cy="3391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4675097" y="4247029"/>
            <a:ext cx="0" cy="4467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4175312" y="5195047"/>
            <a:ext cx="258482" cy="5423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3970638" y="1149865"/>
            <a:ext cx="0" cy="1990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sm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23454" y="1257215"/>
            <a:ext cx="1000274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strand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782" name="Left Brace 75781"/>
          <p:cNvSpPr/>
          <p:nvPr/>
        </p:nvSpPr>
        <p:spPr bwMode="auto">
          <a:xfrm rot="5400000">
            <a:off x="2926147" y="-701933"/>
            <a:ext cx="207665" cy="2363232"/>
          </a:xfrm>
          <a:prstGeom prst="leftBrace">
            <a:avLst>
              <a:gd name="adj1" fmla="val 4230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798508" y="1164540"/>
            <a:ext cx="1038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TATA box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129184" y="1648511"/>
            <a:ext cx="1462202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factors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62274" y="332005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231194" y="605369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227305" y="851977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31194" y="260718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27305" y="285379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231194" y="477601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227305" y="502262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015103" y="2745728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7012637" y="272271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015103" y="4949795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7012637" y="4926784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708431" y="4022235"/>
            <a:ext cx="2415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factors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4454433" y="5513458"/>
            <a:ext cx="1707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transcript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1611272" y="6193523"/>
            <a:ext cx="3591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 initiation complex</a:t>
            </a:r>
            <a:endParaRPr lang="en-US" sz="1800" b="1" dirty="0">
              <a:solidFill>
                <a:srgbClr val="000000"/>
              </a:solidFill>
              <a:latin typeface="Times"/>
              <a:ea typeface="ＭＳ Ｐゴシック" pitchFamily="34" charset="-128"/>
              <a:cs typeface="Times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305712" y="490711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744661" y="4998045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37105" y="4776018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41410" y="5022626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341615" y="679409"/>
            <a:ext cx="1376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 eukaryotic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promoter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341615" y="2699773"/>
            <a:ext cx="1410805" cy="11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Several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ranscription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actors bind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 DNA.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358003" y="4883351"/>
            <a:ext cx="1462202" cy="11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forms.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877145" y="656224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002311" y="656224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143497" y="656224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2268663" y="656224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397310" y="652925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527796" y="652925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657103" y="652925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005792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871687" y="897028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133600" y="897028"/>
            <a:ext cx="1182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269505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401788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531095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667000" y="897028"/>
            <a:ext cx="94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endParaRPr lang="en-US" sz="1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79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Elongation of the RNA Strand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As RNA polymerase moves along the DNA, it untwists the double helix, 10 to 20 bases at a time</a:t>
            </a:r>
          </a:p>
          <a:p>
            <a:r>
              <a:rPr lang="en-US" smtClean="0"/>
              <a:t>Transcription progresses at a rate of 40 nucleotides per second in eukaryotes</a:t>
            </a:r>
          </a:p>
          <a:p>
            <a:r>
              <a:rPr lang="en-US" smtClean="0"/>
              <a:t>A gene can be transcribed simultaneously by several RNA polymerases</a:t>
            </a:r>
          </a:p>
          <a:p>
            <a:r>
              <a:rPr lang="en-US" smtClean="0"/>
              <a:t>Nucleotides are added to the 3</a:t>
            </a:r>
            <a:r>
              <a:rPr lang="en-US" smtClean="0">
                <a:sym typeface="Symbol" charset="0"/>
              </a:rPr>
              <a:t>′</a:t>
            </a:r>
            <a:r>
              <a:rPr lang="en-US" smtClean="0"/>
              <a:t> end of the</a:t>
            </a:r>
            <a:br>
              <a:rPr lang="en-US" smtClean="0"/>
            </a:br>
            <a:r>
              <a:rPr lang="en-US" smtClean="0"/>
              <a:t>growing RNA molecule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2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_01_AlbinoAnimals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97992"/>
            <a:ext cx="8546592" cy="5462016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09TranscripElong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"/>
          <a:stretch/>
        </p:blipFill>
        <p:spPr>
          <a:xfrm>
            <a:off x="923544" y="323088"/>
            <a:ext cx="7296912" cy="602691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17.9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943504" y="249082"/>
            <a:ext cx="15773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Nontemplate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strand of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63032" y="3932375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67338" y="2464483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79587" y="2734642"/>
            <a:ext cx="785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end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01596" y="4857524"/>
            <a:ext cx="23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95962" y="843472"/>
            <a:ext cx="718868" cy="1298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177472" y="1145396"/>
            <a:ext cx="311509" cy="13227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060830" y="1145396"/>
            <a:ext cx="1116642" cy="19601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458604" y="1140604"/>
            <a:ext cx="718868" cy="18115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576792" y="3052792"/>
            <a:ext cx="257834" cy="2674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994066" y="3917418"/>
            <a:ext cx="220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26014" y="2469138"/>
            <a:ext cx="220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682890" y="4456022"/>
            <a:ext cx="595223" cy="8012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99689" y="4860478"/>
            <a:ext cx="2834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Direction of transcription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693391" y="5391152"/>
            <a:ext cx="186134" cy="6286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045863" y="1202964"/>
            <a:ext cx="14864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62866" y="5171506"/>
            <a:ext cx="16391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Template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trand of DNA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926686" y="5853501"/>
            <a:ext cx="16391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Newly made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51489" y="830977"/>
            <a:ext cx="1832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nucleotides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299562" y="34385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655163" y="4263057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757133" y="336819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rot="21129071">
            <a:off x="5061932" y="310638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780580" y="2195887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155719" y="2195888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276119" y="2285767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rot="20774094">
            <a:off x="5558209" y="4106750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 rot="19647029">
            <a:off x="5823933" y="383712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 rot="19647029">
            <a:off x="6074027" y="350887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19647029">
            <a:off x="6300676" y="330958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014671" y="43021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394204" y="43021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775200" y="430213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169876" y="429822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302001" y="416927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 rot="21062569">
            <a:off x="2922956" y="3485429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018579" y="336452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382480" y="336843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663466" y="339969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410205" y="293077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026395" y="216290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405928" y="2162904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57602" y="219198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 rot="19643605">
            <a:off x="2700220" y="276641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 rot="20196753">
            <a:off x="2930774" y="249678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 rot="19606858">
            <a:off x="2481389" y="3067305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 rot="695969">
            <a:off x="5533296" y="2297492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 rot="1479659">
            <a:off x="5806836" y="252804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 rot="2776687">
            <a:off x="6013942" y="280549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 rot="3002248">
            <a:off x="6221048" y="3122021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 rot="956147">
            <a:off x="6379315" y="2450126"/>
            <a:ext cx="2007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050038" y="4872179"/>
            <a:ext cx="244763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135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Termination of Transcription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mechanisms of termination are different in bacteria and eukaryotes</a:t>
            </a:r>
          </a:p>
          <a:p>
            <a:r>
              <a:rPr lang="en-US" smtClean="0"/>
              <a:t>In bacteria, the polymerase stops transcription at the end of the terminator and the mRNA can be translated without further modification</a:t>
            </a:r>
          </a:p>
          <a:p>
            <a:r>
              <a:rPr lang="en-US" smtClean="0"/>
              <a:t>In eukaryotes, RNA polymerase II transcribes the polyadenylation signal sequence; the RNA transcript is released 10–35 nucleotides past this polyadenylation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5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17.3: Eukaryotic cells modify RNA after transcription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Enzymes in the eukaryotic nucleus modify pre-mRNA (</a:t>
            </a:r>
            <a:r>
              <a:rPr lang="en-US" b="1" dirty="0" smtClean="0"/>
              <a:t>RNA processing</a:t>
            </a:r>
            <a:r>
              <a:rPr lang="en-US" dirty="0" smtClean="0"/>
              <a:t>) before the genetic messages are dispatched to the cytoplasm</a:t>
            </a:r>
          </a:p>
          <a:p>
            <a:r>
              <a:rPr lang="en-US" dirty="0" smtClean="0"/>
              <a:t>During RNA processing, both ends of the primary transcript are usually altered</a:t>
            </a:r>
          </a:p>
          <a:p>
            <a:r>
              <a:rPr lang="en-US" dirty="0" smtClean="0"/>
              <a:t>Also, usually certain interior sections of the molecule are cut out, and the remaining parts spliced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1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Alteration of mRNA Ends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272909"/>
            <a:ext cx="8499249" cy="5232665"/>
          </a:xfrm>
        </p:spPr>
        <p:txBody>
          <a:bodyPr/>
          <a:lstStyle/>
          <a:p>
            <a:r>
              <a:rPr lang="en-US" dirty="0" smtClean="0"/>
              <a:t>Each end of a pre-mRNA molecule is modified in a particular way</a:t>
            </a:r>
          </a:p>
          <a:p>
            <a:pPr lvl="1"/>
            <a:r>
              <a:rPr lang="en-US" dirty="0" smtClean="0"/>
              <a:t>The 5</a:t>
            </a:r>
            <a:r>
              <a:rPr lang="en-US" dirty="0" smtClean="0">
                <a:sym typeface="Symbol" charset="0"/>
              </a:rPr>
              <a:t>′</a:t>
            </a:r>
            <a:r>
              <a:rPr lang="en-US" dirty="0" smtClean="0"/>
              <a:t> end receives a modified nucleotide </a:t>
            </a:r>
            <a:r>
              <a:rPr lang="en-US" b="1" dirty="0" smtClean="0"/>
              <a:t>5</a:t>
            </a:r>
            <a:r>
              <a:rPr lang="en-US" b="1" dirty="0" smtClean="0">
                <a:sym typeface="Symbol" charset="0"/>
              </a:rPr>
              <a:t>′</a:t>
            </a:r>
            <a:r>
              <a:rPr lang="en-US" b="1" dirty="0" smtClean="0"/>
              <a:t> cap</a:t>
            </a:r>
          </a:p>
          <a:p>
            <a:pPr lvl="1"/>
            <a:r>
              <a:rPr lang="en-US" dirty="0" smtClean="0"/>
              <a:t>The 3</a:t>
            </a:r>
            <a:r>
              <a:rPr lang="en-US" dirty="0" smtClean="0">
                <a:sym typeface="Symbol" charset="0"/>
              </a:rPr>
              <a:t>′</a:t>
            </a:r>
            <a:r>
              <a:rPr lang="en-US" dirty="0" smtClean="0"/>
              <a:t> end gets a </a:t>
            </a:r>
            <a:r>
              <a:rPr lang="en-US" b="1" dirty="0" smtClean="0"/>
              <a:t>poly-A tail</a:t>
            </a:r>
          </a:p>
          <a:p>
            <a:r>
              <a:rPr lang="en-US" dirty="0" smtClean="0"/>
              <a:t>These modifications share several functions</a:t>
            </a:r>
          </a:p>
          <a:p>
            <a:pPr lvl="1"/>
            <a:r>
              <a:rPr lang="en-US" dirty="0" smtClean="0"/>
              <a:t>They seem to facilitate the export of mRNA to the cytoplasm</a:t>
            </a:r>
          </a:p>
          <a:p>
            <a:pPr lvl="1"/>
            <a:r>
              <a:rPr lang="en-US" dirty="0" smtClean="0"/>
              <a:t>They protect mRNA from hydrolytic enzymes</a:t>
            </a:r>
          </a:p>
          <a:p>
            <a:pPr lvl="1"/>
            <a:r>
              <a:rPr lang="en-US" dirty="0" smtClean="0"/>
              <a:t>They help ribosomes attach to the 5</a:t>
            </a:r>
            <a:r>
              <a:rPr lang="en-US" dirty="0" smtClean="0">
                <a:sym typeface="Symbol" charset="0"/>
              </a:rPr>
              <a:t>′</a:t>
            </a:r>
            <a:r>
              <a:rPr lang="en-US" dirty="0" smtClean="0"/>
              <a:t>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9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10ProcessingCapTai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3"/>
          <a:stretch/>
        </p:blipFill>
        <p:spPr>
          <a:xfrm>
            <a:off x="298704" y="2106168"/>
            <a:ext cx="8546592" cy="247599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41467" y="2067071"/>
            <a:ext cx="2180172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 modified guanine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n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ucleotide added 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he 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end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54542" y="2878667"/>
            <a:ext cx="21484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941917" y="2878667"/>
            <a:ext cx="0" cy="87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300817" y="3983567"/>
            <a:ext cx="270933" cy="1809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4487334" y="3974042"/>
            <a:ext cx="248708" cy="206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Left Brace 12"/>
          <p:cNvSpPr/>
          <p:nvPr/>
        </p:nvSpPr>
        <p:spPr bwMode="auto">
          <a:xfrm rot="5400000">
            <a:off x="3368147" y="2426231"/>
            <a:ext cx="190498" cy="2418292"/>
          </a:xfrm>
          <a:prstGeom prst="leftBrace">
            <a:avLst>
              <a:gd name="adj1" fmla="val 36538"/>
              <a:gd name="adj2" fmla="val 4781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16200000">
            <a:off x="862014" y="3512081"/>
            <a:ext cx="190498" cy="1207559"/>
          </a:xfrm>
          <a:prstGeom prst="leftBrace">
            <a:avLst>
              <a:gd name="adj1" fmla="val 36538"/>
              <a:gd name="adj2" fmla="val 5088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7" name="Left Brace 16"/>
          <p:cNvSpPr/>
          <p:nvPr/>
        </p:nvSpPr>
        <p:spPr bwMode="auto">
          <a:xfrm rot="16200000">
            <a:off x="1816103" y="3778251"/>
            <a:ext cx="190498" cy="675220"/>
          </a:xfrm>
          <a:prstGeom prst="leftBrace">
            <a:avLst>
              <a:gd name="adj1" fmla="val 36538"/>
              <a:gd name="adj2" fmla="val 5088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16200000">
            <a:off x="5903383" y="2875493"/>
            <a:ext cx="190498" cy="2480736"/>
          </a:xfrm>
          <a:prstGeom prst="leftBrace">
            <a:avLst>
              <a:gd name="adj1" fmla="val 36538"/>
              <a:gd name="adj2" fmla="val 5152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6200000">
            <a:off x="7886172" y="3394606"/>
            <a:ext cx="190498" cy="1442509"/>
          </a:xfrm>
          <a:prstGeom prst="leftBrace">
            <a:avLst>
              <a:gd name="adj1" fmla="val 36538"/>
              <a:gd name="adj2" fmla="val 4968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0" name="Left Brace 19"/>
          <p:cNvSpPr/>
          <p:nvPr/>
        </p:nvSpPr>
        <p:spPr bwMode="auto">
          <a:xfrm rot="5400000">
            <a:off x="6030913" y="3289831"/>
            <a:ext cx="190498" cy="691092"/>
          </a:xfrm>
          <a:prstGeom prst="leftBrace">
            <a:avLst>
              <a:gd name="adj1" fmla="val 36538"/>
              <a:gd name="adj2" fmla="val 508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731000" y="2878667"/>
            <a:ext cx="20055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598833" y="2878667"/>
            <a:ext cx="375709" cy="8837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31244" y="2993112"/>
            <a:ext cx="275736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Region that includes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rotein-coding segments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486460" y="3421736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34504" y="4162568"/>
            <a:ext cx="68841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Cap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529292" y="4162568"/>
            <a:ext cx="788458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603499" y="4046151"/>
            <a:ext cx="788458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Start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944406" y="4046151"/>
            <a:ext cx="788458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8560" y="3665155"/>
            <a:ext cx="139649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55583" y="3675739"/>
            <a:ext cx="116506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9756" y="3675739"/>
            <a:ext cx="116506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305984" y="3675739"/>
            <a:ext cx="116506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43036" y="4162568"/>
            <a:ext cx="788458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156453" y="3421735"/>
            <a:ext cx="23071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3802" y="3681031"/>
            <a:ext cx="771270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AAUAAA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552015" y="3681031"/>
            <a:ext cx="382304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AAA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8066616" y="3681031"/>
            <a:ext cx="382304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AAA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430560" y="4162568"/>
            <a:ext cx="132715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Poly-A tail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217782" y="2987818"/>
            <a:ext cx="1770128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Polyadenylation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signal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735433" y="2060716"/>
            <a:ext cx="2138693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50–250 adenine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nucleotides added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to the 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end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924770" y="3613298"/>
            <a:ext cx="141064" cy="33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200" b="1" kern="700" spc="-100" dirty="0" smtClean="0">
                <a:solidFill>
                  <a:srgbClr val="000000"/>
                </a:solidFill>
                <a:ea typeface="ＭＳ Ｐゴシック" pitchFamily="34" charset="-128"/>
              </a:rPr>
              <a:t>…</a:t>
            </a:r>
            <a:endParaRPr lang="en-US" sz="1200" b="1" kern="700" spc="-1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096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Split Genes and RNA Splicing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Most eukaryotic genes and their RNA transcripts have long noncoding stretches of nucleotides that lie between coding regions</a:t>
            </a:r>
          </a:p>
          <a:p>
            <a:r>
              <a:rPr lang="en-US" sz="2600" dirty="0" smtClean="0"/>
              <a:t>These noncoding regions are called intervening sequences, or </a:t>
            </a:r>
            <a:r>
              <a:rPr lang="en-US" sz="2600" b="1" dirty="0" smtClean="0"/>
              <a:t>introns</a:t>
            </a:r>
          </a:p>
          <a:p>
            <a:r>
              <a:rPr lang="en-US" sz="2600" dirty="0" smtClean="0"/>
              <a:t>The other regions are called </a:t>
            </a:r>
            <a:r>
              <a:rPr lang="en-US" sz="2600" b="1" dirty="0" smtClean="0"/>
              <a:t>exons</a:t>
            </a:r>
            <a:r>
              <a:rPr lang="en-US" sz="2600" dirty="0" smtClean="0"/>
              <a:t> because they are eventually expressed, usually translated into amino acid sequences</a:t>
            </a:r>
          </a:p>
          <a:p>
            <a:r>
              <a:rPr lang="en-US" sz="2600" b="1" dirty="0" smtClean="0"/>
              <a:t>RNA splicing </a:t>
            </a:r>
            <a:r>
              <a:rPr lang="en-US" sz="2600" dirty="0" smtClean="0"/>
              <a:t>removes introns and joins exons, creating an mRNA molecule with a continuous coding sequence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30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2" name="Picture 75791" descr="17_11RNASplicing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6"/>
          <a:stretch/>
        </p:blipFill>
        <p:spPr>
          <a:xfrm>
            <a:off x="298704" y="1664208"/>
            <a:ext cx="8546592" cy="311643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39408" y="1615440"/>
            <a:ext cx="1154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29728" y="1696720"/>
            <a:ext cx="65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8200" y="1696720"/>
            <a:ext cx="65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05960" y="2509520"/>
            <a:ext cx="1905000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Introns cut out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and exons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spliced together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45400" y="1981200"/>
            <a:ext cx="109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Poly-A tail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1320" y="1971040"/>
            <a:ext cx="726440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Cap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1336595" y="2362477"/>
            <a:ext cx="177468" cy="377133"/>
          </a:xfrm>
          <a:prstGeom prst="leftBrace">
            <a:avLst>
              <a:gd name="adj1" fmla="val 34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2581677" y="2076862"/>
            <a:ext cx="177468" cy="948365"/>
          </a:xfrm>
          <a:prstGeom prst="leftBrace">
            <a:avLst>
              <a:gd name="adj1" fmla="val 34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>
            <a:stCxn id="3" idx="0"/>
          </p:cNvCxnSpPr>
          <p:nvPr/>
        </p:nvCxnSpPr>
        <p:spPr bwMode="auto">
          <a:xfrm flipH="1" flipV="1">
            <a:off x="1231216" y="2345848"/>
            <a:ext cx="5547" cy="1164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1608117" y="2345848"/>
            <a:ext cx="5547" cy="1164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stCxn id="11" idx="0"/>
          </p:cNvCxnSpPr>
          <p:nvPr/>
        </p:nvCxnSpPr>
        <p:spPr bwMode="auto">
          <a:xfrm flipV="1">
            <a:off x="2196229" y="2346326"/>
            <a:ext cx="871" cy="1159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11" idx="2"/>
          </p:cNvCxnSpPr>
          <p:nvPr/>
        </p:nvCxnSpPr>
        <p:spPr bwMode="auto">
          <a:xfrm flipH="1" flipV="1">
            <a:off x="3144121" y="2346327"/>
            <a:ext cx="473" cy="1159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Left Brace 22"/>
          <p:cNvSpPr/>
          <p:nvPr/>
        </p:nvSpPr>
        <p:spPr bwMode="auto">
          <a:xfrm rot="16200000">
            <a:off x="4208948" y="3343525"/>
            <a:ext cx="177468" cy="1879603"/>
          </a:xfrm>
          <a:prstGeom prst="leftBrace">
            <a:avLst>
              <a:gd name="adj1" fmla="val 34333"/>
              <a:gd name="adj2" fmla="val 5108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4" name="Straight Connector 23"/>
          <p:cNvCxnSpPr>
            <a:stCxn id="23" idx="0"/>
          </p:cNvCxnSpPr>
          <p:nvPr/>
        </p:nvCxnSpPr>
        <p:spPr bwMode="auto">
          <a:xfrm flipH="1">
            <a:off x="3352801" y="4194593"/>
            <a:ext cx="5080" cy="12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23" idx="2"/>
          </p:cNvCxnSpPr>
          <p:nvPr/>
        </p:nvCxnSpPr>
        <p:spPr bwMode="auto">
          <a:xfrm flipH="1">
            <a:off x="5230620" y="4194593"/>
            <a:ext cx="6864" cy="13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781" name="Straight Connector 75780"/>
          <p:cNvCxnSpPr/>
          <p:nvPr/>
        </p:nvCxnSpPr>
        <p:spPr bwMode="auto">
          <a:xfrm>
            <a:off x="5394960" y="3911600"/>
            <a:ext cx="111760" cy="294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3088640" y="3916680"/>
            <a:ext cx="162560" cy="294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Left Brace 40"/>
          <p:cNvSpPr/>
          <p:nvPr/>
        </p:nvSpPr>
        <p:spPr bwMode="auto">
          <a:xfrm rot="16200000">
            <a:off x="7013372" y="2277251"/>
            <a:ext cx="177468" cy="547587"/>
          </a:xfrm>
          <a:prstGeom prst="leftBrace">
            <a:avLst>
              <a:gd name="adj1" fmla="val 34333"/>
              <a:gd name="adj2" fmla="val 5301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42" name="Straight Connector 41"/>
          <p:cNvCxnSpPr>
            <a:stCxn id="41" idx="0"/>
          </p:cNvCxnSpPr>
          <p:nvPr/>
        </p:nvCxnSpPr>
        <p:spPr bwMode="auto">
          <a:xfrm>
            <a:off x="6828313" y="2462311"/>
            <a:ext cx="0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 flipV="1">
            <a:off x="7371529" y="2345849"/>
            <a:ext cx="5547" cy="1164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>
            <a:stCxn id="41" idx="0"/>
          </p:cNvCxnSpPr>
          <p:nvPr/>
        </p:nvCxnSpPr>
        <p:spPr bwMode="auto">
          <a:xfrm flipH="1" flipV="1">
            <a:off x="6825011" y="2345850"/>
            <a:ext cx="3302" cy="1164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531289" y="3656513"/>
            <a:ext cx="726440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Cap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584366" y="3675743"/>
            <a:ext cx="109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Poly-A tail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147130" y="2565764"/>
            <a:ext cx="513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1–30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275113" y="2565764"/>
            <a:ext cx="770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31–104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638470" y="2565764"/>
            <a:ext cx="898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105–146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989611" y="3926479"/>
            <a:ext cx="641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1–146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482772" y="4146005"/>
            <a:ext cx="718145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396672" y="4146005"/>
            <a:ext cx="718145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UTR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775529" y="4318364"/>
            <a:ext cx="1113971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segment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2297" y="3327214"/>
            <a:ext cx="121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mRNA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5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some cases, RNA splicing is carried out by </a:t>
            </a:r>
            <a:r>
              <a:rPr lang="en-US" dirty="0" err="1" smtClean="0"/>
              <a:t>spliceosomes</a:t>
            </a:r>
            <a:endParaRPr lang="en-US" dirty="0" smtClean="0"/>
          </a:p>
          <a:p>
            <a:r>
              <a:rPr lang="en-US" b="1" dirty="0" err="1" smtClean="0"/>
              <a:t>Spliceosomes</a:t>
            </a:r>
            <a:r>
              <a:rPr lang="en-US" dirty="0" smtClean="0"/>
              <a:t> consist of a variety of proteins and several small nuclear </a:t>
            </a:r>
            <a:r>
              <a:rPr lang="en-US" dirty="0" err="1" smtClean="0"/>
              <a:t>ribonucleoproteins</a:t>
            </a:r>
            <a:r>
              <a:rPr lang="en-US" dirty="0" smtClean="0"/>
              <a:t> (</a:t>
            </a:r>
            <a:r>
              <a:rPr lang="en-US" dirty="0" err="1" smtClean="0"/>
              <a:t>snRNPs</a:t>
            </a:r>
            <a:r>
              <a:rPr lang="en-US" dirty="0" smtClean="0"/>
              <a:t>) that recognize the splice sites</a:t>
            </a:r>
          </a:p>
          <a:p>
            <a:r>
              <a:rPr lang="en-US" dirty="0" smtClean="0"/>
              <a:t>The RNAs of the </a:t>
            </a:r>
            <a:r>
              <a:rPr lang="en-US" dirty="0" err="1" smtClean="0"/>
              <a:t>spliceosome</a:t>
            </a:r>
            <a:r>
              <a:rPr lang="en-US" dirty="0" smtClean="0"/>
              <a:t> also catalyze the splicing reaction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2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7_12snRNPsSplicesosom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298704" y="573024"/>
            <a:ext cx="8546592" cy="5522976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17.12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180148" y="699952"/>
            <a:ext cx="176008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Spliceosome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889849" y="948906"/>
            <a:ext cx="584679" cy="958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1677358" y="1819003"/>
            <a:ext cx="446768" cy="4334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2060756" y="1830094"/>
            <a:ext cx="656794" cy="9878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244491" y="3565585"/>
            <a:ext cx="3450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5491193" y="929736"/>
            <a:ext cx="662316" cy="3201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5314830" y="939321"/>
            <a:ext cx="829095" cy="17827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566487" y="1819003"/>
            <a:ext cx="655739" cy="9510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158548" y="608512"/>
            <a:ext cx="176008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Small RNAs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265989" y="2569392"/>
            <a:ext cx="12379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Exon 2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387909" y="5363392"/>
            <a:ext cx="1237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Cut-out</a:t>
            </a:r>
          </a:p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617028" y="4570912"/>
            <a:ext cx="181705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Spliceosome</a:t>
            </a:r>
            <a:endParaRPr lang="en-US" sz="21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components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228149" y="5190672"/>
            <a:ext cx="9839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15349" y="5779952"/>
            <a:ext cx="9839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Exon 1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095240" y="5779952"/>
            <a:ext cx="9839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Exon 2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30200" y="2051232"/>
            <a:ext cx="161036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143000" y="2630352"/>
            <a:ext cx="100076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Exon 1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433320" y="3351712"/>
            <a:ext cx="100076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23572" y="1575525"/>
            <a:ext cx="243656" cy="35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05892" y="5527765"/>
            <a:ext cx="243656" cy="35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362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Ribozymes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Ribozymes</a:t>
            </a:r>
            <a:r>
              <a:rPr lang="en-US" dirty="0" smtClean="0"/>
              <a:t> are catalytic RNA molecules that function as enzymes and can splice RNA</a:t>
            </a:r>
          </a:p>
          <a:p>
            <a:r>
              <a:rPr lang="en-US" dirty="0" smtClean="0"/>
              <a:t>The discovery of ribozymes rendered obsolete the belief that all biological catalysts were proteins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2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01aAlbinoAnimal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"/>
          <a:stretch/>
        </p:blipFill>
        <p:spPr>
          <a:xfrm>
            <a:off x="1670304" y="1045464"/>
            <a:ext cx="5803392" cy="4567936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6088" y="5257800"/>
            <a:ext cx="2513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An albino 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racoon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Three properties of RNA enable it to function as</a:t>
            </a:r>
            <a:br>
              <a:rPr lang="en-US" smtClean="0"/>
            </a:br>
            <a:r>
              <a:rPr lang="en-US" smtClean="0"/>
              <a:t>an enzyme</a:t>
            </a:r>
          </a:p>
          <a:p>
            <a:pPr lvl="1"/>
            <a:r>
              <a:rPr lang="en-US" smtClean="0"/>
              <a:t>It can form a three-dimensional structure because of its ability to base-pair with itself</a:t>
            </a:r>
          </a:p>
          <a:p>
            <a:pPr lvl="1"/>
            <a:r>
              <a:rPr lang="en-US" smtClean="0"/>
              <a:t>Some bases in RNA contain functional groups</a:t>
            </a:r>
            <a:br>
              <a:rPr lang="en-US" smtClean="0"/>
            </a:br>
            <a:r>
              <a:rPr lang="en-US" smtClean="0"/>
              <a:t>that may participate in catalysis</a:t>
            </a:r>
          </a:p>
          <a:p>
            <a:pPr lvl="1"/>
            <a:r>
              <a:rPr lang="en-US" smtClean="0"/>
              <a:t>RNA may hydrogen-bond with other nucleic</a:t>
            </a:r>
            <a:br>
              <a:rPr lang="en-US" smtClean="0"/>
            </a:br>
            <a:r>
              <a:rPr lang="en-US" smtClean="0"/>
              <a:t>acid molecules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2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Functional and Evolutionary Importance of Introns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introns contain sequences that may regulate gene expression</a:t>
            </a:r>
          </a:p>
          <a:p>
            <a:r>
              <a:rPr lang="en-US" dirty="0" smtClean="0"/>
              <a:t>Some genes can encode more than one kind of polypeptide, depending on which segments are treated as exons during splicing</a:t>
            </a:r>
          </a:p>
          <a:p>
            <a:r>
              <a:rPr lang="en-US" dirty="0" smtClean="0"/>
              <a:t>This is called </a:t>
            </a:r>
            <a:r>
              <a:rPr lang="en-US" b="1" dirty="0" smtClean="0"/>
              <a:t>alternative RNA splicing</a:t>
            </a:r>
          </a:p>
          <a:p>
            <a:r>
              <a:rPr lang="en-US" dirty="0" smtClean="0"/>
              <a:t>Consequently, the number of different proteins</a:t>
            </a:r>
            <a:br>
              <a:rPr lang="en-US" dirty="0" smtClean="0"/>
            </a:br>
            <a:r>
              <a:rPr lang="en-US" dirty="0" smtClean="0"/>
              <a:t>an organism can produce is much greater than</a:t>
            </a:r>
            <a:br>
              <a:rPr lang="en-US" dirty="0" smtClean="0"/>
            </a:br>
            <a:r>
              <a:rPr lang="en-US" dirty="0" smtClean="0"/>
              <a:t>its number of 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4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Proteins often have a modular architecture consisting of discrete regions called </a:t>
            </a:r>
            <a:r>
              <a:rPr lang="en-US" b="1" dirty="0" smtClean="0"/>
              <a:t>domains</a:t>
            </a:r>
          </a:p>
          <a:p>
            <a:r>
              <a:rPr lang="en-US" dirty="0" smtClean="0"/>
              <a:t>In many cases, different exons code for the different domains in a protein</a:t>
            </a:r>
          </a:p>
          <a:p>
            <a:r>
              <a:rPr lang="en-US" dirty="0" smtClean="0"/>
              <a:t>Exon shuffling may result in the evolution of new proteins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6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7_13ExonsDomain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"/>
          <a:stretch/>
        </p:blipFill>
        <p:spPr>
          <a:xfrm>
            <a:off x="1213104" y="249717"/>
            <a:ext cx="6717792" cy="6073067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261168" y="189773"/>
            <a:ext cx="577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Gene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38288" y="464093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96528" y="1398813"/>
            <a:ext cx="1956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01888" y="2110013"/>
            <a:ext cx="1956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processing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50528" y="2882173"/>
            <a:ext cx="1469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Translation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23199" y="3750853"/>
            <a:ext cx="1469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Domain 3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32368" y="758733"/>
            <a:ext cx="81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Exon 1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38520" y="758733"/>
            <a:ext cx="81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Exon 3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80840" y="758733"/>
            <a:ext cx="81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Exon 2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10480" y="758733"/>
            <a:ext cx="81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57880" y="758733"/>
            <a:ext cx="81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5400000">
            <a:off x="4435312" y="-1624863"/>
            <a:ext cx="221711" cy="4477289"/>
          </a:xfrm>
          <a:prstGeom prst="leftBrace">
            <a:avLst>
              <a:gd name="adj1" fmla="val 4024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79142" y="4789713"/>
            <a:ext cx="1251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Domain 2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22113" y="5350329"/>
            <a:ext cx="1251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Domain 1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90028" y="6143899"/>
            <a:ext cx="1469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" name="Left Brace 3"/>
          <p:cNvSpPr/>
          <p:nvPr/>
        </p:nvSpPr>
        <p:spPr bwMode="auto">
          <a:xfrm>
            <a:off x="2562679" y="4363356"/>
            <a:ext cx="190500" cy="1188357"/>
          </a:xfrm>
          <a:prstGeom prst="leftBrace">
            <a:avLst>
              <a:gd name="adj1" fmla="val 30151"/>
              <a:gd name="adj2" fmla="val 526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0" name="Left Brace 19"/>
          <p:cNvSpPr/>
          <p:nvPr/>
        </p:nvSpPr>
        <p:spPr bwMode="auto">
          <a:xfrm rot="10800000">
            <a:off x="5773888" y="3326820"/>
            <a:ext cx="190500" cy="1188357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1" name="Left Brace 20"/>
          <p:cNvSpPr/>
          <p:nvPr/>
        </p:nvSpPr>
        <p:spPr bwMode="auto">
          <a:xfrm rot="10800000">
            <a:off x="5773888" y="4931577"/>
            <a:ext cx="190500" cy="1188357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12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17.4: Translation is the RNA-directed synthesis of a polypeptide: </a:t>
            </a:r>
            <a:r>
              <a:rPr lang="en-US" i="1" dirty="0" smtClean="0"/>
              <a:t>A closer look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Genetic information flows from mRNA to protein through the process of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7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Molecular Components of Translation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cell translates an mRNA message into protein with the help of </a:t>
            </a:r>
            <a:r>
              <a:rPr lang="en-US" b="1" dirty="0" smtClean="0"/>
              <a:t>transfer RNA (</a:t>
            </a:r>
            <a:r>
              <a:rPr lang="en-US" b="1" dirty="0" err="1" smtClean="0"/>
              <a:t>tRNA</a:t>
            </a:r>
            <a:r>
              <a:rPr lang="en-US" b="1" dirty="0" smtClean="0"/>
              <a:t>)</a:t>
            </a:r>
          </a:p>
          <a:p>
            <a:r>
              <a:rPr lang="en-US" dirty="0" err="1" smtClean="0"/>
              <a:t>tRNAs</a:t>
            </a:r>
            <a:r>
              <a:rPr lang="en-US" dirty="0" smtClean="0"/>
              <a:t> transfer amino acids to the growing polypeptide in a ribosome</a:t>
            </a:r>
          </a:p>
          <a:p>
            <a:r>
              <a:rPr lang="en-US" dirty="0" smtClean="0"/>
              <a:t>Translation is a complex process in terms of its biochemistry and mechanics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4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7_14Transl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1825752" y="155302"/>
            <a:ext cx="5492496" cy="6421483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52736" y="1557562"/>
            <a:ext cx="1308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95346" y="1289955"/>
            <a:ext cx="71814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946071" y="1864178"/>
            <a:ext cx="140608" cy="1950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391149" y="2084614"/>
            <a:ext cx="523422" cy="2603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5955393" y="1748970"/>
            <a:ext cx="297542" cy="381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173107" y="1741714"/>
            <a:ext cx="77107" cy="2948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5243286" y="3171371"/>
            <a:ext cx="118835" cy="2939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5735866" y="4261757"/>
            <a:ext cx="509813" cy="18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5289553" y="4835978"/>
            <a:ext cx="74748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2426607" y="5555342"/>
            <a:ext cx="171455" cy="4680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976031" y="2145392"/>
            <a:ext cx="1308326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with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attached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775878" y="2854776"/>
            <a:ext cx="1115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04414" y="4056740"/>
            <a:ext cx="577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59485" y="4646383"/>
            <a:ext cx="1224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105953" y="5523136"/>
            <a:ext cx="930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Left Brace 29"/>
          <p:cNvSpPr/>
          <p:nvPr/>
        </p:nvSpPr>
        <p:spPr bwMode="auto">
          <a:xfrm rot="16200000">
            <a:off x="4026866" y="5290858"/>
            <a:ext cx="153656" cy="339723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" name="Left Brace 30"/>
          <p:cNvSpPr/>
          <p:nvPr/>
        </p:nvSpPr>
        <p:spPr bwMode="auto">
          <a:xfrm rot="16200000">
            <a:off x="4455484" y="5303558"/>
            <a:ext cx="153656" cy="339723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16200000">
            <a:off x="4899992" y="5303558"/>
            <a:ext cx="153656" cy="339723"/>
          </a:xfrm>
          <a:prstGeom prst="leftBrace">
            <a:avLst>
              <a:gd name="adj1" fmla="val 30151"/>
              <a:gd name="adj2" fmla="val 481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099353" y="5954936"/>
            <a:ext cx="831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21717" y="5533207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905394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343400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485903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634681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44207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91000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80483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926608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079340" y="514444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20245581">
            <a:off x="3792220" y="4718790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 rot="20245581">
            <a:off x="3916045" y="4667990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20245581">
            <a:off x="4033520" y="4620365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342333" y="496029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489450" y="496029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35500" y="4960296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rot="2066735">
            <a:off x="5020947" y="4521938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 rot="2066735">
            <a:off x="5113023" y="4614013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 rot="2066735">
            <a:off x="5220973" y="4696563"/>
            <a:ext cx="89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20858212">
            <a:off x="4381498" y="3574651"/>
            <a:ext cx="352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3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 rot="20581238">
            <a:off x="4283073" y="3111101"/>
            <a:ext cx="352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300" b="1" dirty="0" err="1" smtClean="0">
                <a:solidFill>
                  <a:srgbClr val="FFFFFF"/>
                </a:solidFill>
                <a:ea typeface="ＭＳ Ｐゴシック" pitchFamily="34" charset="-128"/>
              </a:rPr>
              <a:t>Trp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812848" y="5629155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939362" y="3563363"/>
            <a:ext cx="3524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3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442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Structure and Function of Transfer RNA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Molecules of </a:t>
            </a:r>
            <a:r>
              <a:rPr lang="en-US" dirty="0" err="1" smtClean="0"/>
              <a:t>tRNA</a:t>
            </a:r>
            <a:r>
              <a:rPr lang="en-US" dirty="0" smtClean="0"/>
              <a:t> are not identical</a:t>
            </a:r>
          </a:p>
          <a:p>
            <a:pPr lvl="1"/>
            <a:r>
              <a:rPr lang="en-US" dirty="0" smtClean="0"/>
              <a:t>Each carries a specific amino acid on one end</a:t>
            </a:r>
          </a:p>
          <a:p>
            <a:pPr lvl="1"/>
            <a:r>
              <a:rPr lang="en-US" dirty="0" smtClean="0"/>
              <a:t>Each has an </a:t>
            </a:r>
            <a:r>
              <a:rPr lang="en-US" b="1" dirty="0" smtClean="0"/>
              <a:t>anticodon</a:t>
            </a:r>
            <a:r>
              <a:rPr lang="en-US" dirty="0" smtClean="0"/>
              <a:t> on the other end; the anticodon base-pairs with a complementary codon on mRNA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6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tRNA molecule consists of a single RNA strand that is only about 80 nucleotides long</a:t>
            </a:r>
          </a:p>
          <a:p>
            <a:r>
              <a:rPr lang="en-US" smtClean="0"/>
              <a:t>Flattened into one plane to reveal its base pairing, a tRNA molecule looks like a cloverleaf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6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Because of hydrogen bonds, tRNA actually twists and folds into a three-dimensional molecule</a:t>
            </a:r>
          </a:p>
          <a:p>
            <a:r>
              <a:rPr lang="en-US" smtClean="0"/>
              <a:t>tRNA is roughly L-shaped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6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Products of Gene Expression:</a:t>
            </a:r>
            <a:br>
              <a:rPr lang="en-US" i="1" dirty="0" smtClean="0"/>
            </a:br>
            <a:r>
              <a:rPr lang="en-US" i="1" dirty="0" smtClean="0"/>
              <a:t>A Developing Story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Some proteins aren</a:t>
            </a:r>
            <a:r>
              <a:rPr lang="ja-JP" altLang="en-US" smtClean="0"/>
              <a:t>’</a:t>
            </a:r>
            <a:r>
              <a:rPr lang="en-US" altLang="ja-JP" smtClean="0"/>
              <a:t>t enzymes, so researchers later revised the hypothesis: one gene–one protein</a:t>
            </a:r>
          </a:p>
          <a:p>
            <a:r>
              <a:rPr lang="en-US" smtClean="0"/>
              <a:t>Many proteins are composed of several polypeptides, each of which has its own gene</a:t>
            </a:r>
          </a:p>
          <a:p>
            <a:r>
              <a:rPr lang="en-US" smtClean="0"/>
              <a:t>Therefore, Beadle and Tatum</a:t>
            </a:r>
            <a:r>
              <a:rPr lang="ja-JP" altLang="en-US" smtClean="0"/>
              <a:t>’</a:t>
            </a:r>
            <a:r>
              <a:rPr lang="en-US" altLang="ja-JP" smtClean="0"/>
              <a:t>s hypothesis is now restated as the one gene–one polypeptide hypothesis</a:t>
            </a:r>
          </a:p>
          <a:p>
            <a:r>
              <a:rPr lang="en-US" smtClean="0"/>
              <a:t>It is common to refer to gene products as proteins rather than polypeptides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479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75778" descr="17_15_TransferRNAStruc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298704" y="548640"/>
            <a:ext cx="8546592" cy="555752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17.15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2631" y="700317"/>
            <a:ext cx="1244106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ttachment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19031" y="1360720"/>
            <a:ext cx="1743754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attachment 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8308814" y="1920068"/>
            <a:ext cx="146372" cy="6457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7038814" y="1917484"/>
            <a:ext cx="152399" cy="3254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5833390" y="2336800"/>
            <a:ext cx="218698" cy="8145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656881" y="2815525"/>
            <a:ext cx="178231" cy="3375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92513" y="1239349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11619" y="502750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9892" y="74637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49892" y="93003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49892" y="111564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749892" y="12993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749892" y="149273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45984" y="167444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49892" y="186201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49892" y="204567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49892" y="221761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49892" y="239150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31246" y="149274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027338" y="186201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027338" y="167249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27338" y="204567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027338" y="222152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027338" y="238955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031246" y="256149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62508" y="270217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152386" y="279595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753800" y="255758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79554" y="269435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46692" y="274320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189896" y="275101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369648" y="275101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014048" y="273538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73370" y="262206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74078" y="257126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98235" y="267286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65560" y="318477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50638" y="321994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66970" y="312224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90016" y="288974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991800" y="305386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193801" y="301674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566988" y="301674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367692" y="302260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662724" y="322775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21346" y="309489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315316" y="284089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378210" y="273148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468087" y="289170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465002" y="284285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835032" y="283112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37691" y="2838943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992538" y="269826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180107" y="2667003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453646" y="306558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355953" y="322970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164478" y="330786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973000" y="323361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816693" y="311247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2644756" y="310857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457940" y="3108571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256691" y="311638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088661" y="3573585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084753" y="374943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112118" y="332154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1477111" y="331763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1463443" y="346612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563076" y="3483707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1713526" y="3481753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1817076" y="35853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817076" y="3745524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820988" y="391941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1846397" y="4114806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1815137" y="429846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1666646" y="461108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1697895" y="443522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2135557" y="4310180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2084757" y="391940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2080849" y="41187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2244968" y="446453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291860" y="4659922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2190259" y="4835769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1963612" y="492173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1725242" y="4804508"/>
            <a:ext cx="114078" cy="2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510163" y="3630330"/>
            <a:ext cx="1077293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Hydrogen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2015613" y="3814097"/>
            <a:ext cx="471129" cy="2826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778" name="Straight Connector 75777"/>
          <p:cNvCxnSpPr/>
          <p:nvPr/>
        </p:nvCxnSpPr>
        <p:spPr bwMode="auto">
          <a:xfrm flipH="1">
            <a:off x="2019710" y="3810000"/>
            <a:ext cx="467032" cy="4834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Left Brace 96"/>
          <p:cNvSpPr/>
          <p:nvPr/>
        </p:nvSpPr>
        <p:spPr bwMode="auto">
          <a:xfrm rot="16200000">
            <a:off x="1916270" y="4920663"/>
            <a:ext cx="190500" cy="630904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8" name="Left Brace 97"/>
          <p:cNvSpPr/>
          <p:nvPr/>
        </p:nvSpPr>
        <p:spPr bwMode="auto">
          <a:xfrm rot="10800000">
            <a:off x="5255960" y="5051323"/>
            <a:ext cx="190500" cy="365870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9" name="Left Brace 98"/>
          <p:cNvSpPr/>
          <p:nvPr/>
        </p:nvSpPr>
        <p:spPr bwMode="auto">
          <a:xfrm rot="16200000">
            <a:off x="7872976" y="4648419"/>
            <a:ext cx="190500" cy="794774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585959" y="3102435"/>
            <a:ext cx="1208541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Hydrogen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5440816" y="5070937"/>
            <a:ext cx="120854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7409318" y="5061866"/>
            <a:ext cx="120854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7382104" y="5597082"/>
            <a:ext cx="1589539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Symbol used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 this book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432076" y="5604341"/>
            <a:ext cx="217192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Three-dimensional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40859" y="5595270"/>
            <a:ext cx="3460069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(a) Two-dimensional structure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098471" y="5595270"/>
            <a:ext cx="42817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b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7033983" y="5595270"/>
            <a:ext cx="42817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(c)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1467528" y="5243294"/>
            <a:ext cx="1208541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8408216" y="478934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7320644" y="478934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7635001" y="4544128"/>
            <a:ext cx="122993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7904800" y="4544128"/>
            <a:ext cx="122993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8167984" y="4544128"/>
            <a:ext cx="139649" cy="3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7178404" y="219854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6406696" y="1863268"/>
            <a:ext cx="205184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03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75780" descr="17_15aTransferRNAStruc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>
          <a:xfrm>
            <a:off x="2584704" y="155974"/>
            <a:ext cx="3974592" cy="6372766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1" y="0"/>
            <a:ext cx="1656080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17.15a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28310" y="363531"/>
            <a:ext cx="1577929" cy="98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300"/>
              </a:lnSpc>
            </a:pPr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ttachment</a:t>
            </a:r>
          </a:p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site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90024" y="1027020"/>
            <a:ext cx="243656" cy="3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1437" y="150180"/>
            <a:ext cx="243656" cy="3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08698" y="3828382"/>
            <a:ext cx="1316692" cy="7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Hydrogen</a:t>
            </a:r>
          </a:p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bonds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4507949" y="5359356"/>
            <a:ext cx="204783" cy="766793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>
              <a:lnSpc>
                <a:spcPts val="2440"/>
              </a:lnSpc>
            </a:pPr>
            <a:endParaRPr lang="en-US" sz="2200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16699" y="6183044"/>
            <a:ext cx="4708661" cy="40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(a) Two-dimensional structure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42540" y="5766658"/>
            <a:ext cx="1458552" cy="40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4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619925" y="4039563"/>
            <a:ext cx="568802" cy="3403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4634302" y="4035465"/>
            <a:ext cx="554425" cy="5745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02778" y="423591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99603" y="639491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99603" y="8601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99603" y="10856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02778" y="13142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36153" y="15269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42503" y="13142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96428" y="15301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302778" y="17523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02778" y="19714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302778" y="21778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299603" y="23873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99603" y="25937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636153" y="17491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36153" y="19714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636153" y="21873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636153" y="23873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636153" y="25905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674253" y="27620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779028" y="28731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55128" y="28159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220228" y="27524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845578" y="28223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20128" y="28032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51853" y="26667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29678" y="28255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975878" y="29302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150503" y="29271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594350" y="29144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363228" y="29271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82328" y="27556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001403" y="27175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239528" y="27969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347478" y="29874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6331603" y="31938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217303" y="33938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988703" y="34827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760103" y="34001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572778" y="32509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363228" y="32446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144153" y="32414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906028" y="32573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4731403" y="35049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261503" y="323191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242328" y="333986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804178" y="272708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985153" y="338113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016101" y="2604836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677794" y="2981947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766530" y="3264780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702091" y="3797171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696545" y="4007500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4696545" y="4220690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696545" y="4446625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4757551" y="4686532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4890656" y="4869541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4946116" y="5096918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824104" y="5307656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552349" y="5413027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275048" y="527438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236225" y="4830726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4198985" y="504113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370912" y="4669571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4409734" y="4453288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637255" y="3142772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4087070" y="3142772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976149" y="3497699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3393871" y="3179511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3848645" y="3140690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4197989" y="3392330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3956471" y="3675573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081578" y="3689717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254785" y="3697762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4381063" y="381172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381063" y="4008944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G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386554" y="4218645"/>
            <a:ext cx="114078" cy="2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300" b="1" dirty="0" smtClean="0">
                <a:solidFill>
                  <a:srgbClr val="000000"/>
                </a:solidFill>
                <a:ea typeface="ＭＳ Ｐゴシック" pitchFamily="34" charset="-128"/>
              </a:rPr>
              <a:t>U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14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17_15bTransferRNAStruc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"/>
          <a:stretch/>
        </p:blipFill>
        <p:spPr>
          <a:xfrm>
            <a:off x="1722120" y="521208"/>
            <a:ext cx="5699760" cy="562014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17.15b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69076" y="491158"/>
            <a:ext cx="2269562" cy="68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Amino acid</a:t>
            </a:r>
          </a:p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attachment site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30903" y="2557444"/>
            <a:ext cx="1619238" cy="7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Hydrogen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bonds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6779" y="4907930"/>
            <a:ext cx="1498354" cy="3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04271" y="4906869"/>
            <a:ext cx="1495926" cy="3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69957" y="5559453"/>
            <a:ext cx="2222857" cy="66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Symbol used</a:t>
            </a:r>
          </a:p>
          <a:p>
            <a:pPr eaLnBrk="0" hangingPunct="0">
              <a:lnSpc>
                <a:spcPts val="2200"/>
              </a:lnSpc>
            </a:pPr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n this book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46077" y="5576117"/>
            <a:ext cx="2604665" cy="66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Three-dimensional</a:t>
            </a:r>
          </a:p>
          <a:p>
            <a:pPr eaLnBrk="0" hangingPunct="0">
              <a:lnSpc>
                <a:spcPts val="22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46616" y="5576454"/>
            <a:ext cx="428171" cy="3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(</a:t>
            </a:r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b</a:t>
            </a: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65390" y="5567048"/>
            <a:ext cx="428171" cy="3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(c)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08174" y="4584352"/>
            <a:ext cx="243656" cy="3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05598" y="4589352"/>
            <a:ext cx="243656" cy="3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42825" y="1513048"/>
            <a:ext cx="243656" cy="3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17757" y="1125051"/>
            <a:ext cx="243656" cy="36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22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22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22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3610099" y="2194960"/>
            <a:ext cx="215006" cy="4249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3827501" y="1629970"/>
            <a:ext cx="262611" cy="9873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6785186" y="1124981"/>
            <a:ext cx="175005" cy="78998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5275144" y="1127384"/>
            <a:ext cx="172401" cy="382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Left Brace 29"/>
          <p:cNvSpPr/>
          <p:nvPr/>
        </p:nvSpPr>
        <p:spPr bwMode="auto">
          <a:xfrm rot="10800000">
            <a:off x="3135084" y="4874910"/>
            <a:ext cx="220005" cy="444991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" name="Left Brace 30"/>
          <p:cNvSpPr/>
          <p:nvPr/>
        </p:nvSpPr>
        <p:spPr bwMode="auto">
          <a:xfrm rot="16200000">
            <a:off x="6262725" y="4407350"/>
            <a:ext cx="224900" cy="920025"/>
          </a:xfrm>
          <a:prstGeom prst="leftBrace">
            <a:avLst>
              <a:gd name="adj1" fmla="val 30151"/>
              <a:gd name="adj2" fmla="val 500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970544" y="4296759"/>
            <a:ext cx="166712" cy="38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298400" y="4296759"/>
            <a:ext cx="166712" cy="38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612994" y="4296759"/>
            <a:ext cx="179549" cy="38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3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89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Stick and Ribbon Rendering of a </a:t>
            </a:r>
            <a:r>
              <a:rPr lang="en-US" dirty="0" err="1"/>
              <a:t>tRNA</a:t>
            </a:r>
            <a:endParaRPr lang="en-US" dirty="0"/>
          </a:p>
        </p:txBody>
      </p:sp>
      <p:pic>
        <p:nvPicPr>
          <p:cNvPr id="3" name="17_15tRNA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5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Accurate translation requires two steps</a:t>
            </a:r>
          </a:p>
          <a:p>
            <a:pPr lvl="1"/>
            <a:r>
              <a:rPr lang="en-US" dirty="0" smtClean="0"/>
              <a:t>First: a correct match between a </a:t>
            </a:r>
            <a:r>
              <a:rPr lang="en-US" dirty="0" err="1" smtClean="0"/>
              <a:t>tRNA</a:t>
            </a:r>
            <a:r>
              <a:rPr lang="en-US" dirty="0" smtClean="0"/>
              <a:t> and an amino acid, done by the enzyme </a:t>
            </a:r>
            <a:r>
              <a:rPr lang="en-US" b="1" dirty="0" err="1" smtClean="0"/>
              <a:t>aminoacyl-tRNA</a:t>
            </a:r>
            <a:r>
              <a:rPr lang="en-US" b="1" dirty="0" smtClean="0"/>
              <a:t> </a:t>
            </a:r>
            <a:r>
              <a:rPr lang="en-US" b="1" dirty="0" err="1" smtClean="0"/>
              <a:t>synthetase</a:t>
            </a:r>
            <a:endParaRPr lang="en-US" b="1" dirty="0" smtClean="0"/>
          </a:p>
          <a:p>
            <a:pPr lvl="1"/>
            <a:r>
              <a:rPr lang="en-US" dirty="0" smtClean="0"/>
              <a:t>Second: a correct match between the </a:t>
            </a:r>
            <a:r>
              <a:rPr lang="en-US" dirty="0" err="1" smtClean="0"/>
              <a:t>tRNA</a:t>
            </a:r>
            <a:r>
              <a:rPr lang="en-US" dirty="0" smtClean="0"/>
              <a:t> anticodon and an mRNA codon</a:t>
            </a:r>
          </a:p>
          <a:p>
            <a:r>
              <a:rPr lang="en-US" dirty="0" smtClean="0"/>
              <a:t>Flexible pairing at the third base of a codon is called </a:t>
            </a:r>
            <a:r>
              <a:rPr lang="en-US" b="1" dirty="0" smtClean="0"/>
              <a:t>wobble</a:t>
            </a:r>
            <a:r>
              <a:rPr lang="en-US" dirty="0" smtClean="0"/>
              <a:t> and allows some </a:t>
            </a:r>
            <a:r>
              <a:rPr lang="en-US" dirty="0" err="1" smtClean="0"/>
              <a:t>tRNAs</a:t>
            </a:r>
            <a:r>
              <a:rPr lang="en-US" dirty="0" smtClean="0"/>
              <a:t> to bind to more than one codon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16AminoAcidLink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"/>
          <a:stretch/>
        </p:blipFill>
        <p:spPr>
          <a:xfrm>
            <a:off x="298704" y="221824"/>
            <a:ext cx="8546592" cy="6361007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17.16-1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47505" y="27197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40941" y="25306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734229" y="281743"/>
            <a:ext cx="1359222" cy="111388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acid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enter active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site.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222566" y="1995017"/>
            <a:ext cx="1038855" cy="30600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Tyr-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093452" y="293599"/>
            <a:ext cx="0" cy="9668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097548" y="756535"/>
            <a:ext cx="290871" cy="200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098368" y="769645"/>
            <a:ext cx="519471" cy="1486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254865" y="2126497"/>
            <a:ext cx="379361" cy="3179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103806" y="217836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Tyrosine (Tyr)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(amino acid)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2688303" y="375535"/>
            <a:ext cx="396568" cy="590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331109" y="1162116"/>
            <a:ext cx="310536" cy="197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677788" y="1005235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Tyrosyl-tRNA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synthetase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964158" y="3779810"/>
            <a:ext cx="2053960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Complementary</a:t>
            </a: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anticodon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457705" y="3191440"/>
            <a:ext cx="0" cy="602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146439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645020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1386537" y="2967764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U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3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16AminoAcidLink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>
          <a:xfrm>
            <a:off x="298704" y="221824"/>
            <a:ext cx="8546592" cy="6424507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17.16-2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47505" y="27197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40941" y="25306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34229" y="281743"/>
            <a:ext cx="1359222" cy="111388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acid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enter active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site.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222566" y="1995017"/>
            <a:ext cx="1038855" cy="30600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Tyr-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093452" y="293599"/>
            <a:ext cx="0" cy="9668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097548" y="756535"/>
            <a:ext cx="290871" cy="200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098368" y="769645"/>
            <a:ext cx="519471" cy="1486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254865" y="2126497"/>
            <a:ext cx="379361" cy="3179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103806" y="217836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Tyrosine (Tyr)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(amino acid)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688303" y="375535"/>
            <a:ext cx="396568" cy="590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31109" y="1162116"/>
            <a:ext cx="310536" cy="197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4677788" y="1005235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Tyrosyl-tRNA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synthetase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964158" y="3779810"/>
            <a:ext cx="2053960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Complementary</a:t>
            </a: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anticodon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457705" y="3191440"/>
            <a:ext cx="0" cy="602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1146439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645020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1386537" y="2967764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U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993876" y="2594230"/>
            <a:ext cx="1920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7709958" y="3169706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6576483" y="4078814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95378" y="3747812"/>
            <a:ext cx="641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094544" y="4594473"/>
            <a:ext cx="837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633758" y="4464047"/>
            <a:ext cx="446617" cy="314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4591050" y="4728631"/>
            <a:ext cx="0" cy="12721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4276725" y="5358339"/>
            <a:ext cx="3111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020086" y="4647391"/>
            <a:ext cx="1695039" cy="14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Using ATP,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ynthetase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atalyzes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ovalent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bonding.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665203" y="470760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4658639" y="468869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269425" y="3028145"/>
            <a:ext cx="53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85967" y="3688544"/>
            <a:ext cx="1360906" cy="429942"/>
            <a:chOff x="4185967" y="3603880"/>
            <a:chExt cx="1360906" cy="429942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4185967" y="3603880"/>
              <a:ext cx="9605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AMP </a:t>
              </a:r>
              <a:r>
                <a:rPr lang="en-US" sz="1800" b="1" dirty="0" smtClean="0">
                  <a:solidFill>
                    <a:srgbClr val="000000"/>
                  </a:solidFill>
                  <a:latin typeface="Symbol Std"/>
                  <a:ea typeface="ＭＳ Ｐゴシック" pitchFamily="34" charset="-128"/>
                  <a:cs typeface="Symbol Std"/>
                </a:rPr>
                <a:t>+</a:t>
              </a:r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 2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5148943" y="3603880"/>
              <a:ext cx="197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P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TextBox 37"/>
            <p:cNvSpPr txBox="1">
              <a:spLocks noChangeArrowheads="1"/>
            </p:cNvSpPr>
            <p:nvPr/>
          </p:nvSpPr>
          <p:spPr bwMode="auto">
            <a:xfrm>
              <a:off x="5349721" y="3726045"/>
              <a:ext cx="197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400" b="1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i</a:t>
              </a:r>
              <a:endParaRPr lang="en-US" sz="1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531235" y="6269669"/>
            <a:ext cx="1959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Computer model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08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17_16AminoAcidLink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"/>
          <a:stretch/>
        </p:blipFill>
        <p:spPr>
          <a:xfrm>
            <a:off x="298704" y="221824"/>
            <a:ext cx="8546592" cy="6413923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17.16-3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93876" y="2594230"/>
            <a:ext cx="1920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47505" y="27197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0941" y="25306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34229" y="281743"/>
            <a:ext cx="1359222" cy="111388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Amino acid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enter active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site.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1222566" y="1995017"/>
            <a:ext cx="1038855" cy="30600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Tyr-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093452" y="293599"/>
            <a:ext cx="0" cy="9668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097548" y="756535"/>
            <a:ext cx="290871" cy="200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098368" y="769645"/>
            <a:ext cx="519471" cy="1486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254865" y="2126497"/>
            <a:ext cx="379361" cy="3179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3103806" y="217836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Tyrosine (Tyr)</a:t>
            </a: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(amino acid)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2688303" y="375535"/>
            <a:ext cx="396568" cy="590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4331109" y="1162116"/>
            <a:ext cx="310536" cy="197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4677788" y="1005235"/>
            <a:ext cx="1566518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Tyrosyl-tRNA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synthetase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964158" y="3779810"/>
            <a:ext cx="2053960" cy="563279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Complementary</a:t>
            </a: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anticodon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457705" y="3191440"/>
            <a:ext cx="0" cy="6023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146439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1645020" y="3035745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A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386537" y="2967764"/>
            <a:ext cx="205736" cy="313572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500" dirty="0" smtClean="0">
                <a:solidFill>
                  <a:srgbClr val="FFFFFF"/>
                </a:solidFill>
                <a:latin typeface="Arial" charset="0"/>
              </a:rPr>
              <a:t>U</a:t>
            </a:r>
            <a:endParaRPr lang="en-US" sz="15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709958" y="3169706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6576483" y="4078814"/>
            <a:ext cx="0" cy="5926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95378" y="3747812"/>
            <a:ext cx="641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094544" y="4594473"/>
            <a:ext cx="837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7633758" y="4464047"/>
            <a:ext cx="446617" cy="31432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4591050" y="4728631"/>
            <a:ext cx="0" cy="12721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4276725" y="5358339"/>
            <a:ext cx="3111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020086" y="4647391"/>
            <a:ext cx="1695039" cy="14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Using ATP,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s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ynthetase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atalyzes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ovalent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bonding.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665203" y="4707604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4658639" y="468869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45388" y="4627172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338824" y="4608260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351519" y="5429095"/>
            <a:ext cx="152929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1090538" y="5436352"/>
            <a:ext cx="917272" cy="2846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269425" y="3028145"/>
            <a:ext cx="53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185967" y="3688544"/>
            <a:ext cx="1360906" cy="429942"/>
            <a:chOff x="4185967" y="3603880"/>
            <a:chExt cx="1360906" cy="429942"/>
          </a:xfrm>
        </p:grpSpPr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>
              <a:off x="4185967" y="3603880"/>
              <a:ext cx="9605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AMP </a:t>
              </a:r>
              <a:r>
                <a:rPr lang="en-US" sz="1800" b="1" dirty="0" smtClean="0">
                  <a:solidFill>
                    <a:srgbClr val="000000"/>
                  </a:solidFill>
                  <a:latin typeface="Symbol Std"/>
                  <a:ea typeface="ＭＳ Ｐゴシック" pitchFamily="34" charset="-128"/>
                  <a:cs typeface="Symbol Std"/>
                </a:rPr>
                <a:t>+</a:t>
              </a:r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 2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5148943" y="3603880"/>
              <a:ext cx="197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800" b="1" dirty="0" smtClean="0">
                  <a:solidFill>
                    <a:srgbClr val="000000"/>
                  </a:solidFill>
                  <a:ea typeface="ＭＳ Ｐゴシック" pitchFamily="34" charset="-128"/>
                </a:rPr>
                <a:t>P</a:t>
              </a:r>
              <a:endParaRPr lang="en-US" sz="18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>
              <a:off x="5349721" y="3726045"/>
              <a:ext cx="197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eaLnBrk="0" hangingPunct="0"/>
              <a:r>
                <a:rPr lang="en-US" sz="1400" b="1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i</a:t>
              </a:r>
              <a:endParaRPr lang="en-US" sz="1400" b="1" dirty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716208" y="4650669"/>
            <a:ext cx="1339985" cy="798234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Aminoacyl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tRNA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96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released.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531235" y="6269669"/>
            <a:ext cx="1959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Computer model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195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Ribosomes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Ribosomes facilitate specific coupling of </a:t>
            </a:r>
            <a:r>
              <a:rPr lang="en-US" dirty="0" err="1" smtClean="0"/>
              <a:t>tRNA</a:t>
            </a:r>
            <a:r>
              <a:rPr lang="en-US" dirty="0" smtClean="0"/>
              <a:t> anticodons with mRNA codons in protein synthesis</a:t>
            </a:r>
          </a:p>
          <a:p>
            <a:r>
              <a:rPr lang="en-US" dirty="0" smtClean="0"/>
              <a:t>The two ribosomal subunits (large and small) are made of proteins and </a:t>
            </a:r>
            <a:r>
              <a:rPr lang="en-US" b="1" dirty="0" smtClean="0"/>
              <a:t>ribosomal RNA (</a:t>
            </a:r>
            <a:r>
              <a:rPr lang="en-US" b="1" dirty="0" err="1" smtClean="0"/>
              <a:t>rRNA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Bacterial and eukaryotic ribosomes are somewhat similar but have significant differences: some antibiotic drugs specifically target bacterial ribosomes without harming eukaryotic ribosomes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4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75779" descr="17_17_RibosomeAnatom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/>
        </p:blipFill>
        <p:spPr>
          <a:xfrm>
            <a:off x="298704" y="137160"/>
            <a:ext cx="8546592" cy="638490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687871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17.17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170149" y="242209"/>
            <a:ext cx="9176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Exit tunnel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70128" y="464992"/>
            <a:ext cx="115003" cy="1749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4910134" y="487395"/>
            <a:ext cx="237403" cy="427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585098" y="769986"/>
            <a:ext cx="465013" cy="6849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587494" y="772389"/>
            <a:ext cx="857628" cy="8775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9890" y="774792"/>
            <a:ext cx="635226" cy="7551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892294" y="2552162"/>
            <a:ext cx="117816" cy="2627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6065166" y="3849930"/>
            <a:ext cx="229589" cy="746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2312460" y="4029927"/>
            <a:ext cx="722623" cy="5523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2510069" y="4482321"/>
            <a:ext cx="522411" cy="4675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514836" y="4044732"/>
            <a:ext cx="710225" cy="87017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852214" y="4722122"/>
            <a:ext cx="997837" cy="2677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905025" y="5634897"/>
            <a:ext cx="705019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2870078" y="5172308"/>
            <a:ext cx="412408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025083" y="5779701"/>
            <a:ext cx="2497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5317541" y="5362111"/>
            <a:ext cx="217610" cy="3377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6754975" y="3844930"/>
            <a:ext cx="260217" cy="2096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7232593" y="4414725"/>
            <a:ext cx="5426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7169987" y="5102115"/>
            <a:ext cx="61022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Left Brace 41"/>
          <p:cNvSpPr/>
          <p:nvPr/>
        </p:nvSpPr>
        <p:spPr bwMode="auto">
          <a:xfrm rot="8130000">
            <a:off x="6652660" y="3642013"/>
            <a:ext cx="150004" cy="890865"/>
          </a:xfrm>
          <a:prstGeom prst="leftBrace">
            <a:avLst>
              <a:gd name="adj1" fmla="val 4835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3" name="Right Brace 42"/>
          <p:cNvSpPr/>
          <p:nvPr/>
        </p:nvSpPr>
        <p:spPr bwMode="auto">
          <a:xfrm rot="5400000">
            <a:off x="6765593" y="5536944"/>
            <a:ext cx="130247" cy="289516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5" name="Right Brace 44"/>
          <p:cNvSpPr/>
          <p:nvPr/>
        </p:nvSpPr>
        <p:spPr bwMode="auto">
          <a:xfrm rot="5400000">
            <a:off x="7070984" y="5536945"/>
            <a:ext cx="130247" cy="289516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39834" y="1120321"/>
            <a:ext cx="654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Right Brace 46"/>
          <p:cNvSpPr/>
          <p:nvPr/>
        </p:nvSpPr>
        <p:spPr bwMode="auto">
          <a:xfrm>
            <a:off x="5543673" y="916214"/>
            <a:ext cx="130247" cy="898072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8" name="Right Brace 47"/>
          <p:cNvSpPr/>
          <p:nvPr/>
        </p:nvSpPr>
        <p:spPr bwMode="auto">
          <a:xfrm>
            <a:off x="5543673" y="1859642"/>
            <a:ext cx="130247" cy="598715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39834" y="1897740"/>
            <a:ext cx="654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034406" y="2664274"/>
            <a:ext cx="541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893821" y="2541124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671077" y="2440705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960519" y="1324286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149543" y="1389262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320845" y="1466054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693522" y="395995"/>
            <a:ext cx="1039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4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3644546" y="88832"/>
            <a:ext cx="1039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686434" y="2976162"/>
            <a:ext cx="39884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(a) Computer model of functioning ribosome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645711" y="3342191"/>
            <a:ext cx="10130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803478" y="3602098"/>
            <a:ext cx="102592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Next amino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acid to be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added to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803057" y="4932553"/>
            <a:ext cx="442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278519" y="5152007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84100" y="5642286"/>
            <a:ext cx="186180" cy="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5056313" y="5115670"/>
            <a:ext cx="541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109476" y="3680275"/>
            <a:ext cx="1004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45290" y="5653205"/>
            <a:ext cx="767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Codons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491709" y="4914833"/>
            <a:ext cx="1772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049225" y="6260781"/>
            <a:ext cx="3769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(c) Schematic model with mRNA and 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41365" y="6260781"/>
            <a:ext cx="3769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(b) Schematic model showing binding sites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313755" y="5605949"/>
            <a:ext cx="726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313755" y="4997530"/>
            <a:ext cx="7266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3071570" y="3863391"/>
            <a:ext cx="10455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Exit tunnel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3065662" y="4270972"/>
            <a:ext cx="17248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A site (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-</a:t>
            </a:r>
          </a:p>
          <a:p>
            <a:pPr eaLnBrk="0" hangingPunct="0"/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 binding site)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5776" name="Straight Connector 75775"/>
          <p:cNvCxnSpPr/>
          <p:nvPr/>
        </p:nvCxnSpPr>
        <p:spPr bwMode="auto">
          <a:xfrm>
            <a:off x="3650512" y="4512930"/>
            <a:ext cx="1240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353179" y="3679092"/>
            <a:ext cx="19032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 site (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Peptidyl-tRNA</a:t>
            </a:r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 binding site)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938029" y="3921050"/>
            <a:ext cx="8978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344509" y="4552829"/>
            <a:ext cx="9109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E site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(Exit site)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421360" y="5007822"/>
            <a:ext cx="9073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36314" y="5462311"/>
            <a:ext cx="76571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binding site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1873424" y="4967422"/>
            <a:ext cx="174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2189315" y="4967422"/>
            <a:ext cx="174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2450691" y="4967422"/>
            <a:ext cx="1749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19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Principles of Transcription and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RNA is the bridge between genes and the proteins for which they code</a:t>
            </a:r>
          </a:p>
          <a:p>
            <a:r>
              <a:rPr lang="en-US" b="1" dirty="0" smtClean="0"/>
              <a:t>Transcription</a:t>
            </a:r>
            <a:r>
              <a:rPr lang="en-US" dirty="0" smtClean="0"/>
              <a:t> is the synthesis of RNA using information in DNA</a:t>
            </a:r>
          </a:p>
          <a:p>
            <a:r>
              <a:rPr lang="en-US" dirty="0" smtClean="0"/>
              <a:t>Transcription produces </a:t>
            </a:r>
            <a:r>
              <a:rPr lang="en-US" b="1" dirty="0" smtClean="0"/>
              <a:t>messenger RNA (mRNA)</a:t>
            </a:r>
          </a:p>
          <a:p>
            <a:r>
              <a:rPr lang="en-US" b="1" dirty="0" smtClean="0"/>
              <a:t>Translation</a:t>
            </a:r>
            <a:r>
              <a:rPr lang="en-US" dirty="0" smtClean="0"/>
              <a:t> is the synthesis of a polypeptide, using information in the mRNA</a:t>
            </a:r>
          </a:p>
          <a:p>
            <a:r>
              <a:rPr lang="en-US" b="1" dirty="0" smtClean="0"/>
              <a:t>Ribosomes</a:t>
            </a:r>
            <a:r>
              <a:rPr lang="en-US" dirty="0" smtClean="0"/>
              <a:t> are the sites of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3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7_17aRibosomeAnatom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"/>
          <a:stretch/>
        </p:blipFill>
        <p:spPr>
          <a:xfrm>
            <a:off x="1106424" y="356324"/>
            <a:ext cx="6931152" cy="602996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60564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17.17a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07569" y="1007719"/>
            <a:ext cx="15731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Exit tunnel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868821" y="950596"/>
            <a:ext cx="211179" cy="3220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5326529" y="976494"/>
            <a:ext cx="476253" cy="8377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724777" y="1543689"/>
            <a:ext cx="904965" cy="13357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727173" y="1546092"/>
            <a:ext cx="1689150" cy="17102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2729569" y="1548495"/>
            <a:ext cx="1236108" cy="14702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331268" y="5045582"/>
            <a:ext cx="224732" cy="516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78737" y="2262731"/>
            <a:ext cx="11111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Right Brace 12"/>
          <p:cNvSpPr/>
          <p:nvPr/>
        </p:nvSpPr>
        <p:spPr bwMode="auto">
          <a:xfrm>
            <a:off x="6587613" y="1822478"/>
            <a:ext cx="245806" cy="1761612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78739" y="3785762"/>
            <a:ext cx="11111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608342" y="5347072"/>
            <a:ext cx="9361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11694" y="5297665"/>
            <a:ext cx="391018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00882" y="5107119"/>
            <a:ext cx="270020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77100" y="2892764"/>
            <a:ext cx="186180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62770" y="3039677"/>
            <a:ext cx="186180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89749" y="3173824"/>
            <a:ext cx="186180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169526" y="858344"/>
            <a:ext cx="17883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09793" y="256671"/>
            <a:ext cx="19029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46048" y="5945736"/>
            <a:ext cx="6498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(a) Computer model of functioning ribosome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6587613" y="3677496"/>
            <a:ext cx="245806" cy="1168401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73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17_17bRibosomeAnatom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"/>
          <a:stretch/>
        </p:blipFill>
        <p:spPr>
          <a:xfrm>
            <a:off x="579120" y="646176"/>
            <a:ext cx="7985760" cy="5384276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17.17b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479920" y="1181087"/>
            <a:ext cx="1731564" cy="16620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97513" y="2484681"/>
            <a:ext cx="1960164" cy="5141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621236" y="4263501"/>
            <a:ext cx="1369409" cy="12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379452" y="1114323"/>
            <a:ext cx="1425677" cy="10979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760452" y="2004143"/>
            <a:ext cx="1029109" cy="9209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493506" y="3354837"/>
            <a:ext cx="7909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5792839" y="4551914"/>
            <a:ext cx="48833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1647" y="5598569"/>
            <a:ext cx="6643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(b) Schematic model showing binding sites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343609" y="4281522"/>
            <a:ext cx="13126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43609" y="3074390"/>
            <a:ext cx="13126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874640" y="833534"/>
            <a:ext cx="1972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Exit tunnel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868732" y="1658404"/>
            <a:ext cx="28307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 site (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-</a:t>
            </a:r>
          </a:p>
          <a:p>
            <a:pPr eaLnBrk="0" hangingPunct="0"/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 binding site)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25319" y="558524"/>
            <a:ext cx="3184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 site (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Peptidyl-tRNA</a:t>
            </a: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 binding site)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5722" y="2221472"/>
            <a:ext cx="1578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E site</a:t>
            </a: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(Exit site)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5668" y="4038100"/>
            <a:ext cx="1332829" cy="115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6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binding site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537650" y="3056043"/>
            <a:ext cx="263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51084" y="3056043"/>
            <a:ext cx="263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60903" y="3056043"/>
            <a:ext cx="263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626419" y="954548"/>
            <a:ext cx="17206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745612" y="2974258"/>
            <a:ext cx="17206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6886752" y="2064476"/>
            <a:ext cx="19638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119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7_17cRibosomeAnatom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"/>
          <a:stretch/>
        </p:blipFill>
        <p:spPr>
          <a:xfrm>
            <a:off x="1011936" y="344424"/>
            <a:ext cx="7120128" cy="597836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17.17c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956102" y="1061032"/>
            <a:ext cx="470502" cy="1658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1511714" y="4047433"/>
            <a:ext cx="410060" cy="6587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4303867" y="1059132"/>
            <a:ext cx="512548" cy="4223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285406" y="2174897"/>
            <a:ext cx="103370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5140645" y="3531500"/>
            <a:ext cx="117503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Left Brace 8"/>
          <p:cNvSpPr/>
          <p:nvPr/>
        </p:nvSpPr>
        <p:spPr bwMode="auto">
          <a:xfrm rot="8130000">
            <a:off x="4162028" y="648574"/>
            <a:ext cx="198293" cy="1769167"/>
          </a:xfrm>
          <a:prstGeom prst="leftBrace">
            <a:avLst>
              <a:gd name="adj1" fmla="val 48351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" name="Right Brace 10"/>
          <p:cNvSpPr/>
          <p:nvPr/>
        </p:nvSpPr>
        <p:spPr bwMode="auto">
          <a:xfrm rot="5400000">
            <a:off x="4953159" y="4382878"/>
            <a:ext cx="222605" cy="559670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" name="Right Brace 13"/>
          <p:cNvSpPr/>
          <p:nvPr/>
        </p:nvSpPr>
        <p:spPr bwMode="auto">
          <a:xfrm rot="5400000">
            <a:off x="4359532" y="4382879"/>
            <a:ext cx="222605" cy="559670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32709" y="266979"/>
            <a:ext cx="18451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7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>
              <a:lnSpc>
                <a:spcPts val="27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79262" y="953239"/>
            <a:ext cx="1727035" cy="181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Next amino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acid to be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added to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>
              <a:lnSpc>
                <a:spcPts val="258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87913" y="3281555"/>
            <a:ext cx="1041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344160" y="3900150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637597" y="4853073"/>
            <a:ext cx="49418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55811" y="3637028"/>
            <a:ext cx="1021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26686" y="813706"/>
            <a:ext cx="18392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186934" y="4700707"/>
            <a:ext cx="1337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Codons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24708" y="3236619"/>
            <a:ext cx="177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048723" y="5897926"/>
            <a:ext cx="64079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ea typeface="ＭＳ Ｐゴシック" pitchFamily="34" charset="-128"/>
              </a:rPr>
              <a:t>(c) Schematic model with mRNA and </a:t>
            </a:r>
            <a:r>
              <a:rPr lang="en-US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942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ribosome has three binding sites for </a:t>
            </a:r>
            <a:r>
              <a:rPr lang="en-US" dirty="0" err="1" smtClean="0"/>
              <a:t>tRNA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P site </a:t>
            </a:r>
            <a:r>
              <a:rPr lang="en-US" dirty="0" smtClean="0"/>
              <a:t>holds the </a:t>
            </a:r>
            <a:r>
              <a:rPr lang="en-US" dirty="0" err="1" smtClean="0"/>
              <a:t>tRNA</a:t>
            </a:r>
            <a:r>
              <a:rPr lang="en-US" dirty="0" smtClean="0"/>
              <a:t> that carries the growing polypeptide chain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A site </a:t>
            </a:r>
            <a:r>
              <a:rPr lang="en-US" dirty="0" smtClean="0"/>
              <a:t>holds the </a:t>
            </a:r>
            <a:r>
              <a:rPr lang="en-US" dirty="0" err="1" smtClean="0"/>
              <a:t>tRNA</a:t>
            </a:r>
            <a:r>
              <a:rPr lang="en-US" dirty="0" smtClean="0"/>
              <a:t> that carries the next amino acid to be added to the chain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E site </a:t>
            </a:r>
            <a:r>
              <a:rPr lang="en-US" dirty="0" smtClean="0"/>
              <a:t>is the exit site, where discharged </a:t>
            </a:r>
            <a:r>
              <a:rPr lang="en-US" dirty="0" err="1" smtClean="0"/>
              <a:t>tRNAs</a:t>
            </a:r>
            <a:r>
              <a:rPr lang="en-US" dirty="0" smtClean="0"/>
              <a:t> leave the ribosome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4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a Polypeptide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three stages of translation</a:t>
            </a:r>
          </a:p>
          <a:p>
            <a:pPr lvl="1"/>
            <a:r>
              <a:rPr lang="en-US" smtClean="0"/>
              <a:t>Initiation</a:t>
            </a:r>
          </a:p>
          <a:p>
            <a:pPr lvl="1"/>
            <a:r>
              <a:rPr lang="en-US" smtClean="0"/>
              <a:t>Elongation</a:t>
            </a:r>
          </a:p>
          <a:p>
            <a:pPr lvl="1"/>
            <a:r>
              <a:rPr lang="en-US" smtClean="0"/>
              <a:t>Termination</a:t>
            </a:r>
          </a:p>
          <a:p>
            <a:r>
              <a:rPr lang="en-US" smtClean="0"/>
              <a:t>All three stages require protein </a:t>
            </a:r>
            <a:r>
              <a:rPr lang="ja-JP" altLang="en-US" smtClean="0"/>
              <a:t>“</a:t>
            </a:r>
            <a:r>
              <a:rPr lang="en-US" altLang="ja-JP" smtClean="0"/>
              <a:t>factors</a:t>
            </a:r>
            <a:r>
              <a:rPr lang="ja-JP" altLang="en-US" smtClean="0"/>
              <a:t>”</a:t>
            </a:r>
            <a:r>
              <a:rPr lang="en-US" altLang="ja-JP" smtClean="0"/>
              <a:t> that aid in the translation process</a:t>
            </a:r>
          </a:p>
          <a:p>
            <a:r>
              <a:rPr lang="en-US" altLang="ja-JP" smtClean="0"/>
              <a:t>Energy is required for some steps also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9704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Ribosome Association and Initiation of Translation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Initiation brings together mRNA, a tRNA with the first amino acid, and the two ribosomal subunits</a:t>
            </a:r>
          </a:p>
          <a:p>
            <a:r>
              <a:rPr lang="en-US" smtClean="0"/>
              <a:t>First, a small ribosomal subunit binds with mRNA and a special initiator tRNA</a:t>
            </a:r>
          </a:p>
          <a:p>
            <a:r>
              <a:rPr lang="en-US" smtClean="0"/>
              <a:t>Then the small subunit moves along the mRNA until it reaches the start codon (AUG)</a:t>
            </a:r>
          </a:p>
          <a:p>
            <a:r>
              <a:rPr lang="en-US" smtClean="0"/>
              <a:t>Proteins called initiation factors bring in the large subunit that completes the translation initiation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7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7_18TranslateInitiatio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5"/>
          <a:stretch/>
        </p:blipFill>
        <p:spPr>
          <a:xfrm>
            <a:off x="298704" y="786384"/>
            <a:ext cx="8546592" cy="504714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17.18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214063" y="2694094"/>
            <a:ext cx="87678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ight Brace 5"/>
          <p:cNvSpPr/>
          <p:nvPr/>
        </p:nvSpPr>
        <p:spPr bwMode="auto">
          <a:xfrm rot="5400000">
            <a:off x="1942587" y="3563061"/>
            <a:ext cx="188545" cy="447480"/>
          </a:xfrm>
          <a:prstGeom prst="rightBrace">
            <a:avLst>
              <a:gd name="adj1" fmla="val 4018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89677" y="3665734"/>
            <a:ext cx="208607" cy="8222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099478" y="4052586"/>
            <a:ext cx="344600" cy="512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880692" y="1670583"/>
            <a:ext cx="940912" cy="10301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7542587" y="1731586"/>
            <a:ext cx="201567" cy="2815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345388" y="5090722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38824" y="5071810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343739" y="5093897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337175" y="5074985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544269" y="1349341"/>
            <a:ext cx="724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 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24118" y="1518141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547240" y="921169"/>
            <a:ext cx="1306473" cy="8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Large</a:t>
            </a:r>
          </a:p>
          <a:p>
            <a:pPr eaLnBrk="0" hangingPunct="0">
              <a:lnSpc>
                <a:spcPts val="19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19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62410" y="4524341"/>
            <a:ext cx="3372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Translation initiation complex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689410" y="5041415"/>
            <a:ext cx="3372945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Large ribosomal subunit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completes the initiation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complex.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91052" y="5050488"/>
            <a:ext cx="3518090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Small ribosomal subunit binds to mRNA.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55410" y="4460845"/>
            <a:ext cx="2311591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 binding site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66910" y="3925632"/>
            <a:ext cx="1331876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Small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subunit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1266" y="2247417"/>
            <a:ext cx="987163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Initiator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07695" y="3744205"/>
            <a:ext cx="1395377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Start codon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450870" y="351007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48442" y="341029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507768" y="282790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384142" y="282790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425301" y="353729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50085" y="3410296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929554" y="2592127"/>
            <a:ext cx="55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666342" y="2592127"/>
            <a:ext cx="551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GDP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803926" y="2034991"/>
            <a:ext cx="232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994427" y="2161990"/>
            <a:ext cx="232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851551" y="2310155"/>
            <a:ext cx="232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8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61035" y="1200639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24119" y="1195345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676910" y="1512842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99161" y="1200633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158454" y="1290591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407165" y="1237676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401875" y="1565759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904460" y="1534009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153170" y="1608093"/>
            <a:ext cx="281132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 rot="21011863">
            <a:off x="1886973" y="1502045"/>
            <a:ext cx="478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21011863">
            <a:off x="6846377" y="1652130"/>
            <a:ext cx="478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128" y="2993193"/>
            <a:ext cx="96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mRNA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5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Elongation of the Polypeptide Chain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During elongation, amino acids are added one</a:t>
            </a:r>
            <a:br>
              <a:rPr lang="en-US" smtClean="0"/>
            </a:br>
            <a:r>
              <a:rPr lang="en-US" smtClean="0"/>
              <a:t>by one to the C-terminus of the growing chain</a:t>
            </a:r>
          </a:p>
          <a:p>
            <a:r>
              <a:rPr lang="en-US" smtClean="0"/>
              <a:t>Each addition involves proteins called elongation factors and occurs in three steps: codon recognition, peptide bond formation, and translocation</a:t>
            </a:r>
          </a:p>
          <a:p>
            <a:r>
              <a:rPr lang="en-US" smtClean="0"/>
              <a:t>Energy expenditure occurs in the first and</a:t>
            </a:r>
            <a:br>
              <a:rPr lang="en-US" smtClean="0"/>
            </a:br>
            <a:r>
              <a:rPr lang="en-US" smtClean="0"/>
              <a:t>third steps</a:t>
            </a:r>
          </a:p>
          <a:p>
            <a:r>
              <a:rPr lang="en-US" smtClean="0"/>
              <a:t>Translation proceeds along the mRNA in a</a:t>
            </a:r>
            <a:br>
              <a:rPr lang="en-US" smtClean="0"/>
            </a:br>
            <a:r>
              <a:rPr lang="en-US" smtClean="0"/>
              <a:t>5′ </a:t>
            </a:r>
            <a:r>
              <a:rPr lang="en-US" smtClean="0">
                <a:sym typeface="Symbol" charset="0"/>
              </a:rPr>
              <a:t>→</a:t>
            </a:r>
            <a:r>
              <a:rPr lang="en-US" smtClean="0"/>
              <a:t> 3′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6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7_19TranslationElong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/>
        </p:blipFill>
        <p:spPr>
          <a:xfrm>
            <a:off x="539496" y="182515"/>
            <a:ext cx="8065008" cy="6394269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17.19-1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22490" y="113084"/>
            <a:ext cx="1615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 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5224" y="654949"/>
            <a:ext cx="1256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recognition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280521" y="7418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273957" y="7229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97604" y="100696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42271" y="177743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97404" y="1006969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59870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38135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38134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13202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49864" y="314933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22330" y="3737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870595" y="3742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602603" y="1276962"/>
            <a:ext cx="802571" cy="3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215170" y="730343"/>
            <a:ext cx="0" cy="509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445149" y="990338"/>
            <a:ext cx="770021" cy="124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10192" y="195992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50576" y="235732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04752" y="245120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51450" y="23573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</p:spTree>
    <p:extLst>
      <p:ext uri="{BB962C8B-B14F-4D97-AF65-F5344CB8AC3E}">
        <p14:creationId xmlns:p14="http://schemas.microsoft.com/office/powerpoint/2010/main" val="283641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_19TranslationElong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>
          <a:xfrm>
            <a:off x="539496" y="182515"/>
            <a:ext cx="8065008" cy="6412411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17.19-2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22490" y="113084"/>
            <a:ext cx="1615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 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35224" y="654949"/>
            <a:ext cx="1256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recognition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280521" y="7418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273957" y="7229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97604" y="100696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42271" y="177743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97404" y="1006969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59870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38135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38134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13202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49864" y="314933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22330" y="3737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70595" y="3742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602603" y="1276962"/>
            <a:ext cx="802571" cy="3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6215170" y="730343"/>
            <a:ext cx="0" cy="509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45149" y="990338"/>
            <a:ext cx="770021" cy="124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10192" y="195992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50576" y="235732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004752" y="245120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737721" y="46280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731157" y="46091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728525" y="4560388"/>
            <a:ext cx="18439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6836475" y="2795088"/>
            <a:ext cx="561275" cy="1765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251450" y="23573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40064" y="525118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393480" y="5832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641745" y="5837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098320" y="4552384"/>
            <a:ext cx="1594829" cy="63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 bond</a:t>
            </a:r>
          </a:p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formation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642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prokaryotes, translation of mRNA can begin before transcription has finished</a:t>
            </a:r>
          </a:p>
          <a:p>
            <a:r>
              <a:rPr lang="en-US" smtClean="0"/>
              <a:t>In a eukaryotic cell, the nuclear envelope separates transcription from translation </a:t>
            </a:r>
          </a:p>
          <a:p>
            <a:r>
              <a:rPr lang="en-US" smtClean="0"/>
              <a:t>Eukaryotic RNA transcripts are modified through RNA processing to yield the finished mRNA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7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17_19TranslationElong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>
          <a:xfrm>
            <a:off x="539496" y="182515"/>
            <a:ext cx="8065008" cy="6412411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17.19-3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22490" y="113084"/>
            <a:ext cx="1615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 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635224" y="654949"/>
            <a:ext cx="1256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Codon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recognition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280521" y="7418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273957" y="7229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97604" y="1006967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42271" y="1777434"/>
            <a:ext cx="375624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97404" y="1006969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59870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38135" y="1599636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38134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13202" y="1828233"/>
            <a:ext cx="592665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site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49864" y="314933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622330" y="3737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70595" y="37420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02603" y="1276962"/>
            <a:ext cx="802571" cy="38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6215170" y="730343"/>
            <a:ext cx="0" cy="509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5445149" y="990338"/>
            <a:ext cx="770021" cy="124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410192" y="195992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50576" y="235732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04752" y="245120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737721" y="46280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6731157" y="46091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6728525" y="4560388"/>
            <a:ext cx="18439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Oval 34"/>
          <p:cNvSpPr/>
          <p:nvPr/>
        </p:nvSpPr>
        <p:spPr bwMode="auto">
          <a:xfrm>
            <a:off x="625211" y="4653479"/>
            <a:ext cx="269026" cy="26902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18647" y="4634567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 flipH="1">
            <a:off x="1766360" y="3944255"/>
            <a:ext cx="779990" cy="6552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6836475" y="2795088"/>
            <a:ext cx="561275" cy="17651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645225" y="4598488"/>
            <a:ext cx="17995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378192" y="4709475"/>
            <a:ext cx="365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21726" y="4255971"/>
            <a:ext cx="11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775902" y="4349850"/>
            <a:ext cx="427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2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251450" y="23573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971800" y="4249621"/>
            <a:ext cx="55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GDP </a:t>
            </a:r>
            <a:r>
              <a:rPr lang="en-US" sz="14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4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945170" y="4577784"/>
            <a:ext cx="1594829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Translocation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40064" y="525118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393480" y="5832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641745" y="583750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098320" y="4552384"/>
            <a:ext cx="1594829" cy="63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 bond</a:t>
            </a:r>
          </a:p>
          <a:p>
            <a:pPr eaLnBrk="0" hangingPunct="0">
              <a:lnSpc>
                <a:spcPts val="212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formation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076314" y="3092183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348780" y="367985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597045" y="3684850"/>
            <a:ext cx="218996" cy="40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78532" y="1490124"/>
            <a:ext cx="2424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ready for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next 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33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Termination of Translation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Termination occurs when a stop codon in the mRNA reaches the A site of the ribosome</a:t>
            </a:r>
          </a:p>
          <a:p>
            <a:r>
              <a:rPr lang="en-US" dirty="0" smtClean="0"/>
              <a:t>The A site accepts a protein called a release factor</a:t>
            </a:r>
          </a:p>
          <a:p>
            <a:r>
              <a:rPr lang="en-US" dirty="0" smtClean="0"/>
              <a:t>The release factor causes the addition of a water molecule instead of an amino acid</a:t>
            </a:r>
          </a:p>
          <a:p>
            <a:r>
              <a:rPr lang="en-US" dirty="0" smtClean="0"/>
              <a:t>This reaction releases the polypeptide, and the translation assembly comes apart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7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20TranslationTerm_1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/>
        </p:blipFill>
        <p:spPr>
          <a:xfrm>
            <a:off x="298704" y="1530096"/>
            <a:ext cx="8546592" cy="3577118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17.20-1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346460" y="447540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321591" y="445965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215251" y="1649594"/>
            <a:ext cx="775753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factor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786660" y="282553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26850" y="3207011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V="1">
            <a:off x="1855839" y="2171290"/>
            <a:ext cx="438355" cy="581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1857045" y="3371273"/>
            <a:ext cx="0" cy="488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Right Brace 49"/>
          <p:cNvSpPr/>
          <p:nvPr/>
        </p:nvSpPr>
        <p:spPr bwMode="auto">
          <a:xfrm rot="5400000">
            <a:off x="1788700" y="3221409"/>
            <a:ext cx="134133" cy="231816"/>
          </a:xfrm>
          <a:prstGeom prst="rightBrace">
            <a:avLst>
              <a:gd name="adj1" fmla="val 2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370609" y="3774855"/>
            <a:ext cx="21123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(UAG, UAA, or UGA)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59409" y="4413030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reaches 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 on mRNA.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68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20TranslationTerm_2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"/>
          <a:stretch/>
        </p:blipFill>
        <p:spPr>
          <a:xfrm>
            <a:off x="298704" y="1530096"/>
            <a:ext cx="8546592" cy="3595261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17.20-2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46460" y="447540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21591" y="445965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575521" y="4465798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550652" y="4450041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15251" y="1649594"/>
            <a:ext cx="775753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factor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86660" y="282553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514151" y="321276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6850" y="3207011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886418" y="2824572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1855839" y="2171290"/>
            <a:ext cx="438355" cy="581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857045" y="3371273"/>
            <a:ext cx="0" cy="488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ight Brace 21"/>
          <p:cNvSpPr/>
          <p:nvPr/>
        </p:nvSpPr>
        <p:spPr bwMode="auto">
          <a:xfrm rot="5400000">
            <a:off x="1788700" y="3221409"/>
            <a:ext cx="134133" cy="231816"/>
          </a:xfrm>
          <a:prstGeom prst="rightBrace">
            <a:avLst>
              <a:gd name="adj1" fmla="val 2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70609" y="3774855"/>
            <a:ext cx="21123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(UAG, UAA, or UGA)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59409" y="4413030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reaches 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 on mRNA.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85209" y="4409855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 factor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promotes hydrolysis.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28684" y="1654507"/>
            <a:ext cx="1229316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Free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12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7_20TranslationTerm_3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2"/>
          <a:stretch/>
        </p:blipFill>
        <p:spPr>
          <a:xfrm>
            <a:off x="298704" y="1530096"/>
            <a:ext cx="8546592" cy="3586190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17.20-3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287072" y="447484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262203" y="445909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6460" y="4475409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21591" y="4459652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75521" y="4465798"/>
            <a:ext cx="239566" cy="239566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550652" y="4450041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15251" y="1649594"/>
            <a:ext cx="775753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factor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6660" y="282553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14151" y="3212760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850" y="3207011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86418" y="2824572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1855839" y="2171290"/>
            <a:ext cx="438355" cy="5817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857045" y="3371273"/>
            <a:ext cx="0" cy="4882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ight Brace 23"/>
          <p:cNvSpPr/>
          <p:nvPr/>
        </p:nvSpPr>
        <p:spPr bwMode="auto">
          <a:xfrm rot="5400000">
            <a:off x="1788700" y="3221409"/>
            <a:ext cx="134133" cy="231816"/>
          </a:xfrm>
          <a:prstGeom prst="rightBrace">
            <a:avLst>
              <a:gd name="adj1" fmla="val 2404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370609" y="3774855"/>
            <a:ext cx="21123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(UAG, UAA, or UGA)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59409" y="4413030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 reaches 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stop codon on mRNA.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885209" y="4409855"/>
            <a:ext cx="23282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Release factor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promotes hydrolysis.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609359" y="4409855"/>
            <a:ext cx="23282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 subunits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and other components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dissociate.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628684" y="1654507"/>
            <a:ext cx="1229316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Free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639453" y="3103152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320680" y="2586957"/>
            <a:ext cx="375624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663723" y="3363594"/>
            <a:ext cx="199802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90908" y="3354986"/>
            <a:ext cx="578651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GTP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53144" y="3875901"/>
            <a:ext cx="66475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2 GDP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517467" y="3880205"/>
            <a:ext cx="185549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+</a:t>
            </a:r>
            <a:endParaRPr lang="en-US" sz="1600" b="1" dirty="0">
              <a:solidFill>
                <a:srgbClr val="000000"/>
              </a:solidFill>
              <a:latin typeface="Symbol Std"/>
              <a:ea typeface="ＭＳ Ｐゴシック" pitchFamily="34" charset="-128"/>
              <a:cs typeface="Symbol Std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690532" y="3875901"/>
            <a:ext cx="17177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877373" y="3875901"/>
            <a:ext cx="17177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052589" y="3944782"/>
            <a:ext cx="171773" cy="38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300" b="1" dirty="0" err="1" smtClean="0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3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08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Completing and Targeting the Functional Protein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Often translation is not sufficient to make a functional protein</a:t>
            </a:r>
          </a:p>
          <a:p>
            <a:r>
              <a:rPr lang="en-US" smtClean="0"/>
              <a:t>Polypeptide chains are modified after translation or targeted to specific sites in the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0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Protein Folding and Post-Translational Modifications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During its synthesis, a polypeptide chain begins to coil and fold spontaneously to form a protein with a specific shape—a three-dimensional molecule with secondary and tertiary structure</a:t>
            </a:r>
          </a:p>
          <a:p>
            <a:r>
              <a:rPr lang="en-US" smtClean="0"/>
              <a:t>A gene determines primary structure, and primary structure in turn determines shape</a:t>
            </a:r>
          </a:p>
          <a:p>
            <a:r>
              <a:rPr lang="en-US" smtClean="0"/>
              <a:t>Post-translational modifications may be required before the protein can begin doing its particular job in the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Targeting Polypeptides to Specific Locations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Two populations of ribosomes are evident in cells: free ribosomes (in the cytosol) and bound ribosomes (attached to the ER)</a:t>
            </a:r>
          </a:p>
          <a:p>
            <a:r>
              <a:rPr lang="en-US" smtClean="0"/>
              <a:t>Free ribosomes mostly synthesize proteins that function in the cytosol </a:t>
            </a:r>
          </a:p>
          <a:p>
            <a:r>
              <a:rPr lang="en-US" smtClean="0"/>
              <a:t>Bound ribosomes make proteins of the endomembrane system and proteins that are secreted from the cell</a:t>
            </a:r>
          </a:p>
          <a:p>
            <a:r>
              <a:rPr lang="en-US" smtClean="0"/>
              <a:t>Ribosomes are identical and can switch from free to bound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9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Polypeptide synthesis always begins in the cytosol</a:t>
            </a:r>
          </a:p>
          <a:p>
            <a:r>
              <a:rPr lang="en-US" dirty="0" smtClean="0"/>
              <a:t>Synthesis finishes in the cytosol unless the polypeptide signals the ribosome to attach to</a:t>
            </a:r>
            <a:br>
              <a:rPr lang="en-US" dirty="0" smtClean="0"/>
            </a:br>
            <a:r>
              <a:rPr lang="en-US" dirty="0" smtClean="0"/>
              <a:t>the ER</a:t>
            </a:r>
          </a:p>
          <a:p>
            <a:r>
              <a:rPr lang="en-US" dirty="0" smtClean="0"/>
              <a:t>Polypeptides destined for the ER or for secretion are marked by a </a:t>
            </a:r>
            <a:r>
              <a:rPr lang="en-US" b="1" dirty="0" smtClean="0"/>
              <a:t>signal peptide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100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signal-recognition particle (SRP) </a:t>
            </a:r>
            <a:r>
              <a:rPr lang="en-US" dirty="0" smtClean="0"/>
              <a:t>binds to the signal peptide</a:t>
            </a:r>
          </a:p>
          <a:p>
            <a:r>
              <a:rPr lang="en-US" dirty="0" smtClean="0"/>
              <a:t>The SRP brings the signal peptide and its ribosome to the 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17_03_GeneticInfoFlow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4"/>
          <a:stretch/>
        </p:blipFill>
        <p:spPr>
          <a:xfrm>
            <a:off x="298704" y="746760"/>
            <a:ext cx="8546592" cy="517652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870472" y="4627592"/>
            <a:ext cx="1376229" cy="249848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55516" y="3698174"/>
            <a:ext cx="1613023" cy="249848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203809" y="4278702"/>
            <a:ext cx="1376229" cy="249848"/>
          </a:xfrm>
          <a:prstGeom prst="rect">
            <a:avLst/>
          </a:prstGeom>
          <a:solidFill>
            <a:srgbClr val="4B446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146298" y="2718077"/>
            <a:ext cx="1754753" cy="249848"/>
          </a:xfrm>
          <a:prstGeom prst="rect">
            <a:avLst/>
          </a:prstGeom>
          <a:solidFill>
            <a:srgbClr val="E33D1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213457" y="2036152"/>
            <a:ext cx="1613023" cy="249848"/>
          </a:xfrm>
          <a:prstGeom prst="rect">
            <a:avLst/>
          </a:prstGeom>
          <a:solidFill>
            <a:srgbClr val="972C0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418752" y="882834"/>
            <a:ext cx="1042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Nuclear 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envelope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8747" y="3716020"/>
            <a:ext cx="14168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7259595" y="1043459"/>
            <a:ext cx="147594" cy="2677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7075617" y="4472459"/>
            <a:ext cx="108464" cy="1489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728941" y="4923481"/>
            <a:ext cx="153086" cy="1668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078206" y="4613189"/>
            <a:ext cx="120821" cy="1400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2794000" y="4994189"/>
            <a:ext cx="687" cy="1414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135723" y="1906090"/>
            <a:ext cx="6112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135723" y="2539999"/>
            <a:ext cx="983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Pre-mRNA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135723" y="3191328"/>
            <a:ext cx="7654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99222" y="4301671"/>
            <a:ext cx="9106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67005" y="4236358"/>
            <a:ext cx="1273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40862" y="5653316"/>
            <a:ext cx="1781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(b) Eukaryotic cell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67960" y="3225800"/>
            <a:ext cx="9904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23457" y="2681514"/>
            <a:ext cx="18522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RNA PROCESSING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96025" y="2001159"/>
            <a:ext cx="18522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2898" y="5653318"/>
            <a:ext cx="1781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(a) Bacterial cell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66043" y="5036463"/>
            <a:ext cx="1199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182257" y="3548748"/>
            <a:ext cx="645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182257" y="4123871"/>
            <a:ext cx="6458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09684" y="4363358"/>
            <a:ext cx="1026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24112" y="4073072"/>
            <a:ext cx="13988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41824" y="3664858"/>
            <a:ext cx="16981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41608" y="4599216"/>
            <a:ext cx="1516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919323" y="4945023"/>
            <a:ext cx="1199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91763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17_21ProteinToER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/>
        </p:blipFill>
        <p:spPr>
          <a:xfrm>
            <a:off x="298704" y="460248"/>
            <a:ext cx="8546592" cy="576275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179871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99065" y="4186096"/>
            <a:ext cx="795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280141" y="2128591"/>
            <a:ext cx="152042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663127" y="2128591"/>
            <a:ext cx="13472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146282" y="2384738"/>
            <a:ext cx="127071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980028" y="1889617"/>
            <a:ext cx="91869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1845972" y="1889617"/>
            <a:ext cx="8943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42006" y="1630609"/>
            <a:ext cx="127858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1678547" y="2963572"/>
            <a:ext cx="5931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237088" y="2718873"/>
            <a:ext cx="125926" cy="2611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1012423" y="3541690"/>
            <a:ext cx="121634" cy="751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842851" y="1622738"/>
            <a:ext cx="72980" cy="13608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 flipV="1">
            <a:off x="728731" y="3745606"/>
            <a:ext cx="1" cy="3788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1983917" y="5319326"/>
            <a:ext cx="1" cy="5787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1968230" y="5046382"/>
            <a:ext cx="272946" cy="1937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1899708" y="1896164"/>
            <a:ext cx="383979" cy="27446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 flipV="1">
            <a:off x="3430920" y="1895106"/>
            <a:ext cx="109205" cy="28409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3937030" y="2386542"/>
            <a:ext cx="820178" cy="7611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4756150" y="2390775"/>
            <a:ext cx="207433" cy="1837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6048375" y="2130426"/>
            <a:ext cx="34926" cy="158432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835650" y="3794125"/>
            <a:ext cx="186267" cy="3058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7295092" y="3683000"/>
            <a:ext cx="250825" cy="2942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6863292" y="2131484"/>
            <a:ext cx="570442" cy="2096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7207281" y="4392083"/>
            <a:ext cx="460344" cy="44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606872" y="3463610"/>
            <a:ext cx="1167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ER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106383" y="3907641"/>
            <a:ext cx="9622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Signal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removed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286042" y="4822043"/>
            <a:ext cx="14619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SRP receptor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989700" y="5811705"/>
            <a:ext cx="2513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Translocation complex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06440" y="5350742"/>
            <a:ext cx="1205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ER LUMEN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06440" y="4881504"/>
            <a:ext cx="1107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CYTOSOL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09921" y="4080934"/>
            <a:ext cx="470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SRP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989706" y="3422417"/>
            <a:ext cx="1023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Signal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306735" y="2745083"/>
            <a:ext cx="778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980290" y="2406414"/>
            <a:ext cx="123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42469" y="743188"/>
            <a:ext cx="1501384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synthesis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begins.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1849535" y="754478"/>
            <a:ext cx="1010317" cy="11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SRP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binds to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signal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966155" y="754478"/>
            <a:ext cx="1010317" cy="115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SRP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binds to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receptor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protein.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4132673" y="754480"/>
            <a:ext cx="1342437" cy="16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SRP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detaches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synthesis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resumes.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58554" y="746956"/>
            <a:ext cx="1462853" cy="139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Signal-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cleaving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enzyme cuts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off signal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peptide.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7278511" y="748838"/>
            <a:ext cx="1649120" cy="139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Completed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folds into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final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conformation.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342562" y="505754"/>
            <a:ext cx="276050" cy="27605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" name="Text Box 31"/>
          <p:cNvSpPr txBox="1">
            <a:spLocks noChangeArrowheads="1"/>
          </p:cNvSpPr>
          <p:nvPr/>
        </p:nvSpPr>
        <p:spPr bwMode="auto">
          <a:xfrm>
            <a:off x="344128" y="504144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1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1855839" y="497560"/>
            <a:ext cx="276050" cy="27605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7" name="Text Box 31"/>
          <p:cNvSpPr txBox="1">
            <a:spLocks noChangeArrowheads="1"/>
          </p:cNvSpPr>
          <p:nvPr/>
        </p:nvSpPr>
        <p:spPr bwMode="auto">
          <a:xfrm>
            <a:off x="1857405" y="495950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2980066" y="497560"/>
            <a:ext cx="276050" cy="27605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2981632" y="495950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3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4133718" y="493463"/>
            <a:ext cx="276050" cy="27605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1" name="Text Box 31"/>
          <p:cNvSpPr txBox="1">
            <a:spLocks noChangeArrowheads="1"/>
          </p:cNvSpPr>
          <p:nvPr/>
        </p:nvSpPr>
        <p:spPr bwMode="auto">
          <a:xfrm>
            <a:off x="4135284" y="491853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4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5666729" y="493463"/>
            <a:ext cx="276050" cy="27605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3" name="Text Box 31"/>
          <p:cNvSpPr txBox="1">
            <a:spLocks noChangeArrowheads="1"/>
          </p:cNvSpPr>
          <p:nvPr/>
        </p:nvSpPr>
        <p:spPr bwMode="auto">
          <a:xfrm>
            <a:off x="5668295" y="491853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5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68569" y="493463"/>
            <a:ext cx="276050" cy="276050"/>
          </a:xfrm>
          <a:prstGeom prst="ellipse">
            <a:avLst/>
          </a:prstGeom>
          <a:solidFill>
            <a:srgbClr val="0093C5"/>
          </a:solidFill>
          <a:ln w="9525" cap="flat" cmpd="sng" algn="ctr">
            <a:solidFill>
              <a:srgbClr val="0093C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85" name="Text Box 31"/>
          <p:cNvSpPr txBox="1">
            <a:spLocks noChangeArrowheads="1"/>
          </p:cNvSpPr>
          <p:nvPr/>
        </p:nvSpPr>
        <p:spPr bwMode="auto">
          <a:xfrm>
            <a:off x="7270135" y="491853"/>
            <a:ext cx="280890" cy="3450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700" dirty="0" smtClean="0">
                <a:solidFill>
                  <a:srgbClr val="FFFFFF"/>
                </a:solidFill>
                <a:latin typeface="Arial" charset="0"/>
              </a:rPr>
              <a:t>6</a:t>
            </a:r>
            <a:endParaRPr lang="en-US" sz="17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1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Making Multiple Polypeptides in Bacteria and Eukaryotes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ribosomes can translate a single mRNA simultaneously, forming a </a:t>
            </a:r>
            <a:r>
              <a:rPr lang="en-US" b="1" dirty="0" smtClean="0"/>
              <a:t>polyribosome</a:t>
            </a:r>
            <a:r>
              <a:rPr lang="en-US" dirty="0" smtClean="0"/>
              <a:t> (or </a:t>
            </a:r>
            <a:r>
              <a:rPr lang="en-US" b="1" dirty="0" err="1" smtClean="0"/>
              <a:t>polysome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Polyribosomes enable a cell to make many copies of a polypeptide very quickly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2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17_22_Polyribosom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5"/>
          <a:stretch/>
        </p:blipFill>
        <p:spPr>
          <a:xfrm>
            <a:off x="1917192" y="153548"/>
            <a:ext cx="5309616" cy="6393098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77804" y="6000999"/>
            <a:ext cx="711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0.1 </a:t>
            </a: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µ</a:t>
            </a: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902303" y="6040255"/>
            <a:ext cx="99013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5334551" y="4712584"/>
            <a:ext cx="85551" cy="6507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550475" y="4288732"/>
            <a:ext cx="165146" cy="7258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145797" y="4287673"/>
            <a:ext cx="563474" cy="5202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902305" y="5987541"/>
            <a:ext cx="0" cy="1076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84338" y="4412190"/>
            <a:ext cx="741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50863" y="4070243"/>
            <a:ext cx="1263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Ribosomes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5699" y="6022491"/>
            <a:ext cx="3523527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A large polyribosome in a bacterial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ell (TEM)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61232" y="5973329"/>
            <a:ext cx="489185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(b)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891150" y="5987541"/>
            <a:ext cx="0" cy="1076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69313" y="2736875"/>
            <a:ext cx="4605075" cy="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Several ribosomes simultaneously translating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one mRNA molecule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66149" y="2684434"/>
            <a:ext cx="489185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(a)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66150" y="734368"/>
            <a:ext cx="11392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Incoming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subunits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043259" y="100182"/>
            <a:ext cx="138046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Completed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126660" y="141147"/>
            <a:ext cx="15377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polypeptides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348290" y="1928192"/>
            <a:ext cx="1154113" cy="79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End of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(3</a:t>
            </a:r>
            <a:r>
              <a:rPr lang="en-US" sz="16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 end)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387310">
            <a:off x="3835114" y="1620681"/>
            <a:ext cx="1506383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Polyribosome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Right Brace 35"/>
          <p:cNvSpPr/>
          <p:nvPr/>
        </p:nvSpPr>
        <p:spPr bwMode="auto">
          <a:xfrm rot="5778572">
            <a:off x="4406353" y="416001"/>
            <a:ext cx="188586" cy="2412827"/>
          </a:xfrm>
          <a:prstGeom prst="rightBrace">
            <a:avLst>
              <a:gd name="adj1" fmla="val 38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831233" y="1776086"/>
            <a:ext cx="9132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Start of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1920"/>
              </a:lnSpc>
            </a:pP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(5</a:t>
            </a:r>
            <a:r>
              <a:rPr lang="en-US" sz="16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6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end)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3135819" y="1185793"/>
            <a:ext cx="0" cy="6455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5760157" y="1563189"/>
            <a:ext cx="148133" cy="4331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943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7_22aPolyribosom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8"/>
          <a:stretch/>
        </p:blipFill>
        <p:spPr>
          <a:xfrm>
            <a:off x="1063752" y="1307592"/>
            <a:ext cx="7016496" cy="4059182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17.22a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655887" y="1295400"/>
            <a:ext cx="19330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>
              <a:lnSpc>
                <a:spcPts val="24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polypeptides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42088" y="1244600"/>
            <a:ext cx="1933045" cy="71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4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Completed</a:t>
            </a:r>
          </a:p>
          <a:p>
            <a:pPr eaLnBrk="0" hangingPunct="0">
              <a:lnSpc>
                <a:spcPts val="24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02288" y="3673418"/>
            <a:ext cx="1154113" cy="102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End of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(3</a:t>
            </a:r>
            <a:r>
              <a:rPr lang="en-US" sz="20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 end)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06488" y="2116666"/>
            <a:ext cx="1441979" cy="98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Incoming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subunits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49488" y="3496732"/>
            <a:ext cx="1441979" cy="98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Start of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(5</a:t>
            </a:r>
            <a:r>
              <a:rPr lang="en-US" sz="20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end)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12889" y="4758263"/>
            <a:ext cx="5937779" cy="69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Several ribosomes simultaneously translating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one mRNA molecule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4957" y="4749796"/>
            <a:ext cx="417512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(a)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387310">
            <a:off x="3604157" y="3335866"/>
            <a:ext cx="1992309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Polyribosome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675467" y="2641600"/>
            <a:ext cx="0" cy="889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6163094" y="3161421"/>
            <a:ext cx="197132" cy="5719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ight Brace 14"/>
          <p:cNvSpPr/>
          <p:nvPr/>
        </p:nvSpPr>
        <p:spPr bwMode="auto">
          <a:xfrm rot="5778572">
            <a:off x="4366686" y="1627203"/>
            <a:ext cx="246063" cy="3232938"/>
          </a:xfrm>
          <a:prstGeom prst="rightBrace">
            <a:avLst>
              <a:gd name="adj1" fmla="val 38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59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7_22bPolyribosom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"/>
          <a:stretch/>
        </p:blipFill>
        <p:spPr>
          <a:xfrm>
            <a:off x="1258824" y="1252728"/>
            <a:ext cx="6626352" cy="414900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17.22b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49815" y="4718082"/>
            <a:ext cx="10321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0.1 </a:t>
            </a: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µ</a:t>
            </a: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514042" y="4753034"/>
            <a:ext cx="131454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5752281" y="3004713"/>
            <a:ext cx="116177" cy="8317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7831867" y="4686710"/>
            <a:ext cx="0" cy="1351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714875" y="2421573"/>
            <a:ext cx="216140" cy="9756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185708" y="2420516"/>
            <a:ext cx="738957" cy="6856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6514044" y="4686710"/>
            <a:ext cx="0" cy="1351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2081" y="2601416"/>
            <a:ext cx="10321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980282" y="2161146"/>
            <a:ext cx="158985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Ribosomes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712148" y="4768878"/>
            <a:ext cx="4603985" cy="69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A large polyribosome in a bacterial</a:t>
            </a:r>
          </a:p>
          <a:p>
            <a:pPr eaLnBrk="0" hangingPunct="0">
              <a:lnSpc>
                <a:spcPts val="2320"/>
              </a:lnSpc>
            </a:pPr>
            <a:r>
              <a:rPr lang="en-US" sz="2100" b="1" dirty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ell (TEM)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305748" y="4768877"/>
            <a:ext cx="489185" cy="3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320"/>
              </a:lnSpc>
            </a:pPr>
            <a:r>
              <a:rPr lang="en-US" sz="2100" b="1" dirty="0" smtClean="0">
                <a:solidFill>
                  <a:srgbClr val="000000"/>
                </a:solidFill>
                <a:ea typeface="ＭＳ Ｐゴシック" pitchFamily="34" charset="-128"/>
              </a:rPr>
              <a:t>(b)</a:t>
            </a:r>
            <a:endParaRPr lang="en-US" sz="2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426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 bacterial cell ensures a streamlined process by coupling transcription and translation</a:t>
            </a:r>
          </a:p>
          <a:p>
            <a:r>
              <a:rPr lang="en-US" smtClean="0"/>
              <a:t>In this case the newly made protein can quickly diffuse to its site of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7_23_BacteriaGeneExpr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>
          <a:xfrm>
            <a:off x="1149096" y="232796"/>
            <a:ext cx="6845808" cy="6256495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17.23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45626" y="203681"/>
            <a:ext cx="18387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64690" y="1906300"/>
            <a:ext cx="15264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34636" y="1175436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98240" y="1394040"/>
            <a:ext cx="7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97507" y="2525896"/>
            <a:ext cx="1032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0.25 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µ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362500" y="2562725"/>
            <a:ext cx="151910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363885" y="2496401"/>
            <a:ext cx="0" cy="1351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826188" y="505369"/>
            <a:ext cx="86032" cy="2417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076479" y="723318"/>
            <a:ext cx="74560" cy="519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3135084" y="1228041"/>
            <a:ext cx="350685" cy="7439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7220388" y="1581184"/>
            <a:ext cx="435897" cy="876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884885" y="2496401"/>
            <a:ext cx="0" cy="1351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ight Brace 16"/>
          <p:cNvSpPr/>
          <p:nvPr/>
        </p:nvSpPr>
        <p:spPr bwMode="auto">
          <a:xfrm rot="151891">
            <a:off x="2920142" y="849855"/>
            <a:ext cx="217393" cy="737418"/>
          </a:xfrm>
          <a:prstGeom prst="rightBrace">
            <a:avLst>
              <a:gd name="adj1" fmla="val 2945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230448" y="5458495"/>
            <a:ext cx="1115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2763829" y="3453117"/>
            <a:ext cx="365814" cy="4549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ight Brace 19"/>
          <p:cNvSpPr/>
          <p:nvPr/>
        </p:nvSpPr>
        <p:spPr bwMode="auto">
          <a:xfrm rot="10800000">
            <a:off x="2700613" y="4154578"/>
            <a:ext cx="217393" cy="737418"/>
          </a:xfrm>
          <a:prstGeom prst="rightBrace">
            <a:avLst>
              <a:gd name="adj1" fmla="val 2945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 flipV="1">
            <a:off x="6898586" y="3587375"/>
            <a:ext cx="4771" cy="3251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 flipV="1">
            <a:off x="4549086" y="5188481"/>
            <a:ext cx="195271" cy="3841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5256893" y="5758168"/>
            <a:ext cx="451522" cy="444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655240" y="3252324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645575" y="6002285"/>
            <a:ext cx="1853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 (5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 end)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171123" y="4314414"/>
            <a:ext cx="1853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314398" y="4788431"/>
            <a:ext cx="14487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(amino end)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1575486" y="5453361"/>
            <a:ext cx="85811" cy="3123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473398" y="2584075"/>
            <a:ext cx="14487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Direction of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transcription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04684" y="2874361"/>
            <a:ext cx="14487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4934324" y="3047848"/>
            <a:ext cx="98825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E041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624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17_23aBacteriaGeneExpr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9"/>
          <a:stretch/>
        </p:blipFill>
        <p:spPr>
          <a:xfrm>
            <a:off x="1246632" y="2026920"/>
            <a:ext cx="6650736" cy="2572294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17.23a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09341" y="1992506"/>
            <a:ext cx="18387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28405" y="3695125"/>
            <a:ext cx="15264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8351" y="2964261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61955" y="3182865"/>
            <a:ext cx="7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61222" y="4314721"/>
            <a:ext cx="1032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0.25 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µ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326215" y="4351550"/>
            <a:ext cx="151910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327600" y="4285226"/>
            <a:ext cx="0" cy="1351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 flipV="1">
            <a:off x="2789903" y="2294194"/>
            <a:ext cx="86032" cy="2417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040194" y="2512143"/>
            <a:ext cx="74560" cy="5194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3098799" y="3016866"/>
            <a:ext cx="350685" cy="7439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7184103" y="3370009"/>
            <a:ext cx="435897" cy="876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7848600" y="4285226"/>
            <a:ext cx="0" cy="1351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ight Brace 21"/>
          <p:cNvSpPr/>
          <p:nvPr/>
        </p:nvSpPr>
        <p:spPr bwMode="auto">
          <a:xfrm rot="151891">
            <a:off x="2883857" y="2638680"/>
            <a:ext cx="217393" cy="737418"/>
          </a:xfrm>
          <a:prstGeom prst="rightBrace">
            <a:avLst>
              <a:gd name="adj1" fmla="val 2945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485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eukaryotes, the nuclear envelop separates the processes of transcription and translation</a:t>
            </a:r>
          </a:p>
          <a:p>
            <a:r>
              <a:rPr lang="en-US" smtClean="0"/>
              <a:t>RNA undergoes processes before leaving</a:t>
            </a:r>
            <a:br>
              <a:rPr lang="en-US" smtClean="0"/>
            </a:br>
            <a:r>
              <a:rPr lang="en-US" smtClean="0"/>
              <a:t>the nucleus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3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17_24_GeneExpressSummar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1679448" y="137160"/>
            <a:ext cx="5785104" cy="6425872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 bwMode="auto">
          <a:xfrm>
            <a:off x="6043055" y="2818290"/>
            <a:ext cx="991105" cy="419100"/>
          </a:xfrm>
          <a:prstGeom prst="rect">
            <a:avLst/>
          </a:prstGeom>
          <a:solidFill>
            <a:srgbClr val="008F9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1732429" y="1526989"/>
            <a:ext cx="1098924" cy="419100"/>
          </a:xfrm>
          <a:prstGeom prst="rect">
            <a:avLst/>
          </a:prstGeom>
          <a:solidFill>
            <a:srgbClr val="DE3F1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785471" y="261470"/>
            <a:ext cx="1307353" cy="261471"/>
          </a:xfrm>
          <a:prstGeom prst="rect">
            <a:avLst/>
          </a:prstGeom>
          <a:solidFill>
            <a:srgbClr val="942C0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17.24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92471" y="116026"/>
            <a:ext cx="307777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49966" y="999310"/>
            <a:ext cx="784119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polymerase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38382" y="1606031"/>
            <a:ext cx="1000274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RNA transcript</a:t>
            </a:r>
          </a:p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(pre-mRNA)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71423" y="1977607"/>
            <a:ext cx="399567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77738" y="1300050"/>
            <a:ext cx="344877" cy="27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Exon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99442" y="2040518"/>
            <a:ext cx="1248206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1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124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70851" y="2596988"/>
            <a:ext cx="560162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23260" y="2960571"/>
            <a:ext cx="4277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00659" y="3912364"/>
            <a:ext cx="771731" cy="57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endParaRPr lang="en-US" sz="11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(charged)</a:t>
            </a:r>
          </a:p>
          <a:p>
            <a:pPr eaLnBrk="0" hangingPunct="0">
              <a:lnSpc>
                <a:spcPts val="1250"/>
              </a:lnSpc>
            </a:pPr>
            <a:r>
              <a:rPr lang="en-US" sz="11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70252" y="3351850"/>
            <a:ext cx="5563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59916" y="2874300"/>
            <a:ext cx="998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15026" y="2327588"/>
            <a:ext cx="8440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58146" y="1081439"/>
            <a:ext cx="770117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881510" y="579883"/>
            <a:ext cx="178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740044" y="916708"/>
            <a:ext cx="178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313459" y="1094947"/>
            <a:ext cx="116703" cy="961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449595" y="1527432"/>
            <a:ext cx="0" cy="1167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3880021" y="1041402"/>
            <a:ext cx="177114" cy="810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239054" y="1537046"/>
            <a:ext cx="71394" cy="1173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4170405" y="356973"/>
            <a:ext cx="120136" cy="1201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3917778" y="1950994"/>
            <a:ext cx="129060" cy="1702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5553676" y="2393095"/>
            <a:ext cx="72767" cy="12974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129427" y="2694459"/>
            <a:ext cx="269789" cy="356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5093044" y="2996514"/>
            <a:ext cx="254686" cy="9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3933567" y="3497648"/>
            <a:ext cx="1167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4834237" y="3952102"/>
            <a:ext cx="242331" cy="9130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3072027" y="3926703"/>
            <a:ext cx="102973" cy="2780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2869514" y="4494427"/>
            <a:ext cx="255373" cy="68511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4998997" y="5448644"/>
            <a:ext cx="293814" cy="101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 rot="19048060">
            <a:off x="4886280" y="649988"/>
            <a:ext cx="378148" cy="2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 rot="20442647">
            <a:off x="1759206" y="4607009"/>
            <a:ext cx="369915" cy="3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 rot="18937225">
            <a:off x="3687542" y="3630942"/>
            <a:ext cx="327419" cy="23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7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786630" y="239017"/>
            <a:ext cx="13053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737506" y="1532966"/>
            <a:ext cx="1075172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RNA</a:t>
            </a:r>
            <a:b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PROCESSING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 rot="20284500">
            <a:off x="4333555" y="2081787"/>
            <a:ext cx="378148" cy="2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 rot="19048060">
            <a:off x="6954407" y="3872014"/>
            <a:ext cx="353375" cy="2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7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7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025622" y="2817907"/>
            <a:ext cx="996730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AMINO ACID</a:t>
            </a:r>
            <a:b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5675164" y="5051851"/>
            <a:ext cx="1162351" cy="241181"/>
          </a:xfrm>
          <a:prstGeom prst="rect">
            <a:avLst/>
          </a:prstGeom>
          <a:solidFill>
            <a:srgbClr val="4C417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5667793" y="5047371"/>
            <a:ext cx="1167120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913092" y="4126140"/>
            <a:ext cx="757619" cy="41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subunits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261706" y="4015529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487029" y="3941789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675482" y="3822984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4166706" y="5293723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4696542" y="5306014"/>
            <a:ext cx="159489" cy="2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 rot="19999316">
            <a:off x="3929693" y="5210163"/>
            <a:ext cx="71723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 rot="19999316">
            <a:off x="4012243" y="5172063"/>
            <a:ext cx="71723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 rot="19999316">
            <a:off x="4094793" y="5137138"/>
            <a:ext cx="71723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077806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3656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4457700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45561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47466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484187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4264025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4165600" y="5569948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368800" y="5458823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460875" y="5458823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4552950" y="5458823"/>
            <a:ext cx="71919" cy="2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316559" y="5426839"/>
            <a:ext cx="771731" cy="2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554559" y="5833239"/>
            <a:ext cx="487341" cy="2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FFFFFF"/>
                </a:solidFill>
                <a:ea typeface="ＭＳ Ｐゴシック" pitchFamily="34" charset="-128"/>
              </a:rPr>
              <a:t>Codon</a:t>
            </a:r>
            <a:endParaRPr lang="en-US" sz="11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033859" y="6049139"/>
            <a:ext cx="728641" cy="25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5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7" name="Left Brace 96"/>
          <p:cNvSpPr/>
          <p:nvPr/>
        </p:nvSpPr>
        <p:spPr bwMode="auto">
          <a:xfrm rot="16200000">
            <a:off x="4726609" y="5703268"/>
            <a:ext cx="94013" cy="263526"/>
          </a:xfrm>
          <a:prstGeom prst="leftBrace">
            <a:avLst>
              <a:gd name="adj1" fmla="val 33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 rot="1928312">
            <a:off x="4963687" y="5291433"/>
            <a:ext cx="91568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 rot="1928312">
            <a:off x="4897012" y="5243807"/>
            <a:ext cx="91568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 rot="1928312">
            <a:off x="4839863" y="5177131"/>
            <a:ext cx="91568" cy="2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24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7271741" y="3678377"/>
            <a:ext cx="178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144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4651387" y="5489622"/>
            <a:ext cx="56106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4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primary transcript </a:t>
            </a:r>
            <a:r>
              <a:rPr lang="en-US" dirty="0" smtClean="0"/>
              <a:t>is the initial RNA transcript from any gene prior to processing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central dogma </a:t>
            </a:r>
            <a:r>
              <a:rPr lang="en-US" dirty="0" smtClean="0"/>
              <a:t>is the concept that cells are governed by a cellular chain of command: </a:t>
            </a:r>
            <a:br>
              <a:rPr lang="en-US" dirty="0" smtClean="0"/>
            </a:br>
            <a:r>
              <a:rPr lang="en-US" dirty="0" smtClean="0"/>
              <a:t>DNA → RNA → protein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5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17_24aGeneExpressSummar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"/>
          <a:stretch/>
        </p:blipFill>
        <p:spPr>
          <a:xfrm>
            <a:off x="298704" y="308864"/>
            <a:ext cx="8546592" cy="620369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 bwMode="auto">
          <a:xfrm>
            <a:off x="409371" y="405918"/>
            <a:ext cx="2134934" cy="418592"/>
          </a:xfrm>
          <a:prstGeom prst="rect">
            <a:avLst/>
          </a:prstGeom>
          <a:solidFill>
            <a:srgbClr val="972A0B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367376" y="2450776"/>
            <a:ext cx="1787527" cy="693119"/>
          </a:xfrm>
          <a:prstGeom prst="rect">
            <a:avLst/>
          </a:prstGeom>
          <a:solidFill>
            <a:srgbClr val="E23D1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982847" y="4445086"/>
            <a:ext cx="1635933" cy="693119"/>
          </a:xfrm>
          <a:prstGeom prst="rect">
            <a:avLst/>
          </a:prstGeom>
          <a:solidFill>
            <a:srgbClr val="008B8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17.24a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44059" y="426720"/>
            <a:ext cx="1897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TRANSCRIPTION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48397" y="298522"/>
            <a:ext cx="500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118708" y="622105"/>
            <a:ext cx="175846" cy="1797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665415" y="1696720"/>
            <a:ext cx="269631" cy="1172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266471" y="1786597"/>
            <a:ext cx="159837" cy="1342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247662" y="2462628"/>
            <a:ext cx="109415" cy="179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3751384" y="3107398"/>
            <a:ext cx="195385" cy="25790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3016739" y="2439183"/>
            <a:ext cx="0" cy="1875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272508" y="3782212"/>
            <a:ext cx="102717" cy="2065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5626746" y="4244579"/>
            <a:ext cx="384269" cy="584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5555281" y="4720612"/>
            <a:ext cx="385736" cy="1437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748867" y="5491222"/>
            <a:ext cx="203201" cy="34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5156630" y="6205005"/>
            <a:ext cx="620794" cy="955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 rot="19048060">
            <a:off x="5267063" y="1176753"/>
            <a:ext cx="529873" cy="33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rot="20275439">
            <a:off x="4403753" y="3389567"/>
            <a:ext cx="529873" cy="33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rot="18937225">
            <a:off x="3427323" y="5775622"/>
            <a:ext cx="445277" cy="3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586067" y="1650319"/>
            <a:ext cx="1283104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polymerase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932196" y="2590550"/>
            <a:ext cx="162033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 transcript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(pre-mRNA)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73244" y="3195844"/>
            <a:ext cx="65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Intron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741991" y="2132488"/>
            <a:ext cx="564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Exon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637009" y="3240618"/>
            <a:ext cx="1888279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Aminoacyl-tRNA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synthetase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00838" y="4118855"/>
            <a:ext cx="837839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Amino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978330" y="4712958"/>
            <a:ext cx="669942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950059" y="4467567"/>
            <a:ext cx="1629975" cy="63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21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AMINO ACID</a:t>
            </a:r>
          </a:p>
          <a:p>
            <a:pPr algn="ctr" eaLnBrk="0" hangingPunct="0">
              <a:lnSpc>
                <a:spcPts val="21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59485" y="5610080"/>
            <a:ext cx="1645808" cy="86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(charged)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011878" y="5319282"/>
            <a:ext cx="839089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98137" y="4581862"/>
            <a:ext cx="1494573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CYTOPLASM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340009" y="3737927"/>
            <a:ext cx="1224185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NUCLEUS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73555" y="2492506"/>
            <a:ext cx="1756765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PROCESSING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00312" y="1747389"/>
            <a:ext cx="13957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RNA</a:t>
            </a:r>
          </a:p>
          <a:p>
            <a:pPr algn="ctr"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transcript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677671" y="1022250"/>
            <a:ext cx="2593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72394" y="1535167"/>
            <a:ext cx="320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17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17_24bGeneExpressSummary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>
          <a:xfrm>
            <a:off x="298704" y="932688"/>
            <a:ext cx="8546592" cy="48422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139051" y="3586136"/>
            <a:ext cx="1911457" cy="421898"/>
          </a:xfrm>
          <a:prstGeom prst="rect">
            <a:avLst/>
          </a:prstGeom>
          <a:solidFill>
            <a:srgbClr val="4C437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17.24b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95251" y="1086087"/>
            <a:ext cx="7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616271" y="1278610"/>
            <a:ext cx="20233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49014" y="969851"/>
            <a:ext cx="1431359" cy="6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Growing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polypeptide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356603" y="1934705"/>
            <a:ext cx="157566" cy="3685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984427" y="1953648"/>
            <a:ext cx="379709" cy="1170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2062136" y="2786251"/>
            <a:ext cx="384013" cy="9936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5219488" y="4173350"/>
            <a:ext cx="446004" cy="1575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eft Brace 15"/>
          <p:cNvSpPr/>
          <p:nvPr/>
        </p:nvSpPr>
        <p:spPr bwMode="auto">
          <a:xfrm rot="16200000">
            <a:off x="4832458" y="4559085"/>
            <a:ext cx="122695" cy="389610"/>
          </a:xfrm>
          <a:prstGeom prst="leftBrace">
            <a:avLst>
              <a:gd name="adj1" fmla="val 33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31652" y="2215741"/>
            <a:ext cx="1438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Ribosomal</a:t>
            </a:r>
          </a:p>
          <a:p>
            <a:pPr eaLnBrk="0" hangingPunct="0">
              <a:lnSpc>
                <a:spcPts val="206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subunits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76700" y="1910081"/>
            <a:ext cx="1167349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Aminoacyl</a:t>
            </a:r>
            <a:endParaRPr lang="en-US" sz="1800" b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(charged)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ea typeface="ＭＳ Ｐゴシック" pitchFamily="34" charset="-128"/>
              </a:rPr>
              <a:t>tRNA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706472" y="4168529"/>
            <a:ext cx="1431359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Anticodon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287659" y="3617478"/>
            <a:ext cx="1909222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TRANSLATION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rot="19048060">
            <a:off x="8166397" y="1879945"/>
            <a:ext cx="529873" cy="33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Poly-A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19048060">
            <a:off x="3310198" y="1541304"/>
            <a:ext cx="445277" cy="3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773989" y="3976523"/>
            <a:ext cx="166712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984356" y="3959303"/>
            <a:ext cx="153963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61229" y="4362529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292600" y="4362529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425950" y="4362529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572000" y="4362529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57750" y="4362529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997450" y="4362529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40200" y="4362529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97325" y="4362529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711700" y="4362529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565650" y="4194254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432300" y="4194254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292600" y="4194254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 rot="20006870">
            <a:off x="3638550" y="3835478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 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20006870">
            <a:off x="3762375" y="3781502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20006870">
            <a:off x="3883025" y="3730702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 rot="2066983">
            <a:off x="5194300" y="3940251"/>
            <a:ext cx="79799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2066983">
            <a:off x="5005226" y="3771975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 rot="2066983">
            <a:off x="5094126" y="3870401"/>
            <a:ext cx="76944" cy="32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34897" y="4787654"/>
            <a:ext cx="894353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Codon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737972" y="5082929"/>
            <a:ext cx="1431359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Ribosome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rot="20407280">
            <a:off x="419346" y="3056713"/>
            <a:ext cx="445277" cy="3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1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</a:t>
            </a:r>
            <a:r>
              <a:rPr lang="en-US" sz="1100" b="1" dirty="0" smtClean="0">
                <a:solidFill>
                  <a:srgbClr val="000000"/>
                </a:solidFill>
                <a:ea typeface="ＭＳ Ｐゴシック" pitchFamily="34" charset="-128"/>
              </a:rPr>
              <a:t> Cap</a:t>
            </a:r>
            <a:endParaRPr lang="en-US" sz="11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158986" y="2049269"/>
            <a:ext cx="153963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491644" y="1947669"/>
            <a:ext cx="153963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P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766947" y="1772327"/>
            <a:ext cx="166712" cy="3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8601994" y="1614808"/>
            <a:ext cx="368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20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BioFlix</a:t>
            </a:r>
            <a:r>
              <a:rPr lang="en-US" dirty="0"/>
              <a:t>: Protein Synthesis</a:t>
            </a:r>
          </a:p>
        </p:txBody>
      </p:sp>
      <p:pic>
        <p:nvPicPr>
          <p:cNvPr id="4" name="ProteinSynthesi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Translation</a:t>
            </a:r>
          </a:p>
        </p:txBody>
      </p:sp>
      <p:pic>
        <p:nvPicPr>
          <p:cNvPr id="3" name="17_19TranslationIntro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17.5: Mutations of one or a few nucleotides can affect protein structure and function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20913" y="1714499"/>
            <a:ext cx="8499249" cy="4632059"/>
          </a:xfrm>
        </p:spPr>
        <p:txBody>
          <a:bodyPr/>
          <a:lstStyle/>
          <a:p>
            <a:r>
              <a:rPr lang="en-US" b="1" dirty="0" smtClean="0"/>
              <a:t>Mutations</a:t>
            </a:r>
            <a:r>
              <a:rPr lang="en-US" dirty="0" smtClean="0"/>
              <a:t> are changes in the genetic material of a cell or virus</a:t>
            </a:r>
          </a:p>
          <a:p>
            <a:r>
              <a:rPr lang="en-US" b="1" dirty="0" smtClean="0"/>
              <a:t>Point mutations </a:t>
            </a:r>
            <a:r>
              <a:rPr lang="en-US" dirty="0" smtClean="0"/>
              <a:t>are chemical changes in just one base pair of a gene</a:t>
            </a:r>
          </a:p>
          <a:p>
            <a:r>
              <a:rPr lang="en-US" dirty="0" smtClean="0"/>
              <a:t>The change of a single nucleotide in a DNA template strand can lead to the production of an abnormal protein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1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mutation has an adverse effect on the phenotype of the organism the condition is referred to as a genetic disorder or hereditary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6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25MoleBasisSickleCell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"/>
          <a:stretch/>
        </p:blipFill>
        <p:spPr>
          <a:xfrm>
            <a:off x="862584" y="646176"/>
            <a:ext cx="7418832" cy="5409184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17.25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82969" y="1211674"/>
            <a:ext cx="2018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Wild-type 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Lucida Grande"/>
                <a:cs typeface="Symbol Std"/>
              </a:rPr>
              <a:t>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-globin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80079" y="1211675"/>
            <a:ext cx="2209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Sickle-cell 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Lucida Grande"/>
                <a:cs typeface="Symbol Std"/>
              </a:rPr>
              <a:t>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-globin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03412" y="1926639"/>
            <a:ext cx="2313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Mutant 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Lucida Grande"/>
                <a:cs typeface="Symbol Std"/>
              </a:rPr>
              <a:t>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-globin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49858" y="1926638"/>
            <a:ext cx="2877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Wild-type 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Lucida Grande"/>
                <a:cs typeface="Symbol Std"/>
              </a:rPr>
              <a:t>β</a:t>
            </a:r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-globin DNA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78079" y="3601156"/>
            <a:ext cx="798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29200" y="3601156"/>
            <a:ext cx="798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89570" y="4880562"/>
            <a:ext cx="2233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Normal hemoglobin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76235" y="4880562"/>
            <a:ext cx="2731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Sickle-cell hemoglobin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14527" y="5209821"/>
            <a:ext cx="56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FFD502"/>
                </a:solidFill>
                <a:ea typeface="ＭＳ Ｐゴシック" pitchFamily="34" charset="-128"/>
              </a:rPr>
              <a:t>Val</a:t>
            </a:r>
            <a:endParaRPr lang="en-US" sz="18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07804" y="3892783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31552" y="3892783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69430" y="3892783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12109" y="2205065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31552" y="2205065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82345" y="2205065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973734" y="2480591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29400" y="2480591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20719" y="2481451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491013" y="5209821"/>
            <a:ext cx="56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Glu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57882" y="3892783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913744" y="3892783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91707" y="3892783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89634" y="2483760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945496" y="2483760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23459" y="2483760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296890" y="2207082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54568" y="2207082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631623" y="2207082"/>
            <a:ext cx="229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18593" y="2190887"/>
            <a:ext cx="297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018593" y="2470149"/>
            <a:ext cx="343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014057" y="3878040"/>
            <a:ext cx="336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733472" y="3878040"/>
            <a:ext cx="334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706256" y="2470152"/>
            <a:ext cx="316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152899" y="2188939"/>
            <a:ext cx="31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52899" y="2465618"/>
            <a:ext cx="280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10791" y="2188941"/>
            <a:ext cx="357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152897" y="3876227"/>
            <a:ext cx="292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926611" y="3876228"/>
            <a:ext cx="363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899397" y="2470156"/>
            <a:ext cx="309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894861" y="2191658"/>
            <a:ext cx="31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44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Small-Scale Mutations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Point mutations within a gene can be divided into two general categories</a:t>
            </a:r>
          </a:p>
          <a:p>
            <a:pPr lvl="1"/>
            <a:r>
              <a:rPr lang="en-US" smtClean="0"/>
              <a:t>Nucleotide-pair substitutions</a:t>
            </a:r>
          </a:p>
          <a:p>
            <a:pPr lvl="1"/>
            <a:r>
              <a:rPr lang="en-US" smtClean="0"/>
              <a:t>One or more nucleotide-pair insertions or deletions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3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Substitutions</a:t>
            </a:r>
            <a:endParaRPr lang="en-US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A </a:t>
            </a:r>
            <a:r>
              <a:rPr lang="en-US" sz="2600" b="1" dirty="0" smtClean="0"/>
              <a:t>nucleotide-pair substitution </a:t>
            </a:r>
            <a:r>
              <a:rPr lang="en-US" sz="2600" dirty="0" smtClean="0"/>
              <a:t>replaces one nucleotide and its partner with another pair of nucleotides</a:t>
            </a:r>
          </a:p>
          <a:p>
            <a:r>
              <a:rPr lang="en-US" sz="2600" b="1" dirty="0" smtClean="0"/>
              <a:t>Silent mutations </a:t>
            </a:r>
            <a:r>
              <a:rPr lang="en-US" sz="2600" dirty="0" smtClean="0"/>
              <a:t>have no effect on the amino acid produced by a codon because of redundancy in the genetic code</a:t>
            </a:r>
          </a:p>
          <a:p>
            <a:r>
              <a:rPr lang="en-US" sz="2600" b="1" dirty="0" smtClean="0"/>
              <a:t>Missense mutations </a:t>
            </a:r>
            <a:r>
              <a:rPr lang="en-US" sz="2600" dirty="0" smtClean="0"/>
              <a:t>still code for an amino acid, but not the correct amino acid</a:t>
            </a:r>
          </a:p>
          <a:p>
            <a:r>
              <a:rPr lang="en-US" sz="2600" b="1" dirty="0" smtClean="0"/>
              <a:t>Nonsense mutations </a:t>
            </a:r>
            <a:r>
              <a:rPr lang="en-US" sz="2600" dirty="0" smtClean="0"/>
              <a:t>change an amino acid codon into a stop codon, nearly always leading to a nonfunctional protein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0577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5777" descr="17_26aPointMutationType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"/>
          <a:stretch/>
        </p:blipFill>
        <p:spPr>
          <a:xfrm>
            <a:off x="298704" y="883920"/>
            <a:ext cx="8546592" cy="4929858"/>
          </a:xfrm>
          <a:prstGeom prst="rect">
            <a:avLst/>
          </a:prstGeom>
        </p:spPr>
      </p:pic>
      <p:sp>
        <p:nvSpPr>
          <p:cNvPr id="7577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pitchFamily="34" charset="-128"/>
                <a:cs typeface="Arial" charset="0"/>
              </a:rPr>
              <a:t>Figure 17.26a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042" y="811170"/>
            <a:ext cx="1137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Wild type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7202" y="1258210"/>
            <a:ext cx="2627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DNA template strand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5898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73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671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20179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387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731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779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827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925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123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233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169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34387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577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671382" y="1276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54404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477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571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435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3129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621584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36385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8619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1867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4977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113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073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121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25785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41782" y="1571451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029496" y="129463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28738" y="1563313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887825" y="1569802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887067" y="129343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655311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3474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041491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729087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4130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082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7984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874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776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8640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5580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444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9334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150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624889" y="1967457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023738" y="1950886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888732" y="193695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028442" y="1940304"/>
            <a:ext cx="883530" cy="73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mRNA</a:t>
            </a:r>
          </a:p>
          <a:p>
            <a:pPr eaLnBrk="0" hangingPunct="0">
              <a:lnSpc>
                <a:spcPts val="25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688368" y="2596505"/>
            <a:ext cx="1489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Amino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H="1">
            <a:off x="3062558" y="2474859"/>
            <a:ext cx="220006" cy="2899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530814" y="2293913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464680" y="2293913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370278" y="2293913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17279" y="2293913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6885789" y="2474859"/>
            <a:ext cx="260789" cy="3799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101209" y="2373913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16200000">
            <a:off x="7285184" y="1994860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7183607" y="2651310"/>
            <a:ext cx="164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Carboxyl end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67201" y="3254023"/>
            <a:ext cx="44493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Nucleotide-pair substitution: silent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929766" y="3640560"/>
            <a:ext cx="18958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A instead of G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803572" y="3986893"/>
            <a:ext cx="0" cy="1723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6803572" y="5002893"/>
            <a:ext cx="0" cy="1224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929766" y="4647296"/>
            <a:ext cx="18958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U instead of C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879660" y="5001984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7879660" y="4357008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879660" y="4086677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099395" y="5424635"/>
            <a:ext cx="730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ea typeface="ＭＳ Ｐゴシック" pitchFamily="34" charset="-128"/>
              </a:rPr>
              <a:t>Stop</a:t>
            </a:r>
            <a:endParaRPr lang="en-US" sz="20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1" name="Left Brace 80"/>
          <p:cNvSpPr/>
          <p:nvPr/>
        </p:nvSpPr>
        <p:spPr bwMode="auto">
          <a:xfrm rot="16200000">
            <a:off x="7283370" y="5045582"/>
            <a:ext cx="217502" cy="817504"/>
          </a:xfrm>
          <a:prstGeom prst="leftBrace">
            <a:avLst>
              <a:gd name="adj1" fmla="val 4040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3527572" y="5353550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Met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461438" y="5353550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smtClean="0">
                <a:solidFill>
                  <a:srgbClr val="FFFFFF"/>
                </a:solidFill>
                <a:ea typeface="ＭＳ Ｐゴシック" pitchFamily="34" charset="-128"/>
              </a:rPr>
              <a:t>Lys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5367036" y="5353550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Phe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6314037" y="5353550"/>
            <a:ext cx="5417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700" b="1" dirty="0" err="1" smtClean="0">
                <a:solidFill>
                  <a:srgbClr val="FFFFFF"/>
                </a:solidFill>
                <a:ea typeface="ＭＳ Ｐゴシック" pitchFamily="34" charset="-128"/>
              </a:rPr>
              <a:t>Gly</a:t>
            </a:r>
            <a:endParaRPr lang="en-US" sz="17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64098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61050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7952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54842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51744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8608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5548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42412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39302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33118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3621647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7030992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7346088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7655016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6722760" y="5027095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U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324245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42557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5655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3618526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9371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48715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51763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54811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57909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1107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6421729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C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7353945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7666065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4" name="TextBox 113"/>
          <p:cNvSpPr txBox="1">
            <a:spLocks noChangeArrowheads="1"/>
          </p:cNvSpPr>
          <p:nvPr/>
        </p:nvSpPr>
        <p:spPr bwMode="auto">
          <a:xfrm>
            <a:off x="7036230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6722820" y="4081719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45571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42435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33129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3621530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1" name="TextBox 130"/>
          <p:cNvSpPr txBox="1">
            <a:spLocks noChangeArrowheads="1"/>
          </p:cNvSpPr>
          <p:nvPr/>
        </p:nvSpPr>
        <p:spPr bwMode="auto">
          <a:xfrm>
            <a:off x="3936331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48619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51867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54977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58113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61073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6412128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G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7048736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7648752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7343952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FFFF"/>
                </a:solidFill>
                <a:ea typeface="ＭＳ Ｐゴシック" pitchFamily="34" charset="-128"/>
              </a:rPr>
              <a:t>A</a:t>
            </a:r>
            <a:endParaRPr lang="en-US" sz="16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6734352" y="4373042"/>
            <a:ext cx="2005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FFD502"/>
                </a:solidFill>
                <a:ea typeface="ＭＳ Ｐゴシック" pitchFamily="34" charset="-128"/>
              </a:rPr>
              <a:t>T</a:t>
            </a:r>
            <a:endParaRPr lang="en-US" sz="1600" b="1" dirty="0">
              <a:solidFill>
                <a:srgbClr val="FFD502"/>
              </a:solidFill>
              <a:ea typeface="ＭＳ Ｐゴシック" pitchFamily="34" charset="-128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3012698" y="5006741"/>
            <a:ext cx="296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3016931" y="4360098"/>
            <a:ext cx="248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3021165" y="4089163"/>
            <a:ext cx="248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′ 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68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Campbell_Lecture_Template</Template>
  <TotalTime>4239</TotalTime>
  <Words>6640</Words>
  <Application>Microsoft Macintosh PowerPoint</Application>
  <PresentationFormat>On-screen Show (4:3)</PresentationFormat>
  <Paragraphs>2867</Paragraphs>
  <Slides>109</Slides>
  <Notes>102</Notes>
  <HiddenSlides>0</HiddenSlides>
  <MMClips>4</MMClips>
  <ScaleCrop>false</ScaleCrop>
  <HeadingPairs>
    <vt:vector size="4" baseType="variant">
      <vt:variant>
        <vt:lpstr>Theme</vt:lpstr>
      </vt:variant>
      <vt:variant>
        <vt:i4>50</vt:i4>
      </vt:variant>
      <vt:variant>
        <vt:lpstr>Slide Titles</vt:lpstr>
      </vt:variant>
      <vt:variant>
        <vt:i4>109</vt:i4>
      </vt:variant>
    </vt:vector>
  </HeadingPairs>
  <TitlesOfParts>
    <vt:vector size="159" baseType="lpstr">
      <vt:lpstr>Campbell_Lecture_Template</vt:lpstr>
      <vt:lpstr>7_Blank</vt:lpstr>
      <vt:lpstr>13_Blank</vt:lpstr>
      <vt:lpstr>14_Blank</vt:lpstr>
      <vt:lpstr>15_Blank</vt:lpstr>
      <vt:lpstr>16_Blank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74_Blank</vt:lpstr>
      <vt:lpstr>75_Blank</vt:lpstr>
      <vt:lpstr>PowerPoint Presentation</vt:lpstr>
      <vt:lpstr>The Flow of Genetic Information</vt:lpstr>
      <vt:lpstr>Figure 17.1</vt:lpstr>
      <vt:lpstr>Figure 17.1a</vt:lpstr>
      <vt:lpstr>The Products of Gene Expression: A Developing Story</vt:lpstr>
      <vt:lpstr>Basic Principles of Transcription and Translation</vt:lpstr>
      <vt:lpstr> </vt:lpstr>
      <vt:lpstr>Figure 17.3</vt:lpstr>
      <vt:lpstr> </vt:lpstr>
      <vt:lpstr>Figure 17.UN01</vt:lpstr>
      <vt:lpstr>The Genetic Code</vt:lpstr>
      <vt:lpstr>Codons: Triplets of Nucleotides</vt:lpstr>
      <vt:lpstr>Figure 17.4</vt:lpstr>
      <vt:lpstr> </vt:lpstr>
      <vt:lpstr> </vt:lpstr>
      <vt:lpstr>Cracking the Code</vt:lpstr>
      <vt:lpstr>PowerPoint Presentation</vt:lpstr>
      <vt:lpstr>Figure 17.5</vt:lpstr>
      <vt:lpstr>Evolution of the Genetic Code</vt:lpstr>
      <vt:lpstr>Figure 17.6</vt:lpstr>
      <vt:lpstr>Concept 17.2: Transcription is the DNA-directed synthesis of RNA: A closer look</vt:lpstr>
      <vt:lpstr>Molecular Components of Transcription</vt:lpstr>
      <vt:lpstr>Figure 17.7-3</vt:lpstr>
      <vt:lpstr>Animation: Transcription</vt:lpstr>
      <vt:lpstr> </vt:lpstr>
      <vt:lpstr>Synthesis of an RNA Transcript</vt:lpstr>
      <vt:lpstr>RNA Polymerase Binding and Initiation of Transcription</vt:lpstr>
      <vt:lpstr>Figure 17.8</vt:lpstr>
      <vt:lpstr>Elongation of the RNA Strand</vt:lpstr>
      <vt:lpstr>Figure 17.9</vt:lpstr>
      <vt:lpstr>Termination of Transcription</vt:lpstr>
      <vt:lpstr>Concept 17.3: Eukaryotic cells modify RNA after transcription</vt:lpstr>
      <vt:lpstr>Alteration of mRNA Ends</vt:lpstr>
      <vt:lpstr>Figure 17.10</vt:lpstr>
      <vt:lpstr>Split Genes and RNA Splicing</vt:lpstr>
      <vt:lpstr>Figure 17.11</vt:lpstr>
      <vt:lpstr> </vt:lpstr>
      <vt:lpstr>Figure 17.12</vt:lpstr>
      <vt:lpstr>Ribozymes</vt:lpstr>
      <vt:lpstr> </vt:lpstr>
      <vt:lpstr>The Functional and Evolutionary Importance of Introns</vt:lpstr>
      <vt:lpstr> </vt:lpstr>
      <vt:lpstr>Figure 17.13</vt:lpstr>
      <vt:lpstr>Concept 17.4: Translation is the RNA-directed synthesis of a polypeptide: A closer look</vt:lpstr>
      <vt:lpstr>Molecular Components of Translation</vt:lpstr>
      <vt:lpstr>Figure 17.14</vt:lpstr>
      <vt:lpstr>The Structure and Function of Transfer RNA</vt:lpstr>
      <vt:lpstr> </vt:lpstr>
      <vt:lpstr> </vt:lpstr>
      <vt:lpstr>Figure 17.15</vt:lpstr>
      <vt:lpstr>Figure 17.15a</vt:lpstr>
      <vt:lpstr>Figure 17.15b</vt:lpstr>
      <vt:lpstr>Video: Stick and Ribbon Rendering of a tRNA</vt:lpstr>
      <vt:lpstr> </vt:lpstr>
      <vt:lpstr>Figure 17.16-1</vt:lpstr>
      <vt:lpstr>Figure 17.16-2</vt:lpstr>
      <vt:lpstr>Figure 17.16-3</vt:lpstr>
      <vt:lpstr>Ribosomes</vt:lpstr>
      <vt:lpstr>Figure 17.17</vt:lpstr>
      <vt:lpstr>Figure 17.17a</vt:lpstr>
      <vt:lpstr>Figure 17.17b</vt:lpstr>
      <vt:lpstr>Figure 17.17c</vt:lpstr>
      <vt:lpstr> </vt:lpstr>
      <vt:lpstr>Building a Polypeptide</vt:lpstr>
      <vt:lpstr>Ribosome Association and Initiation of Translation</vt:lpstr>
      <vt:lpstr>Figure 17.18</vt:lpstr>
      <vt:lpstr>Elongation of the Polypeptide Chain</vt:lpstr>
      <vt:lpstr>Figure 17.19-1</vt:lpstr>
      <vt:lpstr>Figure 17.19-2</vt:lpstr>
      <vt:lpstr>Figure 17.19-3</vt:lpstr>
      <vt:lpstr>Termination of Translation</vt:lpstr>
      <vt:lpstr>Figure 17.20-1</vt:lpstr>
      <vt:lpstr>Figure 17.20-2</vt:lpstr>
      <vt:lpstr>Figure 17.20-3</vt:lpstr>
      <vt:lpstr>Completing and Targeting the Functional Protein</vt:lpstr>
      <vt:lpstr>Protein Folding and Post-Translational Modifications</vt:lpstr>
      <vt:lpstr>Targeting Polypeptides to Specific Locations</vt:lpstr>
      <vt:lpstr> </vt:lpstr>
      <vt:lpstr> </vt:lpstr>
      <vt:lpstr>Figure 17.21</vt:lpstr>
      <vt:lpstr>Making Multiple Polypeptides in Bacteria and Eukaryotes</vt:lpstr>
      <vt:lpstr>Figure 17.22</vt:lpstr>
      <vt:lpstr>Figure 17.22a</vt:lpstr>
      <vt:lpstr>Figure 17.22b</vt:lpstr>
      <vt:lpstr> </vt:lpstr>
      <vt:lpstr>Figure 17.23</vt:lpstr>
      <vt:lpstr>Figure 17.23a</vt:lpstr>
      <vt:lpstr> </vt:lpstr>
      <vt:lpstr>Figure 17.24</vt:lpstr>
      <vt:lpstr>Figure 17.24a</vt:lpstr>
      <vt:lpstr>Figure 17.24b</vt:lpstr>
      <vt:lpstr>BioFlix: Protein Synthesis</vt:lpstr>
      <vt:lpstr>Animation: Translation</vt:lpstr>
      <vt:lpstr>Concept 17.5: Mutations of one or a few nucleotides can affect protein structure and function</vt:lpstr>
      <vt:lpstr> </vt:lpstr>
      <vt:lpstr>Figure 17.25</vt:lpstr>
      <vt:lpstr>Types of Small-Scale Mutations</vt:lpstr>
      <vt:lpstr>Substitutions</vt:lpstr>
      <vt:lpstr>Figure 17.26a</vt:lpstr>
      <vt:lpstr>Insertions and Deletions</vt:lpstr>
      <vt:lpstr>Figure 17.26b</vt:lpstr>
      <vt:lpstr>New Mutations and Mutagens</vt:lpstr>
      <vt:lpstr>What Is a Gene? Revisiting the Question</vt:lpstr>
      <vt:lpstr> </vt:lpstr>
      <vt:lpstr>Figure 17.26</vt:lpstr>
      <vt:lpstr>Figure 17.26c</vt:lpstr>
      <vt:lpstr>Figure 17.26d</vt:lpstr>
      <vt:lpstr>Figure 17.26e</vt:lpstr>
      <vt:lpstr>Figure 17.26f</vt:lpstr>
    </vt:vector>
  </TitlesOfParts>
  <Company>Pearson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USD 418</cp:lastModifiedBy>
  <cp:revision>490</cp:revision>
  <cp:lastPrinted>2005-03-24T12:52:04Z</cp:lastPrinted>
  <dcterms:created xsi:type="dcterms:W3CDTF">2010-10-31T21:38:30Z</dcterms:created>
  <dcterms:modified xsi:type="dcterms:W3CDTF">2015-12-03T00:34:01Z</dcterms:modified>
</cp:coreProperties>
</file>