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slideLayouts/slideLayout51.xml" ContentType="application/vnd.openxmlformats-officedocument.presentationml.slideLayout+xml"/>
  <Override PartName="/ppt/theme/theme41.xml" ContentType="application/vnd.openxmlformats-officedocument.theme+xml"/>
  <Override PartName="/ppt/slideLayouts/slideLayout52.xml" ContentType="application/vnd.openxmlformats-officedocument.presentationml.slideLayout+xml"/>
  <Override PartName="/ppt/theme/theme42.xml" ContentType="application/vnd.openxmlformats-officedocument.theme+xml"/>
  <Override PartName="/ppt/slideLayouts/slideLayout53.xml" ContentType="application/vnd.openxmlformats-officedocument.presentationml.slideLayout+xml"/>
  <Override PartName="/ppt/theme/theme43.xml" ContentType="application/vnd.openxmlformats-officedocument.theme+xml"/>
  <Override PartName="/ppt/slideLayouts/slideLayout54.xml" ContentType="application/vnd.openxmlformats-officedocument.presentationml.slideLayout+xml"/>
  <Override PartName="/ppt/theme/theme44.xml" ContentType="application/vnd.openxmlformats-officedocument.theme+xml"/>
  <Override PartName="/ppt/slideLayouts/slideLayout55.xml" ContentType="application/vnd.openxmlformats-officedocument.presentationml.slideLayout+xml"/>
  <Override PartName="/ppt/theme/theme45.xml" ContentType="application/vnd.openxmlformats-officedocument.theme+xml"/>
  <Override PartName="/ppt/slideLayouts/slideLayout56.xml" ContentType="application/vnd.openxmlformats-officedocument.presentationml.slideLayout+xml"/>
  <Override PartName="/ppt/theme/theme46.xml" ContentType="application/vnd.openxmlformats-officedocument.theme+xml"/>
  <Override PartName="/ppt/slideLayouts/slideLayout57.xml" ContentType="application/vnd.openxmlformats-officedocument.presentationml.slideLayout+xml"/>
  <Override PartName="/ppt/theme/theme47.xml" ContentType="application/vnd.openxmlformats-officedocument.theme+xml"/>
  <Override PartName="/ppt/slideLayouts/slideLayout58.xml" ContentType="application/vnd.openxmlformats-officedocument.presentationml.slideLayout+xml"/>
  <Override PartName="/ppt/theme/theme48.xml" ContentType="application/vnd.openxmlformats-officedocument.theme+xml"/>
  <Override PartName="/ppt/slideLayouts/slideLayout59.xml" ContentType="application/vnd.openxmlformats-officedocument.presentationml.slideLayout+xml"/>
  <Override PartName="/ppt/theme/theme49.xml" ContentType="application/vnd.openxmlformats-officedocument.theme+xml"/>
  <Override PartName="/ppt/slideLayouts/slideLayout60.xml" ContentType="application/vnd.openxmlformats-officedocument.presentationml.slideLayout+xml"/>
  <Override PartName="/ppt/theme/theme50.xml" ContentType="application/vnd.openxmlformats-officedocument.theme+xml"/>
  <Override PartName="/ppt/slideLayouts/slideLayout61.xml" ContentType="application/vnd.openxmlformats-officedocument.presentationml.slideLayout+xml"/>
  <Override PartName="/ppt/theme/theme51.xml" ContentType="application/vnd.openxmlformats-officedocument.theme+xml"/>
  <Override PartName="/ppt/slideLayouts/slideLayout62.xml" ContentType="application/vnd.openxmlformats-officedocument.presentationml.slideLayout+xml"/>
  <Override PartName="/ppt/theme/theme52.xml" ContentType="application/vnd.openxmlformats-officedocument.theme+xml"/>
  <Override PartName="/ppt/slideLayouts/slideLayout63.xml" ContentType="application/vnd.openxmlformats-officedocument.presentationml.slideLayout+xml"/>
  <Override PartName="/ppt/theme/theme53.xml" ContentType="application/vnd.openxmlformats-officedocument.theme+xml"/>
  <Override PartName="/ppt/slideLayouts/slideLayout64.xml" ContentType="application/vnd.openxmlformats-officedocument.presentationml.slideLayout+xml"/>
  <Override PartName="/ppt/theme/theme54.xml" ContentType="application/vnd.openxmlformats-officedocument.theme+xml"/>
  <Override PartName="/ppt/slideLayouts/slideLayout65.xml" ContentType="application/vnd.openxmlformats-officedocument.presentationml.slideLayout+xml"/>
  <Override PartName="/ppt/theme/theme55.xml" ContentType="application/vnd.openxmlformats-officedocument.theme+xml"/>
  <Override PartName="/ppt/slideLayouts/slideLayout66.xml" ContentType="application/vnd.openxmlformats-officedocument.presentationml.slideLayout+xml"/>
  <Override PartName="/ppt/theme/theme56.xml" ContentType="application/vnd.openxmlformats-officedocument.theme+xml"/>
  <Override PartName="/ppt/slideLayouts/slideLayout67.xml" ContentType="application/vnd.openxmlformats-officedocument.presentationml.slideLayout+xml"/>
  <Override PartName="/ppt/theme/theme57.xml" ContentType="application/vnd.openxmlformats-officedocument.theme+xml"/>
  <Override PartName="/ppt/slideLayouts/slideLayout68.xml" ContentType="application/vnd.openxmlformats-officedocument.presentationml.slideLayout+xml"/>
  <Override PartName="/ppt/theme/theme58.xml" ContentType="application/vnd.openxmlformats-officedocument.theme+xml"/>
  <Override PartName="/ppt/slideLayouts/slideLayout69.xml" ContentType="application/vnd.openxmlformats-officedocument.presentationml.slideLayout+xml"/>
  <Override PartName="/ppt/theme/theme59.xml" ContentType="application/vnd.openxmlformats-officedocument.theme+xml"/>
  <Override PartName="/ppt/slideLayouts/slideLayout70.xml" ContentType="application/vnd.openxmlformats-officedocument.presentationml.slideLayout+xml"/>
  <Override PartName="/ppt/theme/theme60.xml" ContentType="application/vnd.openxmlformats-officedocument.theme+xml"/>
  <Override PartName="/ppt/slideLayouts/slideLayout71.xml" ContentType="application/vnd.openxmlformats-officedocument.presentationml.slideLayout+xml"/>
  <Override PartName="/ppt/theme/theme61.xml" ContentType="application/vnd.openxmlformats-officedocument.theme+xml"/>
  <Override PartName="/ppt/slideLayouts/slideLayout72.xml" ContentType="application/vnd.openxmlformats-officedocument.presentationml.slideLayout+xml"/>
  <Override PartName="/ppt/theme/theme62.xml" ContentType="application/vnd.openxmlformats-officedocument.theme+xml"/>
  <Override PartName="/ppt/slideLayouts/slideLayout73.xml" ContentType="application/vnd.openxmlformats-officedocument.presentationml.slideLayout+xml"/>
  <Override PartName="/ppt/theme/theme63.xml" ContentType="application/vnd.openxmlformats-officedocument.theme+xml"/>
  <Override PartName="/ppt/slideLayouts/slideLayout74.xml" ContentType="application/vnd.openxmlformats-officedocument.presentationml.slideLayout+xml"/>
  <Override PartName="/ppt/theme/theme64.xml" ContentType="application/vnd.openxmlformats-officedocument.theme+xml"/>
  <Override PartName="/ppt/slideLayouts/slideLayout75.xml" ContentType="application/vnd.openxmlformats-officedocument.presentationml.slideLayout+xml"/>
  <Override PartName="/ppt/theme/theme65.xml" ContentType="application/vnd.openxmlformats-officedocument.theme+xml"/>
  <Override PartName="/ppt/slideLayouts/slideLayout76.xml" ContentType="application/vnd.openxmlformats-officedocument.presentationml.slideLayout+xml"/>
  <Override PartName="/ppt/theme/theme66.xml" ContentType="application/vnd.openxmlformats-officedocument.theme+xml"/>
  <Override PartName="/ppt/slideLayouts/slideLayout77.xml" ContentType="application/vnd.openxmlformats-officedocument.presentationml.slideLayout+xml"/>
  <Override PartName="/ppt/theme/theme67.xml" ContentType="application/vnd.openxmlformats-officedocument.theme+xml"/>
  <Override PartName="/ppt/slideLayouts/slideLayout78.xml" ContentType="application/vnd.openxmlformats-officedocument.presentationml.slideLayout+xml"/>
  <Override PartName="/ppt/theme/theme68.xml" ContentType="application/vnd.openxmlformats-officedocument.theme+xml"/>
  <Override PartName="/ppt/slideLayouts/slideLayout79.xml" ContentType="application/vnd.openxmlformats-officedocument.presentationml.slideLayout+xml"/>
  <Override PartName="/ppt/theme/theme69.xml" ContentType="application/vnd.openxmlformats-officedocument.theme+xml"/>
  <Override PartName="/ppt/slideLayouts/slideLayout80.xml" ContentType="application/vnd.openxmlformats-officedocument.presentationml.slideLayout+xml"/>
  <Override PartName="/ppt/theme/theme70.xml" ContentType="application/vnd.openxmlformats-officedocument.theme+xml"/>
  <Override PartName="/ppt/slideLayouts/slideLayout81.xml" ContentType="application/vnd.openxmlformats-officedocument.presentationml.slideLayout+xml"/>
  <Override PartName="/ppt/theme/theme71.xml" ContentType="application/vnd.openxmlformats-officedocument.theme+xml"/>
  <Override PartName="/ppt/slideLayouts/slideLayout82.xml" ContentType="application/vnd.openxmlformats-officedocument.presentationml.slideLayout+xml"/>
  <Override PartName="/ppt/theme/theme72.xml" ContentType="application/vnd.openxmlformats-officedocument.theme+xml"/>
  <Override PartName="/ppt/slideLayouts/slideLayout83.xml" ContentType="application/vnd.openxmlformats-officedocument.presentationml.slideLayout+xml"/>
  <Override PartName="/ppt/theme/theme73.xml" ContentType="application/vnd.openxmlformats-officedocument.theme+xml"/>
  <Override PartName="/ppt/slideLayouts/slideLayout84.xml" ContentType="application/vnd.openxmlformats-officedocument.presentationml.slideLayout+xml"/>
  <Override PartName="/ppt/theme/theme74.xml" ContentType="application/vnd.openxmlformats-officedocument.theme+xml"/>
  <Override PartName="/ppt/slideLayouts/slideLayout85.xml" ContentType="application/vnd.openxmlformats-officedocument.presentationml.slideLayout+xml"/>
  <Override PartName="/ppt/theme/theme75.xml" ContentType="application/vnd.openxmlformats-officedocument.theme+xml"/>
  <Override PartName="/ppt/slideLayouts/slideLayout86.xml" ContentType="application/vnd.openxmlformats-officedocument.presentationml.slideLayout+xml"/>
  <Override PartName="/ppt/theme/theme76.xml" ContentType="application/vnd.openxmlformats-officedocument.theme+xml"/>
  <Override PartName="/ppt/slideLayouts/slideLayout87.xml" ContentType="application/vnd.openxmlformats-officedocument.presentationml.slideLayout+xml"/>
  <Override PartName="/ppt/theme/theme77.xml" ContentType="application/vnd.openxmlformats-officedocument.theme+xml"/>
  <Override PartName="/ppt/slideLayouts/slideLayout88.xml" ContentType="application/vnd.openxmlformats-officedocument.presentationml.slideLayout+xml"/>
  <Override PartName="/ppt/theme/theme78.xml" ContentType="application/vnd.openxmlformats-officedocument.theme+xml"/>
  <Override PartName="/ppt/slideLayouts/slideLayout89.xml" ContentType="application/vnd.openxmlformats-officedocument.presentationml.slideLayout+xml"/>
  <Override PartName="/ppt/theme/theme79.xml" ContentType="application/vnd.openxmlformats-officedocument.theme+xml"/>
  <Override PartName="/ppt/slideLayouts/slideLayout90.xml" ContentType="application/vnd.openxmlformats-officedocument.presentationml.slideLayout+xml"/>
  <Override PartName="/ppt/theme/theme80.xml" ContentType="application/vnd.openxmlformats-officedocument.theme+xml"/>
  <Override PartName="/ppt/slideLayouts/slideLayout91.xml" ContentType="application/vnd.openxmlformats-officedocument.presentationml.slideLayout+xml"/>
  <Override PartName="/ppt/theme/theme81.xml" ContentType="application/vnd.openxmlformats-officedocument.theme+xml"/>
  <Override PartName="/ppt/slideLayouts/slideLayout92.xml" ContentType="application/vnd.openxmlformats-officedocument.presentationml.slideLayout+xml"/>
  <Override PartName="/ppt/theme/theme82.xml" ContentType="application/vnd.openxmlformats-officedocument.theme+xml"/>
  <Override PartName="/ppt/slideLayouts/slideLayout93.xml" ContentType="application/vnd.openxmlformats-officedocument.presentationml.slideLayout+xml"/>
  <Override PartName="/ppt/theme/theme83.xml" ContentType="application/vnd.openxmlformats-officedocument.theme+xml"/>
  <Override PartName="/ppt/slideLayouts/slideLayout94.xml" ContentType="application/vnd.openxmlformats-officedocument.presentationml.slideLayout+xml"/>
  <Override PartName="/ppt/theme/theme84.xml" ContentType="application/vnd.openxmlformats-officedocument.theme+xml"/>
  <Override PartName="/ppt/theme/theme8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  <p:sldMasterId id="2147483710" r:id="rId2"/>
    <p:sldMasterId id="2147483712" r:id="rId3"/>
    <p:sldMasterId id="2147483728" r:id="rId4"/>
    <p:sldMasterId id="2147483756" r:id="rId5"/>
    <p:sldMasterId id="2147483758" r:id="rId6"/>
    <p:sldMasterId id="2147483760" r:id="rId7"/>
    <p:sldMasterId id="2147483762" r:id="rId8"/>
    <p:sldMasterId id="2147483764" r:id="rId9"/>
    <p:sldMasterId id="2147483766" r:id="rId10"/>
    <p:sldMasterId id="2147483768" r:id="rId11"/>
    <p:sldMasterId id="2147483770" r:id="rId12"/>
    <p:sldMasterId id="2147483772" r:id="rId13"/>
    <p:sldMasterId id="2147483774" r:id="rId14"/>
    <p:sldMasterId id="2147483776" r:id="rId15"/>
    <p:sldMasterId id="2147483778" r:id="rId16"/>
    <p:sldMasterId id="2147483780" r:id="rId17"/>
    <p:sldMasterId id="2147483782" r:id="rId18"/>
    <p:sldMasterId id="2147483784" r:id="rId19"/>
    <p:sldMasterId id="2147483786" r:id="rId20"/>
    <p:sldMasterId id="2147483788" r:id="rId21"/>
    <p:sldMasterId id="2147483790" r:id="rId22"/>
    <p:sldMasterId id="2147483792" r:id="rId23"/>
    <p:sldMasterId id="2147483794" r:id="rId24"/>
    <p:sldMasterId id="2147483796" r:id="rId25"/>
    <p:sldMasterId id="2147483798" r:id="rId26"/>
    <p:sldMasterId id="2147483800" r:id="rId27"/>
    <p:sldMasterId id="2147483802" r:id="rId28"/>
    <p:sldMasterId id="2147483804" r:id="rId29"/>
    <p:sldMasterId id="2147483806" r:id="rId30"/>
    <p:sldMasterId id="2147483808" r:id="rId31"/>
    <p:sldMasterId id="2147483810" r:id="rId32"/>
    <p:sldMasterId id="2147483812" r:id="rId33"/>
    <p:sldMasterId id="2147483814" r:id="rId34"/>
    <p:sldMasterId id="2147483816" r:id="rId35"/>
    <p:sldMasterId id="2147483818" r:id="rId36"/>
    <p:sldMasterId id="2147483820" r:id="rId37"/>
    <p:sldMasterId id="2147483822" r:id="rId38"/>
    <p:sldMasterId id="2147483824" r:id="rId39"/>
    <p:sldMasterId id="2147483826" r:id="rId40"/>
    <p:sldMasterId id="2147483828" r:id="rId41"/>
    <p:sldMasterId id="2147483830" r:id="rId42"/>
    <p:sldMasterId id="2147483832" r:id="rId43"/>
    <p:sldMasterId id="2147483834" r:id="rId44"/>
    <p:sldMasterId id="2147483836" r:id="rId45"/>
    <p:sldMasterId id="2147483838" r:id="rId46"/>
    <p:sldMasterId id="2147483840" r:id="rId47"/>
    <p:sldMasterId id="2147483842" r:id="rId48"/>
    <p:sldMasterId id="2147483844" r:id="rId49"/>
    <p:sldMasterId id="2147483846" r:id="rId50"/>
    <p:sldMasterId id="2147483848" r:id="rId51"/>
    <p:sldMasterId id="2147483850" r:id="rId52"/>
    <p:sldMasterId id="2147483852" r:id="rId53"/>
    <p:sldMasterId id="2147483854" r:id="rId54"/>
    <p:sldMasterId id="2147483856" r:id="rId55"/>
    <p:sldMasterId id="2147483858" r:id="rId56"/>
    <p:sldMasterId id="2147483860" r:id="rId57"/>
    <p:sldMasterId id="2147483862" r:id="rId58"/>
    <p:sldMasterId id="2147483864" r:id="rId59"/>
    <p:sldMasterId id="2147483866" r:id="rId60"/>
    <p:sldMasterId id="2147483868" r:id="rId61"/>
    <p:sldMasterId id="2147483870" r:id="rId62"/>
    <p:sldMasterId id="2147483872" r:id="rId63"/>
    <p:sldMasterId id="2147483874" r:id="rId64"/>
    <p:sldMasterId id="2147483876" r:id="rId65"/>
    <p:sldMasterId id="2147483878" r:id="rId66"/>
    <p:sldMasterId id="2147483880" r:id="rId67"/>
    <p:sldMasterId id="2147483882" r:id="rId68"/>
    <p:sldMasterId id="2147483884" r:id="rId69"/>
    <p:sldMasterId id="2147483886" r:id="rId70"/>
    <p:sldMasterId id="2147483888" r:id="rId71"/>
    <p:sldMasterId id="2147483890" r:id="rId72"/>
    <p:sldMasterId id="2147483892" r:id="rId73"/>
    <p:sldMasterId id="2147483896" r:id="rId74"/>
    <p:sldMasterId id="2147483898" r:id="rId75"/>
    <p:sldMasterId id="2147483900" r:id="rId76"/>
    <p:sldMasterId id="2147483902" r:id="rId77"/>
    <p:sldMasterId id="2147483904" r:id="rId78"/>
    <p:sldMasterId id="2147483906" r:id="rId79"/>
    <p:sldMasterId id="2147483908" r:id="rId80"/>
    <p:sldMasterId id="2147483910" r:id="rId81"/>
    <p:sldMasterId id="2147483912" r:id="rId82"/>
    <p:sldMasterId id="2147483914" r:id="rId83"/>
    <p:sldMasterId id="2147483916" r:id="rId84"/>
  </p:sldMasterIdLst>
  <p:notesMasterIdLst>
    <p:notesMasterId r:id="rId234"/>
  </p:notesMasterIdLst>
  <p:sldIdLst>
    <p:sldId id="542" r:id="rId85"/>
    <p:sldId id="658" r:id="rId86"/>
    <p:sldId id="261" r:id="rId87"/>
    <p:sldId id="544" r:id="rId88"/>
    <p:sldId id="264" r:id="rId89"/>
    <p:sldId id="545" r:id="rId90"/>
    <p:sldId id="275" r:id="rId91"/>
    <p:sldId id="503" r:id="rId92"/>
    <p:sldId id="553" r:id="rId93"/>
    <p:sldId id="289" r:id="rId94"/>
    <p:sldId id="290" r:id="rId95"/>
    <p:sldId id="511" r:id="rId96"/>
    <p:sldId id="291" r:id="rId97"/>
    <p:sldId id="302" r:id="rId98"/>
    <p:sldId id="304" r:id="rId99"/>
    <p:sldId id="306" r:id="rId100"/>
    <p:sldId id="567" r:id="rId101"/>
    <p:sldId id="568" r:id="rId102"/>
    <p:sldId id="569" r:id="rId103"/>
    <p:sldId id="307" r:id="rId104"/>
    <p:sldId id="570" r:id="rId105"/>
    <p:sldId id="571" r:id="rId106"/>
    <p:sldId id="309" r:id="rId107"/>
    <p:sldId id="572" r:id="rId108"/>
    <p:sldId id="311" r:id="rId109"/>
    <p:sldId id="573" r:id="rId110"/>
    <p:sldId id="574" r:id="rId111"/>
    <p:sldId id="575" r:id="rId112"/>
    <p:sldId id="576" r:id="rId113"/>
    <p:sldId id="577" r:id="rId114"/>
    <p:sldId id="312" r:id="rId115"/>
    <p:sldId id="315" r:id="rId116"/>
    <p:sldId id="295" r:id="rId117"/>
    <p:sldId id="578" r:id="rId118"/>
    <p:sldId id="292" r:id="rId119"/>
    <p:sldId id="520" r:id="rId120"/>
    <p:sldId id="579" r:id="rId121"/>
    <p:sldId id="580" r:id="rId122"/>
    <p:sldId id="522" r:id="rId123"/>
    <p:sldId id="581" r:id="rId124"/>
    <p:sldId id="649" r:id="rId125"/>
    <p:sldId id="650" r:id="rId126"/>
    <p:sldId id="316" r:id="rId127"/>
    <p:sldId id="524" r:id="rId128"/>
    <p:sldId id="320" r:id="rId129"/>
    <p:sldId id="321" r:id="rId130"/>
    <p:sldId id="322" r:id="rId131"/>
    <p:sldId id="582" r:id="rId132"/>
    <p:sldId id="324" r:id="rId133"/>
    <p:sldId id="583" r:id="rId134"/>
    <p:sldId id="584" r:id="rId135"/>
    <p:sldId id="585" r:id="rId136"/>
    <p:sldId id="586" r:id="rId137"/>
    <p:sldId id="587" r:id="rId138"/>
    <p:sldId id="588" r:id="rId139"/>
    <p:sldId id="589" r:id="rId140"/>
    <p:sldId id="590" r:id="rId141"/>
    <p:sldId id="328" r:id="rId142"/>
    <p:sldId id="504" r:id="rId143"/>
    <p:sldId id="334" r:id="rId144"/>
    <p:sldId id="591" r:id="rId145"/>
    <p:sldId id="592" r:id="rId146"/>
    <p:sldId id="593" r:id="rId147"/>
    <p:sldId id="594" r:id="rId148"/>
    <p:sldId id="336" r:id="rId149"/>
    <p:sldId id="595" r:id="rId150"/>
    <p:sldId id="338" r:id="rId151"/>
    <p:sldId id="596" r:id="rId152"/>
    <p:sldId id="597" r:id="rId153"/>
    <p:sldId id="598" r:id="rId154"/>
    <p:sldId id="651" r:id="rId155"/>
    <p:sldId id="652" r:id="rId156"/>
    <p:sldId id="653" r:id="rId157"/>
    <p:sldId id="654" r:id="rId158"/>
    <p:sldId id="655" r:id="rId159"/>
    <p:sldId id="656" r:id="rId160"/>
    <p:sldId id="657" r:id="rId161"/>
    <p:sldId id="599" r:id="rId162"/>
    <p:sldId id="600" r:id="rId163"/>
    <p:sldId id="601" r:id="rId164"/>
    <p:sldId id="602" r:id="rId165"/>
    <p:sldId id="341" r:id="rId166"/>
    <p:sldId id="342" r:id="rId167"/>
    <p:sldId id="344" r:id="rId168"/>
    <p:sldId id="603" r:id="rId169"/>
    <p:sldId id="604" r:id="rId170"/>
    <p:sldId id="605" r:id="rId171"/>
    <p:sldId id="606" r:id="rId172"/>
    <p:sldId id="401" r:id="rId173"/>
    <p:sldId id="607" r:id="rId174"/>
    <p:sldId id="346" r:id="rId175"/>
    <p:sldId id="505" r:id="rId176"/>
    <p:sldId id="608" r:id="rId177"/>
    <p:sldId id="609" r:id="rId178"/>
    <p:sldId id="610" r:id="rId179"/>
    <p:sldId id="611" r:id="rId180"/>
    <p:sldId id="353" r:id="rId181"/>
    <p:sldId id="354" r:id="rId182"/>
    <p:sldId id="612" r:id="rId183"/>
    <p:sldId id="613" r:id="rId184"/>
    <p:sldId id="614" r:id="rId185"/>
    <p:sldId id="357" r:id="rId186"/>
    <p:sldId id="358" r:id="rId187"/>
    <p:sldId id="360" r:id="rId188"/>
    <p:sldId id="615" r:id="rId189"/>
    <p:sldId id="364" r:id="rId190"/>
    <p:sldId id="365" r:id="rId191"/>
    <p:sldId id="366" r:id="rId192"/>
    <p:sldId id="616" r:id="rId193"/>
    <p:sldId id="617" r:id="rId194"/>
    <p:sldId id="618" r:id="rId195"/>
    <p:sldId id="619" r:id="rId196"/>
    <p:sldId id="620" r:id="rId197"/>
    <p:sldId id="621" r:id="rId198"/>
    <p:sldId id="622" r:id="rId199"/>
    <p:sldId id="623" r:id="rId200"/>
    <p:sldId id="624" r:id="rId201"/>
    <p:sldId id="367" r:id="rId202"/>
    <p:sldId id="625" r:id="rId203"/>
    <p:sldId id="626" r:id="rId204"/>
    <p:sldId id="627" r:id="rId205"/>
    <p:sldId id="628" r:id="rId206"/>
    <p:sldId id="629" r:id="rId207"/>
    <p:sldId id="368" r:id="rId208"/>
    <p:sldId id="538" r:id="rId209"/>
    <p:sldId id="630" r:id="rId210"/>
    <p:sldId id="631" r:id="rId211"/>
    <p:sldId id="632" r:id="rId212"/>
    <p:sldId id="633" r:id="rId213"/>
    <p:sldId id="634" r:id="rId214"/>
    <p:sldId id="370" r:id="rId215"/>
    <p:sldId id="506" r:id="rId216"/>
    <p:sldId id="378" r:id="rId217"/>
    <p:sldId id="403" r:id="rId218"/>
    <p:sldId id="507" r:id="rId219"/>
    <p:sldId id="508" r:id="rId220"/>
    <p:sldId id="635" r:id="rId221"/>
    <p:sldId id="395" r:id="rId222"/>
    <p:sldId id="637" r:id="rId223"/>
    <p:sldId id="638" r:id="rId224"/>
    <p:sldId id="639" r:id="rId225"/>
    <p:sldId id="640" r:id="rId226"/>
    <p:sldId id="641" r:id="rId227"/>
    <p:sldId id="642" r:id="rId228"/>
    <p:sldId id="643" r:id="rId229"/>
    <p:sldId id="644" r:id="rId230"/>
    <p:sldId id="645" r:id="rId231"/>
    <p:sldId id="646" r:id="rId232"/>
    <p:sldId id="647" r:id="rId233"/>
  </p:sldIdLst>
  <p:sldSz cx="9144000" cy="6858000" type="screen4x3"/>
  <p:notesSz cx="7099300" cy="939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6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9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6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4" autoAdjust="0"/>
  </p:normalViewPr>
  <p:slideViewPr>
    <p:cSldViewPr>
      <p:cViewPr>
        <p:scale>
          <a:sx n="100" d="100"/>
          <a:sy n="100" d="100"/>
        </p:scale>
        <p:origin x="-184" y="392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43128"/>
    </p:cViewPr>
  </p:sorterViewPr>
  <p:notesViewPr>
    <p:cSldViewPr>
      <p:cViewPr varScale="1">
        <p:scale>
          <a:sx n="161" d="100"/>
          <a:sy n="161" d="100"/>
        </p:scale>
        <p:origin x="-1456" y="-112"/>
      </p:cViewPr>
      <p:guideLst>
        <p:guide orient="horz" pos="296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22.xml"/><Relationship Id="rId107" Type="http://schemas.openxmlformats.org/officeDocument/2006/relationships/slide" Target="slides/slide23.xml"/><Relationship Id="rId108" Type="http://schemas.openxmlformats.org/officeDocument/2006/relationships/slide" Target="slides/slide24.xml"/><Relationship Id="rId109" Type="http://schemas.openxmlformats.org/officeDocument/2006/relationships/slide" Target="slides/slide25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Master" Target="slideMasters/slideMaster77.xml"/><Relationship Id="rId78" Type="http://schemas.openxmlformats.org/officeDocument/2006/relationships/slideMaster" Target="slideMasters/slideMaster78.xml"/><Relationship Id="rId79" Type="http://schemas.openxmlformats.org/officeDocument/2006/relationships/slideMaster" Target="slideMasters/slideMaster79.xml"/><Relationship Id="rId170" Type="http://schemas.openxmlformats.org/officeDocument/2006/relationships/slide" Target="slides/slide86.xml"/><Relationship Id="rId171" Type="http://schemas.openxmlformats.org/officeDocument/2006/relationships/slide" Target="slides/slide87.xml"/><Relationship Id="rId172" Type="http://schemas.openxmlformats.org/officeDocument/2006/relationships/slide" Target="slides/slide88.xml"/><Relationship Id="rId173" Type="http://schemas.openxmlformats.org/officeDocument/2006/relationships/slide" Target="slides/slide89.xml"/><Relationship Id="rId174" Type="http://schemas.openxmlformats.org/officeDocument/2006/relationships/slide" Target="slides/slide90.xml"/><Relationship Id="rId175" Type="http://schemas.openxmlformats.org/officeDocument/2006/relationships/slide" Target="slides/slide91.xml"/><Relationship Id="rId176" Type="http://schemas.openxmlformats.org/officeDocument/2006/relationships/slide" Target="slides/slide92.xml"/><Relationship Id="rId177" Type="http://schemas.openxmlformats.org/officeDocument/2006/relationships/slide" Target="slides/slide93.xml"/><Relationship Id="rId178" Type="http://schemas.openxmlformats.org/officeDocument/2006/relationships/slide" Target="slides/slide94.xml"/><Relationship Id="rId179" Type="http://schemas.openxmlformats.org/officeDocument/2006/relationships/slide" Target="slides/slide9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10" Type="http://schemas.openxmlformats.org/officeDocument/2006/relationships/slide" Target="slides/slide26.xml"/><Relationship Id="rId111" Type="http://schemas.openxmlformats.org/officeDocument/2006/relationships/slide" Target="slides/slide27.xml"/><Relationship Id="rId112" Type="http://schemas.openxmlformats.org/officeDocument/2006/relationships/slide" Target="slides/slide28.xml"/><Relationship Id="rId113" Type="http://schemas.openxmlformats.org/officeDocument/2006/relationships/slide" Target="slides/slide29.xml"/><Relationship Id="rId114" Type="http://schemas.openxmlformats.org/officeDocument/2006/relationships/slide" Target="slides/slide30.xml"/><Relationship Id="rId115" Type="http://schemas.openxmlformats.org/officeDocument/2006/relationships/slide" Target="slides/slide31.xml"/><Relationship Id="rId116" Type="http://schemas.openxmlformats.org/officeDocument/2006/relationships/slide" Target="slides/slide32.xml"/><Relationship Id="rId117" Type="http://schemas.openxmlformats.org/officeDocument/2006/relationships/slide" Target="slides/slide33.xml"/><Relationship Id="rId118" Type="http://schemas.openxmlformats.org/officeDocument/2006/relationships/slide" Target="slides/slide34.xml"/><Relationship Id="rId119" Type="http://schemas.openxmlformats.org/officeDocument/2006/relationships/slide" Target="slides/slide35.xml"/><Relationship Id="rId200" Type="http://schemas.openxmlformats.org/officeDocument/2006/relationships/slide" Target="slides/slide116.xml"/><Relationship Id="rId201" Type="http://schemas.openxmlformats.org/officeDocument/2006/relationships/slide" Target="slides/slide117.xml"/><Relationship Id="rId202" Type="http://schemas.openxmlformats.org/officeDocument/2006/relationships/slide" Target="slides/slide118.xml"/><Relationship Id="rId203" Type="http://schemas.openxmlformats.org/officeDocument/2006/relationships/slide" Target="slides/slide119.xml"/><Relationship Id="rId204" Type="http://schemas.openxmlformats.org/officeDocument/2006/relationships/slide" Target="slides/slide120.xml"/><Relationship Id="rId205" Type="http://schemas.openxmlformats.org/officeDocument/2006/relationships/slide" Target="slides/slide121.xml"/><Relationship Id="rId206" Type="http://schemas.openxmlformats.org/officeDocument/2006/relationships/slide" Target="slides/slide122.xml"/><Relationship Id="rId207" Type="http://schemas.openxmlformats.org/officeDocument/2006/relationships/slide" Target="slides/slide123.xml"/><Relationship Id="rId208" Type="http://schemas.openxmlformats.org/officeDocument/2006/relationships/slide" Target="slides/slide124.xml"/><Relationship Id="rId209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80" Type="http://schemas.openxmlformats.org/officeDocument/2006/relationships/slideMaster" Target="slideMasters/slideMaster80.xml"/><Relationship Id="rId81" Type="http://schemas.openxmlformats.org/officeDocument/2006/relationships/slideMaster" Target="slideMasters/slideMaster81.xml"/><Relationship Id="rId82" Type="http://schemas.openxmlformats.org/officeDocument/2006/relationships/slideMaster" Target="slideMasters/slideMaster82.xml"/><Relationship Id="rId83" Type="http://schemas.openxmlformats.org/officeDocument/2006/relationships/slideMaster" Target="slideMasters/slideMaster83.xml"/><Relationship Id="rId84" Type="http://schemas.openxmlformats.org/officeDocument/2006/relationships/slideMaster" Target="slideMasters/slideMaster84.xml"/><Relationship Id="rId85" Type="http://schemas.openxmlformats.org/officeDocument/2006/relationships/slide" Target="slides/slide1.xml"/><Relationship Id="rId86" Type="http://schemas.openxmlformats.org/officeDocument/2006/relationships/slide" Target="slides/slide2.xml"/><Relationship Id="rId87" Type="http://schemas.openxmlformats.org/officeDocument/2006/relationships/slide" Target="slides/slide3.xml"/><Relationship Id="rId88" Type="http://schemas.openxmlformats.org/officeDocument/2006/relationships/slide" Target="slides/slide4.xml"/><Relationship Id="rId89" Type="http://schemas.openxmlformats.org/officeDocument/2006/relationships/slide" Target="slides/slide5.xml"/><Relationship Id="rId180" Type="http://schemas.openxmlformats.org/officeDocument/2006/relationships/slide" Target="slides/slide96.xml"/><Relationship Id="rId181" Type="http://schemas.openxmlformats.org/officeDocument/2006/relationships/slide" Target="slides/slide97.xml"/><Relationship Id="rId182" Type="http://schemas.openxmlformats.org/officeDocument/2006/relationships/slide" Target="slides/slide98.xml"/><Relationship Id="rId183" Type="http://schemas.openxmlformats.org/officeDocument/2006/relationships/slide" Target="slides/slide99.xml"/><Relationship Id="rId184" Type="http://schemas.openxmlformats.org/officeDocument/2006/relationships/slide" Target="slides/slide100.xml"/><Relationship Id="rId185" Type="http://schemas.openxmlformats.org/officeDocument/2006/relationships/slide" Target="slides/slide101.xml"/><Relationship Id="rId186" Type="http://schemas.openxmlformats.org/officeDocument/2006/relationships/slide" Target="slides/slide102.xml"/><Relationship Id="rId187" Type="http://schemas.openxmlformats.org/officeDocument/2006/relationships/slide" Target="slides/slide103.xml"/><Relationship Id="rId188" Type="http://schemas.openxmlformats.org/officeDocument/2006/relationships/slide" Target="slides/slide104.xml"/><Relationship Id="rId189" Type="http://schemas.openxmlformats.org/officeDocument/2006/relationships/slide" Target="slides/slide10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20" Type="http://schemas.openxmlformats.org/officeDocument/2006/relationships/slide" Target="slides/slide36.xml"/><Relationship Id="rId121" Type="http://schemas.openxmlformats.org/officeDocument/2006/relationships/slide" Target="slides/slide37.xml"/><Relationship Id="rId122" Type="http://schemas.openxmlformats.org/officeDocument/2006/relationships/slide" Target="slides/slide38.xml"/><Relationship Id="rId123" Type="http://schemas.openxmlformats.org/officeDocument/2006/relationships/slide" Target="slides/slide39.xml"/><Relationship Id="rId124" Type="http://schemas.openxmlformats.org/officeDocument/2006/relationships/slide" Target="slides/slide40.xml"/><Relationship Id="rId125" Type="http://schemas.openxmlformats.org/officeDocument/2006/relationships/slide" Target="slides/slide41.xml"/><Relationship Id="rId126" Type="http://schemas.openxmlformats.org/officeDocument/2006/relationships/slide" Target="slides/slide42.xml"/><Relationship Id="rId127" Type="http://schemas.openxmlformats.org/officeDocument/2006/relationships/slide" Target="slides/slide43.xml"/><Relationship Id="rId128" Type="http://schemas.openxmlformats.org/officeDocument/2006/relationships/slide" Target="slides/slide44.xml"/><Relationship Id="rId129" Type="http://schemas.openxmlformats.org/officeDocument/2006/relationships/slide" Target="slides/slide45.xml"/><Relationship Id="rId210" Type="http://schemas.openxmlformats.org/officeDocument/2006/relationships/slide" Target="slides/slide126.xml"/><Relationship Id="rId211" Type="http://schemas.openxmlformats.org/officeDocument/2006/relationships/slide" Target="slides/slide127.xml"/><Relationship Id="rId212" Type="http://schemas.openxmlformats.org/officeDocument/2006/relationships/slide" Target="slides/slide128.xml"/><Relationship Id="rId213" Type="http://schemas.openxmlformats.org/officeDocument/2006/relationships/slide" Target="slides/slide129.xml"/><Relationship Id="rId214" Type="http://schemas.openxmlformats.org/officeDocument/2006/relationships/slide" Target="slides/slide130.xml"/><Relationship Id="rId215" Type="http://schemas.openxmlformats.org/officeDocument/2006/relationships/slide" Target="slides/slide131.xml"/><Relationship Id="rId216" Type="http://schemas.openxmlformats.org/officeDocument/2006/relationships/slide" Target="slides/slide132.xml"/><Relationship Id="rId217" Type="http://schemas.openxmlformats.org/officeDocument/2006/relationships/slide" Target="slides/slide133.xml"/><Relationship Id="rId218" Type="http://schemas.openxmlformats.org/officeDocument/2006/relationships/slide" Target="slides/slide134.xml"/><Relationship Id="rId219" Type="http://schemas.openxmlformats.org/officeDocument/2006/relationships/slide" Target="slides/slide135.xml"/><Relationship Id="rId90" Type="http://schemas.openxmlformats.org/officeDocument/2006/relationships/slide" Target="slides/slide6.xml"/><Relationship Id="rId91" Type="http://schemas.openxmlformats.org/officeDocument/2006/relationships/slide" Target="slides/slide7.xml"/><Relationship Id="rId92" Type="http://schemas.openxmlformats.org/officeDocument/2006/relationships/slide" Target="slides/slide8.xml"/><Relationship Id="rId93" Type="http://schemas.openxmlformats.org/officeDocument/2006/relationships/slide" Target="slides/slide9.xml"/><Relationship Id="rId94" Type="http://schemas.openxmlformats.org/officeDocument/2006/relationships/slide" Target="slides/slide10.xml"/><Relationship Id="rId95" Type="http://schemas.openxmlformats.org/officeDocument/2006/relationships/slide" Target="slides/slide11.xml"/><Relationship Id="rId96" Type="http://schemas.openxmlformats.org/officeDocument/2006/relationships/slide" Target="slides/slide12.xml"/><Relationship Id="rId97" Type="http://schemas.openxmlformats.org/officeDocument/2006/relationships/slide" Target="slides/slide13.xml"/><Relationship Id="rId98" Type="http://schemas.openxmlformats.org/officeDocument/2006/relationships/slide" Target="slides/slide14.xml"/><Relationship Id="rId99" Type="http://schemas.openxmlformats.org/officeDocument/2006/relationships/slide" Target="slides/slide15.xml"/><Relationship Id="rId190" Type="http://schemas.openxmlformats.org/officeDocument/2006/relationships/slide" Target="slides/slide106.xml"/><Relationship Id="rId191" Type="http://schemas.openxmlformats.org/officeDocument/2006/relationships/slide" Target="slides/slide107.xml"/><Relationship Id="rId192" Type="http://schemas.openxmlformats.org/officeDocument/2006/relationships/slide" Target="slides/slide108.xml"/><Relationship Id="rId193" Type="http://schemas.openxmlformats.org/officeDocument/2006/relationships/slide" Target="slides/slide109.xml"/><Relationship Id="rId194" Type="http://schemas.openxmlformats.org/officeDocument/2006/relationships/slide" Target="slides/slide110.xml"/><Relationship Id="rId195" Type="http://schemas.openxmlformats.org/officeDocument/2006/relationships/slide" Target="slides/slide111.xml"/><Relationship Id="rId196" Type="http://schemas.openxmlformats.org/officeDocument/2006/relationships/slide" Target="slides/slide112.xml"/><Relationship Id="rId197" Type="http://schemas.openxmlformats.org/officeDocument/2006/relationships/slide" Target="slides/slide113.xml"/><Relationship Id="rId198" Type="http://schemas.openxmlformats.org/officeDocument/2006/relationships/slide" Target="slides/slide114.xml"/><Relationship Id="rId199" Type="http://schemas.openxmlformats.org/officeDocument/2006/relationships/slide" Target="slides/slide115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130" Type="http://schemas.openxmlformats.org/officeDocument/2006/relationships/slide" Target="slides/slide46.xml"/><Relationship Id="rId131" Type="http://schemas.openxmlformats.org/officeDocument/2006/relationships/slide" Target="slides/slide47.xml"/><Relationship Id="rId132" Type="http://schemas.openxmlformats.org/officeDocument/2006/relationships/slide" Target="slides/slide48.xml"/><Relationship Id="rId133" Type="http://schemas.openxmlformats.org/officeDocument/2006/relationships/slide" Target="slides/slide49.xml"/><Relationship Id="rId220" Type="http://schemas.openxmlformats.org/officeDocument/2006/relationships/slide" Target="slides/slide136.xml"/><Relationship Id="rId221" Type="http://schemas.openxmlformats.org/officeDocument/2006/relationships/slide" Target="slides/slide137.xml"/><Relationship Id="rId222" Type="http://schemas.openxmlformats.org/officeDocument/2006/relationships/slide" Target="slides/slide138.xml"/><Relationship Id="rId223" Type="http://schemas.openxmlformats.org/officeDocument/2006/relationships/slide" Target="slides/slide139.xml"/><Relationship Id="rId224" Type="http://schemas.openxmlformats.org/officeDocument/2006/relationships/slide" Target="slides/slide140.xml"/><Relationship Id="rId225" Type="http://schemas.openxmlformats.org/officeDocument/2006/relationships/slide" Target="slides/slide141.xml"/><Relationship Id="rId226" Type="http://schemas.openxmlformats.org/officeDocument/2006/relationships/slide" Target="slides/slide142.xml"/><Relationship Id="rId227" Type="http://schemas.openxmlformats.org/officeDocument/2006/relationships/slide" Target="slides/slide143.xml"/><Relationship Id="rId228" Type="http://schemas.openxmlformats.org/officeDocument/2006/relationships/slide" Target="slides/slide144.xml"/><Relationship Id="rId229" Type="http://schemas.openxmlformats.org/officeDocument/2006/relationships/slide" Target="slides/slide145.xml"/><Relationship Id="rId134" Type="http://schemas.openxmlformats.org/officeDocument/2006/relationships/slide" Target="slides/slide50.xml"/><Relationship Id="rId135" Type="http://schemas.openxmlformats.org/officeDocument/2006/relationships/slide" Target="slides/slide51.xml"/><Relationship Id="rId136" Type="http://schemas.openxmlformats.org/officeDocument/2006/relationships/slide" Target="slides/slide52.xml"/><Relationship Id="rId137" Type="http://schemas.openxmlformats.org/officeDocument/2006/relationships/slide" Target="slides/slide53.xml"/><Relationship Id="rId138" Type="http://schemas.openxmlformats.org/officeDocument/2006/relationships/slide" Target="slides/slide54.xml"/><Relationship Id="rId139" Type="http://schemas.openxmlformats.org/officeDocument/2006/relationships/slide" Target="slides/slide55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40" Type="http://schemas.openxmlformats.org/officeDocument/2006/relationships/slide" Target="slides/slide56.xml"/><Relationship Id="rId141" Type="http://schemas.openxmlformats.org/officeDocument/2006/relationships/slide" Target="slides/slide57.xml"/><Relationship Id="rId142" Type="http://schemas.openxmlformats.org/officeDocument/2006/relationships/slide" Target="slides/slide58.xml"/><Relationship Id="rId143" Type="http://schemas.openxmlformats.org/officeDocument/2006/relationships/slide" Target="slides/slide59.xml"/><Relationship Id="rId144" Type="http://schemas.openxmlformats.org/officeDocument/2006/relationships/slide" Target="slides/slide60.xml"/><Relationship Id="rId145" Type="http://schemas.openxmlformats.org/officeDocument/2006/relationships/slide" Target="slides/slide61.xml"/><Relationship Id="rId146" Type="http://schemas.openxmlformats.org/officeDocument/2006/relationships/slide" Target="slides/slide62.xml"/><Relationship Id="rId147" Type="http://schemas.openxmlformats.org/officeDocument/2006/relationships/slide" Target="slides/slide63.xml"/><Relationship Id="rId148" Type="http://schemas.openxmlformats.org/officeDocument/2006/relationships/slide" Target="slides/slide64.xml"/><Relationship Id="rId149" Type="http://schemas.openxmlformats.org/officeDocument/2006/relationships/slide" Target="slides/slide65.xml"/><Relationship Id="rId230" Type="http://schemas.openxmlformats.org/officeDocument/2006/relationships/slide" Target="slides/slide146.xml"/><Relationship Id="rId231" Type="http://schemas.openxmlformats.org/officeDocument/2006/relationships/slide" Target="slides/slide147.xml"/><Relationship Id="rId232" Type="http://schemas.openxmlformats.org/officeDocument/2006/relationships/slide" Target="slides/slide148.xml"/><Relationship Id="rId233" Type="http://schemas.openxmlformats.org/officeDocument/2006/relationships/slide" Target="slides/slide149.xml"/><Relationship Id="rId234" Type="http://schemas.openxmlformats.org/officeDocument/2006/relationships/notesMaster" Target="notesMasters/notesMaster1.xml"/><Relationship Id="rId235" Type="http://schemas.openxmlformats.org/officeDocument/2006/relationships/printerSettings" Target="printerSettings/printerSettings1.bin"/><Relationship Id="rId236" Type="http://schemas.openxmlformats.org/officeDocument/2006/relationships/presProps" Target="presProps.xml"/><Relationship Id="rId237" Type="http://schemas.openxmlformats.org/officeDocument/2006/relationships/viewProps" Target="viewProps.xml"/><Relationship Id="rId238" Type="http://schemas.openxmlformats.org/officeDocument/2006/relationships/theme" Target="theme/theme1.xml"/><Relationship Id="rId239" Type="http://schemas.openxmlformats.org/officeDocument/2006/relationships/tableStyles" Target="tableStyles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150" Type="http://schemas.openxmlformats.org/officeDocument/2006/relationships/slide" Target="slides/slide66.xml"/><Relationship Id="rId151" Type="http://schemas.openxmlformats.org/officeDocument/2006/relationships/slide" Target="slides/slide67.xml"/><Relationship Id="rId152" Type="http://schemas.openxmlformats.org/officeDocument/2006/relationships/slide" Target="slides/slide68.xml"/><Relationship Id="rId153" Type="http://schemas.openxmlformats.org/officeDocument/2006/relationships/slide" Target="slides/slide69.xml"/><Relationship Id="rId154" Type="http://schemas.openxmlformats.org/officeDocument/2006/relationships/slide" Target="slides/slide70.xml"/><Relationship Id="rId155" Type="http://schemas.openxmlformats.org/officeDocument/2006/relationships/slide" Target="slides/slide71.xml"/><Relationship Id="rId156" Type="http://schemas.openxmlformats.org/officeDocument/2006/relationships/slide" Target="slides/slide72.xml"/><Relationship Id="rId157" Type="http://schemas.openxmlformats.org/officeDocument/2006/relationships/slide" Target="slides/slide73.xml"/><Relationship Id="rId158" Type="http://schemas.openxmlformats.org/officeDocument/2006/relationships/slide" Target="slides/slide74.xml"/><Relationship Id="rId159" Type="http://schemas.openxmlformats.org/officeDocument/2006/relationships/slide" Target="slides/slide75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160" Type="http://schemas.openxmlformats.org/officeDocument/2006/relationships/slide" Target="slides/slide76.xml"/><Relationship Id="rId161" Type="http://schemas.openxmlformats.org/officeDocument/2006/relationships/slide" Target="slides/slide77.xml"/><Relationship Id="rId162" Type="http://schemas.openxmlformats.org/officeDocument/2006/relationships/slide" Target="slides/slide78.xml"/><Relationship Id="rId163" Type="http://schemas.openxmlformats.org/officeDocument/2006/relationships/slide" Target="slides/slide79.xml"/><Relationship Id="rId164" Type="http://schemas.openxmlformats.org/officeDocument/2006/relationships/slide" Target="slides/slide80.xml"/><Relationship Id="rId165" Type="http://schemas.openxmlformats.org/officeDocument/2006/relationships/slide" Target="slides/slide81.xml"/><Relationship Id="rId166" Type="http://schemas.openxmlformats.org/officeDocument/2006/relationships/slide" Target="slides/slide82.xml"/><Relationship Id="rId167" Type="http://schemas.openxmlformats.org/officeDocument/2006/relationships/slide" Target="slides/slide83.xml"/><Relationship Id="rId168" Type="http://schemas.openxmlformats.org/officeDocument/2006/relationships/slide" Target="slides/slide84.xml"/><Relationship Id="rId169" Type="http://schemas.openxmlformats.org/officeDocument/2006/relationships/slide" Target="slides/slide85.xml"/><Relationship Id="rId100" Type="http://schemas.openxmlformats.org/officeDocument/2006/relationships/slide" Target="slides/slide16.xml"/><Relationship Id="rId101" Type="http://schemas.openxmlformats.org/officeDocument/2006/relationships/slide" Target="slides/slide17.xml"/><Relationship Id="rId102" Type="http://schemas.openxmlformats.org/officeDocument/2006/relationships/slide" Target="slides/slide18.xml"/><Relationship Id="rId103" Type="http://schemas.openxmlformats.org/officeDocument/2006/relationships/slide" Target="slides/slide19.xml"/><Relationship Id="rId104" Type="http://schemas.openxmlformats.org/officeDocument/2006/relationships/slide" Target="slides/slide20.xml"/><Relationship Id="rId105" Type="http://schemas.openxmlformats.org/officeDocument/2006/relationships/slide" Target="slides/slide2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4" Type="http://schemas.openxmlformats.org/officeDocument/2006/relationships/slide" Target="slides/slide85.xml"/><Relationship Id="rId5" Type="http://schemas.openxmlformats.org/officeDocument/2006/relationships/slide" Target="slides/slide110.xml"/><Relationship Id="rId6" Type="http://schemas.openxmlformats.org/officeDocument/2006/relationships/slide" Target="slides/slide128.xml"/><Relationship Id="rId1" Type="http://schemas.openxmlformats.org/officeDocument/2006/relationships/slide" Target="slides/slide34.xml"/><Relationship Id="rId2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464050"/>
            <a:ext cx="5207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8100"/>
            <a:ext cx="30765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28100"/>
            <a:ext cx="30765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95218ADD-85A3-8441-9C10-281004E44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74DF41F-9629-8742-85A9-814C0DBBD63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73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A1E4DE0-8AE2-2A44-A016-174C18DA231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2828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2: exploration)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491946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3: analysis and feedback)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304982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1.23d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4: benefits and outcomes)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1595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1.23e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5: hypotheses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18091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1.23f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6: exploration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60537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1.23g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7: analysis and feedback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145434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1.23h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8: benefits and outcomes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351046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28F5E11-C5F7-E345-AF09-174B796728D1}" type="slidenum">
              <a:rPr lang="en-US" sz="1200"/>
              <a:pPr/>
              <a:t>118</a:t>
            </a:fld>
            <a:endParaRPr lang="en-US" sz="1200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54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1.24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Different coloration in beach and inland populations of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Peromyscus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polionotus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229971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1.24a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Different coloration in beach and inland populations of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Peromyscus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polionotus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(part 1: beach habitat)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0219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2117F120-2DEC-2C40-A279-BD6E33E7E8C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0291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1.24b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Different coloration in beach and inland populations of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Peromyscus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polionotus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(part 2: inland habitat)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32270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1.24c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Different coloration in beach and inland populations of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Peromyscus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polionotus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(part 3: beach population)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05287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1.24d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Different coloration in beach and inland populations of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Peromyscus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polionotus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(part 4: inland population)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51492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6DBEC36-EE57-7645-8FB0-A7EE6E593892}" type="slidenum">
              <a:rPr lang="en-US" sz="1200"/>
              <a:pPr/>
              <a:t>124</a:t>
            </a:fld>
            <a:endParaRPr lang="en-US" sz="120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5150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6DBEC36-EE57-7645-8FB0-A7EE6E593892}" type="slidenum">
              <a:rPr lang="en-US" sz="1200"/>
              <a:pPr/>
              <a:t>125</a:t>
            </a:fld>
            <a:endParaRPr lang="en-US" sz="120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5409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1.25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Inquiry: Does camouflage affect predation rates on two populations of mice?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605301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1.25a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Inquiry: Does camouflage affect predation rates on two populations of mice? (part 1: camouflaged beach mouse)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8889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1.25b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Inquiry: Does camouflage affect predation rates on two populations of mice? (part 2: non-camouflaged beach mouse)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92161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1.25c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Inquiry: Does camouflage affect predation rates on two populations of mice? (part 3: non-camouflaged inland mouse)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905082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130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1.25d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Inquiry: Does camouflage affect predation rates on two populations of mice? (part 4: camouflaged inland mouse)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31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D8A9F67-ED0C-0642-84DD-18BF41B5EB8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0119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F9AA27C-2F96-A143-B1DA-3925EB21E4D0}" type="slidenum">
              <a:rPr lang="en-US" sz="1200"/>
              <a:pPr/>
              <a:t>131</a:t>
            </a:fld>
            <a:endParaRPr lang="en-US" sz="1200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545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D62761C-6EAB-F24D-8DA1-E0CC725D6449}" type="slidenum">
              <a:rPr lang="en-US" sz="1200"/>
              <a:pPr/>
              <a:t>132</a:t>
            </a:fld>
            <a:endParaRPr lang="en-US" sz="1200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4317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248CB0AE-0F94-BA4B-839B-665030105D79}" type="slidenum">
              <a:rPr lang="en-US" sz="1200"/>
              <a:pPr/>
              <a:t>133</a:t>
            </a:fld>
            <a:endParaRPr lang="en-US" sz="1200"/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1855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55032CE-30D1-624C-8BB7-5B49691DE3CA}" type="slidenum">
              <a:rPr lang="en-US" sz="1200"/>
              <a:pPr/>
              <a:t>134</a:t>
            </a:fld>
            <a:endParaRPr lang="en-US" sz="1200"/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1067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733B5E5-307E-0445-A5D9-CC0437A327B8}" type="slidenum">
              <a:rPr lang="en-US" sz="1200"/>
              <a:pPr/>
              <a:t>135</a:t>
            </a:fld>
            <a:endParaRPr lang="en-US" sz="1200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4172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80C06DB-8BF7-2E4B-8737-AB9FF0D2A1F7}" type="slidenum">
              <a:rPr lang="en-US" sz="1200"/>
              <a:pPr/>
              <a:t>136</a:t>
            </a:fld>
            <a:endParaRPr lang="en-US" sz="1200"/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41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137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1.26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DNA technology and crime scene investigation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92013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C50D196-4138-8D43-92CD-284AACAE0839}" type="slidenum">
              <a:rPr lang="en-US" sz="1200"/>
              <a:pPr/>
              <a:t>138</a:t>
            </a:fld>
            <a:endParaRPr lang="en-US" sz="1200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5558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1.UN02a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Skills exercise: interpreting a pair of bar graphs (part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101164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1.UN02b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Skills exercise: interpreting a pair of bar graphs (part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79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760690CB-5F71-AA42-8C2F-0C001A65D3E8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973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1.UN03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levels of biological organization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2073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1.UN04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eukaryotic and prokaryotic cells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898969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1.UN05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DNA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28888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1.UN06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energy flow and chemical cycling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72693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1.UN07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biological interactions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533825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1.UN08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feedback regulation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333161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1.UN09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evolutionary adaptation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508432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1.UN10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Summary of key concepts: natural selection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649915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1.UN11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Test your understanding, question 15 (mossy leaf-tailed gecko)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929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A877C7C-CD75-FF43-84BE-F60659EA3025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92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1.5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 lung cell from a newt divides into two smaller cells that will grow and divide again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13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1.5a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 lung cell from a newt divides into two smaller cells that will grow and divide again (part 1: anaphase)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864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1.5b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 lung cell from a newt divides into two smaller cells that will grow and divide again (part 2: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telophase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and cytokinesis)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7330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5333445-51B6-1B42-A599-AFA8AF709C9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31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1.6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Inherited DNA directs development of an organism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593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1.1a H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Geneva"/>
                <a:cs typeface="Times New Roman"/>
              </a:rPr>
              <a:t>ow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Geneva"/>
                <a:cs typeface="Times New Roman"/>
              </a:rPr>
              <a:t>is the dandelion adapted to its environment? (part 1: dandelion seeds)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1256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1.6a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Inherited DNA directs development of an organism (part 1: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689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34F47F0-C91B-B24B-971B-2D28219BD500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83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1.7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DNA: The genetic material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6134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7D2E1C4-3B98-7D49-880C-FC075FFB8EF7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81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1.8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Gene expression: The transfer of information from a gene results in a functional protein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4700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1.8a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Gene expression: The transfer of information from a gene results in a functional protein (part 1: lens of the eye)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1071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1.8aa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Gene expression: The transfer of information from a gene results in a functional protein (part 1a: eye)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3816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1.8ab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Gene expression: The transfer of information from a gene results in a functional protein (part 1b: lens cells)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877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1.8b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Gene expression: The transfer of information from a gene results in a functional protein (part 2: gene expression)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665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1D21762-DF4C-D84A-B4FB-41C4F7CB1658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DCF911D-E5E1-7A4A-83B4-B04C6E3319BA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ヒラギノ角ゴ Pro W3" charset="0"/>
              </a:rPr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606794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B9F3CD3-C3E1-DC47-916E-C0714DF9D269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31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3FACA15-068E-0B47-90B9-33151BCCCCBE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22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1.9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Energy flow and chemical cycling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7431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008E4C5-5C6D-0541-B996-BB1E91ED147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17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1D21762-DF4C-D84A-B4FB-41C4F7CB1658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16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1.10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Interactions of an African acacia tree with other organisms and the physical environment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8362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1.10a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Interactions of an African acacia tree with other organisms and the physical environment (part 1: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2211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1D21762-DF4C-D84A-B4FB-41C4F7CB1658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089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1.11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Feedback regulation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3778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5E2A0C5-43A5-1B4B-8281-E256F4497859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8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Geneva"/>
                <a:cs typeface="Times New Roman"/>
              </a:rPr>
              <a:t>Some properties of life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08331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DF7579F-AAF2-E84C-934D-8F492F182A0F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106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407EA30-EC53-2E42-855D-AC202FFF555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769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D07F27B-C1ED-094B-BF65-8095ECE1C6B8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18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753B656-8FBA-494A-B612-8E2E246E7D7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094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1.12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Classifying life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798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DF7579F-AAF2-E84C-934D-8F492F182A0F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95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05061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1: domain Bacteria)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53607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2: domain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Archaea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6570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3: domain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Eukarya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69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AFC54C8-01D6-9B47-809C-A7201C2F54F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58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1.13ca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3a: kingdom Plantae)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33819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1.13cb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3b: kingdom Fungi)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90617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1.13cc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3c: kingdom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Animalia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63269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1.13cd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three domains of life (part 3d: kingdom Protista)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686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B57FCA0-0287-924C-BB30-CF19F7F91986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96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5C86FC4-9CDE-D244-9B73-91A07269544D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24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05AA4B9-BC34-344C-89C3-98DFE4911852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489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1.14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An example of unity underlying the diversity of life: the architecture of cilia in eukaryotes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66115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1.14a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An example of unity underlying the diversity of life: the architecture of cilia in eukaryotes (part 1: cross section of a cilium)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3544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1.14b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An example of unity underlying the diversity of life: the architecture of cilia in eukaryotes (part 2: cilia of 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Paramecium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200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FE5E60D-D9A7-5A46-96A3-E0DF6E4B336E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47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1.14c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An example of unity underlying the diversity of life: the architecture of cilia in eukaryotes (part 3: cilia of windpipe cells)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24799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A39017B-3128-B142-B433-BE55ACDFDFEF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59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1.15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Digging into the past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37298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19FE550-542E-BE47-A688-8F8AF1437F79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480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1.16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Charles Darwin as a young man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69857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1.16a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Charles Darwin as a young man (part 1: </a:t>
            </a:r>
            <a:r>
              <a:rPr lang="en-US" i="1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Origin of Species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title page)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95853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1.16b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Charles Darwin as a young man (part 2: portrait)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8814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1.17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Unity and diversity among birds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1057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1.17a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Unity and diversity among birds (part 1: American flamingo)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0733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1.17b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Unity and diversity among birds (part 2: European robin)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16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1.3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Exploring levels of biological organization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64367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1.17c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Unity and diversity among birds (part 3: Gentoo penguin)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019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90A4764-3478-324A-A2A5-7D2D716D0F95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783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FEDF202-86B1-044E-A6EC-E0FB14A2364F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307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216458C7-70AD-5242-922E-BFB755EF97D3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365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1.18-1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Natural selection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58231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1.18-2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Natural selection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48354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1.18-3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Natural selection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29713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1.18-4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Natural selection (step 4)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38826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217EBAE9-C023-304C-B3D5-24B48430D26A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243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1.19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Evolutionary adaptation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681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2061654-2DFF-6846-95DB-97CCDC5571B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86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ABD23D0-F22D-A446-91A2-EA530A371679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58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D05DF4B-2F04-EB4B-9D12-8AE5BDAE7660}" type="slidenum">
              <a:rPr lang="en-US" sz="1200"/>
              <a:pPr/>
              <a:t>92</a:t>
            </a:fld>
            <a:endParaRPr lang="en-US" sz="120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28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1.20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Descent with modification: adaptive radiation of finches on the Galápagos Islands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70272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1.20a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Descent with modification: adaptive radiation of finches on the Galápagos Islands (part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61508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1.20b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Descent with modification: adaptive radiation of finches on the Galápagos Islands (part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157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1.20c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Descent with modification: adaptive radiation of finches on the Galápagos Islands (part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84442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B64D433-62B6-2B46-AC5C-719F85F65E29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3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2B470AB-776B-2747-93E2-AE44FC28F13B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298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1.21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Jane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Goodall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collecting qualitative data on chimpanzee behavior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3579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1.21a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Jane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Goodall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collecting qualitative data on chimpanzee behavior (part 1: photo)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5995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E48C3F6-85BD-544B-9D35-AA6C22D8FAB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0043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1.21b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Jane </a:t>
            </a:r>
            <a:r>
              <a:rPr lang="en-US" dirty="0" err="1">
                <a:solidFill>
                  <a:srgbClr val="000000"/>
                </a:solidFill>
                <a:latin typeface="Times"/>
                <a:ea typeface="Times"/>
                <a:cs typeface="Times"/>
              </a:rPr>
              <a:t>Goodall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 collecting qualitative data on chimpanzee behavior (part 2: notebook)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49787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B261671-E057-E24E-8DF9-6653E41A1876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997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5551A68-17B1-0B4D-A38C-DC0EF0ED4598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3522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8E7DE01-0A2D-2141-BF4E-342D962595E5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035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1.22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A simplified view of the scientific process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25463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C4608A7-62F3-EB46-ADD9-7E61CEAB7503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84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1F5AE9B-9E92-2445-8289-24E801EDB10B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8945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D1F7197-CEEA-4F49-9034-2FC929F7F0A0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755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4643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1.23a </a:t>
            </a:r>
            <a:r>
              <a:rPr lang="en-US" dirty="0">
                <a:solidFill>
                  <a:srgbClr val="000000"/>
                </a:solidFill>
                <a:latin typeface="Times"/>
                <a:ea typeface="Times"/>
                <a:cs typeface="Times"/>
              </a:rPr>
              <a:t>The process of science: a more realistic model (part 1: hypotheses)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85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2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7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21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5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0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12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0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6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79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48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75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19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8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9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8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29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5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905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5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78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09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5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43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47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3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5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6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03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06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66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5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44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46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8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3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85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4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19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7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83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32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4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935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8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8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1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3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1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665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84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2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1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43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1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2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45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9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562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2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52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82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60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19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0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7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122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1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62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4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11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6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505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0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40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060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6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215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76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59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1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theme" Target="../theme/theme84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731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Arial" panose="020B0604020202020204" pitchFamily="34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Arial" panose="020B0604020202020204" pitchFamily="34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6374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0207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891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97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185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841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9747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513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5125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899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7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5619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278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058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582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104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7348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8602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9563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067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59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2107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915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100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7293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598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164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257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7034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3446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2031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985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5042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513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5625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858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612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791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768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8050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883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4867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5420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3192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923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7835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0036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6790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4850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2784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4123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81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120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100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616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209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3005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2571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5306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38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06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386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56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5468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7006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218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831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8190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1858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1598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2357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752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3835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66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73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1731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5240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425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0366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288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61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390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3923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4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5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6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9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0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0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0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6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7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78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9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1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2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3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84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5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86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7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89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90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9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92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93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94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95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98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99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00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01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0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8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9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3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5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7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8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9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1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2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149300"/>
            <a:ext cx="51816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7472" indent="-347472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rial" charset="0"/>
                <a:ea typeface="Geneva" charset="0"/>
                <a:cs typeface="+mn-cs"/>
              </a:defRPr>
            </a:lvl1pPr>
            <a:lvl2pPr marL="740664" indent="-283464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3162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734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306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8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Clr>
                <a:schemeClr val="tx2"/>
              </a:buClr>
              <a:buFont typeface="Wingdings" charset="0"/>
              <a:buNone/>
            </a:pPr>
            <a: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Evolution, the </a:t>
            </a:r>
            <a:b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Themes of Biology, and Scientific Inquiry</a:t>
            </a:r>
            <a:endParaRPr lang="en-US" sz="36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8275" y="5815264"/>
            <a:ext cx="3436938" cy="6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Lecture Presentation by </a:t>
            </a:r>
            <a:br>
              <a:rPr lang="en-US" sz="1200" dirty="0" smtClean="0">
                <a:solidFill>
                  <a:srgbClr val="D2B239"/>
                </a:solidFill>
              </a:rPr>
            </a:br>
            <a:r>
              <a:rPr lang="en-US" sz="1200" dirty="0" smtClean="0">
                <a:solidFill>
                  <a:srgbClr val="D2B239"/>
                </a:solidFill>
              </a:rPr>
              <a:t>Nicole </a:t>
            </a:r>
            <a:r>
              <a:rPr lang="en-US" sz="1200" dirty="0" err="1" smtClean="0">
                <a:solidFill>
                  <a:srgbClr val="D2B239"/>
                </a:solidFill>
              </a:rPr>
              <a:t>Tunbridge</a:t>
            </a:r>
            <a:r>
              <a:rPr lang="en-US" sz="1200" dirty="0" smtClean="0">
                <a:solidFill>
                  <a:srgbClr val="D2B239"/>
                </a:solidFill>
              </a:rPr>
              <a:t> and</a:t>
            </a:r>
          </a:p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Kathleen Fitzpatrick</a:t>
            </a:r>
            <a:endParaRPr lang="en-US" sz="1200" dirty="0">
              <a:solidFill>
                <a:srgbClr val="D2B23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27000" y="3056481"/>
            <a:ext cx="7016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49395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Emergent Properties</a:t>
            </a:r>
            <a:endParaRPr lang="en-US" i="1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Emergent properties</a:t>
            </a:r>
            <a:r>
              <a:rPr lang="en-US" dirty="0" smtClean="0"/>
              <a:t> result from the arrangement and interaction of parts within a system </a:t>
            </a:r>
          </a:p>
          <a:p>
            <a:r>
              <a:rPr lang="en-US" dirty="0" smtClean="0"/>
              <a:t>Emergent properties characterize </a:t>
            </a:r>
            <a:r>
              <a:rPr lang="en-US" dirty="0" err="1" smtClean="0"/>
              <a:t>nonbiological</a:t>
            </a:r>
            <a:r>
              <a:rPr lang="en-US" dirty="0" smtClean="0"/>
              <a:t> entities as well</a:t>
            </a:r>
          </a:p>
          <a:p>
            <a:pPr lvl="1"/>
            <a:r>
              <a:rPr lang="en-US" dirty="0" smtClean="0"/>
              <a:t>For example, a functioning bicycle emerges only when all of the necessary parts connect in the correct way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1aJaneGooda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786384"/>
            <a:ext cx="6638544" cy="52852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1.21a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3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1bJaneGooda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1762128"/>
            <a:ext cx="3950208" cy="31821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1.21b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8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Inductive reasoning</a:t>
            </a:r>
            <a:r>
              <a:rPr lang="en-US" dirty="0" smtClean="0"/>
              <a:t> draws conclusions through the logical process of induction</a:t>
            </a:r>
          </a:p>
          <a:p>
            <a:r>
              <a:rPr lang="en-US" dirty="0" smtClean="0"/>
              <a:t>Repeating specific observations can lead to important generalizations</a:t>
            </a:r>
          </a:p>
          <a:p>
            <a:pPr lvl="1"/>
            <a:r>
              <a:rPr lang="en-US" dirty="0" smtClean="0"/>
              <a:t>For example, </a:t>
            </a:r>
            <a:r>
              <a:rPr lang="ja-JP" altLang="en-US" dirty="0" smtClean="0"/>
              <a:t>“</a:t>
            </a:r>
            <a:r>
              <a:rPr lang="en-US" dirty="0" smtClean="0"/>
              <a:t>the sun always rises in the east</a:t>
            </a:r>
            <a:r>
              <a:rPr lang="ja-JP" alt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Forming and Testing Hypotheses</a:t>
            </a: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science a </a:t>
            </a:r>
            <a:r>
              <a:rPr lang="en-US" b="1" dirty="0" smtClean="0"/>
              <a:t>hypothesis</a:t>
            </a:r>
            <a:r>
              <a:rPr lang="en-US" dirty="0" smtClean="0"/>
              <a:t> is a tentative answer to a well-framed scientific question</a:t>
            </a:r>
          </a:p>
          <a:p>
            <a:r>
              <a:rPr lang="en-US" dirty="0" smtClean="0"/>
              <a:t>It is usually a rational accounting for a set of observations</a:t>
            </a:r>
          </a:p>
          <a:p>
            <a:r>
              <a:rPr lang="en-US" dirty="0" smtClean="0"/>
              <a:t>It leads to predictions that can be tested by making additional observations or by performing experiments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For example</a:t>
            </a:r>
          </a:p>
          <a:p>
            <a:pPr lvl="1"/>
            <a:r>
              <a:rPr lang="en-US" smtClean="0"/>
              <a:t>Observation: Your flashlight doesn</a:t>
            </a:r>
            <a:r>
              <a:rPr lang="ja-JP" altLang="en-US" smtClean="0"/>
              <a:t>’</a:t>
            </a:r>
            <a:r>
              <a:rPr lang="en-US" smtClean="0"/>
              <a:t>t work</a:t>
            </a:r>
          </a:p>
          <a:p>
            <a:pPr lvl="1"/>
            <a:r>
              <a:rPr lang="en-US" smtClean="0"/>
              <a:t>Question: Why doesn</a:t>
            </a:r>
            <a:r>
              <a:rPr lang="ja-JP" altLang="en-US" smtClean="0"/>
              <a:t>’</a:t>
            </a:r>
            <a:r>
              <a:rPr lang="en-US" smtClean="0"/>
              <a:t>t your flashlight work?</a:t>
            </a:r>
          </a:p>
          <a:p>
            <a:pPr lvl="1"/>
            <a:r>
              <a:rPr lang="en-US" smtClean="0"/>
              <a:t>Hypothesis 1: The batteries are dead</a:t>
            </a:r>
          </a:p>
          <a:p>
            <a:pPr lvl="1"/>
            <a:r>
              <a:rPr lang="en-US" smtClean="0"/>
              <a:t>Hypothesis 2: The bulb is burnt out</a:t>
            </a:r>
          </a:p>
          <a:p>
            <a:r>
              <a:rPr lang="en-US" smtClean="0"/>
              <a:t>Both these hypotheses are testable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2SimpleViewScie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81881"/>
            <a:ext cx="682752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1.22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2290236" y="328845"/>
            <a:ext cx="4594742" cy="3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Observation: Flashlight doesn’t work.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311644" y="1192112"/>
            <a:ext cx="4594742" cy="3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Question: Why doesn’t the flashlight work?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847878" y="2433505"/>
            <a:ext cx="1969172" cy="5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Hypothesis #1: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Batteries are dead.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393821" y="2426369"/>
            <a:ext cx="1969172" cy="5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Hypothesis #2: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Bulb is burnt out.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198512" y="3489402"/>
            <a:ext cx="2333051" cy="5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Prediction: Replacing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bulb will fix problem.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262726" y="4588107"/>
            <a:ext cx="2221568" cy="5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Test of prediction: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Replace bulb.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041543" y="5665411"/>
            <a:ext cx="2663917" cy="89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Result: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Flashlight works.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Hypothesis is supported.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488466" y="5658275"/>
            <a:ext cx="2663917" cy="89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Result: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Flashlight doesn’t work.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Hypothesis is contradicted.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673978" y="4588107"/>
            <a:ext cx="2221568" cy="5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Test of prediction: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Replace batteries.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481341" y="3496535"/>
            <a:ext cx="2628241" cy="5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Prediction: Replacing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batteries will fix problem.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Deductive Reasoning</a:t>
            </a:r>
            <a:endParaRPr lang="en-US" i="1" dirty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Deductive reasoning</a:t>
            </a:r>
            <a:r>
              <a:rPr lang="en-US" dirty="0" smtClean="0"/>
              <a:t> uses general premises to make specific predictions</a:t>
            </a:r>
          </a:p>
          <a:p>
            <a:r>
              <a:rPr lang="en-US" dirty="0" smtClean="0"/>
              <a:t>Initial observations may give rise to multiple hypotheses</a:t>
            </a:r>
          </a:p>
          <a:p>
            <a:r>
              <a:rPr lang="en-US" dirty="0" smtClean="0"/>
              <a:t>We can never prove that a hypothesis is true, but testing it in many ways with different sorts of data can increase our confidence in it tremendously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Questions That Can and Cannot Be Addressed by Science</a:t>
            </a:r>
            <a:endParaRPr lang="en-US" i="1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hypothesis must be testable and falsifiable</a:t>
            </a:r>
          </a:p>
          <a:p>
            <a:pPr lvl="1"/>
            <a:r>
              <a:rPr lang="en-US" smtClean="0"/>
              <a:t>For example, a hypothesis that ghosts fooled with the flashlight cannot be tested</a:t>
            </a:r>
          </a:p>
          <a:p>
            <a:r>
              <a:rPr lang="en-US" smtClean="0"/>
              <a:t>Supernatural and religious explanations are outside the bounds of science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Flexibility of the Scientific Process</a:t>
            </a:r>
            <a:endParaRPr lang="en-US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scientific method is an idealized process of inquiry</a:t>
            </a:r>
          </a:p>
          <a:p>
            <a:r>
              <a:rPr lang="en-US" smtClean="0"/>
              <a:t>Hypothesis-based science is based on the </a:t>
            </a:r>
            <a:r>
              <a:rPr lang="ja-JP" altLang="en-US" smtClean="0"/>
              <a:t>“</a:t>
            </a:r>
            <a:r>
              <a:rPr lang="en-US" smtClean="0"/>
              <a:t>textbook</a:t>
            </a:r>
            <a:r>
              <a:rPr lang="ja-JP" altLang="en-US" smtClean="0"/>
              <a:t>”</a:t>
            </a:r>
            <a:r>
              <a:rPr lang="en-US" smtClean="0"/>
              <a:t> scientific method but rarely follows all the ordered steps</a:t>
            </a:r>
          </a:p>
          <a:p>
            <a:r>
              <a:rPr lang="en-US" smtClean="0"/>
              <a:t>Backtracking and “rethinking” may be necessary part way through the process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3_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10312"/>
            <a:ext cx="7571232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4209470" y="993140"/>
            <a:ext cx="1327053" cy="74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406F23"/>
                </a:solidFill>
                <a:latin typeface="Arial" charset="0"/>
              </a:rPr>
              <a:t>EXPLORATION</a:t>
            </a:r>
            <a:br>
              <a:rPr lang="en-US" sz="1400" dirty="0" smtClean="0">
                <a:solidFill>
                  <a:srgbClr val="406F23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406F23"/>
                </a:solidFill>
                <a:latin typeface="Arial" charset="0"/>
              </a:rPr>
              <a:t>AND</a:t>
            </a:r>
            <a:br>
              <a:rPr lang="en-US" sz="1400" dirty="0" smtClean="0">
                <a:solidFill>
                  <a:srgbClr val="406F23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406F23"/>
                </a:solidFill>
                <a:latin typeface="Arial" charset="0"/>
              </a:rPr>
              <a:t>DISCOVERY</a:t>
            </a:r>
            <a:endParaRPr lang="en-US" sz="1400" dirty="0">
              <a:solidFill>
                <a:srgbClr val="406F23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738579" y="3126338"/>
            <a:ext cx="2247428" cy="105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99290F"/>
                </a:solidFill>
                <a:latin typeface="Arial" charset="0"/>
              </a:rPr>
              <a:t>FORMING</a:t>
            </a:r>
            <a:br>
              <a:rPr lang="en-US" sz="1400" dirty="0" smtClean="0">
                <a:solidFill>
                  <a:srgbClr val="99290F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99290F"/>
                </a:solidFill>
                <a:latin typeface="Arial" charset="0"/>
              </a:rPr>
              <a:t>AND</a:t>
            </a:r>
            <a:br>
              <a:rPr lang="en-US" sz="1400" dirty="0" smtClean="0">
                <a:solidFill>
                  <a:srgbClr val="99290F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99290F"/>
                </a:solidFill>
                <a:latin typeface="Arial" charset="0"/>
              </a:rPr>
              <a:t>TESTING</a:t>
            </a:r>
            <a:br>
              <a:rPr lang="en-US" sz="1400" dirty="0" smtClean="0">
                <a:solidFill>
                  <a:srgbClr val="99290F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99290F"/>
                </a:solidFill>
                <a:latin typeface="Arial" charset="0"/>
              </a:rPr>
              <a:t>HYPOTHESES</a:t>
            </a:r>
            <a:endParaRPr lang="en-US" sz="1400" dirty="0">
              <a:solidFill>
                <a:srgbClr val="99290F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912097" y="4217909"/>
            <a:ext cx="1434073" cy="13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522C56"/>
                </a:solidFill>
                <a:latin typeface="Arial" charset="0"/>
              </a:rPr>
              <a:t>SOCIETAL</a:t>
            </a:r>
            <a:br>
              <a:rPr lang="en-US" sz="1400" dirty="0" smtClean="0">
                <a:solidFill>
                  <a:srgbClr val="522C56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522C56"/>
                </a:solidFill>
                <a:latin typeface="Arial" charset="0"/>
              </a:rPr>
              <a:t>BENEFITS</a:t>
            </a:r>
            <a:br>
              <a:rPr lang="en-US" sz="1400" dirty="0" smtClean="0">
                <a:solidFill>
                  <a:srgbClr val="522C56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522C56"/>
                </a:solidFill>
                <a:latin typeface="Arial" charset="0"/>
              </a:rPr>
              <a:t>AND</a:t>
            </a:r>
            <a:br>
              <a:rPr lang="en-US" sz="1400" dirty="0" smtClean="0">
                <a:solidFill>
                  <a:srgbClr val="522C56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522C56"/>
                </a:solidFill>
                <a:latin typeface="Arial" charset="0"/>
              </a:rPr>
              <a:t>OUTCOMES</a:t>
            </a:r>
            <a:endParaRPr lang="en-US" sz="1400" dirty="0">
              <a:solidFill>
                <a:srgbClr val="522C56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399819" y="4153696"/>
            <a:ext cx="1434073" cy="13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5275"/>
                </a:solidFill>
                <a:latin typeface="Arial" charset="0"/>
              </a:rPr>
              <a:t>COMMUNITY</a:t>
            </a:r>
            <a:br>
              <a:rPr lang="en-US" sz="1400" dirty="0" smtClean="0">
                <a:solidFill>
                  <a:srgbClr val="005275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5275"/>
                </a:solidFill>
                <a:latin typeface="Arial" charset="0"/>
              </a:rPr>
              <a:t>ANALYSIS</a:t>
            </a:r>
            <a:br>
              <a:rPr lang="en-US" sz="1400" dirty="0" smtClean="0">
                <a:solidFill>
                  <a:srgbClr val="005275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5275"/>
                </a:solidFill>
                <a:latin typeface="Arial" charset="0"/>
              </a:rPr>
              <a:t>AND</a:t>
            </a:r>
            <a:br>
              <a:rPr lang="en-US" sz="1400" dirty="0" smtClean="0">
                <a:solidFill>
                  <a:srgbClr val="005275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5275"/>
                </a:solidFill>
                <a:latin typeface="Arial" charset="0"/>
              </a:rPr>
              <a:t>FEEDBACK</a:t>
            </a:r>
            <a:endParaRPr lang="en-US" sz="1400" dirty="0">
              <a:solidFill>
                <a:srgbClr val="00527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7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Reductionism is the reduction of complex systems to simpler components that are more manageable to study</a:t>
            </a:r>
          </a:p>
          <a:p>
            <a:pPr lvl="1"/>
            <a:r>
              <a:rPr lang="en-US" smtClean="0"/>
              <a:t>For example, studying the molecular structure of DNA helps us to understand the chemical basis of inheritance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3a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84" y="786768"/>
            <a:ext cx="5132832" cy="51328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1.23a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3838465" y="1471152"/>
            <a:ext cx="1976310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Testing Ideas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250742" y="1785070"/>
            <a:ext cx="2999246" cy="130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17475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Forming hypotheses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Predicting results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Doing experiments and/or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making observations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Measuring results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267691" y="3211965"/>
            <a:ext cx="2639835" cy="4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Interpreting Test Results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Data may…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269473" y="3754183"/>
            <a:ext cx="2730803" cy="15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17475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Support a hypothesis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Contradict a hypothesis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Inspire a revised or new 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hypothesis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Prompt revised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assumptions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01_23aRealisticViewSc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53" y="903133"/>
            <a:ext cx="3980821" cy="11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3b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341504"/>
            <a:ext cx="4023360" cy="40233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243607" y="2598395"/>
            <a:ext cx="2649648" cy="156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12713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Observing nature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Asking questions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Sharing data and ideas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Finding inspiration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Exploring the scientific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literature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01_23bRealisticViewSc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23" y="1442995"/>
            <a:ext cx="3249276" cy="10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6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3c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2" y="1338456"/>
            <a:ext cx="4029456" cy="40294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657422" y="1984833"/>
            <a:ext cx="2240295" cy="273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12713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Feedback and 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peer review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Replication of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experiments and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observations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Discussion with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colleagues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Publication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Devising new ideas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and questions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Theory building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01_23cRealisticViewSc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51" y="1427335"/>
            <a:ext cx="3651626" cy="14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3d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341504"/>
            <a:ext cx="4023360" cy="40233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1.23d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329227" y="2391498"/>
            <a:ext cx="2642511" cy="20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12713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Developing technology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Addressing societal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issues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Informing policy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Solving everyday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problems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Satisfying curiosity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•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Building knowledge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 descr="01_23dRealisticViewSc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27" y="1445387"/>
            <a:ext cx="3578471" cy="13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0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1.23e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01_23e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3" y="360376"/>
            <a:ext cx="8004114" cy="61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1.23f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01_23f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7" y="414963"/>
            <a:ext cx="6575066" cy="60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3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3g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35608"/>
            <a:ext cx="8546592" cy="398678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1.23g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2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3hRealisticViewSci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896112"/>
            <a:ext cx="8546592" cy="50657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1.23h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1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Case Study in Scientific Inquiry: Investigating Coat Coloration in Mouse Populations</a:t>
            </a:r>
            <a:endParaRPr lang="en-US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patterns of animals vary widely in nature, sometimes even between members of the same species</a:t>
            </a:r>
          </a:p>
          <a:p>
            <a:r>
              <a:rPr lang="en-US" dirty="0" smtClean="0"/>
              <a:t>Two populations of mice belonging to the same species (</a:t>
            </a:r>
            <a:r>
              <a:rPr lang="en-US" i="1" dirty="0" err="1" smtClean="0"/>
              <a:t>Peromyscus</a:t>
            </a:r>
            <a:r>
              <a:rPr lang="en-US" i="1" dirty="0" smtClean="0"/>
              <a:t> </a:t>
            </a:r>
            <a:r>
              <a:rPr lang="en-US" i="1" dirty="0" err="1" smtClean="0"/>
              <a:t>polionotus</a:t>
            </a:r>
            <a:r>
              <a:rPr lang="en-US" dirty="0" smtClean="0"/>
              <a:t>) but with different color patterns are found in different environments</a:t>
            </a:r>
          </a:p>
          <a:p>
            <a:r>
              <a:rPr lang="en-US" dirty="0" smtClean="0"/>
              <a:t>The beach mouse lives on white sand dunes with sparse vegetation; the inland mouse lives on darker soil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4_MouseColor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08688"/>
            <a:ext cx="8546592" cy="48889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1.24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1434074" y="950339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solidFill>
                  <a:srgbClr val="000000"/>
                </a:solidFill>
                <a:latin typeface="Arial" charset="0"/>
              </a:rPr>
              <a:t>Florida</a:t>
            </a:r>
            <a:endParaRPr lang="en-US" sz="17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700776" y="5277505"/>
            <a:ext cx="204765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FFFFFF"/>
                </a:solidFill>
                <a:latin typeface="Arial" charset="0"/>
              </a:rPr>
              <a:t>Inland population</a:t>
            </a:r>
            <a:endParaRPr lang="en-US" sz="165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4695825" y="1333500"/>
            <a:ext cx="73025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248150" y="1781176"/>
            <a:ext cx="123825" cy="2381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641511" y="1963114"/>
            <a:ext cx="1267562" cy="47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Beach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870372" y="5271811"/>
            <a:ext cx="1968043" cy="3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FFFFFF"/>
                </a:solidFill>
                <a:latin typeface="Arial" charset="0"/>
              </a:rPr>
              <a:t>Beach </a:t>
            </a:r>
            <a:r>
              <a:rPr lang="en-US" sz="1650" dirty="0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sz="1650" dirty="0" smtClean="0">
                <a:solidFill>
                  <a:srgbClr val="FFFFFF"/>
                </a:solidFill>
                <a:latin typeface="Arial" charset="0"/>
              </a:rPr>
              <a:t>opulation</a:t>
            </a:r>
            <a:endParaRPr lang="en-US" sz="16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405599" y="1827345"/>
            <a:ext cx="940733" cy="4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0797E1"/>
                </a:solidFill>
                <a:latin typeface="Arial" charset="0"/>
              </a:rPr>
              <a:t>GULF OF </a:t>
            </a:r>
            <a:br>
              <a:rPr lang="en-US" sz="1400" i="1" dirty="0" smtClean="0">
                <a:solidFill>
                  <a:srgbClr val="0797E1"/>
                </a:solidFill>
                <a:latin typeface="Arial" charset="0"/>
              </a:rPr>
            </a:br>
            <a:r>
              <a:rPr lang="en-US" sz="1400" i="1" dirty="0" smtClean="0">
                <a:solidFill>
                  <a:srgbClr val="0797E1"/>
                </a:solidFill>
                <a:latin typeface="Arial" charset="0"/>
              </a:rPr>
              <a:t>MEXICO</a:t>
            </a:r>
            <a:endParaRPr lang="en-US" sz="1400" i="1" dirty="0">
              <a:solidFill>
                <a:srgbClr val="0797E1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670706" y="1065378"/>
            <a:ext cx="2029922" cy="2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Inland population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1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ea typeface="ヒラギノ角ゴ Pro W3" charset="0"/>
              </a:rPr>
              <a:t>To explore emergent properties, biologists complement reductionism with </a:t>
            </a:r>
            <a:r>
              <a:rPr lang="en-US" sz="2800" b="1" smtClean="0">
                <a:latin typeface="Arial" charset="0"/>
                <a:ea typeface="ヒラギノ角ゴ Pro W3" charset="0"/>
              </a:rPr>
              <a:t>systems biology</a:t>
            </a:r>
            <a:r>
              <a:rPr lang="en-US" sz="2800" smtClean="0">
                <a:latin typeface="Arial" charset="0"/>
                <a:ea typeface="ヒラギノ角ゴ Pro W3" charset="0"/>
              </a:rPr>
              <a:t>, analysis of the interactions among the parts of a biological system </a:t>
            </a:r>
            <a:endParaRPr lang="en-US" sz="2600" smtClean="0">
              <a:latin typeface="Arial" charset="0"/>
              <a:ea typeface="ヒラギノ角ゴ Pro W3" charset="0"/>
            </a:endParaRPr>
          </a:p>
          <a:p>
            <a:pPr eaLnBrk="1" hangingPunct="1"/>
            <a:endParaRPr lang="en-US" dirty="0"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0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4aMouseColor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04" y="460248"/>
            <a:ext cx="6717792" cy="59375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1.24a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4bMouseColor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56" y="466344"/>
            <a:ext cx="6723888" cy="59253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1.24b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7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4cMouseColor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08" y="2069592"/>
            <a:ext cx="2767584" cy="27188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1.24c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4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4dMouseColor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2170176"/>
            <a:ext cx="3261360" cy="25176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1.24d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5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two types of mice match the coloration of their habitats</a:t>
            </a:r>
          </a:p>
          <a:p>
            <a:r>
              <a:rPr lang="en-CA" smtClean="0"/>
              <a:t>Natural predators of these mice are all visual hunters</a:t>
            </a:r>
          </a:p>
          <a:p>
            <a:r>
              <a:rPr lang="en-CA" smtClean="0"/>
              <a:t>Francis Bertody Sumner hypothesized that the color patterns had evolved as adaptations to protect the mice from predators</a:t>
            </a:r>
          </a:p>
          <a:p>
            <a:r>
              <a:rPr lang="en-CA" smtClean="0"/>
              <a:t>Hopi Hoekstra and a group of students tested this hypothesis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</a:t>
            </a:r>
            <a:r>
              <a:rPr lang="en-CA" smtClean="0"/>
              <a:t>researchers predicted that mice that did not match their habitat would be preyed on more heavily than mice that did match the surroundings</a:t>
            </a:r>
          </a:p>
          <a:p>
            <a:r>
              <a:rPr lang="en-CA" smtClean="0"/>
              <a:t>They built models of mice, painted them to match one of the surroundings, and placed equal numbers of each type of model in each habitat</a:t>
            </a:r>
          </a:p>
          <a:p>
            <a:r>
              <a:rPr lang="en-CA" smtClean="0"/>
              <a:t>They</a:t>
            </a:r>
            <a:r>
              <a:rPr lang="en-US" smtClean="0"/>
              <a:t> then recorded signs of predation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600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5_MousePred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78792"/>
            <a:ext cx="8546592" cy="474878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1.25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1459826" y="3488151"/>
            <a:ext cx="748892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Light models	Dark models	Light models	Dark models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248151" y="5079257"/>
            <a:ext cx="7488921" cy="52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854200" algn="l"/>
                <a:tab pos="3941763" algn="l"/>
                <a:tab pos="5824538" algn="l"/>
                <a:tab pos="5868988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Camouflaged	Non-camouflaged	Non-camouflaged	Camouflaged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(control)	(experimental)	(experimental)	(control)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939745" y="1378839"/>
            <a:ext cx="1614937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Beach habitat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333824" y="1378840"/>
            <a:ext cx="1614937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Inland habitat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290283" y="2355178"/>
            <a:ext cx="1890480" cy="48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Percentage of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attacked models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912391" y="1736476"/>
            <a:ext cx="416053" cy="2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100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036476" y="2510132"/>
            <a:ext cx="416053" cy="2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138664" y="3254594"/>
            <a:ext cx="182480" cy="2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5831" y="970114"/>
            <a:ext cx="1614937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941513" algn="l"/>
                <a:tab pos="3919538" algn="l"/>
                <a:tab pos="5846763" algn="l"/>
              </a:tabLst>
            </a:pPr>
            <a:r>
              <a:rPr lang="en-US" sz="1500" dirty="0" smtClean="0">
                <a:solidFill>
                  <a:srgbClr val="FF6600"/>
                </a:solidFill>
                <a:latin typeface="Arial" charset="0"/>
              </a:rPr>
              <a:t>Results</a:t>
            </a:r>
            <a:endParaRPr lang="en-US" sz="1500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1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5aMousePred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8" y="2405256"/>
            <a:ext cx="1914144" cy="18958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1.25a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678767" y="3729005"/>
            <a:ext cx="1832086" cy="52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854200" algn="l"/>
                <a:tab pos="3941763" algn="l"/>
                <a:tab pos="5824538" algn="l"/>
                <a:tab pos="5868988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Camouflaged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(control)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7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5bMousePred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2402208"/>
            <a:ext cx="2011680" cy="19019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1.25b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576578" y="3736304"/>
            <a:ext cx="2204343" cy="5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854200" algn="l"/>
                <a:tab pos="3941763" algn="l"/>
                <a:tab pos="5824538" algn="l"/>
                <a:tab pos="5868988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Non-camouflaged 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(experimental)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2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5cMousePred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2" y="2405256"/>
            <a:ext cx="2017776" cy="18958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1.25c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576578" y="3736304"/>
            <a:ext cx="2204343" cy="5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854200" algn="l"/>
                <a:tab pos="3941763" algn="l"/>
                <a:tab pos="5824538" algn="l"/>
                <a:tab pos="5868988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Non-camouflaged 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(experimental)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9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Structure and Function</a:t>
            </a:r>
            <a:endParaRPr lang="en-US" i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At each level of the biological hierarchy we find a correlation between structure and function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5dMousePred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8" y="2405256"/>
            <a:ext cx="1914144" cy="18958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1.25d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678765" y="3750901"/>
            <a:ext cx="1576617" cy="52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854200" algn="l"/>
                <a:tab pos="3941763" algn="l"/>
                <a:tab pos="5824538" algn="l"/>
                <a:tab pos="5868988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Camouflaged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(control)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4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 Variables and Controls</a:t>
            </a:r>
            <a:endParaRPr lang="en-US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controlled experiment</a:t>
            </a:r>
            <a:r>
              <a:rPr lang="en-US" dirty="0" smtClean="0"/>
              <a:t>, an experimental group (the non-camouflaged mice in this case) is compared with a control group (the camouflaged mice)</a:t>
            </a:r>
          </a:p>
          <a:p>
            <a:r>
              <a:rPr lang="en-US" dirty="0" smtClean="0"/>
              <a:t>Ideally experimental and control groups differ in only the one factor under investigation</a:t>
            </a:r>
          </a:p>
          <a:p>
            <a:r>
              <a:rPr lang="en-US" dirty="0" smtClean="0"/>
              <a:t>Without controls the researchers would not be able to rule out other factors besides model color that might have affected the results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Theories in Science</a:t>
            </a:r>
            <a:endParaRPr lang="en-US"/>
          </a:p>
        </p:txBody>
      </p:sp>
      <p:sp>
        <p:nvSpPr>
          <p:cNvPr id="1566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context of science, a </a:t>
            </a:r>
            <a:r>
              <a:rPr lang="en-US" b="1" dirty="0" smtClean="0"/>
              <a:t>theory</a:t>
            </a:r>
            <a:r>
              <a:rPr lang="en-US" dirty="0" smtClean="0"/>
              <a:t> is</a:t>
            </a:r>
          </a:p>
          <a:p>
            <a:pPr lvl="1"/>
            <a:r>
              <a:rPr lang="en-US" dirty="0" smtClean="0"/>
              <a:t>Broader in scope than a hypothesis</a:t>
            </a:r>
          </a:p>
          <a:p>
            <a:pPr lvl="1"/>
            <a:r>
              <a:rPr lang="en-US" dirty="0" smtClean="0"/>
              <a:t>General, and can lead to new testable hypotheses</a:t>
            </a:r>
          </a:p>
          <a:p>
            <a:pPr lvl="1"/>
            <a:r>
              <a:rPr lang="en-US" dirty="0" smtClean="0"/>
              <a:t>Supported by a large body of evidence in comparison to a hypothesis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1.4: Science benefits from a cooperative approach and diverse viewpoints</a:t>
            </a:r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Most scientists work in teams, which often include graduate and undergraduate students</a:t>
            </a:r>
          </a:p>
          <a:p>
            <a:r>
              <a:rPr lang="en-US" smtClean="0"/>
              <a:t>Good communication is important in order to share results through seminars, publications, and websites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on the Work of Others</a:t>
            </a:r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Scientists check each other’s claims by performing similar experiments</a:t>
            </a:r>
          </a:p>
          <a:p>
            <a:r>
              <a:rPr lang="en-US" dirty="0" smtClean="0"/>
              <a:t>If experimental results are not repeatable, the original claim will have to be revised</a:t>
            </a:r>
          </a:p>
          <a:p>
            <a:r>
              <a:rPr lang="en-US" dirty="0" smtClean="0"/>
              <a:t>It is not unusual for different scientists to work on the same research question</a:t>
            </a:r>
          </a:p>
          <a:p>
            <a:r>
              <a:rPr lang="en-US" dirty="0" smtClean="0"/>
              <a:t>Scientists cooperate by sharing data about </a:t>
            </a:r>
            <a:r>
              <a:rPr lang="en-US" b="1" dirty="0" smtClean="0"/>
              <a:t>model organisms</a:t>
            </a:r>
            <a:r>
              <a:rPr lang="en-US" dirty="0" smtClean="0"/>
              <a:t> (for example, the fruit fly </a:t>
            </a:r>
            <a:r>
              <a:rPr lang="en-US" i="1" dirty="0" smtClean="0"/>
              <a:t>Drosophila melanogaster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Science, Technology, and Society</a:t>
            </a: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goal of science is to understand natural phenomena</a:t>
            </a:r>
          </a:p>
          <a:p>
            <a:r>
              <a:rPr lang="en-US" dirty="0" smtClean="0"/>
              <a:t>The goal of </a:t>
            </a:r>
            <a:r>
              <a:rPr lang="en-US" b="1" dirty="0" smtClean="0"/>
              <a:t>technology</a:t>
            </a:r>
            <a:r>
              <a:rPr lang="en-US" dirty="0" smtClean="0"/>
              <a:t> is to apply scientific knowledge for some specific purpose</a:t>
            </a:r>
          </a:p>
          <a:p>
            <a:r>
              <a:rPr lang="en-US" dirty="0" smtClean="0"/>
              <a:t>Science and technology are interdependent</a:t>
            </a:r>
          </a:p>
          <a:p>
            <a:r>
              <a:rPr lang="en-US" dirty="0" smtClean="0"/>
              <a:t>Biology is marked by </a:t>
            </a:r>
            <a:r>
              <a:rPr lang="ja-JP" altLang="en-US" dirty="0" smtClean="0"/>
              <a:t>“</a:t>
            </a:r>
            <a:r>
              <a:rPr lang="en-US" dirty="0" smtClean="0"/>
              <a:t>discoveries,</a:t>
            </a:r>
            <a:r>
              <a:rPr lang="ja-JP" altLang="en-US" dirty="0" smtClean="0"/>
              <a:t>”</a:t>
            </a:r>
            <a:r>
              <a:rPr lang="en-US" dirty="0" smtClean="0"/>
              <a:t> while technology is marked by </a:t>
            </a:r>
            <a:r>
              <a:rPr lang="ja-JP" altLang="en-US" dirty="0" smtClean="0"/>
              <a:t>“</a:t>
            </a:r>
            <a:r>
              <a:rPr lang="en-US" dirty="0" smtClean="0"/>
              <a:t>inventions</a:t>
            </a:r>
            <a:r>
              <a:rPr lang="ja-JP" altLang="en-US" dirty="0" smtClean="0"/>
              <a:t>”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combination of science and technology has dramatic effects on society</a:t>
            </a:r>
          </a:p>
          <a:p>
            <a:pPr lvl="1"/>
            <a:r>
              <a:rPr lang="en-US" smtClean="0"/>
              <a:t>For example, the discovery of DNA by James Watson and Francis Crick allowed for advances in DNA technology such as testing for hereditary diseases</a:t>
            </a:r>
          </a:p>
          <a:p>
            <a:r>
              <a:rPr lang="en-US" smtClean="0"/>
              <a:t>Ethical issues can arise from new technology, but have as much to do with politics, economics, and cultural values as with science and technology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6MichaelMort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100328"/>
            <a:ext cx="6638544" cy="46573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1.26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5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Value of Diverse Viewpoints in Science</a:t>
            </a:r>
            <a:endParaRPr lang="en-US"/>
          </a:p>
        </p:txBody>
      </p:sp>
      <p:sp>
        <p:nvSpPr>
          <p:cNvPr id="163845" name="Rectangle 1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Many important inventions have occurred where different cultures and ideas mix</a:t>
            </a:r>
          </a:p>
          <a:p>
            <a:pPr lvl="1"/>
            <a:r>
              <a:rPr lang="en-US" smtClean="0"/>
              <a:t>For example, the printing press relied on innovations from China (paper and ink) and Europe (mass production in mills)</a:t>
            </a:r>
          </a:p>
          <a:p>
            <a:r>
              <a:rPr lang="en-US" smtClean="0"/>
              <a:t>Science benefits from diverse views from different racial and ethnic groups, and from both women and men</a:t>
            </a:r>
          </a:p>
          <a:p>
            <a:pPr lvl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UN02a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16080"/>
            <a:ext cx="8546592" cy="54742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1.UN02a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2277332" y="875232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Light coat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262734" y="1305853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Dark coat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678715" y="897126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Light coat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64117" y="1327747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Dark coat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88310" y="780349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88310" y="1276657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88310" y="1787562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30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788310" y="2291168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88310" y="2794774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88310" y="3298380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15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88310" y="3794688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10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88310" y="4298294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88310" y="4809198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rot="16200000">
            <a:off x="-1047217" y="2550480"/>
            <a:ext cx="3364488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Number of mice caught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496324" y="5130348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Full moon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109433" y="5137646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No moon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540117" y="5553669"/>
            <a:ext cx="2861265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A: Light-colored soil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919602" y="5137646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Full moon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532711" y="5144944"/>
            <a:ext cx="1503623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No moon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992591" y="5553650"/>
            <a:ext cx="2861265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B: Dark-colored soil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189693" y="787650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189693" y="1283958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189693" y="1794863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30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189693" y="2298469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189693" y="2802075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189693" y="3305681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15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189693" y="3801989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10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189693" y="4305595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5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189693" y="4816499"/>
            <a:ext cx="496341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0</a:t>
            </a:r>
          </a:p>
          <a:p>
            <a:pPr algn="r"/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rot="16200000">
            <a:off x="3354166" y="2557781"/>
            <a:ext cx="3364488" cy="3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Number of mice caught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5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Cell: An Organism’s Basic Unit of Structure and Function</a:t>
            </a:r>
            <a:endParaRPr lang="en-US" i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cell is the lowest level of organization that can perform all activities required for life</a:t>
            </a:r>
          </a:p>
          <a:p>
            <a:r>
              <a:rPr lang="en-US" dirty="0" smtClean="0"/>
              <a:t>Every cell is enclosed by a membrane that regulates passage of materials between the cell and its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02b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1389888"/>
            <a:ext cx="4096512" cy="40782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1.UN02b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2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03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56" y="664848"/>
            <a:ext cx="5352288" cy="537667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5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04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426720"/>
            <a:ext cx="6419088" cy="60045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1.UN04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5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05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24" y="1567389"/>
            <a:ext cx="2054352" cy="35905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1.UN05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3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UN06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12" y="1030353"/>
            <a:ext cx="5980176" cy="46512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1.UN06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3547382" y="992008"/>
            <a:ext cx="2547401" cy="32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ENERGY FLOW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01_UN06Summary_C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90" y="1511729"/>
            <a:ext cx="3761358" cy="26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07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2111892"/>
            <a:ext cx="2712720" cy="24871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1.UN07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5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UN08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92" y="223680"/>
            <a:ext cx="302361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1.UN08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4262699" y="400822"/>
            <a:ext cx="1686102" cy="35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STIMULUS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48099" y="6020784"/>
            <a:ext cx="1686102" cy="35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rot="16200000">
            <a:off x="1591215" y="2867764"/>
            <a:ext cx="3299214" cy="35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Negative feedback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9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UN09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12638"/>
            <a:ext cx="8546592" cy="52852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1.UN09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2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_UN10Summary_C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" y="189992"/>
            <a:ext cx="752246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1.UN10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2452512" y="371628"/>
            <a:ext cx="3948835" cy="40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Population of organisms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335741" y="2108709"/>
            <a:ext cx="1576615" cy="70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Hereditary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variations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759036" y="2123306"/>
            <a:ext cx="3547386" cy="68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Overproduction of off-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spring and competition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204318" y="3203507"/>
            <a:ext cx="2058363" cy="60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Environmental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factors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08729" y="4320201"/>
            <a:ext cx="5576550" cy="60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Differences in reproductive success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of individuals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175156" y="6064579"/>
            <a:ext cx="6204277" cy="35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Evolution of adaptations in the population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UN11Test_Q15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04" y="246380"/>
            <a:ext cx="5280792" cy="636524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1.UN11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1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ea typeface="ヒラギノ角ゴ Pro W3" charset="0"/>
              </a:rPr>
              <a:t>A </a:t>
            </a:r>
            <a:r>
              <a:rPr lang="en-US" sz="2800" b="1" smtClean="0">
                <a:latin typeface="Arial" charset="0"/>
                <a:ea typeface="ヒラギノ角ゴ Pro W3" charset="0"/>
              </a:rPr>
              <a:t>eukaryotic cell </a:t>
            </a:r>
            <a:r>
              <a:rPr lang="en-US" sz="2800" smtClean="0">
                <a:latin typeface="Arial" charset="0"/>
                <a:ea typeface="ヒラギノ角ゴ Pro W3" charset="0"/>
              </a:rPr>
              <a:t>has membrane-enclosed organelles, the largest of which is usually the nucleus</a:t>
            </a:r>
          </a:p>
          <a:p>
            <a:pPr eaLnBrk="1" hangingPunct="1"/>
            <a:r>
              <a:rPr lang="en-US" sz="2800" smtClean="0">
                <a:latin typeface="Arial" charset="0"/>
                <a:ea typeface="ヒラギノ角ゴ Pro W3" charset="0"/>
              </a:rPr>
              <a:t>By comparison, a </a:t>
            </a:r>
            <a:r>
              <a:rPr lang="en-US" sz="2800" b="1" smtClean="0">
                <a:latin typeface="Arial" charset="0"/>
                <a:ea typeface="ヒラギノ角ゴ Pro W3" charset="0"/>
              </a:rPr>
              <a:t>prokaryotic cell </a:t>
            </a:r>
            <a:r>
              <a:rPr lang="en-US" sz="2800" smtClean="0">
                <a:latin typeface="Arial" charset="0"/>
                <a:ea typeface="ヒラギノ角ゴ Pro W3" charset="0"/>
              </a:rPr>
              <a:t>is simpler and usually smaller, and does not contain a nucleus or other membrane-enclosed organelles</a:t>
            </a:r>
            <a:endParaRPr lang="en-US" sz="2800" dirty="0">
              <a:latin typeface="Arial" charset="0"/>
              <a:ea typeface="ヒラギノ角ゴ Pro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Theme: Life’s Processes Involve the Expression and Transmission of Genetic Information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Within cells, structures called chromosomes contain genetic material in the form of </a:t>
            </a:r>
            <a:r>
              <a:rPr lang="en-CA" b="1" dirty="0" smtClean="0"/>
              <a:t>DNA</a:t>
            </a:r>
            <a:r>
              <a:rPr lang="en-CA" dirty="0" smtClean="0"/>
              <a:t> (</a:t>
            </a:r>
            <a:r>
              <a:rPr lang="en-CA" b="1" dirty="0" smtClean="0"/>
              <a:t>deoxyribonucleic acid</a:t>
            </a:r>
            <a:r>
              <a:rPr lang="en-CA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5_NewtLungCellDi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295984"/>
            <a:ext cx="6638544" cy="41208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1.5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08852" y="1571699"/>
            <a:ext cx="827047" cy="149151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100543" y="1320049"/>
            <a:ext cx="830607" cy="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25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1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5aNewtLungCellDi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299032"/>
            <a:ext cx="3230880" cy="41148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1.5a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85865" y="1559022"/>
            <a:ext cx="827047" cy="149151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59464" y="1318227"/>
            <a:ext cx="830607" cy="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25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2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5bNewtLungCellDi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4" y="1295984"/>
            <a:ext cx="2907792" cy="41208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1.5b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1387" y="1559022"/>
            <a:ext cx="827047" cy="149151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224986" y="1318227"/>
            <a:ext cx="830607" cy="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25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Calibri" charset="0"/>
              </a:rPr>
              <a:t>Big Ideas in AP Biology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458200" cy="1371600"/>
          </a:xfrm>
        </p:spPr>
        <p:txBody>
          <a:bodyPr/>
          <a:lstStyle/>
          <a:p>
            <a:pPr marL="1544638" lvl="1" indent="-1544638" eaLnBrk="1" hangingPunct="1">
              <a:buFontTx/>
              <a:buNone/>
              <a:defRPr/>
            </a:pPr>
            <a:r>
              <a:rPr lang="en-US" u="sng" dirty="0" smtClean="0">
                <a:ea typeface="+mn-ea"/>
              </a:rPr>
              <a:t>Big Idea 1</a:t>
            </a:r>
            <a:r>
              <a:rPr lang="en-US" dirty="0" smtClean="0">
                <a:ea typeface="+mn-ea"/>
              </a:rPr>
              <a:t>: The process of evolution drives the diversity and unity of life.</a:t>
            </a:r>
          </a:p>
          <a:p>
            <a:pPr marL="990600" lvl="1" indent="-533400" eaLnBrk="1" hangingPunct="1">
              <a:buFontTx/>
              <a:buNone/>
              <a:defRPr/>
            </a:pPr>
            <a:endParaRPr lang="en-US" dirty="0" smtClean="0">
              <a:ea typeface="+mn-ea"/>
            </a:endParaRPr>
          </a:p>
        </p:txBody>
      </p:sp>
      <p:pic>
        <p:nvPicPr>
          <p:cNvPr id="15363" name="Picture 4" descr="01_22_GalapagosFinches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0274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Content Placeholder 6" descr="01_07_FormFitsFunction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572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19907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73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DNA, the Genetic Material</a:t>
            </a:r>
            <a:endParaRPr lang="en-US" i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chromosome has one long DNA molecule with hundreds or thousands of genes</a:t>
            </a:r>
          </a:p>
          <a:p>
            <a:r>
              <a:rPr lang="en-US" b="1" dirty="0" smtClean="0"/>
              <a:t>Genes</a:t>
            </a:r>
            <a:r>
              <a:rPr lang="en-US" dirty="0" smtClean="0"/>
              <a:t> encode information for building the molecules synthesized within the cell</a:t>
            </a:r>
          </a:p>
          <a:p>
            <a:r>
              <a:rPr lang="en-US" dirty="0" smtClean="0"/>
              <a:t>Genes are the units of inheritance</a:t>
            </a:r>
          </a:p>
          <a:p>
            <a:r>
              <a:rPr lang="en-US" dirty="0" smtClean="0"/>
              <a:t>DNA controls the development and maintenance of organisms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6_DNADirects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" y="210312"/>
            <a:ext cx="836980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1.6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3309471" y="1164530"/>
            <a:ext cx="1740647" cy="3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 cell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60298" y="2755765"/>
            <a:ext cx="986117" cy="3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 cell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44067" y="4085532"/>
            <a:ext cx="1837761" cy="8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Fertilized egg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with DNA from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both parents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377775" y="4705591"/>
            <a:ext cx="1837761" cy="8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Embryo’s cells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with copies of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inherited DNA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103483" y="5758943"/>
            <a:ext cx="2278518" cy="85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Offspring with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traits inherited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from both parents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454150" y="789845"/>
            <a:ext cx="539750" cy="1012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987550" y="789845"/>
            <a:ext cx="523875" cy="454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51524" y="509360"/>
            <a:ext cx="2703979" cy="2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Nuclei containing DNA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06aDNADirects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12" y="661927"/>
            <a:ext cx="5370576" cy="5407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1.6a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Each DNA molecule is made up of two long chains arranged in a double helix</a:t>
            </a:r>
          </a:p>
          <a:p>
            <a:r>
              <a:rPr lang="en-US" smtClean="0"/>
              <a:t>Each chain is made up of four kinds of chemical building blocks called nucleotides and nicknamed A, G, C, and 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7DN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37744"/>
            <a:ext cx="791870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1.7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2326283" y="586949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Nucleus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541337" y="730893"/>
            <a:ext cx="756196" cy="24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487065" y="1092721"/>
            <a:ext cx="79599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22666" y="952396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DNA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240211" y="6275105"/>
            <a:ext cx="2236075" cy="25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(a) DNA double helix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928257" y="6271661"/>
            <a:ext cx="2559220" cy="25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(b) Single strand of DNA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690459" y="5641831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714553" y="5242594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707671" y="4839914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711114" y="3635321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14554" y="4038000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690461" y="4440679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711113" y="2034934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7687020" y="2437613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680142" y="3232640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697350" y="431104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673257" y="833783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7711115" y="1236461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693910" y="1642579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7676702" y="2840286"/>
            <a:ext cx="239447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890406" y="1153859"/>
            <a:ext cx="1220352" cy="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Nucleotide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Left Brace 6"/>
          <p:cNvSpPr/>
          <p:nvPr/>
        </p:nvSpPr>
        <p:spPr bwMode="auto">
          <a:xfrm>
            <a:off x="7124525" y="1087574"/>
            <a:ext cx="158322" cy="454304"/>
          </a:xfrm>
          <a:prstGeom prst="leftBrace">
            <a:avLst>
              <a:gd name="adj1" fmla="val 2738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130464" y="1885479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Cell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5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ea typeface="ヒラギノ角ゴ Pro W3" charset="0"/>
              </a:rPr>
              <a:t>Genes control protein production indirectly</a:t>
            </a:r>
          </a:p>
          <a:p>
            <a:pPr eaLnBrk="1" hangingPunct="1"/>
            <a:r>
              <a:rPr lang="en-US" sz="2800" smtClean="0">
                <a:latin typeface="Arial" charset="0"/>
                <a:ea typeface="ヒラギノ角ゴ Pro W3" charset="0"/>
              </a:rPr>
              <a:t>DNA is transcribed into RNA, which is then translated into a protein</a:t>
            </a:r>
          </a:p>
          <a:p>
            <a:pPr eaLnBrk="1" hangingPunct="1"/>
            <a:r>
              <a:rPr lang="en-US" sz="2800" b="1" smtClean="0">
                <a:latin typeface="Arial" charset="0"/>
                <a:ea typeface="ヒラギノ角ゴ Pro W3" charset="0"/>
              </a:rPr>
              <a:t>Gene expression</a:t>
            </a:r>
            <a:r>
              <a:rPr lang="en-US" sz="2800" smtClean="0">
                <a:latin typeface="Arial" charset="0"/>
                <a:ea typeface="ヒラギノ角ゴ Pro W3" charset="0"/>
              </a:rPr>
              <a:t> is the process of converting information from gene to cellular product</a:t>
            </a:r>
            <a:endParaRPr lang="en-US" sz="2800" dirty="0">
              <a:latin typeface="Arial" charset="0"/>
              <a:ea typeface="ヒラギノ角ゴ Pro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8_GeneExpres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454"/>
            <a:ext cx="8077200" cy="6437376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 bwMode="auto">
          <a:xfrm flipH="1">
            <a:off x="3293401" y="1820529"/>
            <a:ext cx="389798" cy="40236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 flipV="1">
            <a:off x="2978151" y="2216902"/>
            <a:ext cx="320674" cy="63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2876550" y="2150227"/>
            <a:ext cx="101600" cy="666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2873375" y="2080377"/>
            <a:ext cx="53975" cy="666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2924175" y="2080377"/>
            <a:ext cx="33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3248025" y="2077202"/>
            <a:ext cx="114300" cy="698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1.8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3724859" y="1694117"/>
            <a:ext cx="473767" cy="42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Lens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cell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3290226" y="1823704"/>
            <a:ext cx="389798" cy="4023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2974976" y="2220077"/>
            <a:ext cx="320674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2873375" y="2153402"/>
            <a:ext cx="101600" cy="66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870200" y="2083552"/>
            <a:ext cx="53975" cy="66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921000" y="2083552"/>
            <a:ext cx="33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3244850" y="2080377"/>
            <a:ext cx="114300" cy="69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9408" y="1694117"/>
            <a:ext cx="1879790" cy="110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85750" algn="l"/>
              </a:tabLst>
            </a:pP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(a) 	Lens cells are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	tightly packed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	with transparent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	proteins called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35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482941" y="294492"/>
            <a:ext cx="4238278" cy="2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8575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(b) How do lens cells make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proteins?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517460" y="508323"/>
            <a:ext cx="1523425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 gene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508858" y="2167139"/>
            <a:ext cx="467292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DNA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508857" y="3372373"/>
            <a:ext cx="642234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mRNA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508853" y="4396173"/>
            <a:ext cx="1426240" cy="44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Chain of amino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acids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515331" y="6003149"/>
            <a:ext cx="830141" cy="2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914873" y="6340106"/>
            <a:ext cx="1562311" cy="2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 protein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Left Brace 16"/>
          <p:cNvSpPr/>
          <p:nvPr/>
        </p:nvSpPr>
        <p:spPr bwMode="auto">
          <a:xfrm rot="5400000">
            <a:off x="7106065" y="-374481"/>
            <a:ext cx="114471" cy="2306052"/>
          </a:xfrm>
          <a:prstGeom prst="leftBrace">
            <a:avLst>
              <a:gd name="adj1" fmla="val 46969"/>
              <a:gd name="adj2" fmla="val 480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563217" y="2739409"/>
            <a:ext cx="1564051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TRANSCRIPTION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652117" y="3907809"/>
            <a:ext cx="1564051" cy="2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TRANSLATION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099533" y="1884564"/>
            <a:ext cx="3015892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00150" algn="l"/>
                <a:tab pos="1403350" algn="l"/>
                <a:tab pos="1600200" algn="l"/>
                <a:tab pos="1800225" algn="l"/>
                <a:tab pos="2000250" algn="l"/>
                <a:tab pos="2206625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A	C	C	A	A	A	C	C	G	A	G	T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099533" y="2195714"/>
            <a:ext cx="2542817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00150" algn="l"/>
                <a:tab pos="1403350" algn="l"/>
                <a:tab pos="1600200" algn="l"/>
                <a:tab pos="1800225" algn="l"/>
                <a:tab pos="2000250" algn="l"/>
                <a:tab pos="2206625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T	G	G	T	T	T	G	G	C	T	C	A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096358" y="3366252"/>
            <a:ext cx="3015892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00150" algn="l"/>
                <a:tab pos="1403350" algn="l"/>
                <a:tab pos="1600200" algn="l"/>
                <a:tab pos="1800225" algn="l"/>
                <a:tab pos="2000250" algn="l"/>
                <a:tab pos="2206625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U	G	G	U	U	U	G	G	C	U	C	A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588122" y="5059629"/>
            <a:ext cx="1712564" cy="2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PROTEIN FOLDING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6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8a_GeneExpres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44" y="1959399"/>
            <a:ext cx="4248912" cy="27919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1.8a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5665622" y="3615999"/>
            <a:ext cx="389798" cy="40236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5350372" y="4012372"/>
            <a:ext cx="320674" cy="63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5248771" y="3945697"/>
            <a:ext cx="101600" cy="666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245596" y="3875847"/>
            <a:ext cx="53975" cy="666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296396" y="3875847"/>
            <a:ext cx="33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620246" y="3872672"/>
            <a:ext cx="114300" cy="698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140875" y="3429000"/>
            <a:ext cx="829806" cy="61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Lens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cell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5662447" y="3619174"/>
            <a:ext cx="389798" cy="4023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5347197" y="4015547"/>
            <a:ext cx="320674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5245596" y="3948872"/>
            <a:ext cx="101600" cy="66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242421" y="3879022"/>
            <a:ext cx="53975" cy="66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293221" y="3879022"/>
            <a:ext cx="33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617071" y="3875847"/>
            <a:ext cx="114300" cy="69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496379" y="3436299"/>
            <a:ext cx="2255362" cy="1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341313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(a) 	Lens cells are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	tightly packed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	with transparent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	proteins called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0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08aaGeneExpres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2164080"/>
            <a:ext cx="3950208" cy="252984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1.8aa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8abGeneExpres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52" y="2466216"/>
            <a:ext cx="3206496" cy="1773936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 bwMode="auto">
          <a:xfrm flipH="1">
            <a:off x="4596704" y="2669174"/>
            <a:ext cx="749300" cy="730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4050604" y="3399424"/>
            <a:ext cx="54610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H="1" flipV="1">
            <a:off x="3834704" y="3266074"/>
            <a:ext cx="219075" cy="130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3828354" y="3139074"/>
            <a:ext cx="104775" cy="130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3933129" y="3135899"/>
            <a:ext cx="593725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4526854" y="3135899"/>
            <a:ext cx="206375" cy="1365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1.8ab</a:t>
            </a:r>
            <a:endParaRPr lang="en-US" sz="12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428553" y="2446245"/>
            <a:ext cx="873821" cy="64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Lens</a:t>
            </a:r>
            <a:br>
              <a:rPr lang="en-US" sz="2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cell</a:t>
            </a:r>
            <a:endParaRPr lang="en-US" sz="23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597400" y="2673350"/>
            <a:ext cx="749300" cy="730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4051300" y="3403600"/>
            <a:ext cx="5461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3835400" y="3270250"/>
            <a:ext cx="219075" cy="130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829050" y="3143250"/>
            <a:ext cx="104775" cy="130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3933825" y="3140075"/>
            <a:ext cx="593725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8" name="Straight Connector 9217"/>
          <p:cNvCxnSpPr/>
          <p:nvPr/>
        </p:nvCxnSpPr>
        <p:spPr bwMode="auto">
          <a:xfrm>
            <a:off x="4527550" y="3140075"/>
            <a:ext cx="206375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2927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Inquiring About Life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organism</a:t>
            </a:r>
            <a:r>
              <a:rPr lang="ja-JP" altLang="en-US" dirty="0" smtClean="0"/>
              <a:t>’</a:t>
            </a:r>
            <a:r>
              <a:rPr lang="en-US" dirty="0" smtClean="0"/>
              <a:t>s adaptations to its environment are the result of evolution</a:t>
            </a:r>
          </a:p>
          <a:p>
            <a:pPr lvl="1"/>
            <a:r>
              <a:rPr lang="en-US" dirty="0" smtClean="0"/>
              <a:t>For example, the seeds of the dandelion are moved by wind due to their parachute-like structures</a:t>
            </a:r>
          </a:p>
          <a:p>
            <a:r>
              <a:rPr lang="en-US" b="1" dirty="0" smtClean="0"/>
              <a:t>Evolution</a:t>
            </a:r>
            <a:r>
              <a:rPr lang="en-US" dirty="0" smtClean="0"/>
              <a:t> is the process of change that has transformed life on Earth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08bGeneExpres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88" y="267174"/>
            <a:ext cx="42306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1.8b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497574" y="297594"/>
            <a:ext cx="4238278" cy="2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8575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(b) How do lens cells make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proteins?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597784" y="511425"/>
            <a:ext cx="1523425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 gene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523491" y="2192138"/>
            <a:ext cx="467292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DNA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538088" y="3433867"/>
            <a:ext cx="642234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mRNA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16187" y="4472265"/>
            <a:ext cx="1426240" cy="44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Chain of amino</a:t>
            </a:r>
            <a:br>
              <a:rPr lang="en-US" sz="13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acids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529964" y="6123035"/>
            <a:ext cx="830141" cy="2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973300" y="6445394"/>
            <a:ext cx="1562311" cy="2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err="1" smtClean="0">
                <a:solidFill>
                  <a:srgbClr val="000000"/>
                </a:solidFill>
                <a:latin typeface="Arial" charset="0"/>
              </a:rPr>
              <a:t>Crystallin</a:t>
            </a:r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 protein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5400000">
            <a:off x="5186389" y="-371379"/>
            <a:ext cx="114471" cy="2306052"/>
          </a:xfrm>
          <a:prstGeom prst="leftBrace">
            <a:avLst>
              <a:gd name="adj1" fmla="val 46969"/>
              <a:gd name="adj2" fmla="val 480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577850" y="2779006"/>
            <a:ext cx="1564051" cy="2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TRANSCRIPTION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674049" y="3976602"/>
            <a:ext cx="1564051" cy="2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TRANSLATION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143362" y="1909563"/>
            <a:ext cx="3015892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16025" algn="l"/>
                <a:tab pos="1422400" algn="l"/>
                <a:tab pos="1616075" algn="l"/>
                <a:tab pos="1838325" algn="l"/>
                <a:tab pos="2035175" algn="l"/>
                <a:tab pos="2238375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A	C	C	A	A	A	C	C	G	A	G	T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143362" y="2220713"/>
            <a:ext cx="2542817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22375" algn="l"/>
                <a:tab pos="1425575" algn="l"/>
                <a:tab pos="1628775" algn="l"/>
                <a:tab pos="1828800" algn="l"/>
                <a:tab pos="2032000" algn="l"/>
                <a:tab pos="2241550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T	G	G	T	T	T	G	G	C	T	C	A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140187" y="3416823"/>
            <a:ext cx="3015892" cy="1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00025" algn="l"/>
                <a:tab pos="400050" algn="l"/>
                <a:tab pos="609600" algn="l"/>
                <a:tab pos="806450" algn="l"/>
                <a:tab pos="1006475" algn="l"/>
                <a:tab pos="1219200" algn="l"/>
                <a:tab pos="1419225" algn="l"/>
                <a:tab pos="1631950" algn="l"/>
                <a:tab pos="1831975" algn="l"/>
                <a:tab pos="2035175" algn="l"/>
                <a:tab pos="2235200" algn="l"/>
              </a:tabLst>
            </a:pPr>
            <a:r>
              <a:rPr lang="en-US" sz="900" dirty="0" smtClean="0">
                <a:solidFill>
                  <a:srgbClr val="FFFFFF"/>
                </a:solidFill>
                <a:latin typeface="Arial" charset="0"/>
              </a:rPr>
              <a:t>U	G	G	U	U	U	G	G	C	U	C	A</a:t>
            </a:r>
            <a:endParaRPr lang="en-US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610054" y="5150319"/>
            <a:ext cx="1712564" cy="2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solidFill>
                  <a:srgbClr val="FFFFFF"/>
                </a:solidFill>
                <a:latin typeface="Arial" charset="0"/>
              </a:rPr>
              <a:t>PROTEIN FOLDING</a:t>
            </a:r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9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Genomics: Large-Scale Analysis of DNA Sequences</a:t>
            </a:r>
            <a:endParaRPr lang="en-US" i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organism</a:t>
            </a:r>
            <a:r>
              <a:rPr lang="ja-JP" altLang="en-US" dirty="0" smtClean="0"/>
              <a:t>’</a:t>
            </a:r>
            <a:r>
              <a:rPr lang="en-US" dirty="0" smtClean="0"/>
              <a:t>s </a:t>
            </a:r>
            <a:r>
              <a:rPr lang="en-US" b="1" dirty="0" smtClean="0"/>
              <a:t>genome</a:t>
            </a:r>
            <a:r>
              <a:rPr lang="en-US" dirty="0" smtClean="0"/>
              <a:t> is its entire set of genetic instructions</a:t>
            </a:r>
          </a:p>
          <a:p>
            <a:r>
              <a:rPr lang="en-US" dirty="0" smtClean="0"/>
              <a:t>The human genome and those of many other organisms have been sequenced</a:t>
            </a:r>
          </a:p>
          <a:p>
            <a:r>
              <a:rPr lang="en-US" b="1" dirty="0" smtClean="0"/>
              <a:t>Genomics</a:t>
            </a:r>
            <a:r>
              <a:rPr lang="en-US" dirty="0" smtClean="0"/>
              <a:t> is the study of sets of genes within and between species</a:t>
            </a:r>
          </a:p>
          <a:p>
            <a:r>
              <a:rPr lang="en-US" b="1" dirty="0" smtClean="0"/>
              <a:t>Proteomics</a:t>
            </a:r>
            <a:r>
              <a:rPr lang="en-US" dirty="0" smtClean="0"/>
              <a:t> is the study of whole sets of proteins encoded by the genome (known as </a:t>
            </a:r>
            <a:r>
              <a:rPr lang="en-US" b="1" dirty="0" smtClean="0"/>
              <a:t>proteomes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genomics approach depends on</a:t>
            </a:r>
          </a:p>
          <a:p>
            <a:pPr lvl="1"/>
            <a:r>
              <a:rPr lang="ja-JP" altLang="en-US" dirty="0" smtClean="0"/>
              <a:t>“</a:t>
            </a:r>
            <a:r>
              <a:rPr lang="en-US" dirty="0" smtClean="0"/>
              <a:t>High-throughput</a:t>
            </a:r>
            <a:r>
              <a:rPr lang="ja-JP" altLang="en-US" dirty="0" smtClean="0"/>
              <a:t>”</a:t>
            </a:r>
            <a:r>
              <a:rPr lang="en-US" dirty="0" smtClean="0"/>
              <a:t> technology, which yields enormous amounts of data</a:t>
            </a:r>
          </a:p>
          <a:p>
            <a:pPr lvl="1"/>
            <a:r>
              <a:rPr lang="en-US" b="1" dirty="0" smtClean="0"/>
              <a:t>Bioinformatics</a:t>
            </a:r>
            <a:r>
              <a:rPr lang="en-US" dirty="0" smtClean="0"/>
              <a:t>, which is the use of computational tools to process a large volume of data</a:t>
            </a:r>
          </a:p>
          <a:p>
            <a:pPr lvl="1"/>
            <a:r>
              <a:rPr lang="en-US" dirty="0" smtClean="0"/>
              <a:t>Interdisciplinary research teams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Theme: Life Requires the Transfer and Transformation of Energy and Matter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input of energy from the sun and the transformation of energy from one form to another make life possible</a:t>
            </a:r>
          </a:p>
          <a:p>
            <a:r>
              <a:rPr lang="en-CA" dirty="0" smtClean="0"/>
              <a:t>When organisms use energy to perform work, some energy is lost to the surroundings as heat</a:t>
            </a:r>
          </a:p>
          <a:p>
            <a:r>
              <a:rPr lang="en-CA" dirty="0" smtClean="0"/>
              <a:t>As a result, energy flows through an ecosystem, usually entering as light and exiting as heat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09EFlowChemical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80918"/>
            <a:ext cx="8546592" cy="58582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1.9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3930542" y="616320"/>
            <a:ext cx="2220326" cy="22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ENERGY FLOW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947093" y="2767741"/>
            <a:ext cx="711597" cy="4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Light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energy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757023" y="2899125"/>
            <a:ext cx="465256" cy="2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Heat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472310" y="1002280"/>
            <a:ext cx="0" cy="10784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6437683" y="1484023"/>
            <a:ext cx="1034627" cy="11934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7477784" y="4949291"/>
            <a:ext cx="0" cy="8649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5873838" y="4779586"/>
            <a:ext cx="1592998" cy="503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877657" y="4078868"/>
            <a:ext cx="10949" cy="8266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547348" y="2789638"/>
            <a:ext cx="711597" cy="4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Chemical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energy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98141" y="4043267"/>
            <a:ext cx="1313813" cy="8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Plants take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up chemicals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from the soil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and air.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144040" y="5143607"/>
            <a:ext cx="1034571" cy="27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Chemicals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543531" y="4934923"/>
            <a:ext cx="1308284" cy="86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Decomposers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return 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chemicals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to the soil.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7543530" y="976965"/>
            <a:ext cx="1160479" cy="109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Chemicals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pass to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organisms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that eat the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plants.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 descr="01_09EFlowChemicalCyc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89" y="1442382"/>
            <a:ext cx="1938593" cy="64924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1882775" y="4321175"/>
            <a:ext cx="1231900" cy="1682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698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Theme: From Ecosystems to Molecules, Interactions Are Important in Biological Systems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12534"/>
            <a:ext cx="8499249" cy="4670160"/>
          </a:xfrm>
        </p:spPr>
        <p:txBody>
          <a:bodyPr/>
          <a:lstStyle/>
          <a:p>
            <a:r>
              <a:rPr lang="en-US" dirty="0" smtClean="0"/>
              <a:t>Interactions between the components of the system ensure smooth integration of all the parts</a:t>
            </a:r>
          </a:p>
          <a:p>
            <a:r>
              <a:rPr lang="en-US" dirty="0" smtClean="0"/>
              <a:t>This holds true equally well for components of an ecosystem and the molecules in a cell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Ecosystems: An Organism’s Interactions with Other Organisms and the Physical Environment</a:t>
            </a:r>
            <a:endParaRPr lang="en-US" i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At the ecosystem level, each organism interacts continuously with other organisms</a:t>
            </a:r>
          </a:p>
          <a:p>
            <a:r>
              <a:rPr lang="en-CA" dirty="0" smtClean="0"/>
              <a:t>These interactions may be beneficial or harmful to one or both of the organisms</a:t>
            </a:r>
          </a:p>
          <a:p>
            <a:r>
              <a:rPr lang="en-CA" dirty="0" smtClean="0"/>
              <a:t>Organisms also interact continuously with the physical factors in their environment, and the environment is affected by the organisms living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4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0_AcaciaInteractio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" y="134496"/>
            <a:ext cx="84978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1.10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4737436" y="272563"/>
            <a:ext cx="1334187" cy="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solidFill>
                  <a:srgbClr val="000000"/>
                </a:solidFill>
                <a:latin typeface="Arial" charset="0"/>
              </a:rPr>
              <a:t>Sunlight</a:t>
            </a:r>
            <a:endParaRPr lang="en-US" sz="17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842172" y="907534"/>
            <a:ext cx="2011983" cy="11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Leaves take in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carbon dioxide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from the air and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release oxygen.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085895" y="4774412"/>
            <a:ext cx="2632699" cy="16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Animals eat leaves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and fruit from the tree,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returning nutrients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and minerals to the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soil in their waste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products.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061930" y="4531839"/>
            <a:ext cx="1526822" cy="183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 and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minerals in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the soil are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taken up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by the tree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through its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roots.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748004" y="807653"/>
            <a:ext cx="2454331" cy="7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Leaves absorb light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energy from the sun.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077343" y="2548626"/>
            <a:ext cx="2147539" cy="164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Leaves fall to the 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ground and are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decomposed by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organisms that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return minerals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to the soil.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259742" y="975924"/>
            <a:ext cx="642122" cy="33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FFFFFF"/>
                </a:solidFill>
                <a:latin typeface="Arial" charset="0"/>
              </a:rPr>
              <a:t>CO</a:t>
            </a:r>
            <a:r>
              <a:rPr lang="en-US" sz="165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50" baseline="-25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765687" y="2115123"/>
            <a:ext cx="293444" cy="3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65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50" baseline="-25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6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0aAcaciaInteractio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08432"/>
            <a:ext cx="8546592" cy="60411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1.10a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9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Molecules: Interactions Within Organisms</a:t>
            </a:r>
            <a:endParaRPr lang="en-US" i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Interactions between components—organs, tissues, cells, and molecules—that make up living organisms are crucial to their smooth operation</a:t>
            </a:r>
          </a:p>
          <a:p>
            <a:r>
              <a:rPr lang="en-CA" smtClean="0"/>
              <a:t>Cells are able to coordinate various chemical pathways through a mechanism called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1.1a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01_01aDandelio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4" y="835152"/>
            <a:ext cx="6047232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5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1FeedbackRegul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8" y="181881"/>
            <a:ext cx="505358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1.11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4973209" y="2327987"/>
            <a:ext cx="1108811" cy="2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Insulin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524375" y="1689055"/>
            <a:ext cx="133350" cy="412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4797425" y="2463755"/>
            <a:ext cx="152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805899" y="2769062"/>
            <a:ext cx="1297071" cy="10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Circulation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throughout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body via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blood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684219" y="1529502"/>
            <a:ext cx="2118405" cy="48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Insulin-producing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cell in pancreas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695584" y="396403"/>
            <a:ext cx="2213469" cy="48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STIMULUS: High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blood glucose level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rot="16200000">
            <a:off x="1760118" y="3217743"/>
            <a:ext cx="2034751" cy="2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Negative feedback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889551" y="4400268"/>
            <a:ext cx="1437763" cy="51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Liver and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muscle cells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610702" y="5643545"/>
            <a:ext cx="2330624" cy="7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RESPONSE: Glucose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uptake by liver and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muscle cells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5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Negative Feedback</a:t>
            </a:r>
          </a:p>
        </p:txBody>
      </p:sp>
      <p:pic>
        <p:nvPicPr>
          <p:cNvPr id="3" name="01_13aNegativeFeedback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4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Positive Feedback</a:t>
            </a:r>
          </a:p>
        </p:txBody>
      </p:sp>
      <p:pic>
        <p:nvPicPr>
          <p:cNvPr id="3" name="01_13bPositiveFeedback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b="1" dirty="0" smtClean="0"/>
              <a:t>feedback regulation</a:t>
            </a:r>
            <a:r>
              <a:rPr lang="en-US" dirty="0" smtClean="0"/>
              <a:t> the output, or product of a process, regulates that very process</a:t>
            </a:r>
          </a:p>
          <a:p>
            <a:r>
              <a:rPr lang="en-US" dirty="0" smtClean="0"/>
              <a:t>The most common form of regulation in living organisms is negative feedback, in which the response reduces the initial stimulus</a:t>
            </a:r>
          </a:p>
          <a:p>
            <a:r>
              <a:rPr lang="en-US" dirty="0" smtClean="0"/>
              <a:t>Feedback is a regulatory motif common to life at all levels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Evolution, the Core Theme of Biology</a:t>
            </a:r>
            <a:endParaRPr lang="en-US" i="1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Evolution is the one idea that makes logical sense of everything we know about living organisms</a:t>
            </a:r>
          </a:p>
          <a:p>
            <a:r>
              <a:rPr lang="en-US" smtClean="0"/>
              <a:t>The scientific explanation for both the unity and diversity of organisms is the concept that living organisms are modified descendants of common ancestors</a:t>
            </a:r>
          </a:p>
          <a:p>
            <a:r>
              <a:rPr lang="en-US" smtClean="0"/>
              <a:t>Many kinds of evidence support the occurrence of evolution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4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1.2: The Core Theme: Evolution accounts for the unity and diversity of life</a:t>
            </a: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“</a:t>
            </a:r>
            <a:r>
              <a:rPr lang="en-US" dirty="0" smtClean="0"/>
              <a:t>Nothing in biology makes sense except in the light of evolution</a:t>
            </a:r>
            <a:r>
              <a:rPr lang="ja-JP" altLang="en-US" dirty="0" smtClean="0"/>
              <a:t>”</a:t>
            </a:r>
            <a:r>
              <a:rPr lang="en-US" dirty="0" smtClean="0"/>
              <a:t>—Theodosius </a:t>
            </a:r>
            <a:r>
              <a:rPr lang="en-US" dirty="0" err="1" smtClean="0"/>
              <a:t>Dobzhansky</a:t>
            </a:r>
            <a:endParaRPr lang="en-US" dirty="0" smtClean="0"/>
          </a:p>
          <a:p>
            <a:r>
              <a:rPr lang="en-US" dirty="0" smtClean="0"/>
              <a:t>Evolutionary mechanisms account for the unity and diversity of all species on Earth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Classifying the Diversity of Life</a:t>
            </a: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Approximately 1.8 million species have been identified and named to date, and thousands more are identified each year</a:t>
            </a:r>
          </a:p>
          <a:p>
            <a:r>
              <a:rPr lang="en-US" smtClean="0"/>
              <a:t>Estimates of the total number of species that actually exist range from 10 million to over 100 million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Grouping Species: The Basic Idea</a:t>
            </a:r>
            <a:endParaRPr lang="en-US" i="1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Taxonomy is the branch of biology that names and classifies species into groups of increasing breadth</a:t>
            </a:r>
          </a:p>
          <a:p>
            <a:r>
              <a:rPr lang="en-US" smtClean="0"/>
              <a:t>Domains, followed by kingdoms, are the broadest units of classification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2ClassifyingLif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548640" y="238743"/>
            <a:ext cx="8046720" cy="6416057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1.12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648748" y="616306"/>
            <a:ext cx="8211372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41888" algn="l"/>
                <a:tab pos="5886450" algn="l"/>
                <a:tab pos="69929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SPECIES	GENUS	FAMILY	ORDER	CLASS	PHYLUM	KINGDOM	DOMAIN	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032081" y="1898679"/>
            <a:ext cx="755723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i="1" dirty="0" err="1" smtClean="0">
                <a:solidFill>
                  <a:srgbClr val="000000"/>
                </a:solidFill>
                <a:latin typeface="Arial" charset="0"/>
              </a:rPr>
              <a:t>Ursus</a:t>
            </a:r>
            <a:endParaRPr lang="en-US" sz="15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71832" y="2613053"/>
            <a:ext cx="755723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Ursidae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95707" y="3395751"/>
            <a:ext cx="1035637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Carnivora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54519" y="4110126"/>
            <a:ext cx="1035637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Mammalia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536368" y="4804656"/>
            <a:ext cx="1035637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Chordata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246777" y="5499187"/>
            <a:ext cx="1035637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Animalia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008783" y="6225467"/>
            <a:ext cx="1035637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5371" y="234731"/>
            <a:ext cx="2631135" cy="2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1085850" algn="l"/>
                <a:tab pos="2001838" algn="l"/>
                <a:tab pos="3025775" algn="l"/>
                <a:tab pos="4079875" algn="l"/>
                <a:tab pos="4975225" algn="l"/>
                <a:tab pos="5938838" algn="l"/>
                <a:tab pos="7029450" algn="l"/>
              </a:tabLst>
            </a:pP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Ursus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americanus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8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Three Domains of Life</a:t>
            </a:r>
            <a:endParaRPr lang="en-US" i="1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Organisms are divided into three domains, named Bacteria, </a:t>
            </a:r>
            <a:r>
              <a:rPr lang="en-US" dirty="0" err="1" smtClean="0"/>
              <a:t>Archaea</a:t>
            </a:r>
            <a:r>
              <a:rPr lang="en-US" dirty="0" smtClean="0"/>
              <a:t>, and </a:t>
            </a:r>
            <a:r>
              <a:rPr lang="en-US" dirty="0" err="1" smtClean="0"/>
              <a:t>Eukarya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Domain </a:t>
            </a:r>
            <a:r>
              <a:rPr lang="en-US" b="1" dirty="0" smtClean="0"/>
              <a:t>Bacteria</a:t>
            </a:r>
            <a:r>
              <a:rPr lang="en-US" dirty="0" smtClean="0"/>
              <a:t> and domain </a:t>
            </a:r>
            <a:r>
              <a:rPr lang="en-US" b="1" dirty="0" err="1" smtClean="0"/>
              <a:t>Archaea</a:t>
            </a:r>
            <a:r>
              <a:rPr lang="en-US" dirty="0" smtClean="0"/>
              <a:t> compose the prokaryotes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Biology</a:t>
            </a:r>
            <a:r>
              <a:rPr lang="en-US" dirty="0" smtClean="0"/>
              <a:t> is the scientific study of life</a:t>
            </a:r>
          </a:p>
          <a:p>
            <a:r>
              <a:rPr lang="en-US" dirty="0" smtClean="0"/>
              <a:t>Biologists ask questions such as</a:t>
            </a:r>
          </a:p>
          <a:p>
            <a:pPr lvl="1"/>
            <a:r>
              <a:rPr lang="en-US" dirty="0" smtClean="0"/>
              <a:t>How does a single cell develop into an organism?</a:t>
            </a:r>
          </a:p>
          <a:p>
            <a:pPr lvl="1"/>
            <a:r>
              <a:rPr lang="en-US" dirty="0" smtClean="0"/>
              <a:t>How does the human mind work? </a:t>
            </a:r>
          </a:p>
          <a:p>
            <a:pPr lvl="1"/>
            <a:r>
              <a:rPr lang="en-US" dirty="0" smtClean="0"/>
              <a:t>How do living things interact in communities?</a:t>
            </a:r>
          </a:p>
          <a:p>
            <a:r>
              <a:rPr lang="en-US" dirty="0" smtClean="0"/>
              <a:t>Life defies a simple, one-sentence definition</a:t>
            </a:r>
          </a:p>
          <a:p>
            <a:r>
              <a:rPr lang="en-US" dirty="0" smtClean="0"/>
              <a:t>Life is recognized by what living things do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_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66093"/>
            <a:ext cx="8546592" cy="61447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406792" y="445805"/>
            <a:ext cx="226310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(a) Domain Bacteria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19492" y="2595280"/>
            <a:ext cx="226310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3593040" y="1990621"/>
            <a:ext cx="472272" cy="100541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3735705" y="1910637"/>
            <a:ext cx="556822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712092" y="464855"/>
            <a:ext cx="226310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(b) Domain </a:t>
            </a: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Archaea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16200000">
            <a:off x="7369536" y="1874136"/>
            <a:ext cx="712256" cy="100541"/>
            <a:chOff x="8276167" y="4567767"/>
            <a:chExt cx="509058" cy="100541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16200000">
            <a:off x="7632192" y="1794004"/>
            <a:ext cx="556822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56140" y="4363677"/>
            <a:ext cx="666805" cy="100541"/>
            <a:chOff x="8276167" y="4567767"/>
            <a:chExt cx="509058" cy="100541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914407" y="4100923"/>
            <a:ext cx="556822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100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053843" y="2951035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Animalia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85148" y="4789304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Plantae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303451" y="5817063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Fungi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180382" y="6071577"/>
            <a:ext cx="875713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Protists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434975" y="4841874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Isosceles Triangle 27"/>
          <p:cNvSpPr/>
          <p:nvPr/>
        </p:nvSpPr>
        <p:spPr bwMode="auto">
          <a:xfrm rot="5400000">
            <a:off x="1050925" y="5873749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Isosceles Triangle 28"/>
          <p:cNvSpPr/>
          <p:nvPr/>
        </p:nvSpPr>
        <p:spPr bwMode="auto">
          <a:xfrm rot="5400000">
            <a:off x="4926331" y="6128930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Isosceles Triangle 29"/>
          <p:cNvSpPr/>
          <p:nvPr/>
        </p:nvSpPr>
        <p:spPr bwMode="auto">
          <a:xfrm rot="16200000">
            <a:off x="6808920" y="3002193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1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a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24" y="1938912"/>
            <a:ext cx="5559552" cy="28285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907663" y="2044302"/>
            <a:ext cx="2967951" cy="3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(a) Domain Bacteria</a:t>
            </a:r>
            <a:endParaRPr lang="en-US" sz="23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6178300" y="4092864"/>
            <a:ext cx="623213" cy="131857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6301747" y="3926807"/>
            <a:ext cx="859717" cy="30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 µm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5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b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941960"/>
            <a:ext cx="5669280" cy="28224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1.13b 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895129" y="2048663"/>
            <a:ext cx="3353460" cy="4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(b) Domain </a:t>
            </a:r>
            <a:r>
              <a:rPr lang="en-US" sz="2300" dirty="0" err="1" smtClean="0">
                <a:solidFill>
                  <a:srgbClr val="000000"/>
                </a:solidFill>
                <a:latin typeface="Arial" charset="0"/>
              </a:rPr>
              <a:t>Archaea</a:t>
            </a:r>
            <a:endParaRPr lang="en-US" sz="23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5455483" y="3934762"/>
            <a:ext cx="922186" cy="140370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5706525" y="3830708"/>
            <a:ext cx="832522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2 µm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6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c_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47600"/>
            <a:ext cx="8546592" cy="40111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6286" y="1454261"/>
            <a:ext cx="226310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62934" y="3222658"/>
            <a:ext cx="666805" cy="100541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921201" y="2959904"/>
            <a:ext cx="556822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100 µm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7060637" y="1816808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Animalia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91942" y="3655077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Plantae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310245" y="4682836"/>
            <a:ext cx="1107008" cy="5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Kingdom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Fungi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187176" y="4937350"/>
            <a:ext cx="875713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Protists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441769" y="3700855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5400000">
            <a:off x="1057719" y="4732730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4933125" y="4987911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16200000">
            <a:off x="6815714" y="1861174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0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ca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2" y="1445136"/>
            <a:ext cx="3755136" cy="38160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1.13ca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742211" y="1447468"/>
            <a:ext cx="299666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736204" y="4864013"/>
            <a:ext cx="2466137" cy="34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Kingdom Plantae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7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cb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76" y="994032"/>
            <a:ext cx="3279648" cy="47183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1.13cb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980972" y="5300888"/>
            <a:ext cx="2234955" cy="3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Kingdom Fungi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993503" y="978834"/>
            <a:ext cx="299666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993503" y="972042"/>
            <a:ext cx="299666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7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cc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64" y="1304928"/>
            <a:ext cx="4309872" cy="40965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1.13cc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490929" y="1291255"/>
            <a:ext cx="299666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455953" y="4988570"/>
            <a:ext cx="2658101" cy="4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Kingdom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Animalia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8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3cdThreeDoma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76" y="1332360"/>
            <a:ext cx="4346448" cy="40416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1.13cd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463764" y="1318423"/>
            <a:ext cx="2996665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(c) Domain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Eukarya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361878" y="4726803"/>
            <a:ext cx="1190109" cy="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Protists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04827" y="4854452"/>
            <a:ext cx="1073773" cy="152523"/>
            <a:chOff x="8276167" y="4567767"/>
            <a:chExt cx="509058" cy="100541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497052" y="5012347"/>
            <a:ext cx="1193085" cy="31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100 µm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4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b="1" dirty="0" err="1" smtClean="0"/>
              <a:t>Eukarya</a:t>
            </a:r>
            <a:r>
              <a:rPr lang="en-US" dirty="0" smtClean="0"/>
              <a:t> includes all eukaryotic organisms</a:t>
            </a:r>
          </a:p>
          <a:p>
            <a:r>
              <a:rPr lang="en-US" dirty="0" smtClean="0"/>
              <a:t>Domain </a:t>
            </a:r>
            <a:r>
              <a:rPr lang="en-US" dirty="0" err="1" smtClean="0"/>
              <a:t>Eukarya</a:t>
            </a:r>
            <a:r>
              <a:rPr lang="en-US" dirty="0" smtClean="0"/>
              <a:t> includes three multicellular kingdoms</a:t>
            </a:r>
          </a:p>
          <a:p>
            <a:pPr lvl="1"/>
            <a:r>
              <a:rPr lang="en-US" dirty="0" smtClean="0"/>
              <a:t>Plants, which produce their own food by photosynthesis</a:t>
            </a:r>
          </a:p>
          <a:p>
            <a:pPr lvl="1"/>
            <a:r>
              <a:rPr lang="en-US" dirty="0" smtClean="0"/>
              <a:t>Fungi, which absorb nutrients</a:t>
            </a:r>
          </a:p>
          <a:p>
            <a:pPr lvl="1"/>
            <a:r>
              <a:rPr lang="en-US" dirty="0" smtClean="0"/>
              <a:t>Animals, which ingest their food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Other eukaryotic organisms were formerly grouped into the Protist kingdom, though the recent trend has been to split the protists into several kingdoms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2_PropertiesOfLif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" y="134112"/>
            <a:ext cx="8058912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1878060" y="792967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Order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846665" y="5126360"/>
            <a:ext cx="2247516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Energy processing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Merge 2"/>
          <p:cNvSpPr/>
          <p:nvPr/>
        </p:nvSpPr>
        <p:spPr bwMode="auto">
          <a:xfrm>
            <a:off x="6616579" y="3025829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Merge 6"/>
          <p:cNvSpPr/>
          <p:nvPr/>
        </p:nvSpPr>
        <p:spPr bwMode="auto">
          <a:xfrm rot="10800000">
            <a:off x="4002127" y="3093864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Merge 9"/>
          <p:cNvSpPr/>
          <p:nvPr/>
        </p:nvSpPr>
        <p:spPr bwMode="auto">
          <a:xfrm rot="10800000">
            <a:off x="6001065" y="2598414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Merge 11"/>
          <p:cNvSpPr/>
          <p:nvPr/>
        </p:nvSpPr>
        <p:spPr bwMode="auto">
          <a:xfrm>
            <a:off x="1633697" y="844418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Merge 12"/>
          <p:cNvSpPr/>
          <p:nvPr/>
        </p:nvSpPr>
        <p:spPr bwMode="auto">
          <a:xfrm rot="10800000">
            <a:off x="595539" y="5178158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Merge 13"/>
          <p:cNvSpPr/>
          <p:nvPr/>
        </p:nvSpPr>
        <p:spPr bwMode="auto">
          <a:xfrm rot="10800000">
            <a:off x="3083244" y="6067158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Merge 14"/>
          <p:cNvSpPr/>
          <p:nvPr/>
        </p:nvSpPr>
        <p:spPr bwMode="auto">
          <a:xfrm rot="10800000">
            <a:off x="4838832" y="5626394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334826" y="6029848"/>
            <a:ext cx="1550939" cy="4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Growth and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development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255827" y="2556025"/>
            <a:ext cx="1199821" cy="2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Regulation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875888" y="2959443"/>
            <a:ext cx="1715290" cy="2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Reproduction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090419" y="5566676"/>
            <a:ext cx="1498641" cy="79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r>
              <a:rPr lang="en-US" sz="17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700" dirty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to the 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environment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246237" y="3064024"/>
            <a:ext cx="1550939" cy="4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Evolutionary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adaptation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0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Unity in the Diversity of Life</a:t>
            </a:r>
            <a:endParaRPr lang="en-US" i="1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striking unity underlies the diversity of life; for example</a:t>
            </a:r>
          </a:p>
          <a:p>
            <a:pPr lvl="1"/>
            <a:r>
              <a:rPr lang="en-US" smtClean="0"/>
              <a:t>DNA is the universal genetic language common to all organisms</a:t>
            </a:r>
          </a:p>
          <a:p>
            <a:pPr lvl="1"/>
            <a:r>
              <a:rPr lang="en-US" smtClean="0"/>
              <a:t>Unity is evident in many features of cell structure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4_EukaryoticCilia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7"/>
          <a:stretch/>
        </p:blipFill>
        <p:spPr>
          <a:xfrm>
            <a:off x="298704" y="871728"/>
            <a:ext cx="8546592" cy="4911657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1.14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7312044" y="4391774"/>
            <a:ext cx="1475030" cy="4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Cilia of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windpipe cells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778283" y="3224288"/>
            <a:ext cx="1475030" cy="4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Cross section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of a cilium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31289" y="4383888"/>
            <a:ext cx="1475030" cy="4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Cilia of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i="1" dirty="0" smtClean="0">
                <a:solidFill>
                  <a:srgbClr val="000000"/>
                </a:solidFill>
                <a:latin typeface="Arial" charset="0"/>
              </a:rPr>
              <a:t>Paramecium</a:t>
            </a:r>
            <a:endParaRPr lang="en-US" sz="1500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06252" y="5699002"/>
            <a:ext cx="616573" cy="89023"/>
            <a:chOff x="8276167" y="4567767"/>
            <a:chExt cx="509058" cy="100541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01653" y="5488597"/>
            <a:ext cx="827548" cy="2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0.1 µm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0468" y="4163267"/>
            <a:ext cx="382658" cy="89023"/>
            <a:chOff x="8276167" y="4567767"/>
            <a:chExt cx="509058" cy="100541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77918" y="3933812"/>
            <a:ext cx="827548" cy="2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15 µm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55518" y="2183797"/>
            <a:ext cx="429707" cy="89023"/>
            <a:chOff x="8276167" y="4567767"/>
            <a:chExt cx="509058" cy="100541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8322344" y="1947992"/>
            <a:ext cx="510506" cy="2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5 µm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7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4aEukaryoticCil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1777368"/>
            <a:ext cx="3718560" cy="31516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1.14a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698836" y="4583456"/>
            <a:ext cx="3744025" cy="43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Cross section of a cilium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3824" y="4231972"/>
            <a:ext cx="1081576" cy="146353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354918" y="3882892"/>
            <a:ext cx="827548" cy="2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0.1 µm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4bEukaryoticCil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92" y="1128144"/>
            <a:ext cx="3023616" cy="445008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1.14b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099844" y="5233572"/>
            <a:ext cx="3131690" cy="4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Cilia of </a:t>
            </a:r>
            <a:r>
              <a:rPr lang="en-US" sz="2200" i="1" dirty="0" smtClean="0">
                <a:solidFill>
                  <a:srgbClr val="000000"/>
                </a:solidFill>
                <a:latin typeface="Arial" charset="0"/>
              </a:rPr>
              <a:t>Paramecium</a:t>
            </a:r>
            <a:endParaRPr lang="en-US" sz="2200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04369" y="4781234"/>
            <a:ext cx="758055" cy="159066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359130" y="4396204"/>
            <a:ext cx="827548" cy="2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FFFFFF"/>
                </a:solidFill>
                <a:latin typeface="Arial" charset="0"/>
              </a:rPr>
              <a:t>15 µm</a:t>
            </a:r>
            <a:endParaRPr lang="en-US" sz="2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6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4cEukaryoticCil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76" y="606936"/>
            <a:ext cx="3279648" cy="54924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1.14c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990172" y="5707414"/>
            <a:ext cx="3287047" cy="3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Cilia of windpipe cells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05602" y="973974"/>
            <a:ext cx="912623" cy="137276"/>
            <a:chOff x="8276167" y="4567767"/>
            <a:chExt cx="509058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343701" y="623216"/>
            <a:ext cx="970135" cy="24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5 µm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4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Darwin and the Theory of Natural Selection</a:t>
            </a:r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Fossils and other evidence document the evolution of life on Earth over billions of years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1.15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01_15Paleontologis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01" y="272342"/>
            <a:ext cx="4787599" cy="631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7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Charles Darwin published </a:t>
            </a:r>
            <a:r>
              <a:rPr lang="en-US" i="1" dirty="0" smtClean="0"/>
              <a:t>On the Origin of Species by Means of Natural Selection</a:t>
            </a:r>
            <a:r>
              <a:rPr lang="en-US" dirty="0" smtClean="0"/>
              <a:t> in 1859</a:t>
            </a:r>
          </a:p>
          <a:p>
            <a:r>
              <a:rPr lang="en-US" dirty="0" smtClean="0"/>
              <a:t>Darwin made two main points </a:t>
            </a:r>
          </a:p>
          <a:p>
            <a:pPr lvl="1"/>
            <a:r>
              <a:rPr lang="en-US" dirty="0" smtClean="0"/>
              <a:t>Species showed evidence of </a:t>
            </a:r>
            <a:r>
              <a:rPr lang="ja-JP" altLang="en-US" dirty="0" smtClean="0"/>
              <a:t>“</a:t>
            </a:r>
            <a:r>
              <a:rPr lang="en-US" dirty="0" smtClean="0"/>
              <a:t>descent with modification</a:t>
            </a:r>
            <a:r>
              <a:rPr lang="ja-JP" altLang="en-US" dirty="0" smtClean="0"/>
              <a:t>”</a:t>
            </a:r>
            <a:r>
              <a:rPr lang="en-US" dirty="0" smtClean="0"/>
              <a:t> from common ancestors</a:t>
            </a:r>
          </a:p>
          <a:p>
            <a:pPr lvl="1"/>
            <a:r>
              <a:rPr lang="en-US" dirty="0" smtClean="0"/>
              <a:t>“Natural selection” is the mechanism behind descent with modification</a:t>
            </a:r>
          </a:p>
          <a:p>
            <a:r>
              <a:rPr lang="en-US" dirty="0" smtClean="0"/>
              <a:t>Darwin</a:t>
            </a:r>
            <a:r>
              <a:rPr lang="ja-JP" altLang="en-US" dirty="0" smtClean="0"/>
              <a:t>’</a:t>
            </a:r>
            <a:r>
              <a:rPr lang="en-US" dirty="0" smtClean="0"/>
              <a:t>s theory explained the duality of unity and diversity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6_CharlesDarw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643512"/>
            <a:ext cx="6321552" cy="54193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1.16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6aCharlesDarw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1460376"/>
            <a:ext cx="2889504" cy="37856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1.16a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7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1.1: The study of life reveals common themes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Biology is a subject of enormous scope</a:t>
            </a:r>
          </a:p>
          <a:p>
            <a:r>
              <a:rPr lang="en-US" smtClean="0"/>
              <a:t>There are five unifying themes</a:t>
            </a:r>
          </a:p>
          <a:p>
            <a:pPr lvl="1"/>
            <a:r>
              <a:rPr lang="en-US" smtClean="0"/>
              <a:t>Organization</a:t>
            </a:r>
          </a:p>
          <a:p>
            <a:pPr lvl="1"/>
            <a:r>
              <a:rPr lang="en-US" smtClean="0"/>
              <a:t>Information</a:t>
            </a:r>
          </a:p>
          <a:p>
            <a:pPr lvl="1"/>
            <a:r>
              <a:rPr lang="en-US" smtClean="0"/>
              <a:t>Energy and matter</a:t>
            </a:r>
          </a:p>
          <a:p>
            <a:pPr lvl="1"/>
            <a:r>
              <a:rPr lang="en-US" smtClean="0"/>
              <a:t>Interactions</a:t>
            </a:r>
          </a:p>
          <a:p>
            <a:pPr lvl="1"/>
            <a:r>
              <a:rPr lang="en-US" smtClean="0"/>
              <a:t>Evolution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6bCharlesDarw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04" y="643512"/>
            <a:ext cx="3212592" cy="54193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1.16b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Soaring Hawk</a:t>
            </a:r>
          </a:p>
        </p:txBody>
      </p:sp>
      <p:pic>
        <p:nvPicPr>
          <p:cNvPr id="3" name="01_13SoaringHawk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Albatross Courtship Ritual</a:t>
            </a:r>
          </a:p>
        </p:txBody>
      </p:sp>
      <p:pic>
        <p:nvPicPr>
          <p:cNvPr id="3" name="01_13AlbatrossCourtship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Blue-footed Boobies Courtship Ritual</a:t>
            </a:r>
          </a:p>
        </p:txBody>
      </p:sp>
      <p:pic>
        <p:nvPicPr>
          <p:cNvPr id="3" name="01_13BoobiesCourtship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3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dirty="0" smtClean="0"/>
              <a:t>Galápagos </a:t>
            </a:r>
            <a:r>
              <a:rPr lang="en-US" dirty="0"/>
              <a:t>Islands Overview</a:t>
            </a:r>
          </a:p>
        </p:txBody>
      </p:sp>
      <p:pic>
        <p:nvPicPr>
          <p:cNvPr id="3" name="01_13GalapagosIslands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1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dirty="0" smtClean="0"/>
              <a:t>Galápagos </a:t>
            </a:r>
            <a:r>
              <a:rPr lang="en-US" dirty="0"/>
              <a:t>Marine Iguana</a:t>
            </a:r>
          </a:p>
        </p:txBody>
      </p:sp>
      <p:pic>
        <p:nvPicPr>
          <p:cNvPr id="3" name="01_13MarineIguana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dirty="0" smtClean="0"/>
              <a:t>Galápagos </a:t>
            </a:r>
            <a:r>
              <a:rPr lang="en-US" dirty="0"/>
              <a:t>Sea Lion</a:t>
            </a:r>
          </a:p>
        </p:txBody>
      </p:sp>
      <p:pic>
        <p:nvPicPr>
          <p:cNvPr id="3" name="01_13SeaLion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5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dirty="0" smtClean="0"/>
              <a:t>Galápagos </a:t>
            </a:r>
            <a:r>
              <a:rPr lang="en-US" dirty="0"/>
              <a:t>Tortoise</a:t>
            </a:r>
          </a:p>
        </p:txBody>
      </p:sp>
      <p:pic>
        <p:nvPicPr>
          <p:cNvPr id="3" name="01_13Tortois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7_UnityDivers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59336"/>
            <a:ext cx="8546592" cy="51876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1.17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5553053" y="993366"/>
            <a:ext cx="221648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European robin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35781" y="5646785"/>
            <a:ext cx="221648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Gentoo penguin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99478" y="5647539"/>
            <a:ext cx="221648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American flamingo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340169" y="5694755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3991419" y="5688405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16200000">
            <a:off x="5299115" y="1041410"/>
            <a:ext cx="177800" cy="165656"/>
          </a:xfrm>
          <a:prstGeom prst="triangle">
            <a:avLst/>
          </a:prstGeom>
          <a:solidFill>
            <a:srgbClr val="1F62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2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7aUnityDivers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6" y="277752"/>
            <a:ext cx="3919728" cy="61508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1.17a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65703" y="6047261"/>
            <a:ext cx="3125417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American flamingo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6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Theme: New Properties Emerge at Successive Levels of Biological Organization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Life can be studied at different levels, from molecules to the entire living planet</a:t>
            </a:r>
          </a:p>
          <a:p>
            <a:r>
              <a:rPr lang="en-US" smtClean="0"/>
              <a:t>This enormous range can be divided into different levels of biological organization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7bUnityDivers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2" y="1423800"/>
            <a:ext cx="2566416" cy="38587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1.17b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316221" y="4909159"/>
            <a:ext cx="221648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European robin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7cUnityDivers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96" y="1158624"/>
            <a:ext cx="6083808" cy="43891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1.17c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572433" y="5164283"/>
            <a:ext cx="221648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Gentoo penguin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7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Darwin observed that</a:t>
            </a:r>
          </a:p>
          <a:p>
            <a:pPr lvl="1"/>
            <a:r>
              <a:rPr lang="en-US" smtClean="0"/>
              <a:t>Individuals in a population vary in their traits, many of which are heritable</a:t>
            </a:r>
          </a:p>
          <a:p>
            <a:pPr lvl="1"/>
            <a:r>
              <a:rPr lang="en-US" smtClean="0"/>
              <a:t>More offspring are produced than survive, and competition is inevitable</a:t>
            </a:r>
          </a:p>
          <a:p>
            <a:pPr lvl="1"/>
            <a:r>
              <a:rPr lang="en-US" smtClean="0"/>
              <a:t>Species generally suit their environment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Darwin inferred that</a:t>
            </a:r>
          </a:p>
          <a:p>
            <a:pPr lvl="1"/>
            <a:r>
              <a:rPr lang="en-US" smtClean="0"/>
              <a:t>Individuals that are best suited to their environment are more likely to survive and reproduce</a:t>
            </a:r>
          </a:p>
          <a:p>
            <a:pPr lvl="1"/>
            <a:r>
              <a:rPr lang="en-US" smtClean="0"/>
              <a:t>Over time, more individuals in a population will have the advantageous traits</a:t>
            </a:r>
          </a:p>
          <a:p>
            <a:r>
              <a:rPr lang="en-US" smtClean="0"/>
              <a:t>Evolution occurs as the unequal reproductive success of individuals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other words, the environment </a:t>
            </a:r>
            <a:r>
              <a:rPr lang="ja-JP" altLang="en-US" dirty="0" smtClean="0"/>
              <a:t>“</a:t>
            </a:r>
            <a:r>
              <a:rPr lang="en-US" dirty="0" smtClean="0"/>
              <a:t>selects</a:t>
            </a:r>
            <a:r>
              <a:rPr lang="ja-JP" altLang="en-US" dirty="0" smtClean="0"/>
              <a:t>”</a:t>
            </a:r>
            <a:r>
              <a:rPr lang="en-US" dirty="0" smtClean="0"/>
              <a:t> for the propagation of beneficial traits</a:t>
            </a:r>
          </a:p>
          <a:p>
            <a:r>
              <a:rPr lang="en-US" dirty="0" smtClean="0"/>
              <a:t>Darwin called this process </a:t>
            </a:r>
            <a:r>
              <a:rPr lang="en-US" b="1" dirty="0" smtClean="0"/>
              <a:t>natural selection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8NaturalSelection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62840"/>
            <a:ext cx="8546592" cy="3980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1.18-1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672946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Population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varied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inherited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228" y="4077258"/>
            <a:ext cx="243847" cy="332817"/>
            <a:chOff x="356228" y="4077258"/>
            <a:chExt cx="243847" cy="332817"/>
          </a:xfrm>
        </p:grpSpPr>
        <p:sp>
          <p:nvSpPr>
            <p:cNvPr id="6" name="Oval 5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42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8NaturalSelection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62840"/>
            <a:ext cx="8546592" cy="3980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1.18-2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72946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Population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varied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inherited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840791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Elimination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individuals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certain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6228" y="4077258"/>
            <a:ext cx="243847" cy="332817"/>
            <a:chOff x="356228" y="4077258"/>
            <a:chExt cx="243847" cy="332817"/>
          </a:xfrm>
        </p:grpSpPr>
        <p:sp>
          <p:nvSpPr>
            <p:cNvPr id="12" name="Oval 11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20295" y="4083627"/>
            <a:ext cx="243847" cy="332817"/>
            <a:chOff x="356228" y="4077258"/>
            <a:chExt cx="243847" cy="332817"/>
          </a:xfrm>
        </p:grpSpPr>
        <p:sp>
          <p:nvSpPr>
            <p:cNvPr id="15" name="Oval 14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69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8NaturalSelection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62840"/>
            <a:ext cx="8546592" cy="3980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1.18-3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72946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Population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varied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inherited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40791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Elimination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individuals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certain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6228" y="4077258"/>
            <a:ext cx="243847" cy="332817"/>
            <a:chOff x="356228" y="4077258"/>
            <a:chExt cx="243847" cy="332817"/>
          </a:xfrm>
        </p:grpSpPr>
        <p:sp>
          <p:nvSpPr>
            <p:cNvPr id="8" name="Oval 7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20295" y="4083627"/>
            <a:ext cx="243847" cy="332817"/>
            <a:chOff x="356228" y="4077258"/>
            <a:chExt cx="243847" cy="332817"/>
          </a:xfrm>
        </p:grpSpPr>
        <p:sp>
          <p:nvSpPr>
            <p:cNvPr id="11" name="Oval 10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034025" y="4056873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Reproduction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survivors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13529" y="4083626"/>
            <a:ext cx="243847" cy="332817"/>
            <a:chOff x="356228" y="4077258"/>
            <a:chExt cx="243847" cy="332817"/>
          </a:xfrm>
        </p:grpSpPr>
        <p:sp>
          <p:nvSpPr>
            <p:cNvPr id="15" name="Oval 14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03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18NaturalSelection_4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62840"/>
            <a:ext cx="8546592" cy="3980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1.18-4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72946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Population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varied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inherited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40791" y="4056874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Elimination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individuals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with certain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traits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6228" y="4077258"/>
            <a:ext cx="243847" cy="332817"/>
            <a:chOff x="356228" y="4077258"/>
            <a:chExt cx="243847" cy="332817"/>
          </a:xfrm>
        </p:grpSpPr>
        <p:sp>
          <p:nvSpPr>
            <p:cNvPr id="8" name="Oval 7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20295" y="4083627"/>
            <a:ext cx="243847" cy="332817"/>
            <a:chOff x="356228" y="4077258"/>
            <a:chExt cx="243847" cy="332817"/>
          </a:xfrm>
        </p:grpSpPr>
        <p:sp>
          <p:nvSpPr>
            <p:cNvPr id="11" name="Oval 10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034025" y="4056873"/>
            <a:ext cx="1402759" cy="11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Reproduction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survivors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13529" y="4083626"/>
            <a:ext cx="243847" cy="332817"/>
            <a:chOff x="356228" y="4077258"/>
            <a:chExt cx="243847" cy="332817"/>
          </a:xfrm>
        </p:grpSpPr>
        <p:sp>
          <p:nvSpPr>
            <p:cNvPr id="15" name="Oval 14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166085" y="4049176"/>
            <a:ext cx="1423733" cy="128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Increasing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frequency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of traits that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enhance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survival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45589" y="4075929"/>
            <a:ext cx="243847" cy="332817"/>
            <a:chOff x="356228" y="4077258"/>
            <a:chExt cx="243847" cy="332817"/>
          </a:xfrm>
        </p:grpSpPr>
        <p:sp>
          <p:nvSpPr>
            <p:cNvPr id="19" name="Oval 18"/>
            <p:cNvSpPr/>
            <p:nvPr/>
          </p:nvSpPr>
          <p:spPr bwMode="auto">
            <a:xfrm>
              <a:off x="356228" y="4077258"/>
              <a:ext cx="243847" cy="25979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417611" y="4079875"/>
              <a:ext cx="115790" cy="330200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69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Natural selection results in the adaptation of organisms to their environment</a:t>
            </a:r>
          </a:p>
          <a:p>
            <a:pPr lvl="1"/>
            <a:r>
              <a:rPr lang="en-US" smtClean="0"/>
              <a:t>For example, bat wings are an example of adaptation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03_BiologicalOrg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41376"/>
            <a:ext cx="8546592" cy="61752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1.3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1912458" y="434619"/>
            <a:ext cx="1792954" cy="3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1 The Biosphere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537822" y="352097"/>
            <a:ext cx="1292414" cy="2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7 Tissues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8255000" y="3766502"/>
            <a:ext cx="747060" cy="50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8</a:t>
            </a:r>
          </a:p>
          <a:p>
            <a:pPr>
              <a:tabLst>
                <a:tab pos="2317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579465" y="4237146"/>
            <a:ext cx="1210235" cy="5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5</a:t>
            </a:r>
          </a:p>
          <a:p>
            <a:pPr>
              <a:tabLst>
                <a:tab pos="2317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Organisms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893923" y="3109087"/>
            <a:ext cx="672726" cy="76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10</a:t>
            </a:r>
          </a:p>
          <a:p>
            <a:pPr>
              <a:tabLst>
                <a:tab pos="2317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Mole-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cules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9937" y="3355615"/>
            <a:ext cx="1501594" cy="5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3</a:t>
            </a:r>
          </a:p>
          <a:p>
            <a:pPr>
              <a:tabLst>
                <a:tab pos="2317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Communities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062937" y="1360967"/>
            <a:ext cx="1501594" cy="5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>
              <a:tabLst>
                <a:tab pos="2317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Ecosystems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863348" y="1106966"/>
            <a:ext cx="1277475" cy="75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231775" algn="l"/>
              </a:tabLst>
            </a:pPr>
            <a:r>
              <a:rPr lang="en-US" sz="17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Organs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and Organ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Systems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174986" y="6208869"/>
            <a:ext cx="1792954" cy="3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4 Populations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641342" y="5692153"/>
            <a:ext cx="1792954" cy="3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9 Organelles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Merge 13"/>
          <p:cNvSpPr/>
          <p:nvPr/>
        </p:nvSpPr>
        <p:spPr bwMode="auto">
          <a:xfrm rot="16200000">
            <a:off x="5915306" y="3168934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Merge 14"/>
          <p:cNvSpPr/>
          <p:nvPr/>
        </p:nvSpPr>
        <p:spPr bwMode="auto">
          <a:xfrm rot="10800000">
            <a:off x="4571110" y="4292060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Merge 15"/>
          <p:cNvSpPr/>
          <p:nvPr/>
        </p:nvSpPr>
        <p:spPr bwMode="auto">
          <a:xfrm rot="16200000">
            <a:off x="671947" y="3408648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Merge 16"/>
          <p:cNvSpPr/>
          <p:nvPr/>
        </p:nvSpPr>
        <p:spPr bwMode="auto">
          <a:xfrm rot="16200000">
            <a:off x="4869695" y="1154312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Merge 17"/>
          <p:cNvSpPr/>
          <p:nvPr/>
        </p:nvSpPr>
        <p:spPr bwMode="auto">
          <a:xfrm rot="10800000">
            <a:off x="8263904" y="3812632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Merge 18"/>
          <p:cNvSpPr/>
          <p:nvPr/>
        </p:nvSpPr>
        <p:spPr bwMode="auto">
          <a:xfrm rot="10800000">
            <a:off x="2934289" y="6259752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Merge 19"/>
          <p:cNvSpPr/>
          <p:nvPr/>
        </p:nvSpPr>
        <p:spPr bwMode="auto">
          <a:xfrm rot="10800000">
            <a:off x="6423153" y="5753205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Merge 20"/>
          <p:cNvSpPr/>
          <p:nvPr/>
        </p:nvSpPr>
        <p:spPr bwMode="auto">
          <a:xfrm>
            <a:off x="7324031" y="405192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Merge 21"/>
          <p:cNvSpPr/>
          <p:nvPr/>
        </p:nvSpPr>
        <p:spPr bwMode="auto">
          <a:xfrm rot="5400000">
            <a:off x="1709029" y="497941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Merge 22"/>
          <p:cNvSpPr/>
          <p:nvPr/>
        </p:nvSpPr>
        <p:spPr bwMode="auto">
          <a:xfrm rot="5400000">
            <a:off x="3071757" y="1411153"/>
            <a:ext cx="172340" cy="167973"/>
          </a:xfrm>
          <a:prstGeom prst="flowChartMerge">
            <a:avLst/>
          </a:prstGeom>
          <a:solidFill>
            <a:srgbClr val="1E63AE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5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19Ba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1457328"/>
            <a:ext cx="7473696" cy="37917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1.19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Tree of Life</a:t>
            </a: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“</a:t>
            </a:r>
            <a:r>
              <a:rPr lang="en-US" smtClean="0"/>
              <a:t>Unity in diversity</a:t>
            </a:r>
            <a:r>
              <a:rPr lang="ja-JP" altLang="en-US" smtClean="0"/>
              <a:t>”</a:t>
            </a:r>
            <a:r>
              <a:rPr lang="en-US" smtClean="0"/>
              <a:t> arises from </a:t>
            </a:r>
            <a:r>
              <a:rPr lang="ja-JP" altLang="en-US" smtClean="0"/>
              <a:t>“</a:t>
            </a:r>
            <a:r>
              <a:rPr lang="en-US" smtClean="0"/>
              <a:t>descent with modification</a:t>
            </a:r>
            <a:r>
              <a:rPr lang="ja-JP" altLang="en-US" smtClean="0"/>
              <a:t>”</a:t>
            </a:r>
            <a:endParaRPr lang="en-US" smtClean="0"/>
          </a:p>
          <a:p>
            <a:pPr lvl="1"/>
            <a:r>
              <a:rPr lang="en-US" smtClean="0"/>
              <a:t>For example, the forelimb of the bat, human, and horse and the whale flipper all share a common skeletal architecture</a:t>
            </a:r>
          </a:p>
          <a:p>
            <a:r>
              <a:rPr lang="en-US" smtClean="0"/>
              <a:t>Fossils provide additional evidence of anatomical unity from descent with modification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Darwin proposed that natural selection could cause an ancestral species to give rise to two or more descendent species</a:t>
            </a:r>
          </a:p>
          <a:p>
            <a:pPr lvl="1"/>
            <a:r>
              <a:rPr lang="en-US" smtClean="0"/>
              <a:t>For example, the finch species of the Galápagos Islands are descended from a common ancestor</a:t>
            </a:r>
          </a:p>
          <a:p>
            <a:r>
              <a:rPr lang="en-US" smtClean="0"/>
              <a:t>Evolutionary relationships are often illustrated with treelike diagrams that show ancestors and their descendants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0_GalapagosFinch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34496"/>
            <a:ext cx="826008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1.20</a:t>
            </a:r>
            <a:endParaRPr lang="en-US" sz="1200" dirty="0">
              <a:latin typeface="Arial" charset="0"/>
            </a:endParaRPr>
          </a:p>
        </p:txBody>
      </p:sp>
      <p:sp>
        <p:nvSpPr>
          <p:cNvPr id="138" name="Text Box 31"/>
          <p:cNvSpPr txBox="1">
            <a:spLocks noChangeArrowheads="1"/>
          </p:cNvSpPr>
          <p:nvPr/>
        </p:nvSpPr>
        <p:spPr bwMode="auto">
          <a:xfrm>
            <a:off x="5772728" y="385028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Green warbler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2607" y="877634"/>
            <a:ext cx="892848" cy="3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COMMON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ANCESTOR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69552" y="543778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Certhidea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olivacea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772728" y="813653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Gray warbler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761614" y="972403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Certhidea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fusca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775903" y="1251803"/>
            <a:ext cx="20123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Sharp-beaked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760820" y="1410553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difficilis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72728" y="1689953"/>
            <a:ext cx="20123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Vegetarian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782253" y="185505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Platyspiza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crassirostris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775903" y="2124928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Mangrove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772728" y="228050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Cactospiza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heliobates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779078" y="2540853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Woodpecker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763996" y="2696428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Cactospiza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pallida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772728" y="2963128"/>
            <a:ext cx="13646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Medium tree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760821" y="313140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pauper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769553" y="3398103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Large tree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762408" y="3560028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psittacula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788603" y="3826728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Small tree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760821" y="3991828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parvulus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767171" y="4249003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Large cactus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763203" y="441410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conirostris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772728" y="4680803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Cactus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760027" y="484590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scandens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782253" y="5112603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Small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769552" y="527770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fuliginosa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775903" y="5528528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Medium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764790" y="5693628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fortis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779078" y="5973028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Large ground finch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760027" y="6134953"/>
            <a:ext cx="913822" cy="40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11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i="1" dirty="0" err="1" smtClean="0">
                <a:solidFill>
                  <a:srgbClr val="000000"/>
                </a:solidFill>
                <a:latin typeface="Arial" charset="0"/>
              </a:rPr>
              <a:t>magnirostris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rot="5400000">
            <a:off x="3896303" y="4417279"/>
            <a:ext cx="1167822" cy="3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Cactus-flower-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eaters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rot="5400000">
            <a:off x="3343563" y="5080429"/>
            <a:ext cx="894635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Seed-eaters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 rot="5400000">
            <a:off x="2894301" y="5097890"/>
            <a:ext cx="1081957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Ground finches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 rot="5400000">
            <a:off x="2897476" y="2754740"/>
            <a:ext cx="1081957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Tree finches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 rot="5400000">
            <a:off x="3346738" y="2753154"/>
            <a:ext cx="894635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Insect-eaters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 rot="5400000">
            <a:off x="4509291" y="1596485"/>
            <a:ext cx="492801" cy="4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Bud-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eater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 rot="5400000">
            <a:off x="3979066" y="1136110"/>
            <a:ext cx="492801" cy="4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Seed-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eater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 rot="5400000">
            <a:off x="3365788" y="632254"/>
            <a:ext cx="894635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Insect-eaters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 rot="5400000">
            <a:off x="2911765" y="444929"/>
            <a:ext cx="726356" cy="36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Warbler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finches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4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0aGalapagosFinch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1487808"/>
            <a:ext cx="8436864" cy="37307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1.20a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624044" y="1783387"/>
            <a:ext cx="2282338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Green warbler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620868" y="2049147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Certhidea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olivacea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24044" y="2618650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Gray warbler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612930" y="2877276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Certhidea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fusca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627219" y="3463438"/>
            <a:ext cx="20123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Sharp-beaked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612136" y="3722064"/>
            <a:ext cx="1470121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difficilis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624044" y="4308226"/>
            <a:ext cx="20123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Vegetarian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633569" y="4558934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Platyspiza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crassirostris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rot="5400000">
            <a:off x="2626227" y="4358504"/>
            <a:ext cx="1162917" cy="2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Bud-eater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rot="5400000">
            <a:off x="1636735" y="3421244"/>
            <a:ext cx="1324721" cy="4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Seed-eater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rot="5400000">
            <a:off x="1132634" y="2301659"/>
            <a:ext cx="894635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Insect-eaters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5400000">
            <a:off x="262660" y="2099071"/>
            <a:ext cx="813114" cy="5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Warbler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finches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0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0bGalapagosFinch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390272"/>
            <a:ext cx="7882128" cy="3925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1.20b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548737" y="1425753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Mangrove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545562" y="1688338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Cactospiza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heliobates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551912" y="2241182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Woodpecker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36830" y="249663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Cactospiza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pallida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545561" y="3084363"/>
            <a:ext cx="2096837" cy="2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Medium tree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533655" y="3331112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pauper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2387" y="3918842"/>
            <a:ext cx="1857432" cy="27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Large tree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542376" y="4166375"/>
            <a:ext cx="2977589" cy="3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psittacula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561437" y="4739837"/>
            <a:ext cx="11678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Small tree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533655" y="5004813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Camarhynchus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parvulus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rot="5400000">
            <a:off x="357530" y="2804648"/>
            <a:ext cx="1081957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Tree finches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5400000">
            <a:off x="705970" y="2818494"/>
            <a:ext cx="1469699" cy="21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Insect-eaters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5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20cGalapagosFinch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39752"/>
            <a:ext cx="8546592" cy="46268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1.20c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61754" y="1438027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Large cactus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57786" y="1695869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conirostris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267311" y="2269331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Cactus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254610" y="2520039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scandens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276836" y="3114903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Small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64135" y="3358477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fuliginosa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70486" y="3901796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Medium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259373" y="4173906"/>
            <a:ext cx="180917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fortis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273661" y="4767202"/>
            <a:ext cx="1993322" cy="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Large ground finch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254610" y="5021869"/>
            <a:ext cx="913822" cy="40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Geospiza</a:t>
            </a:r>
            <a:r>
              <a:rPr lang="en-US" sz="1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17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i="1" dirty="0" err="1" smtClean="0">
                <a:solidFill>
                  <a:srgbClr val="000000"/>
                </a:solidFill>
                <a:latin typeface="Arial" charset="0"/>
              </a:rPr>
              <a:t>magnirostris</a:t>
            </a:r>
            <a:endParaRPr lang="en-US" sz="17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rot="5400000">
            <a:off x="1691688" y="1855951"/>
            <a:ext cx="1167822" cy="3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Cactus-flower-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eaters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5400000">
            <a:off x="703732" y="3096991"/>
            <a:ext cx="894635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Seed-eaters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rot="5400000">
            <a:off x="33296" y="3107319"/>
            <a:ext cx="1081957" cy="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Ground finches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7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1.3: In studying nature, scientists make observations and form and test hypotheses</a:t>
            </a:r>
            <a:endParaRPr lang="en-US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b="1" dirty="0" smtClean="0"/>
              <a:t>science</a:t>
            </a:r>
            <a:r>
              <a:rPr lang="en-US" dirty="0" smtClean="0"/>
              <a:t> is derived from Latin and means </a:t>
            </a:r>
            <a:r>
              <a:rPr lang="ja-JP" altLang="en-US" dirty="0" smtClean="0"/>
              <a:t>“</a:t>
            </a:r>
            <a:r>
              <a:rPr lang="en-US" dirty="0" smtClean="0"/>
              <a:t>to know</a:t>
            </a:r>
            <a:r>
              <a:rPr lang="ja-JP" altLang="en-US" dirty="0" smtClean="0"/>
              <a:t>”</a:t>
            </a:r>
            <a:endParaRPr lang="en-US" dirty="0" smtClean="0"/>
          </a:p>
          <a:p>
            <a:r>
              <a:rPr lang="en-US" b="1" dirty="0" smtClean="0"/>
              <a:t>Inquiry</a:t>
            </a:r>
            <a:r>
              <a:rPr lang="en-US" dirty="0" smtClean="0"/>
              <a:t> is the search for information and explanations of natural phenomena</a:t>
            </a:r>
          </a:p>
          <a:p>
            <a:r>
              <a:rPr lang="en-US" dirty="0" smtClean="0"/>
              <a:t>The scientific process includes making observations, forming logical hypotheses, and testing them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Making Observations</a:t>
            </a: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Biologists describe natural structures and processes</a:t>
            </a:r>
          </a:p>
          <a:p>
            <a:r>
              <a:rPr lang="en-US" dirty="0" smtClean="0"/>
              <a:t>This approach is based on observation and the analysis of data</a:t>
            </a:r>
          </a:p>
          <a:p>
            <a:r>
              <a:rPr lang="en-US" dirty="0" smtClean="0"/>
              <a:t>Recorded observations are called </a:t>
            </a:r>
            <a:r>
              <a:rPr lang="en-US" b="1" dirty="0" smtClean="0"/>
              <a:t>data</a:t>
            </a:r>
          </a:p>
          <a:p>
            <a:pPr lvl="1"/>
            <a:r>
              <a:rPr lang="en-US" dirty="0" smtClean="0"/>
              <a:t>Qualitative data often take the form of recorded descriptions</a:t>
            </a:r>
          </a:p>
          <a:p>
            <a:pPr lvl="1"/>
            <a:r>
              <a:rPr lang="en-US" dirty="0" smtClean="0"/>
              <a:t>Quantitative data are generally expressed as numerical measurement, organized into tables and graphs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21_JaneGooda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216792"/>
            <a:ext cx="6638544" cy="627278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1.21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2133</TotalTime>
  <Words>4732</Words>
  <Application>Microsoft Macintosh PowerPoint</Application>
  <PresentationFormat>On-screen Show (4:3)</PresentationFormat>
  <Paragraphs>858</Paragraphs>
  <Slides>149</Slides>
  <Notes>138</Notes>
  <HiddenSlides>0</HiddenSlides>
  <MMClips>9</MMClips>
  <ScaleCrop>false</ScaleCrop>
  <HeadingPairs>
    <vt:vector size="4" baseType="variant">
      <vt:variant>
        <vt:lpstr>Theme</vt:lpstr>
      </vt:variant>
      <vt:variant>
        <vt:i4>84</vt:i4>
      </vt:variant>
      <vt:variant>
        <vt:lpstr>Slide Titles</vt:lpstr>
      </vt:variant>
      <vt:variant>
        <vt:i4>149</vt:i4>
      </vt:variant>
    </vt:vector>
  </HeadingPairs>
  <TitlesOfParts>
    <vt:vector size="233" baseType="lpstr">
      <vt:lpstr>Campbell_10e_Lecture_Template</vt:lpstr>
      <vt:lpstr>1_Blank</vt:lpstr>
      <vt:lpstr>2_Blank</vt:lpstr>
      <vt:lpstr>10_Blank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PowerPoint Presentation</vt:lpstr>
      <vt:lpstr>Big Ideas in AP Biology</vt:lpstr>
      <vt:lpstr>Inquiring About Life</vt:lpstr>
      <vt:lpstr>Figure 1.1a</vt:lpstr>
      <vt:lpstr>PowerPoint Presentation</vt:lpstr>
      <vt:lpstr>Figure 1.2</vt:lpstr>
      <vt:lpstr>Concept 1.1: The study of life reveals common themes</vt:lpstr>
      <vt:lpstr>Theme: New Properties Emerge at Successive Levels of Biological Organization</vt:lpstr>
      <vt:lpstr>Figure 1.3</vt:lpstr>
      <vt:lpstr>Emergent Properties</vt:lpstr>
      <vt:lpstr>PowerPoint Presentation</vt:lpstr>
      <vt:lpstr>PowerPoint Presentation</vt:lpstr>
      <vt:lpstr>Structure and Function</vt:lpstr>
      <vt:lpstr>The Cell: An Organism’s Basic Unit of Structure and Function</vt:lpstr>
      <vt:lpstr>PowerPoint Presentation</vt:lpstr>
      <vt:lpstr>Theme: Life’s Processes Involve the Expression and Transmission of Genetic Information</vt:lpstr>
      <vt:lpstr>Figure 1.5</vt:lpstr>
      <vt:lpstr>Figure 1.5a</vt:lpstr>
      <vt:lpstr>Figure 1.5b</vt:lpstr>
      <vt:lpstr>DNA, the Genetic Material</vt:lpstr>
      <vt:lpstr>Figure 1.6</vt:lpstr>
      <vt:lpstr>Figure 1.6a</vt:lpstr>
      <vt:lpstr>PowerPoint Presentation</vt:lpstr>
      <vt:lpstr>Figure 1.7</vt:lpstr>
      <vt:lpstr>PowerPoint Presentation</vt:lpstr>
      <vt:lpstr>Figure 1.8</vt:lpstr>
      <vt:lpstr>Figure 1.8a</vt:lpstr>
      <vt:lpstr>Figure 1.8aa</vt:lpstr>
      <vt:lpstr>Figure 1.8ab</vt:lpstr>
      <vt:lpstr>Figure 1.8b</vt:lpstr>
      <vt:lpstr>Genomics: Large-Scale Analysis of DNA Sequences</vt:lpstr>
      <vt:lpstr>PowerPoint Presentation</vt:lpstr>
      <vt:lpstr>Theme: Life Requires the Transfer and Transformation of Energy and Matter</vt:lpstr>
      <vt:lpstr>Figure 1.9</vt:lpstr>
      <vt:lpstr>Theme: From Ecosystems to Molecules, Interactions Are Important in Biological Systems</vt:lpstr>
      <vt:lpstr>Ecosystems: An Organism’s Interactions with Other Organisms and the Physical Environment</vt:lpstr>
      <vt:lpstr>Figure 1.10</vt:lpstr>
      <vt:lpstr>Figure 1.10a</vt:lpstr>
      <vt:lpstr>Molecules: Interactions Within Organisms</vt:lpstr>
      <vt:lpstr>Figure 1.11</vt:lpstr>
      <vt:lpstr>Animation: Negative Feedback</vt:lpstr>
      <vt:lpstr>Animation: Positive Feedback</vt:lpstr>
      <vt:lpstr>PowerPoint Presentation</vt:lpstr>
      <vt:lpstr>Evolution, the Core Theme of Biology</vt:lpstr>
      <vt:lpstr>Concept 1.2: The Core Theme: Evolution accounts for the unity and diversity of life</vt:lpstr>
      <vt:lpstr>Classifying the Diversity of Life</vt:lpstr>
      <vt:lpstr>Grouping Species: The Basic Idea</vt:lpstr>
      <vt:lpstr>Figure 1.12</vt:lpstr>
      <vt:lpstr>The Three Domains of Life</vt:lpstr>
      <vt:lpstr>Figure 1.13</vt:lpstr>
      <vt:lpstr>Figure 1.13a</vt:lpstr>
      <vt:lpstr>Figure 1.13b </vt:lpstr>
      <vt:lpstr>Figure 1.13c</vt:lpstr>
      <vt:lpstr>Figure 1.13ca</vt:lpstr>
      <vt:lpstr>Figure 1.13cb</vt:lpstr>
      <vt:lpstr>Figure 1.13cc</vt:lpstr>
      <vt:lpstr>Figure 1.13cd</vt:lpstr>
      <vt:lpstr>PowerPoint Presentation</vt:lpstr>
      <vt:lpstr>PowerPoint Presentation</vt:lpstr>
      <vt:lpstr>Unity in the Diversity of Life</vt:lpstr>
      <vt:lpstr>Figure 1.14</vt:lpstr>
      <vt:lpstr>Figure 1.14a</vt:lpstr>
      <vt:lpstr>Figure 1.14b</vt:lpstr>
      <vt:lpstr>Figure 1.14c</vt:lpstr>
      <vt:lpstr>Charles Darwin and the Theory of Natural Selection</vt:lpstr>
      <vt:lpstr>Figure 1.15</vt:lpstr>
      <vt:lpstr>PowerPoint Presentation</vt:lpstr>
      <vt:lpstr>Figure 1.16</vt:lpstr>
      <vt:lpstr>Figure 1.16a</vt:lpstr>
      <vt:lpstr>Figure 1.16b</vt:lpstr>
      <vt:lpstr>Video: Soaring Hawk</vt:lpstr>
      <vt:lpstr>Video: Albatross Courtship Ritual</vt:lpstr>
      <vt:lpstr>Video: Blue-footed Boobies Courtship Ritual</vt:lpstr>
      <vt:lpstr>Video: Galápagos Islands Overview</vt:lpstr>
      <vt:lpstr>Video: Galápagos Marine Iguana</vt:lpstr>
      <vt:lpstr>Video: Galápagos Sea Lion</vt:lpstr>
      <vt:lpstr>Video: Galápagos Tortoise</vt:lpstr>
      <vt:lpstr>Figure 1.17</vt:lpstr>
      <vt:lpstr>Figure 1.17a</vt:lpstr>
      <vt:lpstr>Figure 1.17b</vt:lpstr>
      <vt:lpstr>Figure 1.17c</vt:lpstr>
      <vt:lpstr>PowerPoint Presentation</vt:lpstr>
      <vt:lpstr>PowerPoint Presentation</vt:lpstr>
      <vt:lpstr>PowerPoint Presentation</vt:lpstr>
      <vt:lpstr>Figure 1.18-1</vt:lpstr>
      <vt:lpstr>Figure 1.18-2</vt:lpstr>
      <vt:lpstr>Figure 1.18-3</vt:lpstr>
      <vt:lpstr>Figure 1.18-4</vt:lpstr>
      <vt:lpstr>PowerPoint Presentation</vt:lpstr>
      <vt:lpstr>Figure 1.19</vt:lpstr>
      <vt:lpstr>The Tree of Life</vt:lpstr>
      <vt:lpstr>PowerPoint Presentation</vt:lpstr>
      <vt:lpstr>Figure 1.20</vt:lpstr>
      <vt:lpstr>Figure 1.20a</vt:lpstr>
      <vt:lpstr>Figure 1.20b</vt:lpstr>
      <vt:lpstr>Figure 1.20c</vt:lpstr>
      <vt:lpstr>Concept 1.3: In studying nature, scientists make observations and form and test hypotheses</vt:lpstr>
      <vt:lpstr>Making Observations</vt:lpstr>
      <vt:lpstr>Figure 1.21</vt:lpstr>
      <vt:lpstr>Figure 1.21a</vt:lpstr>
      <vt:lpstr>Figure 1.21b</vt:lpstr>
      <vt:lpstr>PowerPoint Presentation</vt:lpstr>
      <vt:lpstr>Forming and Testing Hypotheses</vt:lpstr>
      <vt:lpstr>PowerPoint Presentation</vt:lpstr>
      <vt:lpstr>Figure 1.22</vt:lpstr>
      <vt:lpstr>Deductive Reasoning</vt:lpstr>
      <vt:lpstr>Questions That Can and Cannot Be Addressed by Science</vt:lpstr>
      <vt:lpstr>The Flexibility of the Scientific Process</vt:lpstr>
      <vt:lpstr>Figure 1.23</vt:lpstr>
      <vt:lpstr>Figure 1.23a</vt:lpstr>
      <vt:lpstr>Figure 1.23b</vt:lpstr>
      <vt:lpstr>Figure 1.23c</vt:lpstr>
      <vt:lpstr>Figure 1.23d</vt:lpstr>
      <vt:lpstr>Figure 1.23e</vt:lpstr>
      <vt:lpstr>Figure 1.23f</vt:lpstr>
      <vt:lpstr>Figure 1.23g</vt:lpstr>
      <vt:lpstr>Figure 1.23h</vt:lpstr>
      <vt:lpstr>A Case Study in Scientific Inquiry: Investigating Coat Coloration in Mouse Populations</vt:lpstr>
      <vt:lpstr>Figure 1.24</vt:lpstr>
      <vt:lpstr>Figure 1.24a</vt:lpstr>
      <vt:lpstr>Figure 1.24b</vt:lpstr>
      <vt:lpstr>Figure 1.24c</vt:lpstr>
      <vt:lpstr>Figure 1.24d</vt:lpstr>
      <vt:lpstr>PowerPoint Presentation</vt:lpstr>
      <vt:lpstr>PowerPoint Presentation</vt:lpstr>
      <vt:lpstr>Figure 1.25</vt:lpstr>
      <vt:lpstr>Figure 1.25a</vt:lpstr>
      <vt:lpstr>Figure 1.25b</vt:lpstr>
      <vt:lpstr>Figure 1.25c</vt:lpstr>
      <vt:lpstr>Figure 1.25d</vt:lpstr>
      <vt:lpstr>Experimental Variables and Controls</vt:lpstr>
      <vt:lpstr>Theories in Science</vt:lpstr>
      <vt:lpstr>Concept 1.4: Science benefits from a cooperative approach and diverse viewpoints</vt:lpstr>
      <vt:lpstr>Building on the Work of Others</vt:lpstr>
      <vt:lpstr>Science, Technology, and Society</vt:lpstr>
      <vt:lpstr>PowerPoint Presentation</vt:lpstr>
      <vt:lpstr>Figure 1.26</vt:lpstr>
      <vt:lpstr>The Value of Diverse Viewpoints in Science</vt:lpstr>
      <vt:lpstr>Figure 1.UN02a</vt:lpstr>
      <vt:lpstr>Figure 1.UN02b</vt:lpstr>
      <vt:lpstr>Figure 1.UN03</vt:lpstr>
      <vt:lpstr>Figure 1.UN04</vt:lpstr>
      <vt:lpstr>Figure 1.UN05</vt:lpstr>
      <vt:lpstr>Figure 1.UN06</vt:lpstr>
      <vt:lpstr>Figure 1.UN07</vt:lpstr>
      <vt:lpstr>Figure 1.UN08</vt:lpstr>
      <vt:lpstr>Figure 1.UN09</vt:lpstr>
      <vt:lpstr>Figure 1.UN10</vt:lpstr>
      <vt:lpstr>Figure 1.UN11</vt:lpstr>
    </vt:vector>
  </TitlesOfParts>
  <Company>Jerome 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USD 418</cp:lastModifiedBy>
  <cp:revision>169</cp:revision>
  <dcterms:created xsi:type="dcterms:W3CDTF">2010-08-06T18:35:02Z</dcterms:created>
  <dcterms:modified xsi:type="dcterms:W3CDTF">2015-07-24T19:48:03Z</dcterms:modified>
</cp:coreProperties>
</file>