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theme/theme4.xml" ContentType="application/vnd.openxmlformats-officedocument.theme+xml"/>
  <Override PartName="/ppt/slideLayouts/slideLayout8.xml" ContentType="application/vnd.openxmlformats-officedocument.presentationml.slideLayout+xml"/>
  <Override PartName="/ppt/theme/theme5.xml" ContentType="application/vnd.openxmlformats-officedocument.theme+xml"/>
  <Override PartName="/ppt/slideLayouts/slideLayout9.xml" ContentType="application/vnd.openxmlformats-officedocument.presentationml.slideLayout+xml"/>
  <Override PartName="/ppt/theme/theme6.xml" ContentType="application/vnd.openxmlformats-officedocument.theme+xml"/>
  <Override PartName="/ppt/slideLayouts/slideLayout10.xml" ContentType="application/vnd.openxmlformats-officedocument.presentationml.slideLayout+xml"/>
  <Override PartName="/ppt/theme/theme7.xml" ContentType="application/vnd.openxmlformats-officedocument.theme+xml"/>
  <Override PartName="/ppt/slideLayouts/slideLayout11.xml" ContentType="application/vnd.openxmlformats-officedocument.presentationml.slideLayout+xml"/>
  <Override PartName="/ppt/theme/theme8.xml" ContentType="application/vnd.openxmlformats-officedocument.theme+xml"/>
  <Override PartName="/ppt/slideLayouts/slideLayout12.xml" ContentType="application/vnd.openxmlformats-officedocument.presentationml.slideLayout+xml"/>
  <Override PartName="/ppt/theme/theme9.xml" ContentType="application/vnd.openxmlformats-officedocument.theme+xml"/>
  <Override PartName="/ppt/slideLayouts/slideLayout13.xml" ContentType="application/vnd.openxmlformats-officedocument.presentationml.slideLayout+xml"/>
  <Override PartName="/ppt/theme/theme10.xml" ContentType="application/vnd.openxmlformats-officedocument.theme+xml"/>
  <Override PartName="/ppt/slideLayouts/slideLayout14.xml" ContentType="application/vnd.openxmlformats-officedocument.presentationml.slideLayout+xml"/>
  <Override PartName="/ppt/theme/theme11.xml" ContentType="application/vnd.openxmlformats-officedocument.theme+xml"/>
  <Override PartName="/ppt/slideLayouts/slideLayout15.xml" ContentType="application/vnd.openxmlformats-officedocument.presentationml.slideLayout+xml"/>
  <Override PartName="/ppt/theme/theme12.xml" ContentType="application/vnd.openxmlformats-officedocument.theme+xml"/>
  <Override PartName="/ppt/slideLayouts/slideLayout16.xml" ContentType="application/vnd.openxmlformats-officedocument.presentationml.slideLayout+xml"/>
  <Override PartName="/ppt/theme/theme13.xml" ContentType="application/vnd.openxmlformats-officedocument.theme+xml"/>
  <Override PartName="/ppt/slideLayouts/slideLayout17.xml" ContentType="application/vnd.openxmlformats-officedocument.presentationml.slideLayout+xml"/>
  <Override PartName="/ppt/theme/theme14.xml" ContentType="application/vnd.openxmlformats-officedocument.theme+xml"/>
  <Override PartName="/ppt/slideLayouts/slideLayout18.xml" ContentType="application/vnd.openxmlformats-officedocument.presentationml.slideLayout+xml"/>
  <Override PartName="/ppt/theme/theme15.xml" ContentType="application/vnd.openxmlformats-officedocument.theme+xml"/>
  <Override PartName="/ppt/slideLayouts/slideLayout19.xml" ContentType="application/vnd.openxmlformats-officedocument.presentationml.slideLayout+xml"/>
  <Override PartName="/ppt/theme/theme16.xml" ContentType="application/vnd.openxmlformats-officedocument.theme+xml"/>
  <Override PartName="/ppt/slideLayouts/slideLayout20.xml" ContentType="application/vnd.openxmlformats-officedocument.presentationml.slideLayout+xml"/>
  <Override PartName="/ppt/theme/theme17.xml" ContentType="application/vnd.openxmlformats-officedocument.theme+xml"/>
  <Override PartName="/ppt/slideLayouts/slideLayout21.xml" ContentType="application/vnd.openxmlformats-officedocument.presentationml.slideLayout+xml"/>
  <Override PartName="/ppt/theme/theme18.xml" ContentType="application/vnd.openxmlformats-officedocument.theme+xml"/>
  <Override PartName="/ppt/slideLayouts/slideLayout22.xml" ContentType="application/vnd.openxmlformats-officedocument.presentationml.slideLayout+xml"/>
  <Override PartName="/ppt/theme/theme19.xml" ContentType="application/vnd.openxmlformats-officedocument.theme+xml"/>
  <Override PartName="/ppt/slideLayouts/slideLayout23.xml" ContentType="application/vnd.openxmlformats-officedocument.presentationml.slideLayout+xml"/>
  <Override PartName="/ppt/theme/theme20.xml" ContentType="application/vnd.openxmlformats-officedocument.theme+xml"/>
  <Override PartName="/ppt/slideLayouts/slideLayout24.xml" ContentType="application/vnd.openxmlformats-officedocument.presentationml.slideLayout+xml"/>
  <Override PartName="/ppt/theme/theme21.xml" ContentType="application/vnd.openxmlformats-officedocument.theme+xml"/>
  <Override PartName="/ppt/slideLayouts/slideLayout25.xml" ContentType="application/vnd.openxmlformats-officedocument.presentationml.slideLayout+xml"/>
  <Override PartName="/ppt/theme/theme22.xml" ContentType="application/vnd.openxmlformats-officedocument.theme+xml"/>
  <Override PartName="/ppt/slideLayouts/slideLayout26.xml" ContentType="application/vnd.openxmlformats-officedocument.presentationml.slideLayout+xml"/>
  <Override PartName="/ppt/theme/theme23.xml" ContentType="application/vnd.openxmlformats-officedocument.theme+xml"/>
  <Override PartName="/ppt/slideLayouts/slideLayout27.xml" ContentType="application/vnd.openxmlformats-officedocument.presentationml.slideLayout+xml"/>
  <Override PartName="/ppt/theme/theme24.xml" ContentType="application/vnd.openxmlformats-officedocument.theme+xml"/>
  <Override PartName="/ppt/slideLayouts/slideLayout28.xml" ContentType="application/vnd.openxmlformats-officedocument.presentationml.slideLayout+xml"/>
  <Override PartName="/ppt/theme/theme25.xml" ContentType="application/vnd.openxmlformats-officedocument.theme+xml"/>
  <Override PartName="/ppt/slideLayouts/slideLayout29.xml" ContentType="application/vnd.openxmlformats-officedocument.presentationml.slideLayout+xml"/>
  <Override PartName="/ppt/theme/theme26.xml" ContentType="application/vnd.openxmlformats-officedocument.theme+xml"/>
  <Override PartName="/ppt/slideLayouts/slideLayout30.xml" ContentType="application/vnd.openxmlformats-officedocument.presentationml.slideLayout+xml"/>
  <Override PartName="/ppt/theme/theme27.xml" ContentType="application/vnd.openxmlformats-officedocument.theme+xml"/>
  <Override PartName="/ppt/slideLayouts/slideLayout31.xml" ContentType="application/vnd.openxmlformats-officedocument.presentationml.slideLayout+xml"/>
  <Override PartName="/ppt/theme/theme28.xml" ContentType="application/vnd.openxmlformats-officedocument.theme+xml"/>
  <Override PartName="/ppt/slideLayouts/slideLayout32.xml" ContentType="application/vnd.openxmlformats-officedocument.presentationml.slideLayout+xml"/>
  <Override PartName="/ppt/theme/theme29.xml" ContentType="application/vnd.openxmlformats-officedocument.theme+xml"/>
  <Override PartName="/ppt/slideLayouts/slideLayout33.xml" ContentType="application/vnd.openxmlformats-officedocument.presentationml.slideLayout+xml"/>
  <Override PartName="/ppt/theme/theme30.xml" ContentType="application/vnd.openxmlformats-officedocument.theme+xml"/>
  <Override PartName="/ppt/slideLayouts/slideLayout34.xml" ContentType="application/vnd.openxmlformats-officedocument.presentationml.slideLayout+xml"/>
  <Override PartName="/ppt/theme/theme31.xml" ContentType="application/vnd.openxmlformats-officedocument.theme+xml"/>
  <Override PartName="/ppt/slideLayouts/slideLayout35.xml" ContentType="application/vnd.openxmlformats-officedocument.presentationml.slideLayout+xml"/>
  <Override PartName="/ppt/theme/theme32.xml" ContentType="application/vnd.openxmlformats-officedocument.theme+xml"/>
  <Override PartName="/ppt/slideLayouts/slideLayout36.xml" ContentType="application/vnd.openxmlformats-officedocument.presentationml.slideLayout+xml"/>
  <Override PartName="/ppt/theme/theme33.xml" ContentType="application/vnd.openxmlformats-officedocument.theme+xml"/>
  <Override PartName="/ppt/slideLayouts/slideLayout37.xml" ContentType="application/vnd.openxmlformats-officedocument.presentationml.slideLayout+xml"/>
  <Override PartName="/ppt/theme/theme34.xml" ContentType="application/vnd.openxmlformats-officedocument.theme+xml"/>
  <Override PartName="/ppt/slideLayouts/slideLayout38.xml" ContentType="application/vnd.openxmlformats-officedocument.presentationml.slideLayout+xml"/>
  <Override PartName="/ppt/theme/theme35.xml" ContentType="application/vnd.openxmlformats-officedocument.theme+xml"/>
  <Override PartName="/ppt/slideLayouts/slideLayout39.xml" ContentType="application/vnd.openxmlformats-officedocument.presentationml.slideLayout+xml"/>
  <Override PartName="/ppt/theme/theme36.xml" ContentType="application/vnd.openxmlformats-officedocument.theme+xml"/>
  <Override PartName="/ppt/slideLayouts/slideLayout40.xml" ContentType="application/vnd.openxmlformats-officedocument.presentationml.slideLayout+xml"/>
  <Override PartName="/ppt/theme/theme37.xml" ContentType="application/vnd.openxmlformats-officedocument.theme+xml"/>
  <Override PartName="/ppt/slideLayouts/slideLayout41.xml" ContentType="application/vnd.openxmlformats-officedocument.presentationml.slideLayout+xml"/>
  <Override PartName="/ppt/theme/theme38.xml" ContentType="application/vnd.openxmlformats-officedocument.theme+xml"/>
  <Override PartName="/ppt/slideLayouts/slideLayout42.xml" ContentType="application/vnd.openxmlformats-officedocument.presentationml.slideLayout+xml"/>
  <Override PartName="/ppt/theme/theme39.xml" ContentType="application/vnd.openxmlformats-officedocument.theme+xml"/>
  <Override PartName="/ppt/slideLayouts/slideLayout43.xml" ContentType="application/vnd.openxmlformats-officedocument.presentationml.slideLayout+xml"/>
  <Override PartName="/ppt/theme/theme40.xml" ContentType="application/vnd.openxmlformats-officedocument.theme+xml"/>
  <Override PartName="/ppt/slideLayouts/slideLayout44.xml" ContentType="application/vnd.openxmlformats-officedocument.presentationml.slideLayout+xml"/>
  <Override PartName="/ppt/theme/theme41.xml" ContentType="application/vnd.openxmlformats-officedocument.theme+xml"/>
  <Override PartName="/ppt/slideLayouts/slideLayout45.xml" ContentType="application/vnd.openxmlformats-officedocument.presentationml.slideLayout+xml"/>
  <Override PartName="/ppt/theme/theme42.xml" ContentType="application/vnd.openxmlformats-officedocument.theme+xml"/>
  <Override PartName="/ppt/slideLayouts/slideLayout46.xml" ContentType="application/vnd.openxmlformats-officedocument.presentationml.slideLayout+xml"/>
  <Override PartName="/ppt/theme/theme43.xml" ContentType="application/vnd.openxmlformats-officedocument.theme+xml"/>
  <Override PartName="/ppt/slideLayouts/slideLayout47.xml" ContentType="application/vnd.openxmlformats-officedocument.presentationml.slideLayout+xml"/>
  <Override PartName="/ppt/theme/theme44.xml" ContentType="application/vnd.openxmlformats-officedocument.theme+xml"/>
  <Override PartName="/ppt/slideLayouts/slideLayout48.xml" ContentType="application/vnd.openxmlformats-officedocument.presentationml.slideLayout+xml"/>
  <Override PartName="/ppt/theme/theme45.xml" ContentType="application/vnd.openxmlformats-officedocument.theme+xml"/>
  <Override PartName="/ppt/slideLayouts/slideLayout49.xml" ContentType="application/vnd.openxmlformats-officedocument.presentationml.slideLayout+xml"/>
  <Override PartName="/ppt/theme/theme46.xml" ContentType="application/vnd.openxmlformats-officedocument.theme+xml"/>
  <Override PartName="/ppt/slideLayouts/slideLayout50.xml" ContentType="application/vnd.openxmlformats-officedocument.presentationml.slideLayout+xml"/>
  <Override PartName="/ppt/theme/theme47.xml" ContentType="application/vnd.openxmlformats-officedocument.theme+xml"/>
  <Override PartName="/ppt/slideLayouts/slideLayout51.xml" ContentType="application/vnd.openxmlformats-officedocument.presentationml.slideLayout+xml"/>
  <Override PartName="/ppt/theme/theme48.xml" ContentType="application/vnd.openxmlformats-officedocument.theme+xml"/>
  <Override PartName="/ppt/slideLayouts/slideLayout52.xml" ContentType="application/vnd.openxmlformats-officedocument.presentationml.slideLayout+xml"/>
  <Override PartName="/ppt/theme/theme49.xml" ContentType="application/vnd.openxmlformats-officedocument.theme+xml"/>
  <Override PartName="/ppt/slideLayouts/slideLayout53.xml" ContentType="application/vnd.openxmlformats-officedocument.presentationml.slideLayout+xml"/>
  <Override PartName="/ppt/theme/theme50.xml" ContentType="application/vnd.openxmlformats-officedocument.theme+xml"/>
  <Override PartName="/ppt/slideLayouts/slideLayout54.xml" ContentType="application/vnd.openxmlformats-officedocument.presentationml.slideLayout+xml"/>
  <Override PartName="/ppt/theme/theme51.xml" ContentType="application/vnd.openxmlformats-officedocument.theme+xml"/>
  <Override PartName="/ppt/slideLayouts/slideLayout55.xml" ContentType="application/vnd.openxmlformats-officedocument.presentationml.slideLayout+xml"/>
  <Override PartName="/ppt/theme/theme52.xml" ContentType="application/vnd.openxmlformats-officedocument.theme+xml"/>
  <Override PartName="/ppt/slideLayouts/slideLayout56.xml" ContentType="application/vnd.openxmlformats-officedocument.presentationml.slideLayout+xml"/>
  <Override PartName="/ppt/theme/theme53.xml" ContentType="application/vnd.openxmlformats-officedocument.theme+xml"/>
  <Override PartName="/ppt/slideLayouts/slideLayout57.xml" ContentType="application/vnd.openxmlformats-officedocument.presentationml.slideLayout+xml"/>
  <Override PartName="/ppt/theme/theme54.xml" ContentType="application/vnd.openxmlformats-officedocument.theme+xml"/>
  <Override PartName="/ppt/slideLayouts/slideLayout58.xml" ContentType="application/vnd.openxmlformats-officedocument.presentationml.slideLayout+xml"/>
  <Override PartName="/ppt/theme/theme55.xml" ContentType="application/vnd.openxmlformats-officedocument.theme+xml"/>
  <Override PartName="/ppt/slideLayouts/slideLayout59.xml" ContentType="application/vnd.openxmlformats-officedocument.presentationml.slideLayout+xml"/>
  <Override PartName="/ppt/theme/theme56.xml" ContentType="application/vnd.openxmlformats-officedocument.theme+xml"/>
  <Override PartName="/ppt/slideLayouts/slideLayout60.xml" ContentType="application/vnd.openxmlformats-officedocument.presentationml.slideLayout+xml"/>
  <Override PartName="/ppt/theme/theme57.xml" ContentType="application/vnd.openxmlformats-officedocument.theme+xml"/>
  <Override PartName="/ppt/slideLayouts/slideLayout61.xml" ContentType="application/vnd.openxmlformats-officedocument.presentationml.slideLayout+xml"/>
  <Override PartName="/ppt/theme/theme58.xml" ContentType="application/vnd.openxmlformats-officedocument.theme+xml"/>
  <Override PartName="/ppt/slideLayouts/slideLayout62.xml" ContentType="application/vnd.openxmlformats-officedocument.presentationml.slideLayout+xml"/>
  <Override PartName="/ppt/theme/theme59.xml" ContentType="application/vnd.openxmlformats-officedocument.theme+xml"/>
  <Override PartName="/ppt/slideLayouts/slideLayout63.xml" ContentType="application/vnd.openxmlformats-officedocument.presentationml.slideLayout+xml"/>
  <Override PartName="/ppt/theme/theme60.xml" ContentType="application/vnd.openxmlformats-officedocument.theme+xml"/>
  <Override PartName="/ppt/slideLayouts/slideLayout64.xml" ContentType="application/vnd.openxmlformats-officedocument.presentationml.slideLayout+xml"/>
  <Override PartName="/ppt/theme/theme61.xml" ContentType="application/vnd.openxmlformats-officedocument.theme+xml"/>
  <Override PartName="/ppt/slideLayouts/slideLayout65.xml" ContentType="application/vnd.openxmlformats-officedocument.presentationml.slideLayout+xml"/>
  <Override PartName="/ppt/theme/theme62.xml" ContentType="application/vnd.openxmlformats-officedocument.theme+xml"/>
  <Override PartName="/ppt/slideLayouts/slideLayout66.xml" ContentType="application/vnd.openxmlformats-officedocument.presentationml.slideLayout+xml"/>
  <Override PartName="/ppt/theme/theme63.xml" ContentType="application/vnd.openxmlformats-officedocument.theme+xml"/>
  <Override PartName="/ppt/slideLayouts/slideLayout67.xml" ContentType="application/vnd.openxmlformats-officedocument.presentationml.slideLayout+xml"/>
  <Override PartName="/ppt/theme/theme64.xml" ContentType="application/vnd.openxmlformats-officedocument.theme+xml"/>
  <Override PartName="/ppt/slideLayouts/slideLayout68.xml" ContentType="application/vnd.openxmlformats-officedocument.presentationml.slideLayout+xml"/>
  <Override PartName="/ppt/theme/theme65.xml" ContentType="application/vnd.openxmlformats-officedocument.theme+xml"/>
  <Override PartName="/ppt/slideLayouts/slideLayout69.xml" ContentType="application/vnd.openxmlformats-officedocument.presentationml.slideLayout+xml"/>
  <Override PartName="/ppt/theme/theme66.xml" ContentType="application/vnd.openxmlformats-officedocument.theme+xml"/>
  <Override PartName="/ppt/slideLayouts/slideLayout70.xml" ContentType="application/vnd.openxmlformats-officedocument.presentationml.slideLayout+xml"/>
  <Override PartName="/ppt/theme/theme67.xml" ContentType="application/vnd.openxmlformats-officedocument.theme+xml"/>
  <Override PartName="/ppt/slideLayouts/slideLayout71.xml" ContentType="application/vnd.openxmlformats-officedocument.presentationml.slideLayout+xml"/>
  <Override PartName="/ppt/theme/theme68.xml" ContentType="application/vnd.openxmlformats-officedocument.theme+xml"/>
  <Override PartName="/ppt/theme/theme69.xml" ContentType="application/vnd.openxmlformats-officedocument.theme+xml"/>
  <Override PartName="/ppt/theme/theme70.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98" r:id="rId1"/>
    <p:sldMasterId id="2147483840" r:id="rId2"/>
    <p:sldMasterId id="2147483842" r:id="rId3"/>
    <p:sldMasterId id="2147483844" r:id="rId4"/>
    <p:sldMasterId id="2147483846" r:id="rId5"/>
    <p:sldMasterId id="2147483848" r:id="rId6"/>
    <p:sldMasterId id="2147483850" r:id="rId7"/>
    <p:sldMasterId id="2147483852" r:id="rId8"/>
    <p:sldMasterId id="2147483854" r:id="rId9"/>
    <p:sldMasterId id="2147483856" r:id="rId10"/>
    <p:sldMasterId id="2147483858" r:id="rId11"/>
    <p:sldMasterId id="2147483860" r:id="rId12"/>
    <p:sldMasterId id="2147483862" r:id="rId13"/>
    <p:sldMasterId id="2147483864" r:id="rId14"/>
    <p:sldMasterId id="2147483866" r:id="rId15"/>
    <p:sldMasterId id="2147483868" r:id="rId16"/>
    <p:sldMasterId id="2147483870" r:id="rId17"/>
    <p:sldMasterId id="2147483872" r:id="rId18"/>
    <p:sldMasterId id="2147483874" r:id="rId19"/>
    <p:sldMasterId id="2147483876" r:id="rId20"/>
    <p:sldMasterId id="2147483878" r:id="rId21"/>
    <p:sldMasterId id="2147483880" r:id="rId22"/>
    <p:sldMasterId id="2147483882" r:id="rId23"/>
    <p:sldMasterId id="2147483884" r:id="rId24"/>
    <p:sldMasterId id="2147483886" r:id="rId25"/>
    <p:sldMasterId id="2147483888" r:id="rId26"/>
    <p:sldMasterId id="2147483890" r:id="rId27"/>
    <p:sldMasterId id="2147483892" r:id="rId28"/>
    <p:sldMasterId id="2147483894" r:id="rId29"/>
    <p:sldMasterId id="2147483896" r:id="rId30"/>
    <p:sldMasterId id="2147483898" r:id="rId31"/>
    <p:sldMasterId id="2147483900" r:id="rId32"/>
    <p:sldMasterId id="2147483902" r:id="rId33"/>
    <p:sldMasterId id="2147483904" r:id="rId34"/>
    <p:sldMasterId id="2147483906" r:id="rId35"/>
    <p:sldMasterId id="2147483908" r:id="rId36"/>
    <p:sldMasterId id="2147483910" r:id="rId37"/>
    <p:sldMasterId id="2147483912" r:id="rId38"/>
    <p:sldMasterId id="2147483914" r:id="rId39"/>
    <p:sldMasterId id="2147483916" r:id="rId40"/>
    <p:sldMasterId id="2147483918" r:id="rId41"/>
    <p:sldMasterId id="2147483920" r:id="rId42"/>
    <p:sldMasterId id="2147483922" r:id="rId43"/>
    <p:sldMasterId id="2147483924" r:id="rId44"/>
    <p:sldMasterId id="2147483926" r:id="rId45"/>
    <p:sldMasterId id="2147483928" r:id="rId46"/>
    <p:sldMasterId id="2147483930" r:id="rId47"/>
    <p:sldMasterId id="2147483932" r:id="rId48"/>
    <p:sldMasterId id="2147483934" r:id="rId49"/>
    <p:sldMasterId id="2147483936" r:id="rId50"/>
    <p:sldMasterId id="2147483938" r:id="rId51"/>
    <p:sldMasterId id="2147483940" r:id="rId52"/>
    <p:sldMasterId id="2147483942" r:id="rId53"/>
    <p:sldMasterId id="2147483944" r:id="rId54"/>
    <p:sldMasterId id="2147483946" r:id="rId55"/>
    <p:sldMasterId id="2147483948" r:id="rId56"/>
    <p:sldMasterId id="2147483950" r:id="rId57"/>
    <p:sldMasterId id="2147483952" r:id="rId58"/>
    <p:sldMasterId id="2147483954" r:id="rId59"/>
    <p:sldMasterId id="2147483956" r:id="rId60"/>
    <p:sldMasterId id="2147483958" r:id="rId61"/>
    <p:sldMasterId id="2147483960" r:id="rId62"/>
    <p:sldMasterId id="2147483962" r:id="rId63"/>
    <p:sldMasterId id="2147483964" r:id="rId64"/>
    <p:sldMasterId id="2147483966" r:id="rId65"/>
    <p:sldMasterId id="2147483968" r:id="rId66"/>
    <p:sldMasterId id="2147483970" r:id="rId67"/>
    <p:sldMasterId id="2147483972" r:id="rId68"/>
  </p:sldMasterIdLst>
  <p:notesMasterIdLst>
    <p:notesMasterId r:id="rId199"/>
  </p:notesMasterIdLst>
  <p:handoutMasterIdLst>
    <p:handoutMasterId r:id="rId200"/>
  </p:handoutMasterIdLst>
  <p:sldIdLst>
    <p:sldId id="256" r:id="rId69"/>
    <p:sldId id="300" r:id="rId70"/>
    <p:sldId id="432" r:id="rId71"/>
    <p:sldId id="433" r:id="rId72"/>
    <p:sldId id="302" r:id="rId73"/>
    <p:sldId id="305" r:id="rId74"/>
    <p:sldId id="306" r:id="rId75"/>
    <p:sldId id="434" r:id="rId76"/>
    <p:sldId id="435" r:id="rId77"/>
    <p:sldId id="436" r:id="rId78"/>
    <p:sldId id="437" r:id="rId79"/>
    <p:sldId id="438" r:id="rId80"/>
    <p:sldId id="439" r:id="rId81"/>
    <p:sldId id="440" r:id="rId82"/>
    <p:sldId id="307" r:id="rId83"/>
    <p:sldId id="441" r:id="rId84"/>
    <p:sldId id="442" r:id="rId85"/>
    <p:sldId id="443" r:id="rId86"/>
    <p:sldId id="444" r:id="rId87"/>
    <p:sldId id="445" r:id="rId88"/>
    <p:sldId id="308" r:id="rId89"/>
    <p:sldId id="309" r:id="rId90"/>
    <p:sldId id="310" r:id="rId91"/>
    <p:sldId id="446" r:id="rId92"/>
    <p:sldId id="447" r:id="rId93"/>
    <p:sldId id="448" r:id="rId94"/>
    <p:sldId id="311" r:id="rId95"/>
    <p:sldId id="312" r:id="rId96"/>
    <p:sldId id="313" r:id="rId97"/>
    <p:sldId id="449" r:id="rId98"/>
    <p:sldId id="450" r:id="rId99"/>
    <p:sldId id="451" r:id="rId100"/>
    <p:sldId id="452" r:id="rId101"/>
    <p:sldId id="429" r:id="rId102"/>
    <p:sldId id="314" r:id="rId103"/>
    <p:sldId id="453" r:id="rId104"/>
    <p:sldId id="454" r:id="rId105"/>
    <p:sldId id="455" r:id="rId106"/>
    <p:sldId id="428" r:id="rId107"/>
    <p:sldId id="315" r:id="rId108"/>
    <p:sldId id="316" r:id="rId109"/>
    <p:sldId id="456" r:id="rId110"/>
    <p:sldId id="457" r:id="rId111"/>
    <p:sldId id="458" r:id="rId112"/>
    <p:sldId id="459" r:id="rId113"/>
    <p:sldId id="460" r:id="rId114"/>
    <p:sldId id="461" r:id="rId115"/>
    <p:sldId id="317" r:id="rId116"/>
    <p:sldId id="462" r:id="rId117"/>
    <p:sldId id="430" r:id="rId118"/>
    <p:sldId id="318" r:id="rId119"/>
    <p:sldId id="319" r:id="rId120"/>
    <p:sldId id="320" r:id="rId121"/>
    <p:sldId id="321" r:id="rId122"/>
    <p:sldId id="322" r:id="rId123"/>
    <p:sldId id="323" r:id="rId124"/>
    <p:sldId id="324" r:id="rId125"/>
    <p:sldId id="325" r:id="rId126"/>
    <p:sldId id="326" r:id="rId127"/>
    <p:sldId id="327" r:id="rId128"/>
    <p:sldId id="463" r:id="rId129"/>
    <p:sldId id="464" r:id="rId130"/>
    <p:sldId id="465" r:id="rId131"/>
    <p:sldId id="466" r:id="rId132"/>
    <p:sldId id="328" r:id="rId133"/>
    <p:sldId id="467" r:id="rId134"/>
    <p:sldId id="468" r:id="rId135"/>
    <p:sldId id="469" r:id="rId136"/>
    <p:sldId id="470" r:id="rId137"/>
    <p:sldId id="471" r:id="rId138"/>
    <p:sldId id="472" r:id="rId139"/>
    <p:sldId id="329" r:id="rId140"/>
    <p:sldId id="473" r:id="rId141"/>
    <p:sldId id="474" r:id="rId142"/>
    <p:sldId id="330" r:id="rId143"/>
    <p:sldId id="331" r:id="rId144"/>
    <p:sldId id="332" r:id="rId145"/>
    <p:sldId id="333" r:id="rId146"/>
    <p:sldId id="334" r:id="rId147"/>
    <p:sldId id="475" r:id="rId148"/>
    <p:sldId id="335" r:id="rId149"/>
    <p:sldId id="336" r:id="rId150"/>
    <p:sldId id="476" r:id="rId151"/>
    <p:sldId id="337" r:id="rId152"/>
    <p:sldId id="477" r:id="rId153"/>
    <p:sldId id="338" r:id="rId154"/>
    <p:sldId id="478" r:id="rId155"/>
    <p:sldId id="479" r:id="rId156"/>
    <p:sldId id="480" r:id="rId157"/>
    <p:sldId id="339" r:id="rId158"/>
    <p:sldId id="481" r:id="rId159"/>
    <p:sldId id="340" r:id="rId160"/>
    <p:sldId id="341" r:id="rId161"/>
    <p:sldId id="482" r:id="rId162"/>
    <p:sldId id="342" r:id="rId163"/>
    <p:sldId id="484" r:id="rId164"/>
    <p:sldId id="343" r:id="rId165"/>
    <p:sldId id="344" r:id="rId166"/>
    <p:sldId id="483" r:id="rId167"/>
    <p:sldId id="345" r:id="rId168"/>
    <p:sldId id="346" r:id="rId169"/>
    <p:sldId id="347" r:id="rId170"/>
    <p:sldId id="348" r:id="rId171"/>
    <p:sldId id="485" r:id="rId172"/>
    <p:sldId id="349" r:id="rId173"/>
    <p:sldId id="350" r:id="rId174"/>
    <p:sldId id="351" r:id="rId175"/>
    <p:sldId id="352" r:id="rId176"/>
    <p:sldId id="486" r:id="rId177"/>
    <p:sldId id="487" r:id="rId178"/>
    <p:sldId id="488" r:id="rId179"/>
    <p:sldId id="431" r:id="rId180"/>
    <p:sldId id="353" r:id="rId181"/>
    <p:sldId id="354" r:id="rId182"/>
    <p:sldId id="489" r:id="rId183"/>
    <p:sldId id="490" r:id="rId184"/>
    <p:sldId id="491" r:id="rId185"/>
    <p:sldId id="355" r:id="rId186"/>
    <p:sldId id="356" r:id="rId187"/>
    <p:sldId id="357" r:id="rId188"/>
    <p:sldId id="358" r:id="rId189"/>
    <p:sldId id="359" r:id="rId190"/>
    <p:sldId id="360" r:id="rId191"/>
    <p:sldId id="492" r:id="rId192"/>
    <p:sldId id="493" r:id="rId193"/>
    <p:sldId id="494" r:id="rId194"/>
    <p:sldId id="495" r:id="rId195"/>
    <p:sldId id="496" r:id="rId196"/>
    <p:sldId id="497" r:id="rId197"/>
    <p:sldId id="498" r:id="rId198"/>
  </p:sldIdLst>
  <p:sldSz cx="9144000" cy="6858000" type="screen4x3"/>
  <p:notesSz cx="6858000" cy="9144000"/>
  <p:custDataLst>
    <p:tags r:id="rId201"/>
  </p:custDataLst>
  <p:defaultTextStyle>
    <a:defPPr>
      <a:defRPr lang="en-US"/>
    </a:defPPr>
    <a:lvl1pPr algn="l" rtl="0" fontAlgn="base">
      <a:spcBef>
        <a:spcPct val="0"/>
      </a:spcBef>
      <a:spcAft>
        <a:spcPct val="0"/>
      </a:spcAft>
      <a:defRPr sz="2400" kern="1200">
        <a:solidFill>
          <a:schemeClr val="tx1"/>
        </a:solidFill>
        <a:latin typeface="Arial" charset="0"/>
        <a:ea typeface="Geneva" charset="0"/>
        <a:cs typeface="Arial" charset="0"/>
      </a:defRPr>
    </a:lvl1pPr>
    <a:lvl2pPr marL="457200" algn="l" rtl="0" fontAlgn="base">
      <a:spcBef>
        <a:spcPct val="0"/>
      </a:spcBef>
      <a:spcAft>
        <a:spcPct val="0"/>
      </a:spcAft>
      <a:defRPr sz="2400" kern="1200">
        <a:solidFill>
          <a:schemeClr val="tx1"/>
        </a:solidFill>
        <a:latin typeface="Arial" charset="0"/>
        <a:ea typeface="Geneva" charset="0"/>
        <a:cs typeface="Arial" charset="0"/>
      </a:defRPr>
    </a:lvl2pPr>
    <a:lvl3pPr marL="914400" algn="l" rtl="0" fontAlgn="base">
      <a:spcBef>
        <a:spcPct val="0"/>
      </a:spcBef>
      <a:spcAft>
        <a:spcPct val="0"/>
      </a:spcAft>
      <a:defRPr sz="2400" kern="1200">
        <a:solidFill>
          <a:schemeClr val="tx1"/>
        </a:solidFill>
        <a:latin typeface="Arial" charset="0"/>
        <a:ea typeface="Geneva" charset="0"/>
        <a:cs typeface="Arial" charset="0"/>
      </a:defRPr>
    </a:lvl3pPr>
    <a:lvl4pPr marL="1371600" algn="l" rtl="0" fontAlgn="base">
      <a:spcBef>
        <a:spcPct val="0"/>
      </a:spcBef>
      <a:spcAft>
        <a:spcPct val="0"/>
      </a:spcAft>
      <a:defRPr sz="2400" kern="1200">
        <a:solidFill>
          <a:schemeClr val="tx1"/>
        </a:solidFill>
        <a:latin typeface="Arial" charset="0"/>
        <a:ea typeface="Geneva" charset="0"/>
        <a:cs typeface="Arial" charset="0"/>
      </a:defRPr>
    </a:lvl4pPr>
    <a:lvl5pPr marL="1828800" algn="l" rtl="0" fontAlgn="base">
      <a:spcBef>
        <a:spcPct val="0"/>
      </a:spcBef>
      <a:spcAft>
        <a:spcPct val="0"/>
      </a:spcAft>
      <a:defRPr sz="2400" kern="1200">
        <a:solidFill>
          <a:schemeClr val="tx1"/>
        </a:solidFill>
        <a:latin typeface="Arial" charset="0"/>
        <a:ea typeface="Geneva" charset="0"/>
        <a:cs typeface="Arial" charset="0"/>
      </a:defRPr>
    </a:lvl5pPr>
    <a:lvl6pPr marL="2286000" algn="l" defTabSz="457200" rtl="0" eaLnBrk="1" latinLnBrk="0" hangingPunct="1">
      <a:defRPr sz="2400" kern="1200">
        <a:solidFill>
          <a:schemeClr val="tx1"/>
        </a:solidFill>
        <a:latin typeface="Arial" charset="0"/>
        <a:ea typeface="Geneva" charset="0"/>
        <a:cs typeface="Arial" charset="0"/>
      </a:defRPr>
    </a:lvl6pPr>
    <a:lvl7pPr marL="2743200" algn="l" defTabSz="457200" rtl="0" eaLnBrk="1" latinLnBrk="0" hangingPunct="1">
      <a:defRPr sz="2400" kern="1200">
        <a:solidFill>
          <a:schemeClr val="tx1"/>
        </a:solidFill>
        <a:latin typeface="Arial" charset="0"/>
        <a:ea typeface="Geneva" charset="0"/>
        <a:cs typeface="Arial" charset="0"/>
      </a:defRPr>
    </a:lvl7pPr>
    <a:lvl8pPr marL="3200400" algn="l" defTabSz="457200" rtl="0" eaLnBrk="1" latinLnBrk="0" hangingPunct="1">
      <a:defRPr sz="2400" kern="1200">
        <a:solidFill>
          <a:schemeClr val="tx1"/>
        </a:solidFill>
        <a:latin typeface="Arial" charset="0"/>
        <a:ea typeface="Geneva" charset="0"/>
        <a:cs typeface="Arial" charset="0"/>
      </a:defRPr>
    </a:lvl8pPr>
    <a:lvl9pPr marL="3657600" algn="l" defTabSz="457200" rtl="0" eaLnBrk="1" latinLnBrk="0" hangingPunct="1">
      <a:defRPr sz="2400" kern="1200">
        <a:solidFill>
          <a:schemeClr val="tx1"/>
        </a:solidFill>
        <a:latin typeface="Arial" charset="0"/>
        <a:ea typeface="Geneva" charset="0"/>
        <a:cs typeface="Arial" charset="0"/>
      </a:defRPr>
    </a:lvl9pPr>
  </p:defaultTextStyle>
  <p:extLst>
    <p:ext uri="{EFAFB233-063F-42B5-8137-9DF3F51BA10A}">
      <p15:sldGuideLst xmlns:p15="http://schemas.microsoft.com/office/powerpoint/2012/main">
        <p15:guide id="1" orient="horz" pos="1291">
          <p15:clr>
            <a:srgbClr val="A4A3A4"/>
          </p15:clr>
        </p15:guide>
        <p15:guide id="2" orient="horz" pos="2168">
          <p15:clr>
            <a:srgbClr val="A4A3A4"/>
          </p15:clr>
        </p15:guide>
        <p15:guide id="3" pos="2883">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FAF8E"/>
    <a:srgbClr val="D2B239"/>
    <a:srgbClr val="EFC335"/>
    <a:srgbClr val="9D002D"/>
    <a:srgbClr val="D9CB27"/>
    <a:srgbClr val="C9C439"/>
    <a:srgbClr val="ADAE2B"/>
    <a:srgbClr val="B2B32C"/>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7180" autoAdjust="0"/>
    <p:restoredTop sz="97816" autoAdjust="0"/>
  </p:normalViewPr>
  <p:slideViewPr>
    <p:cSldViewPr snapToGrid="0" showGuides="1">
      <p:cViewPr>
        <p:scale>
          <a:sx n="100" d="100"/>
          <a:sy n="100" d="100"/>
        </p:scale>
        <p:origin x="-120" y="156"/>
      </p:cViewPr>
      <p:guideLst>
        <p:guide orient="horz" pos="1291"/>
        <p:guide orient="horz" pos="2168"/>
        <p:guide pos="2883"/>
      </p:guideLst>
    </p:cSldViewPr>
  </p:slideViewPr>
  <p:outlineViewPr>
    <p:cViewPr>
      <p:scale>
        <a:sx n="33" d="100"/>
        <a:sy n="33" d="100"/>
      </p:scale>
      <p:origin x="0" y="4520"/>
    </p:cViewPr>
    <p:sldLst>
      <p:sld r:id="rId1" collapse="1"/>
      <p:sld r:id="rId2" collapse="1"/>
      <p:sld r:id="rId3" collapse="1"/>
    </p:sldLst>
  </p:outlineViewPr>
  <p:notesTextViewPr>
    <p:cViewPr>
      <p:scale>
        <a:sx n="100" d="100"/>
        <a:sy n="100" d="100"/>
      </p:scale>
      <p:origin x="0" y="0"/>
    </p:cViewPr>
  </p:notesTextViewPr>
  <p:sorterViewPr>
    <p:cViewPr>
      <p:scale>
        <a:sx n="66" d="100"/>
        <a:sy n="66" d="100"/>
      </p:scale>
      <p:origin x="0" y="-4674"/>
    </p:cViewPr>
  </p:sorterViewPr>
  <p:notesViewPr>
    <p:cSldViewPr snapToGrid="0" showGuides="1">
      <p:cViewPr varScale="1">
        <p:scale>
          <a:sx n="113" d="100"/>
          <a:sy n="113" d="100"/>
        </p:scale>
        <p:origin x="-3224" y="-1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49.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Master" Target="slideMasters/slideMaster63.xml"/><Relationship Id="rId84" Type="http://schemas.openxmlformats.org/officeDocument/2006/relationships/slide" Target="slides/slide16.xml"/><Relationship Id="rId138" Type="http://schemas.openxmlformats.org/officeDocument/2006/relationships/slide" Target="slides/slide70.xml"/><Relationship Id="rId159" Type="http://schemas.openxmlformats.org/officeDocument/2006/relationships/slide" Target="slides/slide91.xml"/><Relationship Id="rId170" Type="http://schemas.openxmlformats.org/officeDocument/2006/relationships/slide" Target="slides/slide102.xml"/><Relationship Id="rId191" Type="http://schemas.openxmlformats.org/officeDocument/2006/relationships/slide" Target="slides/slide123.xml"/><Relationship Id="rId205" Type="http://schemas.openxmlformats.org/officeDocument/2006/relationships/tableStyles" Target="tableStyles.xml"/><Relationship Id="rId16" Type="http://schemas.openxmlformats.org/officeDocument/2006/relationships/slideMaster" Target="slideMasters/slideMaster16.xml"/><Relationship Id="rId107" Type="http://schemas.openxmlformats.org/officeDocument/2006/relationships/slide" Target="slides/slide39.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53" Type="http://schemas.openxmlformats.org/officeDocument/2006/relationships/slideMaster" Target="slideMasters/slideMaster53.xml"/><Relationship Id="rId58" Type="http://schemas.openxmlformats.org/officeDocument/2006/relationships/slideMaster" Target="slideMasters/slideMaster58.xml"/><Relationship Id="rId74" Type="http://schemas.openxmlformats.org/officeDocument/2006/relationships/slide" Target="slides/slide6.xml"/><Relationship Id="rId79" Type="http://schemas.openxmlformats.org/officeDocument/2006/relationships/slide" Target="slides/slide11.xml"/><Relationship Id="rId102" Type="http://schemas.openxmlformats.org/officeDocument/2006/relationships/slide" Target="slides/slide34.xml"/><Relationship Id="rId123" Type="http://schemas.openxmlformats.org/officeDocument/2006/relationships/slide" Target="slides/slide55.xml"/><Relationship Id="rId128" Type="http://schemas.openxmlformats.org/officeDocument/2006/relationships/slide" Target="slides/slide60.xml"/><Relationship Id="rId144" Type="http://schemas.openxmlformats.org/officeDocument/2006/relationships/slide" Target="slides/slide76.xml"/><Relationship Id="rId149" Type="http://schemas.openxmlformats.org/officeDocument/2006/relationships/slide" Target="slides/slide81.xml"/><Relationship Id="rId5" Type="http://schemas.openxmlformats.org/officeDocument/2006/relationships/slideMaster" Target="slideMasters/slideMaster5.xml"/><Relationship Id="rId90" Type="http://schemas.openxmlformats.org/officeDocument/2006/relationships/slide" Target="slides/slide22.xml"/><Relationship Id="rId95" Type="http://schemas.openxmlformats.org/officeDocument/2006/relationships/slide" Target="slides/slide27.xml"/><Relationship Id="rId160" Type="http://schemas.openxmlformats.org/officeDocument/2006/relationships/slide" Target="slides/slide92.xml"/><Relationship Id="rId165" Type="http://schemas.openxmlformats.org/officeDocument/2006/relationships/slide" Target="slides/slide97.xml"/><Relationship Id="rId181" Type="http://schemas.openxmlformats.org/officeDocument/2006/relationships/slide" Target="slides/slide113.xml"/><Relationship Id="rId186" Type="http://schemas.openxmlformats.org/officeDocument/2006/relationships/slide" Target="slides/slide118.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Master" Target="slideMasters/slideMaster43.xml"/><Relationship Id="rId48" Type="http://schemas.openxmlformats.org/officeDocument/2006/relationships/slideMaster" Target="slideMasters/slideMaster48.xml"/><Relationship Id="rId64" Type="http://schemas.openxmlformats.org/officeDocument/2006/relationships/slideMaster" Target="slideMasters/slideMaster64.xml"/><Relationship Id="rId69" Type="http://schemas.openxmlformats.org/officeDocument/2006/relationships/slide" Target="slides/slide1.xml"/><Relationship Id="rId113" Type="http://schemas.openxmlformats.org/officeDocument/2006/relationships/slide" Target="slides/slide45.xml"/><Relationship Id="rId118" Type="http://schemas.openxmlformats.org/officeDocument/2006/relationships/slide" Target="slides/slide50.xml"/><Relationship Id="rId134" Type="http://schemas.openxmlformats.org/officeDocument/2006/relationships/slide" Target="slides/slide66.xml"/><Relationship Id="rId139" Type="http://schemas.openxmlformats.org/officeDocument/2006/relationships/slide" Target="slides/slide71.xml"/><Relationship Id="rId80" Type="http://schemas.openxmlformats.org/officeDocument/2006/relationships/slide" Target="slides/slide12.xml"/><Relationship Id="rId85" Type="http://schemas.openxmlformats.org/officeDocument/2006/relationships/slide" Target="slides/slide17.xml"/><Relationship Id="rId150" Type="http://schemas.openxmlformats.org/officeDocument/2006/relationships/slide" Target="slides/slide82.xml"/><Relationship Id="rId155" Type="http://schemas.openxmlformats.org/officeDocument/2006/relationships/slide" Target="slides/slide87.xml"/><Relationship Id="rId171" Type="http://schemas.openxmlformats.org/officeDocument/2006/relationships/slide" Target="slides/slide103.xml"/><Relationship Id="rId176" Type="http://schemas.openxmlformats.org/officeDocument/2006/relationships/slide" Target="slides/slide108.xml"/><Relationship Id="rId192" Type="http://schemas.openxmlformats.org/officeDocument/2006/relationships/slide" Target="slides/slide124.xml"/><Relationship Id="rId197" Type="http://schemas.openxmlformats.org/officeDocument/2006/relationships/slide" Target="slides/slide129.xml"/><Relationship Id="rId201" Type="http://schemas.openxmlformats.org/officeDocument/2006/relationships/tags" Target="tags/tag1.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35.xml"/><Relationship Id="rId108" Type="http://schemas.openxmlformats.org/officeDocument/2006/relationships/slide" Target="slides/slide40.xml"/><Relationship Id="rId124" Type="http://schemas.openxmlformats.org/officeDocument/2006/relationships/slide" Target="slides/slide56.xml"/><Relationship Id="rId129" Type="http://schemas.openxmlformats.org/officeDocument/2006/relationships/slide" Target="slides/slide61.xml"/><Relationship Id="rId54" Type="http://schemas.openxmlformats.org/officeDocument/2006/relationships/slideMaster" Target="slideMasters/slideMaster54.xml"/><Relationship Id="rId70" Type="http://schemas.openxmlformats.org/officeDocument/2006/relationships/slide" Target="slides/slide2.xml"/><Relationship Id="rId75" Type="http://schemas.openxmlformats.org/officeDocument/2006/relationships/slide" Target="slides/slide7.xml"/><Relationship Id="rId91" Type="http://schemas.openxmlformats.org/officeDocument/2006/relationships/slide" Target="slides/slide23.xml"/><Relationship Id="rId96" Type="http://schemas.openxmlformats.org/officeDocument/2006/relationships/slide" Target="slides/slide28.xml"/><Relationship Id="rId140" Type="http://schemas.openxmlformats.org/officeDocument/2006/relationships/slide" Target="slides/slide72.xml"/><Relationship Id="rId145" Type="http://schemas.openxmlformats.org/officeDocument/2006/relationships/slide" Target="slides/slide77.xml"/><Relationship Id="rId161" Type="http://schemas.openxmlformats.org/officeDocument/2006/relationships/slide" Target="slides/slide93.xml"/><Relationship Id="rId166" Type="http://schemas.openxmlformats.org/officeDocument/2006/relationships/slide" Target="slides/slide98.xml"/><Relationship Id="rId182" Type="http://schemas.openxmlformats.org/officeDocument/2006/relationships/slide" Target="slides/slide114.xml"/><Relationship Id="rId187" Type="http://schemas.openxmlformats.org/officeDocument/2006/relationships/slide" Target="slides/slide119.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46.xml"/><Relationship Id="rId119" Type="http://schemas.openxmlformats.org/officeDocument/2006/relationships/slide" Target="slides/slide51.xml"/><Relationship Id="rId44" Type="http://schemas.openxmlformats.org/officeDocument/2006/relationships/slideMaster" Target="slideMasters/slideMaster44.xml"/><Relationship Id="rId60" Type="http://schemas.openxmlformats.org/officeDocument/2006/relationships/slideMaster" Target="slideMasters/slideMaster60.xml"/><Relationship Id="rId65" Type="http://schemas.openxmlformats.org/officeDocument/2006/relationships/slideMaster" Target="slideMasters/slideMaster65.xml"/><Relationship Id="rId81" Type="http://schemas.openxmlformats.org/officeDocument/2006/relationships/slide" Target="slides/slide13.xml"/><Relationship Id="rId86" Type="http://schemas.openxmlformats.org/officeDocument/2006/relationships/slide" Target="slides/slide18.xml"/><Relationship Id="rId130" Type="http://schemas.openxmlformats.org/officeDocument/2006/relationships/slide" Target="slides/slide62.xml"/><Relationship Id="rId135" Type="http://schemas.openxmlformats.org/officeDocument/2006/relationships/slide" Target="slides/slide67.xml"/><Relationship Id="rId151" Type="http://schemas.openxmlformats.org/officeDocument/2006/relationships/slide" Target="slides/slide83.xml"/><Relationship Id="rId156" Type="http://schemas.openxmlformats.org/officeDocument/2006/relationships/slide" Target="slides/slide88.xml"/><Relationship Id="rId177" Type="http://schemas.openxmlformats.org/officeDocument/2006/relationships/slide" Target="slides/slide109.xml"/><Relationship Id="rId198" Type="http://schemas.openxmlformats.org/officeDocument/2006/relationships/slide" Target="slides/slide130.xml"/><Relationship Id="rId172" Type="http://schemas.openxmlformats.org/officeDocument/2006/relationships/slide" Target="slides/slide104.xml"/><Relationship Id="rId193" Type="http://schemas.openxmlformats.org/officeDocument/2006/relationships/slide" Target="slides/slide125.xml"/><Relationship Id="rId202" Type="http://schemas.openxmlformats.org/officeDocument/2006/relationships/presProps" Target="presProp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41.xml"/><Relationship Id="rId34" Type="http://schemas.openxmlformats.org/officeDocument/2006/relationships/slideMaster" Target="slideMasters/slideMaster34.xml"/><Relationship Id="rId50" Type="http://schemas.openxmlformats.org/officeDocument/2006/relationships/slideMaster" Target="slideMasters/slideMaster50.xml"/><Relationship Id="rId55" Type="http://schemas.openxmlformats.org/officeDocument/2006/relationships/slideMaster" Target="slideMasters/slideMaster55.xml"/><Relationship Id="rId76" Type="http://schemas.openxmlformats.org/officeDocument/2006/relationships/slide" Target="slides/slide8.xml"/><Relationship Id="rId97" Type="http://schemas.openxmlformats.org/officeDocument/2006/relationships/slide" Target="slides/slide29.xml"/><Relationship Id="rId104" Type="http://schemas.openxmlformats.org/officeDocument/2006/relationships/slide" Target="slides/slide36.xml"/><Relationship Id="rId120" Type="http://schemas.openxmlformats.org/officeDocument/2006/relationships/slide" Target="slides/slide52.xml"/><Relationship Id="rId125" Type="http://schemas.openxmlformats.org/officeDocument/2006/relationships/slide" Target="slides/slide57.xml"/><Relationship Id="rId141" Type="http://schemas.openxmlformats.org/officeDocument/2006/relationships/slide" Target="slides/slide73.xml"/><Relationship Id="rId146" Type="http://schemas.openxmlformats.org/officeDocument/2006/relationships/slide" Target="slides/slide78.xml"/><Relationship Id="rId167" Type="http://schemas.openxmlformats.org/officeDocument/2006/relationships/slide" Target="slides/slide99.xml"/><Relationship Id="rId188" Type="http://schemas.openxmlformats.org/officeDocument/2006/relationships/slide" Target="slides/slide120.xml"/><Relationship Id="rId7" Type="http://schemas.openxmlformats.org/officeDocument/2006/relationships/slideMaster" Target="slideMasters/slideMaster7.xml"/><Relationship Id="rId71" Type="http://schemas.openxmlformats.org/officeDocument/2006/relationships/slide" Target="slides/slide3.xml"/><Relationship Id="rId92" Type="http://schemas.openxmlformats.org/officeDocument/2006/relationships/slide" Target="slides/slide24.xml"/><Relationship Id="rId162" Type="http://schemas.openxmlformats.org/officeDocument/2006/relationships/slide" Target="slides/slide94.xml"/><Relationship Id="rId183" Type="http://schemas.openxmlformats.org/officeDocument/2006/relationships/slide" Target="slides/slide115.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Master" Target="slideMasters/slideMaster66.xml"/><Relationship Id="rId87" Type="http://schemas.openxmlformats.org/officeDocument/2006/relationships/slide" Target="slides/slide19.xml"/><Relationship Id="rId110" Type="http://schemas.openxmlformats.org/officeDocument/2006/relationships/slide" Target="slides/slide42.xml"/><Relationship Id="rId115" Type="http://schemas.openxmlformats.org/officeDocument/2006/relationships/slide" Target="slides/slide47.xml"/><Relationship Id="rId131" Type="http://schemas.openxmlformats.org/officeDocument/2006/relationships/slide" Target="slides/slide63.xml"/><Relationship Id="rId136" Type="http://schemas.openxmlformats.org/officeDocument/2006/relationships/slide" Target="slides/slide68.xml"/><Relationship Id="rId157" Type="http://schemas.openxmlformats.org/officeDocument/2006/relationships/slide" Target="slides/slide89.xml"/><Relationship Id="rId178" Type="http://schemas.openxmlformats.org/officeDocument/2006/relationships/slide" Target="slides/slide110.xml"/><Relationship Id="rId61" Type="http://schemas.openxmlformats.org/officeDocument/2006/relationships/slideMaster" Target="slideMasters/slideMaster61.xml"/><Relationship Id="rId82" Type="http://schemas.openxmlformats.org/officeDocument/2006/relationships/slide" Target="slides/slide14.xml"/><Relationship Id="rId152" Type="http://schemas.openxmlformats.org/officeDocument/2006/relationships/slide" Target="slides/slide84.xml"/><Relationship Id="rId173" Type="http://schemas.openxmlformats.org/officeDocument/2006/relationships/slide" Target="slides/slide105.xml"/><Relationship Id="rId194" Type="http://schemas.openxmlformats.org/officeDocument/2006/relationships/slide" Target="slides/slide126.xml"/><Relationship Id="rId199" Type="http://schemas.openxmlformats.org/officeDocument/2006/relationships/notesMaster" Target="notesMasters/notesMaster1.xml"/><Relationship Id="rId203" Type="http://schemas.openxmlformats.org/officeDocument/2006/relationships/viewProps" Target="viewProp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9.xml"/><Relationship Id="rId100" Type="http://schemas.openxmlformats.org/officeDocument/2006/relationships/slide" Target="slides/slide32.xml"/><Relationship Id="rId105" Type="http://schemas.openxmlformats.org/officeDocument/2006/relationships/slide" Target="slides/slide37.xml"/><Relationship Id="rId126" Type="http://schemas.openxmlformats.org/officeDocument/2006/relationships/slide" Target="slides/slide58.xml"/><Relationship Id="rId147" Type="http://schemas.openxmlformats.org/officeDocument/2006/relationships/slide" Target="slides/slide79.xml"/><Relationship Id="rId168" Type="http://schemas.openxmlformats.org/officeDocument/2006/relationships/slide" Target="slides/slide100.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 Target="slides/slide4.xml"/><Relationship Id="rId93" Type="http://schemas.openxmlformats.org/officeDocument/2006/relationships/slide" Target="slides/slide25.xml"/><Relationship Id="rId98" Type="http://schemas.openxmlformats.org/officeDocument/2006/relationships/slide" Target="slides/slide30.xml"/><Relationship Id="rId121" Type="http://schemas.openxmlformats.org/officeDocument/2006/relationships/slide" Target="slides/slide53.xml"/><Relationship Id="rId142" Type="http://schemas.openxmlformats.org/officeDocument/2006/relationships/slide" Target="slides/slide74.xml"/><Relationship Id="rId163" Type="http://schemas.openxmlformats.org/officeDocument/2006/relationships/slide" Target="slides/slide95.xml"/><Relationship Id="rId184" Type="http://schemas.openxmlformats.org/officeDocument/2006/relationships/slide" Target="slides/slide116.xml"/><Relationship Id="rId189" Type="http://schemas.openxmlformats.org/officeDocument/2006/relationships/slide" Target="slides/slide121.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Master" Target="slideMasters/slideMaster67.xml"/><Relationship Id="rId116" Type="http://schemas.openxmlformats.org/officeDocument/2006/relationships/slide" Target="slides/slide48.xml"/><Relationship Id="rId137" Type="http://schemas.openxmlformats.org/officeDocument/2006/relationships/slide" Target="slides/slide69.xml"/><Relationship Id="rId158" Type="http://schemas.openxmlformats.org/officeDocument/2006/relationships/slide" Target="slides/slide90.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15.xml"/><Relationship Id="rId88" Type="http://schemas.openxmlformats.org/officeDocument/2006/relationships/slide" Target="slides/slide20.xml"/><Relationship Id="rId111" Type="http://schemas.openxmlformats.org/officeDocument/2006/relationships/slide" Target="slides/slide43.xml"/><Relationship Id="rId132" Type="http://schemas.openxmlformats.org/officeDocument/2006/relationships/slide" Target="slides/slide64.xml"/><Relationship Id="rId153" Type="http://schemas.openxmlformats.org/officeDocument/2006/relationships/slide" Target="slides/slide85.xml"/><Relationship Id="rId174" Type="http://schemas.openxmlformats.org/officeDocument/2006/relationships/slide" Target="slides/slide106.xml"/><Relationship Id="rId179" Type="http://schemas.openxmlformats.org/officeDocument/2006/relationships/slide" Target="slides/slide111.xml"/><Relationship Id="rId195" Type="http://schemas.openxmlformats.org/officeDocument/2006/relationships/slide" Target="slides/slide127.xml"/><Relationship Id="rId190" Type="http://schemas.openxmlformats.org/officeDocument/2006/relationships/slide" Target="slides/slide122.xml"/><Relationship Id="rId204" Type="http://schemas.openxmlformats.org/officeDocument/2006/relationships/theme" Target="theme/theme1.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106" Type="http://schemas.openxmlformats.org/officeDocument/2006/relationships/slide" Target="slides/slide38.xml"/><Relationship Id="rId127" Type="http://schemas.openxmlformats.org/officeDocument/2006/relationships/slide" Target="slides/slide59.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5.xml"/><Relationship Id="rId78" Type="http://schemas.openxmlformats.org/officeDocument/2006/relationships/slide" Target="slides/slide10.xml"/><Relationship Id="rId94" Type="http://schemas.openxmlformats.org/officeDocument/2006/relationships/slide" Target="slides/slide26.xml"/><Relationship Id="rId99" Type="http://schemas.openxmlformats.org/officeDocument/2006/relationships/slide" Target="slides/slide31.xml"/><Relationship Id="rId101" Type="http://schemas.openxmlformats.org/officeDocument/2006/relationships/slide" Target="slides/slide33.xml"/><Relationship Id="rId122" Type="http://schemas.openxmlformats.org/officeDocument/2006/relationships/slide" Target="slides/slide54.xml"/><Relationship Id="rId143" Type="http://schemas.openxmlformats.org/officeDocument/2006/relationships/slide" Target="slides/slide75.xml"/><Relationship Id="rId148" Type="http://schemas.openxmlformats.org/officeDocument/2006/relationships/slide" Target="slides/slide80.xml"/><Relationship Id="rId164" Type="http://schemas.openxmlformats.org/officeDocument/2006/relationships/slide" Target="slides/slide96.xml"/><Relationship Id="rId169" Type="http://schemas.openxmlformats.org/officeDocument/2006/relationships/slide" Target="slides/slide101.xml"/><Relationship Id="rId185" Type="http://schemas.openxmlformats.org/officeDocument/2006/relationships/slide" Target="slides/slide117.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12.xml"/><Relationship Id="rId26" Type="http://schemas.openxmlformats.org/officeDocument/2006/relationships/slideMaster" Target="slideMasters/slideMaster26.xml"/><Relationship Id="rId47" Type="http://schemas.openxmlformats.org/officeDocument/2006/relationships/slideMaster" Target="slideMasters/slideMaster47.xml"/><Relationship Id="rId68" Type="http://schemas.openxmlformats.org/officeDocument/2006/relationships/slideMaster" Target="slideMasters/slideMaster68.xml"/><Relationship Id="rId89" Type="http://schemas.openxmlformats.org/officeDocument/2006/relationships/slide" Target="slides/slide21.xml"/><Relationship Id="rId112" Type="http://schemas.openxmlformats.org/officeDocument/2006/relationships/slide" Target="slides/slide44.xml"/><Relationship Id="rId133" Type="http://schemas.openxmlformats.org/officeDocument/2006/relationships/slide" Target="slides/slide65.xml"/><Relationship Id="rId154" Type="http://schemas.openxmlformats.org/officeDocument/2006/relationships/slide" Target="slides/slide86.xml"/><Relationship Id="rId175" Type="http://schemas.openxmlformats.org/officeDocument/2006/relationships/slide" Target="slides/slide107.xml"/><Relationship Id="rId196" Type="http://schemas.openxmlformats.org/officeDocument/2006/relationships/slide" Target="slides/slide128.xml"/><Relationship Id="rId200" Type="http://schemas.openxmlformats.org/officeDocument/2006/relationships/handoutMaster" Target="handoutMasters/handoutMaster1.xml"/></Relationships>
</file>

<file path=ppt/_rels/viewProps.xml.rels><?xml version="1.0" encoding="UTF-8" standalone="yes"?>
<Relationships xmlns="http://schemas.openxmlformats.org/package/2006/relationships"><Relationship Id="rId3" Type="http://schemas.openxmlformats.org/officeDocument/2006/relationships/slide" Target="slides/slide26.xml"/><Relationship Id="rId2" Type="http://schemas.openxmlformats.org/officeDocument/2006/relationships/slide" Target="slides/slide4.xml"/><Relationship Id="rId1"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28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200">
                <a:latin typeface="Times New Roman" charset="0"/>
                <a:ea typeface="+mn-ea"/>
                <a:cs typeface="+mn-cs"/>
              </a:defRPr>
            </a:lvl1pPr>
          </a:lstStyle>
          <a:p>
            <a:pPr>
              <a:defRPr/>
            </a:pPr>
            <a:endParaRPr lang="en-US"/>
          </a:p>
        </p:txBody>
      </p:sp>
      <p:sp>
        <p:nvSpPr>
          <p:cNvPr id="462851"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Times New Roman" charset="0"/>
                <a:ea typeface="+mn-ea"/>
                <a:cs typeface="+mn-cs"/>
              </a:defRPr>
            </a:lvl1pPr>
          </a:lstStyle>
          <a:p>
            <a:pPr>
              <a:defRPr/>
            </a:pPr>
            <a:endParaRPr lang="en-US"/>
          </a:p>
        </p:txBody>
      </p:sp>
      <p:sp>
        <p:nvSpPr>
          <p:cNvPr id="462852"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0" hangingPunct="0">
              <a:defRPr sz="1200">
                <a:latin typeface="Times New Roman" charset="0"/>
                <a:ea typeface="+mn-ea"/>
                <a:cs typeface="+mn-cs"/>
              </a:defRPr>
            </a:lvl1pPr>
          </a:lstStyle>
          <a:p>
            <a:pPr>
              <a:defRPr/>
            </a:pPr>
            <a:endParaRPr lang="en-US"/>
          </a:p>
        </p:txBody>
      </p:sp>
      <p:sp>
        <p:nvSpPr>
          <p:cNvPr id="462853"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atin typeface="Times New Roman" charset="0"/>
              </a:defRPr>
            </a:lvl1pPr>
          </a:lstStyle>
          <a:p>
            <a:fld id="{428B83D0-9A38-8449-8AD4-55F227EFFF9A}" type="slidenum">
              <a:rPr lang="en-US"/>
              <a:pPr/>
              <a:t>‹#›</a:t>
            </a:fld>
            <a:endParaRPr lang="en-US"/>
          </a:p>
        </p:txBody>
      </p:sp>
    </p:spTree>
    <p:extLst>
      <p:ext uri="{BB962C8B-B14F-4D97-AF65-F5344CB8AC3E}">
        <p14:creationId xmlns:p14="http://schemas.microsoft.com/office/powerpoint/2010/main" val="5149727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81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200">
                <a:latin typeface="Times New Roman" charset="0"/>
                <a:ea typeface="+mn-ea"/>
                <a:cs typeface="+mn-cs"/>
              </a:defRPr>
            </a:lvl1pPr>
          </a:lstStyle>
          <a:p>
            <a:pPr>
              <a:defRPr/>
            </a:pPr>
            <a:endParaRPr lang="en-US"/>
          </a:p>
        </p:txBody>
      </p:sp>
      <p:sp>
        <p:nvSpPr>
          <p:cNvPr id="51814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Times New Roman" charset="0"/>
                <a:ea typeface="+mn-ea"/>
                <a:cs typeface="+mn-cs"/>
              </a:defRPr>
            </a:lvl1pPr>
          </a:lstStyle>
          <a:p>
            <a:pPr>
              <a:defRPr/>
            </a:pPr>
            <a:endParaRPr lang="en-US"/>
          </a:p>
        </p:txBody>
      </p:sp>
      <p:sp>
        <p:nvSpPr>
          <p:cNvPr id="51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1814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p:txBody>
      </p:sp>
      <p:sp>
        <p:nvSpPr>
          <p:cNvPr id="51815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0" hangingPunct="0">
              <a:defRPr sz="1200">
                <a:latin typeface="Times New Roman" charset="0"/>
                <a:ea typeface="+mn-ea"/>
                <a:cs typeface="+mn-cs"/>
              </a:defRPr>
            </a:lvl1pPr>
          </a:lstStyle>
          <a:p>
            <a:pPr>
              <a:defRPr/>
            </a:pPr>
            <a:endParaRPr lang="en-US"/>
          </a:p>
        </p:txBody>
      </p:sp>
      <p:sp>
        <p:nvSpPr>
          <p:cNvPr id="51815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atin typeface="Times New Roman" charset="0"/>
              </a:defRPr>
            </a:lvl1pPr>
          </a:lstStyle>
          <a:p>
            <a:fld id="{51450E68-1DA1-7749-89F8-62C3E1ECFDFE}" type="slidenum">
              <a:rPr lang="en-US"/>
              <a:pPr/>
              <a:t>‹#›</a:t>
            </a:fld>
            <a:endParaRPr lang="en-US"/>
          </a:p>
        </p:txBody>
      </p:sp>
    </p:spTree>
    <p:extLst>
      <p:ext uri="{BB962C8B-B14F-4D97-AF65-F5344CB8AC3E}">
        <p14:creationId xmlns:p14="http://schemas.microsoft.com/office/powerpoint/2010/main" val="205832082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0"/>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0"/>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0"/>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Geneva"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fld id="{AB257163-1558-CA4A-AD2B-452869352182}" type="slidenum">
              <a:rPr lang="en-US" sz="1200">
                <a:latin typeface="Times New Roman" charset="0"/>
              </a:rPr>
              <a:pPr/>
              <a:t>1</a:t>
            </a:fld>
            <a:endParaRPr lang="en-US" sz="1200">
              <a:latin typeface="Times New Roman" charset="0"/>
            </a:endParaRPr>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8485635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11</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smtClean="0">
                <a:latin typeface="Times New Roman"/>
                <a:cs typeface="Times New Roman"/>
              </a:rPr>
              <a:t>Figure 20.3 Research method: </a:t>
            </a:r>
            <a:r>
              <a:rPr lang="en-US" dirty="0" err="1" smtClean="0">
                <a:latin typeface="Times New Roman"/>
                <a:cs typeface="Times New Roman"/>
              </a:rPr>
              <a:t>dideoxy</a:t>
            </a:r>
            <a:r>
              <a:rPr lang="en-US" dirty="0" smtClean="0">
                <a:latin typeface="Times New Roman"/>
                <a:cs typeface="Times New Roman"/>
              </a:rPr>
              <a:t> chain termination method for sequencing DNA</a:t>
            </a:r>
            <a:endParaRPr lang="en-US" dirty="0">
              <a:latin typeface="Times New Roman"/>
              <a:cs typeface="Times New Roman"/>
            </a:endParaRPr>
          </a:p>
        </p:txBody>
      </p:sp>
    </p:spTree>
    <p:extLst>
      <p:ext uri="{BB962C8B-B14F-4D97-AF65-F5344CB8AC3E}">
        <p14:creationId xmlns:p14="http://schemas.microsoft.com/office/powerpoint/2010/main" val="176572051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Geneva"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fld id="{02B3877A-37B9-F242-844A-E0A4770DE07F}" type="slidenum">
              <a:rPr lang="en-US" sz="1200">
                <a:latin typeface="Times New Roman" charset="0"/>
              </a:rPr>
              <a:pPr/>
              <a:t>106</a:t>
            </a:fld>
            <a:endParaRPr lang="en-US" sz="1200">
              <a:latin typeface="Times New Roman" charset="0"/>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08972000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Geneva"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fld id="{02B3877A-37B9-F242-844A-E0A4770DE07F}" type="slidenum">
              <a:rPr lang="en-US" sz="1200">
                <a:latin typeface="Times New Roman" charset="0"/>
              </a:rPr>
              <a:pPr/>
              <a:t>107</a:t>
            </a:fld>
            <a:endParaRPr lang="en-US" sz="1200">
              <a:latin typeface="Times New Roman" charset="0"/>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76047423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Geneva"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fld id="{02B3877A-37B9-F242-844A-E0A4770DE07F}" type="slidenum">
              <a:rPr lang="en-US" sz="1200">
                <a:latin typeface="Times New Roman" charset="0"/>
              </a:rPr>
              <a:pPr/>
              <a:t>108</a:t>
            </a:fld>
            <a:endParaRPr lang="en-US" sz="1200">
              <a:latin typeface="Times New Roman" charset="0"/>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65976287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109</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smtClean="0">
                <a:latin typeface="Times New Roman"/>
                <a:cs typeface="Times New Roman"/>
              </a:rPr>
              <a:t>Figure 20.23 Goats as “pharm” animals</a:t>
            </a:r>
            <a:endParaRPr lang="en-US" dirty="0">
              <a:latin typeface="Times New Roman"/>
              <a:cs typeface="Times New Roman"/>
            </a:endParaRPr>
          </a:p>
        </p:txBody>
      </p:sp>
    </p:spTree>
    <p:extLst>
      <p:ext uri="{BB962C8B-B14F-4D97-AF65-F5344CB8AC3E}">
        <p14:creationId xmlns:p14="http://schemas.microsoft.com/office/powerpoint/2010/main" val="33387411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110</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xfrm>
            <a:off x="914400" y="4351867"/>
            <a:ext cx="5029200" cy="411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a:cs typeface="Times New Roman"/>
              </a:rPr>
              <a:t>Figure </a:t>
            </a:r>
            <a:r>
              <a:rPr lang="en-US" dirty="0" smtClean="0">
                <a:latin typeface="Times New Roman"/>
                <a:cs typeface="Times New Roman"/>
              </a:rPr>
              <a:t>20.23a </a:t>
            </a:r>
            <a:r>
              <a:rPr lang="en-US" dirty="0">
                <a:latin typeface="Times New Roman"/>
                <a:cs typeface="Times New Roman"/>
              </a:rPr>
              <a:t>Goats as “pharm” </a:t>
            </a:r>
            <a:r>
              <a:rPr lang="en-US" dirty="0" smtClean="0">
                <a:latin typeface="Times New Roman"/>
                <a:cs typeface="Times New Roman"/>
              </a:rPr>
              <a:t>animals (part 1: goat)</a:t>
            </a:r>
            <a:endParaRPr lang="en-US" dirty="0">
              <a:latin typeface="Times New Roman"/>
              <a:cs typeface="Times New Roman"/>
            </a:endParaRPr>
          </a:p>
        </p:txBody>
      </p:sp>
    </p:spTree>
    <p:extLst>
      <p:ext uri="{BB962C8B-B14F-4D97-AF65-F5344CB8AC3E}">
        <p14:creationId xmlns:p14="http://schemas.microsoft.com/office/powerpoint/2010/main" val="281580604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111</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a:cs typeface="Times New Roman"/>
              </a:rPr>
              <a:t>Figure </a:t>
            </a:r>
            <a:r>
              <a:rPr lang="en-US" dirty="0" smtClean="0">
                <a:latin typeface="Times New Roman"/>
                <a:cs typeface="Times New Roman"/>
              </a:rPr>
              <a:t>20.23b </a:t>
            </a:r>
            <a:r>
              <a:rPr lang="en-US" dirty="0">
                <a:latin typeface="Times New Roman"/>
                <a:cs typeface="Times New Roman"/>
              </a:rPr>
              <a:t>Goats as “pharm” </a:t>
            </a:r>
            <a:r>
              <a:rPr lang="en-US" dirty="0" smtClean="0">
                <a:latin typeface="Times New Roman"/>
                <a:cs typeface="Times New Roman"/>
              </a:rPr>
              <a:t>animals</a:t>
            </a:r>
            <a:r>
              <a:rPr lang="en-US" dirty="0">
                <a:latin typeface="Times New Roman"/>
                <a:cs typeface="Times New Roman"/>
              </a:rPr>
              <a:t> </a:t>
            </a:r>
            <a:r>
              <a:rPr lang="en-US" dirty="0" smtClean="0">
                <a:latin typeface="Times New Roman"/>
                <a:cs typeface="Times New Roman"/>
              </a:rPr>
              <a:t>(part 2: milk)</a:t>
            </a:r>
            <a:endParaRPr lang="en-US" dirty="0">
              <a:latin typeface="Times New Roman"/>
              <a:cs typeface="Times New Roman"/>
            </a:endParaRPr>
          </a:p>
        </p:txBody>
      </p:sp>
    </p:spTree>
    <p:extLst>
      <p:ext uri="{BB962C8B-B14F-4D97-AF65-F5344CB8AC3E}">
        <p14:creationId xmlns:p14="http://schemas.microsoft.com/office/powerpoint/2010/main" val="154642180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Geneva"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fld id="{02B3877A-37B9-F242-844A-E0A4770DE07F}" type="slidenum">
              <a:rPr lang="en-US" sz="1200">
                <a:latin typeface="Times New Roman" charset="0"/>
              </a:rPr>
              <a:pPr/>
              <a:t>113</a:t>
            </a:fld>
            <a:endParaRPr lang="en-US" sz="1200">
              <a:latin typeface="Times New Roman" charset="0"/>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91287108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Geneva"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fld id="{02B3877A-37B9-F242-844A-E0A4770DE07F}" type="slidenum">
              <a:rPr lang="en-US" sz="1200">
                <a:latin typeface="Times New Roman" charset="0"/>
              </a:rPr>
              <a:pPr/>
              <a:t>114</a:t>
            </a:fld>
            <a:endParaRPr lang="en-US" sz="1200">
              <a:latin typeface="Times New Roman" charset="0"/>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56917880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115</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smtClean="0">
                <a:latin typeface="Times New Roman"/>
                <a:cs typeface="Times New Roman"/>
              </a:rPr>
              <a:t>Figure 20.24 STR analysis used to release an innocent man from prison</a:t>
            </a:r>
            <a:endParaRPr lang="en-US" dirty="0">
              <a:latin typeface="Times New Roman"/>
              <a:cs typeface="Times New Roman"/>
            </a:endParaRPr>
          </a:p>
        </p:txBody>
      </p:sp>
    </p:spTree>
    <p:extLst>
      <p:ext uri="{BB962C8B-B14F-4D97-AF65-F5344CB8AC3E}">
        <p14:creationId xmlns:p14="http://schemas.microsoft.com/office/powerpoint/2010/main" val="143957480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116</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a:cs typeface="Times New Roman"/>
              </a:rPr>
              <a:t>Figure </a:t>
            </a:r>
            <a:r>
              <a:rPr lang="en-US" dirty="0" smtClean="0">
                <a:latin typeface="Times New Roman"/>
                <a:cs typeface="Times New Roman"/>
              </a:rPr>
              <a:t>20.24a </a:t>
            </a:r>
            <a:r>
              <a:rPr lang="en-US" dirty="0">
                <a:latin typeface="Times New Roman"/>
                <a:cs typeface="Times New Roman"/>
              </a:rPr>
              <a:t>STR analysis used to release an innocent man from </a:t>
            </a:r>
            <a:r>
              <a:rPr lang="en-US" dirty="0" smtClean="0">
                <a:latin typeface="Times New Roman"/>
                <a:cs typeface="Times New Roman"/>
              </a:rPr>
              <a:t>prison (part 1: photo)</a:t>
            </a:r>
            <a:endParaRPr lang="en-US" dirty="0">
              <a:latin typeface="Times New Roman"/>
              <a:cs typeface="Times New Roman"/>
            </a:endParaRPr>
          </a:p>
        </p:txBody>
      </p:sp>
    </p:spTree>
    <p:extLst>
      <p:ext uri="{BB962C8B-B14F-4D97-AF65-F5344CB8AC3E}">
        <p14:creationId xmlns:p14="http://schemas.microsoft.com/office/powerpoint/2010/main" val="37762880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12</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a:cs typeface="Times New Roman"/>
              </a:rPr>
              <a:t>Figure </a:t>
            </a:r>
            <a:r>
              <a:rPr lang="en-US" dirty="0" smtClean="0">
                <a:latin typeface="Times New Roman"/>
                <a:cs typeface="Times New Roman"/>
              </a:rPr>
              <a:t>20.3a </a:t>
            </a:r>
            <a:r>
              <a:rPr lang="en-US" dirty="0">
                <a:latin typeface="Times New Roman"/>
                <a:cs typeface="Times New Roman"/>
              </a:rPr>
              <a:t>Research method: </a:t>
            </a:r>
            <a:r>
              <a:rPr lang="en-US" dirty="0" err="1">
                <a:latin typeface="Times New Roman"/>
                <a:cs typeface="Times New Roman"/>
              </a:rPr>
              <a:t>dideoxy</a:t>
            </a:r>
            <a:r>
              <a:rPr lang="en-US" dirty="0">
                <a:latin typeface="Times New Roman"/>
                <a:cs typeface="Times New Roman"/>
              </a:rPr>
              <a:t> chain termination method for sequencing </a:t>
            </a:r>
            <a:r>
              <a:rPr lang="en-US" dirty="0" smtClean="0">
                <a:latin typeface="Times New Roman"/>
                <a:cs typeface="Times New Roman"/>
              </a:rPr>
              <a:t>DNA (part 1)</a:t>
            </a:r>
            <a:endParaRPr lang="en-US" dirty="0">
              <a:latin typeface="Times New Roman"/>
              <a:cs typeface="Times New Roman"/>
            </a:endParaRPr>
          </a:p>
        </p:txBody>
      </p:sp>
    </p:spTree>
    <p:extLst>
      <p:ext uri="{BB962C8B-B14F-4D97-AF65-F5344CB8AC3E}">
        <p14:creationId xmlns:p14="http://schemas.microsoft.com/office/powerpoint/2010/main" val="18679327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117</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a:cs typeface="Times New Roman"/>
              </a:rPr>
              <a:t>Figure </a:t>
            </a:r>
            <a:r>
              <a:rPr lang="en-US" dirty="0" smtClean="0">
                <a:latin typeface="Times New Roman"/>
                <a:cs typeface="Times New Roman"/>
              </a:rPr>
              <a:t>20.24b </a:t>
            </a:r>
            <a:r>
              <a:rPr lang="en-US" dirty="0">
                <a:latin typeface="Times New Roman"/>
                <a:cs typeface="Times New Roman"/>
              </a:rPr>
              <a:t>STR analysis used to release an innocent man from </a:t>
            </a:r>
            <a:r>
              <a:rPr lang="en-US" dirty="0" smtClean="0">
                <a:latin typeface="Times New Roman"/>
                <a:cs typeface="Times New Roman"/>
              </a:rPr>
              <a:t>prison (part 2: chart)</a:t>
            </a:r>
            <a:endParaRPr lang="en-US" dirty="0">
              <a:latin typeface="Times New Roman"/>
              <a:cs typeface="Times New Roman"/>
            </a:endParaRPr>
          </a:p>
        </p:txBody>
      </p:sp>
    </p:spTree>
    <p:extLst>
      <p:ext uri="{BB962C8B-B14F-4D97-AF65-F5344CB8AC3E}">
        <p14:creationId xmlns:p14="http://schemas.microsoft.com/office/powerpoint/2010/main" val="357513845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Geneva"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fld id="{02B3877A-37B9-F242-844A-E0A4770DE07F}" type="slidenum">
              <a:rPr lang="en-US" sz="1200">
                <a:latin typeface="Times New Roman" charset="0"/>
              </a:rPr>
              <a:pPr/>
              <a:t>118</a:t>
            </a:fld>
            <a:endParaRPr lang="en-US" sz="1200">
              <a:latin typeface="Times New Roman" charset="0"/>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87294497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Geneva"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fld id="{02B3877A-37B9-F242-844A-E0A4770DE07F}" type="slidenum">
              <a:rPr lang="en-US" sz="1200">
                <a:latin typeface="Times New Roman" charset="0"/>
              </a:rPr>
              <a:pPr/>
              <a:t>119</a:t>
            </a:fld>
            <a:endParaRPr lang="en-US" sz="1200">
              <a:latin typeface="Times New Roman" charset="0"/>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19459988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Geneva"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fld id="{02B3877A-37B9-F242-844A-E0A4770DE07F}" type="slidenum">
              <a:rPr lang="en-US" sz="1200">
                <a:latin typeface="Times New Roman" charset="0"/>
              </a:rPr>
              <a:pPr/>
              <a:t>120</a:t>
            </a:fld>
            <a:endParaRPr lang="en-US" sz="1200">
              <a:latin typeface="Times New Roman" charset="0"/>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921338889"/>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Geneva"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fld id="{02B3877A-37B9-F242-844A-E0A4770DE07F}" type="slidenum">
              <a:rPr lang="en-US" sz="1200">
                <a:latin typeface="Times New Roman" charset="0"/>
              </a:rPr>
              <a:pPr/>
              <a:t>121</a:t>
            </a:fld>
            <a:endParaRPr lang="en-US" sz="1200">
              <a:latin typeface="Times New Roman" charset="0"/>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5002625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Geneva"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fld id="{02B3877A-37B9-F242-844A-E0A4770DE07F}" type="slidenum">
              <a:rPr lang="en-US" sz="1200">
                <a:latin typeface="Times New Roman" charset="0"/>
              </a:rPr>
              <a:pPr/>
              <a:t>122</a:t>
            </a:fld>
            <a:endParaRPr lang="en-US" sz="1200">
              <a:latin typeface="Times New Roman" charset="0"/>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505502762"/>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Geneva"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fld id="{02B3877A-37B9-F242-844A-E0A4770DE07F}" type="slidenum">
              <a:rPr lang="en-US" sz="1200">
                <a:latin typeface="Times New Roman" charset="0"/>
              </a:rPr>
              <a:pPr/>
              <a:t>123</a:t>
            </a:fld>
            <a:endParaRPr lang="en-US" sz="1200">
              <a:latin typeface="Times New Roman" charset="0"/>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4162112936"/>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124</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smtClean="0">
                <a:latin typeface="Times New Roman"/>
                <a:cs typeface="Times New Roman"/>
              </a:rPr>
              <a:t>Figure 20.UN01 In-text figure, DNA target, p. 418</a:t>
            </a:r>
            <a:endParaRPr lang="en-US" dirty="0">
              <a:latin typeface="Times New Roman"/>
              <a:cs typeface="Times New Roman"/>
            </a:endParaRPr>
          </a:p>
        </p:txBody>
      </p:sp>
    </p:spTree>
    <p:extLst>
      <p:ext uri="{BB962C8B-B14F-4D97-AF65-F5344CB8AC3E}">
        <p14:creationId xmlns:p14="http://schemas.microsoft.com/office/powerpoint/2010/main" val="3228531680"/>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125</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a:cs typeface="Times New Roman"/>
              </a:rPr>
              <a:t>Figure 20.</a:t>
            </a:r>
            <a:r>
              <a:rPr lang="en-US" dirty="0" smtClean="0">
                <a:latin typeface="Times New Roman"/>
                <a:cs typeface="Times New Roman"/>
              </a:rPr>
              <a:t>UN02 </a:t>
            </a:r>
            <a:r>
              <a:rPr lang="en-US" dirty="0">
                <a:latin typeface="Times New Roman"/>
                <a:cs typeface="Times New Roman"/>
              </a:rPr>
              <a:t>In-text figure, DNA </a:t>
            </a:r>
            <a:r>
              <a:rPr lang="en-US" dirty="0" smtClean="0">
                <a:latin typeface="Times New Roman"/>
                <a:cs typeface="Times New Roman"/>
              </a:rPr>
              <a:t>probe, </a:t>
            </a:r>
            <a:r>
              <a:rPr lang="en-US" dirty="0">
                <a:latin typeface="Times New Roman"/>
                <a:cs typeface="Times New Roman"/>
              </a:rPr>
              <a:t>p. 418</a:t>
            </a:r>
          </a:p>
        </p:txBody>
      </p:sp>
    </p:spTree>
    <p:extLst>
      <p:ext uri="{BB962C8B-B14F-4D97-AF65-F5344CB8AC3E}">
        <p14:creationId xmlns:p14="http://schemas.microsoft.com/office/powerpoint/2010/main" val="43906541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126</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smtClean="0">
                <a:latin typeface="Times New Roman"/>
                <a:cs typeface="Times New Roman"/>
              </a:rPr>
              <a:t>Figure 20.UN03 Skills exercise: analyzing quantitative and spatial gene expression data</a:t>
            </a:r>
            <a:endParaRPr lang="en-US" dirty="0">
              <a:latin typeface="Times New Roman"/>
              <a:cs typeface="Times New Roman"/>
            </a:endParaRPr>
          </a:p>
        </p:txBody>
      </p:sp>
    </p:spTree>
    <p:extLst>
      <p:ext uri="{BB962C8B-B14F-4D97-AF65-F5344CB8AC3E}">
        <p14:creationId xmlns:p14="http://schemas.microsoft.com/office/powerpoint/2010/main" val="2691377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13</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a:cs typeface="Times New Roman"/>
              </a:rPr>
              <a:t>Figure </a:t>
            </a:r>
            <a:r>
              <a:rPr lang="en-US" dirty="0" smtClean="0">
                <a:latin typeface="Times New Roman"/>
                <a:cs typeface="Times New Roman"/>
              </a:rPr>
              <a:t>20.3b </a:t>
            </a:r>
            <a:r>
              <a:rPr lang="en-US" dirty="0">
                <a:latin typeface="Times New Roman"/>
                <a:cs typeface="Times New Roman"/>
              </a:rPr>
              <a:t>Research method: </a:t>
            </a:r>
            <a:r>
              <a:rPr lang="en-US" dirty="0" err="1">
                <a:latin typeface="Times New Roman"/>
                <a:cs typeface="Times New Roman"/>
              </a:rPr>
              <a:t>dideoxy</a:t>
            </a:r>
            <a:r>
              <a:rPr lang="en-US" dirty="0">
                <a:latin typeface="Times New Roman"/>
                <a:cs typeface="Times New Roman"/>
              </a:rPr>
              <a:t> chain termination method for sequencing </a:t>
            </a:r>
            <a:r>
              <a:rPr lang="en-US" dirty="0" smtClean="0">
                <a:latin typeface="Times New Roman"/>
                <a:cs typeface="Times New Roman"/>
              </a:rPr>
              <a:t>DNA (part 2)</a:t>
            </a:r>
            <a:endParaRPr lang="en-US" dirty="0">
              <a:latin typeface="Times New Roman"/>
              <a:cs typeface="Times New Roman"/>
            </a:endParaRPr>
          </a:p>
        </p:txBody>
      </p:sp>
    </p:spTree>
    <p:extLst>
      <p:ext uri="{BB962C8B-B14F-4D97-AF65-F5344CB8AC3E}">
        <p14:creationId xmlns:p14="http://schemas.microsoft.com/office/powerpoint/2010/main" val="3803761912"/>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127</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smtClean="0">
                <a:latin typeface="Times New Roman"/>
                <a:cs typeface="Times New Roman"/>
              </a:rPr>
              <a:t>Figure 20.UN04 Summary of key concepts: restriction fragments</a:t>
            </a:r>
            <a:endParaRPr lang="en-US" dirty="0">
              <a:latin typeface="Times New Roman"/>
              <a:cs typeface="Times New Roman"/>
            </a:endParaRPr>
          </a:p>
        </p:txBody>
      </p:sp>
    </p:spTree>
    <p:extLst>
      <p:ext uri="{BB962C8B-B14F-4D97-AF65-F5344CB8AC3E}">
        <p14:creationId xmlns:p14="http://schemas.microsoft.com/office/powerpoint/2010/main" val="350662626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128</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a:cs typeface="Times New Roman"/>
              </a:rPr>
              <a:t>Figure 20.</a:t>
            </a:r>
            <a:r>
              <a:rPr lang="en-US" dirty="0" smtClean="0">
                <a:latin typeface="Times New Roman"/>
                <a:cs typeface="Times New Roman"/>
              </a:rPr>
              <a:t>UN05 </a:t>
            </a:r>
            <a:r>
              <a:rPr lang="en-US" dirty="0">
                <a:latin typeface="Times New Roman"/>
                <a:cs typeface="Times New Roman"/>
              </a:rPr>
              <a:t>Summary of key concepts: </a:t>
            </a:r>
            <a:r>
              <a:rPr lang="en-US" dirty="0" smtClean="0">
                <a:latin typeface="Times New Roman"/>
                <a:cs typeface="Times New Roman"/>
              </a:rPr>
              <a:t>gene cloning</a:t>
            </a:r>
            <a:endParaRPr lang="en-US" dirty="0">
              <a:latin typeface="Times New Roman"/>
              <a:cs typeface="Times New Roman"/>
            </a:endParaRPr>
          </a:p>
        </p:txBody>
      </p:sp>
    </p:spTree>
    <p:extLst>
      <p:ext uri="{BB962C8B-B14F-4D97-AF65-F5344CB8AC3E}">
        <p14:creationId xmlns:p14="http://schemas.microsoft.com/office/powerpoint/2010/main" val="240534693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129</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a:cs typeface="Times New Roman"/>
              </a:rPr>
              <a:t>Figure 20</a:t>
            </a:r>
            <a:r>
              <a:rPr lang="en-US" dirty="0" smtClean="0">
                <a:latin typeface="Times New Roman"/>
                <a:cs typeface="Times New Roman"/>
              </a:rPr>
              <a:t>.UN06 Test your understanding, question 10 (gene cloning)</a:t>
            </a:r>
            <a:endParaRPr lang="en-US" dirty="0">
              <a:latin typeface="Times New Roman"/>
              <a:cs typeface="Times New Roman"/>
            </a:endParaRPr>
          </a:p>
        </p:txBody>
      </p:sp>
    </p:spTree>
    <p:extLst>
      <p:ext uri="{BB962C8B-B14F-4D97-AF65-F5344CB8AC3E}">
        <p14:creationId xmlns:p14="http://schemas.microsoft.com/office/powerpoint/2010/main" val="3907446711"/>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130</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a:cs typeface="Times New Roman"/>
              </a:rPr>
              <a:t>Figure 20.</a:t>
            </a:r>
            <a:r>
              <a:rPr lang="en-US" dirty="0" smtClean="0">
                <a:latin typeface="Times New Roman"/>
                <a:cs typeface="Times New Roman"/>
              </a:rPr>
              <a:t>UN07 </a:t>
            </a:r>
            <a:r>
              <a:rPr lang="en-US" dirty="0">
                <a:latin typeface="Times New Roman"/>
                <a:cs typeface="Times New Roman"/>
              </a:rPr>
              <a:t>Test your understanding, question </a:t>
            </a:r>
            <a:r>
              <a:rPr lang="en-US" dirty="0" smtClean="0">
                <a:latin typeface="Times New Roman"/>
                <a:cs typeface="Times New Roman"/>
              </a:rPr>
              <a:t>14 (thermophiles)</a:t>
            </a:r>
            <a:endParaRPr lang="en-US" dirty="0">
              <a:latin typeface="Times New Roman"/>
              <a:cs typeface="Times New Roman"/>
            </a:endParaRPr>
          </a:p>
        </p:txBody>
      </p:sp>
    </p:spTree>
    <p:extLst>
      <p:ext uri="{BB962C8B-B14F-4D97-AF65-F5344CB8AC3E}">
        <p14:creationId xmlns:p14="http://schemas.microsoft.com/office/powerpoint/2010/main" val="12023399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14</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a:cs typeface="Times New Roman"/>
              </a:rPr>
              <a:t>Figure </a:t>
            </a:r>
            <a:r>
              <a:rPr lang="en-US" dirty="0" smtClean="0">
                <a:latin typeface="Times New Roman"/>
                <a:cs typeface="Times New Roman"/>
              </a:rPr>
              <a:t>20.3c </a:t>
            </a:r>
            <a:r>
              <a:rPr lang="en-US" dirty="0">
                <a:latin typeface="Times New Roman"/>
                <a:cs typeface="Times New Roman"/>
              </a:rPr>
              <a:t>Research method: </a:t>
            </a:r>
            <a:r>
              <a:rPr lang="en-US" dirty="0" err="1">
                <a:latin typeface="Times New Roman"/>
                <a:cs typeface="Times New Roman"/>
              </a:rPr>
              <a:t>dideoxy</a:t>
            </a:r>
            <a:r>
              <a:rPr lang="en-US" dirty="0">
                <a:latin typeface="Times New Roman"/>
                <a:cs typeface="Times New Roman"/>
              </a:rPr>
              <a:t> chain termination method for sequencing </a:t>
            </a:r>
            <a:r>
              <a:rPr lang="en-US" dirty="0" smtClean="0">
                <a:latin typeface="Times New Roman"/>
                <a:cs typeface="Times New Roman"/>
              </a:rPr>
              <a:t>DNA (part 3)</a:t>
            </a:r>
            <a:endParaRPr lang="en-US" dirty="0">
              <a:latin typeface="Times New Roman"/>
              <a:cs typeface="Times New Roman"/>
            </a:endParaRPr>
          </a:p>
        </p:txBody>
      </p:sp>
    </p:spTree>
    <p:extLst>
      <p:ext uri="{BB962C8B-B14F-4D97-AF65-F5344CB8AC3E}">
        <p14:creationId xmlns:p14="http://schemas.microsoft.com/office/powerpoint/2010/main" val="6337340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Geneva"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fld id="{02B3877A-37B9-F242-844A-E0A4770DE07F}" type="slidenum">
              <a:rPr lang="en-US" sz="1200">
                <a:latin typeface="Times New Roman" charset="0"/>
              </a:rPr>
              <a:pPr/>
              <a:t>15</a:t>
            </a:fld>
            <a:endParaRPr lang="en-US" sz="1200">
              <a:latin typeface="Times New Roman" charset="0"/>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5489401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16</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smtClean="0">
                <a:latin typeface="Times New Roman"/>
                <a:cs typeface="Times New Roman"/>
              </a:rPr>
              <a:t>Figure 20.4 Research method: next-generation sequencing</a:t>
            </a:r>
            <a:endParaRPr lang="en-US" dirty="0">
              <a:latin typeface="Times New Roman"/>
              <a:cs typeface="Times New Roman"/>
            </a:endParaRPr>
          </a:p>
        </p:txBody>
      </p:sp>
    </p:spTree>
    <p:extLst>
      <p:ext uri="{BB962C8B-B14F-4D97-AF65-F5344CB8AC3E}">
        <p14:creationId xmlns:p14="http://schemas.microsoft.com/office/powerpoint/2010/main" val="42845796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17</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a:cs typeface="Times New Roman"/>
              </a:rPr>
              <a:t>Figure </a:t>
            </a:r>
            <a:r>
              <a:rPr lang="en-US" dirty="0" smtClean="0">
                <a:latin typeface="Times New Roman"/>
                <a:cs typeface="Times New Roman"/>
              </a:rPr>
              <a:t>20.4a </a:t>
            </a:r>
            <a:r>
              <a:rPr lang="en-US" dirty="0">
                <a:latin typeface="Times New Roman"/>
                <a:cs typeface="Times New Roman"/>
              </a:rPr>
              <a:t>Research method: next-generation </a:t>
            </a:r>
            <a:r>
              <a:rPr lang="en-US" dirty="0" smtClean="0">
                <a:latin typeface="Times New Roman"/>
                <a:cs typeface="Times New Roman"/>
              </a:rPr>
              <a:t>sequencing (part 1)</a:t>
            </a:r>
            <a:endParaRPr lang="en-US" dirty="0">
              <a:latin typeface="Times New Roman"/>
              <a:cs typeface="Times New Roman"/>
            </a:endParaRPr>
          </a:p>
        </p:txBody>
      </p:sp>
    </p:spTree>
    <p:extLst>
      <p:ext uri="{BB962C8B-B14F-4D97-AF65-F5344CB8AC3E}">
        <p14:creationId xmlns:p14="http://schemas.microsoft.com/office/powerpoint/2010/main" val="36430879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18</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a:cs typeface="Times New Roman"/>
              </a:rPr>
              <a:t>Figure </a:t>
            </a:r>
            <a:r>
              <a:rPr lang="en-US" dirty="0" smtClean="0">
                <a:latin typeface="Times New Roman"/>
                <a:cs typeface="Times New Roman"/>
              </a:rPr>
              <a:t>20.4b </a:t>
            </a:r>
            <a:r>
              <a:rPr lang="en-US" dirty="0">
                <a:latin typeface="Times New Roman"/>
                <a:cs typeface="Times New Roman"/>
              </a:rPr>
              <a:t>Research method: next-generation sequencing (part </a:t>
            </a:r>
            <a:r>
              <a:rPr lang="en-US" dirty="0" smtClean="0">
                <a:latin typeface="Times New Roman"/>
                <a:cs typeface="Times New Roman"/>
              </a:rPr>
              <a:t>2)</a:t>
            </a:r>
            <a:endParaRPr lang="en-US" dirty="0">
              <a:latin typeface="Times New Roman"/>
              <a:cs typeface="Times New Roman"/>
            </a:endParaRPr>
          </a:p>
        </p:txBody>
      </p:sp>
    </p:spTree>
    <p:extLst>
      <p:ext uri="{BB962C8B-B14F-4D97-AF65-F5344CB8AC3E}">
        <p14:creationId xmlns:p14="http://schemas.microsoft.com/office/powerpoint/2010/main" val="4053012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19</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a:cs typeface="Times New Roman"/>
              </a:rPr>
              <a:t>Figure </a:t>
            </a:r>
            <a:r>
              <a:rPr lang="en-US" dirty="0" smtClean="0">
                <a:latin typeface="Times New Roman"/>
                <a:cs typeface="Times New Roman"/>
              </a:rPr>
              <a:t>20.4c </a:t>
            </a:r>
            <a:r>
              <a:rPr lang="en-US" dirty="0">
                <a:latin typeface="Times New Roman"/>
                <a:cs typeface="Times New Roman"/>
              </a:rPr>
              <a:t>Research method: next-generation sequencing (part </a:t>
            </a:r>
            <a:r>
              <a:rPr lang="en-US" dirty="0" smtClean="0">
                <a:latin typeface="Times New Roman"/>
                <a:cs typeface="Times New Roman"/>
              </a:rPr>
              <a:t>3)</a:t>
            </a:r>
            <a:endParaRPr lang="en-US" dirty="0">
              <a:latin typeface="Times New Roman"/>
              <a:cs typeface="Times New Roman"/>
            </a:endParaRPr>
          </a:p>
        </p:txBody>
      </p:sp>
    </p:spTree>
    <p:extLst>
      <p:ext uri="{BB962C8B-B14F-4D97-AF65-F5344CB8AC3E}">
        <p14:creationId xmlns:p14="http://schemas.microsoft.com/office/powerpoint/2010/main" val="35527104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20</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a:cs typeface="Times New Roman"/>
              </a:rPr>
              <a:t>Figure </a:t>
            </a:r>
            <a:r>
              <a:rPr lang="en-US" dirty="0" smtClean="0">
                <a:latin typeface="Times New Roman"/>
                <a:cs typeface="Times New Roman"/>
              </a:rPr>
              <a:t>20.4d </a:t>
            </a:r>
            <a:r>
              <a:rPr lang="en-US" dirty="0">
                <a:latin typeface="Times New Roman"/>
                <a:cs typeface="Times New Roman"/>
              </a:rPr>
              <a:t>Research method: next-generation sequencing (part </a:t>
            </a:r>
            <a:r>
              <a:rPr lang="en-US" dirty="0" smtClean="0">
                <a:latin typeface="Times New Roman"/>
                <a:cs typeface="Times New Roman"/>
              </a:rPr>
              <a:t>4)</a:t>
            </a:r>
            <a:endParaRPr lang="en-US" dirty="0">
              <a:latin typeface="Times New Roman"/>
              <a:cs typeface="Times New Roman"/>
            </a:endParaRPr>
          </a:p>
        </p:txBody>
      </p:sp>
    </p:spTree>
    <p:extLst>
      <p:ext uri="{BB962C8B-B14F-4D97-AF65-F5344CB8AC3E}">
        <p14:creationId xmlns:p14="http://schemas.microsoft.com/office/powerpoint/2010/main" val="5150156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Geneva"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fld id="{02B3877A-37B9-F242-844A-E0A4770DE07F}" type="slidenum">
              <a:rPr lang="en-US" sz="1200">
                <a:latin typeface="Times New Roman" charset="0"/>
              </a:rPr>
              <a:pPr/>
              <a:t>2</a:t>
            </a:fld>
            <a:endParaRPr lang="en-US" sz="1200">
              <a:latin typeface="Times New Roman" charset="0"/>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0220999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Geneva"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fld id="{02B3877A-37B9-F242-844A-E0A4770DE07F}" type="slidenum">
              <a:rPr lang="en-US" sz="1200">
                <a:latin typeface="Times New Roman" charset="0"/>
              </a:rPr>
              <a:pPr/>
              <a:t>21</a:t>
            </a:fld>
            <a:endParaRPr lang="en-US" sz="1200">
              <a:latin typeface="Times New Roman" charset="0"/>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173729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Geneva"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fld id="{02B3877A-37B9-F242-844A-E0A4770DE07F}" type="slidenum">
              <a:rPr lang="en-US" sz="1200">
                <a:latin typeface="Times New Roman" charset="0"/>
              </a:rPr>
              <a:pPr/>
              <a:t>22</a:t>
            </a:fld>
            <a:endParaRPr lang="en-US" sz="1200">
              <a:latin typeface="Times New Roman" charset="0"/>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7867400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Geneva"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fld id="{02B3877A-37B9-F242-844A-E0A4770DE07F}" type="slidenum">
              <a:rPr lang="en-US" sz="1200">
                <a:latin typeface="Times New Roman" charset="0"/>
              </a:rPr>
              <a:pPr/>
              <a:t>23</a:t>
            </a:fld>
            <a:endParaRPr lang="en-US" sz="1200">
              <a:latin typeface="Times New Roman" charset="0"/>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7407533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24</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smtClean="0">
                <a:latin typeface="Times New Roman"/>
                <a:cs typeface="Times New Roman"/>
              </a:rPr>
              <a:t>Figure 20.5 Gene cloning and some uses of cloned genes</a:t>
            </a:r>
            <a:endParaRPr lang="en-US" dirty="0">
              <a:latin typeface="Times New Roman"/>
              <a:cs typeface="Times New Roman"/>
            </a:endParaRPr>
          </a:p>
        </p:txBody>
      </p:sp>
    </p:spTree>
    <p:extLst>
      <p:ext uri="{BB962C8B-B14F-4D97-AF65-F5344CB8AC3E}">
        <p14:creationId xmlns:p14="http://schemas.microsoft.com/office/powerpoint/2010/main" val="17616288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25</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a:cs typeface="Times New Roman"/>
              </a:rPr>
              <a:t>Figure </a:t>
            </a:r>
            <a:r>
              <a:rPr lang="en-US" dirty="0" smtClean="0">
                <a:latin typeface="Times New Roman"/>
                <a:cs typeface="Times New Roman"/>
              </a:rPr>
              <a:t>20.5a </a:t>
            </a:r>
            <a:r>
              <a:rPr lang="en-US" dirty="0">
                <a:latin typeface="Times New Roman"/>
                <a:cs typeface="Times New Roman"/>
              </a:rPr>
              <a:t>Gene cloning and some uses of cloned </a:t>
            </a:r>
            <a:r>
              <a:rPr lang="en-US" dirty="0" smtClean="0">
                <a:latin typeface="Times New Roman"/>
                <a:cs typeface="Times New Roman"/>
              </a:rPr>
              <a:t>genes (part 1: steps)</a:t>
            </a:r>
            <a:endParaRPr lang="en-US" dirty="0">
              <a:latin typeface="Times New Roman"/>
              <a:cs typeface="Times New Roman"/>
            </a:endParaRPr>
          </a:p>
        </p:txBody>
      </p:sp>
    </p:spTree>
    <p:extLst>
      <p:ext uri="{BB962C8B-B14F-4D97-AF65-F5344CB8AC3E}">
        <p14:creationId xmlns:p14="http://schemas.microsoft.com/office/powerpoint/2010/main" val="16630641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26</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a:cs typeface="Times New Roman"/>
              </a:rPr>
              <a:t>Figure </a:t>
            </a:r>
            <a:r>
              <a:rPr lang="en-US" dirty="0" smtClean="0">
                <a:latin typeface="Times New Roman"/>
                <a:cs typeface="Times New Roman"/>
              </a:rPr>
              <a:t>20.5b </a:t>
            </a:r>
            <a:r>
              <a:rPr lang="en-US" dirty="0">
                <a:latin typeface="Times New Roman"/>
                <a:cs typeface="Times New Roman"/>
              </a:rPr>
              <a:t>Gene cloning and some uses of cloned </a:t>
            </a:r>
            <a:r>
              <a:rPr lang="en-US" dirty="0" smtClean="0">
                <a:latin typeface="Times New Roman"/>
                <a:cs typeface="Times New Roman"/>
              </a:rPr>
              <a:t>genes (part 2: applications)</a:t>
            </a:r>
            <a:endParaRPr lang="en-US" dirty="0">
              <a:latin typeface="Times New Roman"/>
              <a:cs typeface="Times New Roman"/>
            </a:endParaRPr>
          </a:p>
        </p:txBody>
      </p:sp>
    </p:spTree>
    <p:extLst>
      <p:ext uri="{BB962C8B-B14F-4D97-AF65-F5344CB8AC3E}">
        <p14:creationId xmlns:p14="http://schemas.microsoft.com/office/powerpoint/2010/main" val="34232957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Geneva"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fld id="{02B3877A-37B9-F242-844A-E0A4770DE07F}" type="slidenum">
              <a:rPr lang="en-US" sz="1200">
                <a:latin typeface="Times New Roman" charset="0"/>
              </a:rPr>
              <a:pPr/>
              <a:t>27</a:t>
            </a:fld>
            <a:endParaRPr lang="en-US" sz="1200">
              <a:latin typeface="Times New Roman" charset="0"/>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0061549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Geneva"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fld id="{02B3877A-37B9-F242-844A-E0A4770DE07F}" type="slidenum">
              <a:rPr lang="en-US" sz="1200">
                <a:latin typeface="Times New Roman" charset="0"/>
              </a:rPr>
              <a:pPr/>
              <a:t>28</a:t>
            </a:fld>
            <a:endParaRPr lang="en-US" sz="1200">
              <a:latin typeface="Times New Roman" charset="0"/>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7687773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Geneva"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fld id="{02B3877A-37B9-F242-844A-E0A4770DE07F}" type="slidenum">
              <a:rPr lang="en-US" sz="1200">
                <a:latin typeface="Times New Roman" charset="0"/>
              </a:rPr>
              <a:pPr/>
              <a:t>29</a:t>
            </a:fld>
            <a:endParaRPr lang="en-US" sz="1200">
              <a:latin typeface="Times New Roman" charset="0"/>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5837354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30</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smtClean="0">
                <a:latin typeface="Times New Roman"/>
                <a:cs typeface="Times New Roman"/>
              </a:rPr>
              <a:t>Figure 20.6 Using a restriction enzyme DNA ligase to make a recombinant DNA plasmid</a:t>
            </a:r>
            <a:endParaRPr lang="en-US" dirty="0">
              <a:latin typeface="Times New Roman"/>
              <a:cs typeface="Times New Roman"/>
            </a:endParaRPr>
          </a:p>
        </p:txBody>
      </p:sp>
    </p:spTree>
    <p:extLst>
      <p:ext uri="{BB962C8B-B14F-4D97-AF65-F5344CB8AC3E}">
        <p14:creationId xmlns:p14="http://schemas.microsoft.com/office/powerpoint/2010/main" val="22592810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3</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smtClean="0">
                <a:latin typeface="Times New Roman"/>
                <a:cs typeface="Times New Roman"/>
              </a:rPr>
              <a:t>Figure 20.1 How can the technique shown in this model speed up DNA sequencing?</a:t>
            </a:r>
            <a:endParaRPr lang="en-US" dirty="0">
              <a:latin typeface="Times New Roman"/>
              <a:cs typeface="Times New Roman"/>
            </a:endParaRPr>
          </a:p>
        </p:txBody>
      </p:sp>
    </p:spTree>
    <p:extLst>
      <p:ext uri="{BB962C8B-B14F-4D97-AF65-F5344CB8AC3E}">
        <p14:creationId xmlns:p14="http://schemas.microsoft.com/office/powerpoint/2010/main" val="4178663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31</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a:cs typeface="Times New Roman"/>
              </a:rPr>
              <a:t>Figure </a:t>
            </a:r>
            <a:r>
              <a:rPr lang="en-US" dirty="0" smtClean="0">
                <a:latin typeface="Times New Roman"/>
                <a:cs typeface="Times New Roman"/>
              </a:rPr>
              <a:t>20.6a </a:t>
            </a:r>
            <a:r>
              <a:rPr lang="en-US" dirty="0">
                <a:latin typeface="Times New Roman"/>
                <a:cs typeface="Times New Roman"/>
              </a:rPr>
              <a:t>Using a restriction enzyme DNA ligase to make a recombinant DNA </a:t>
            </a:r>
            <a:r>
              <a:rPr lang="en-US" dirty="0" smtClean="0">
                <a:latin typeface="Times New Roman"/>
                <a:cs typeface="Times New Roman"/>
              </a:rPr>
              <a:t>plasmid (part 1)</a:t>
            </a:r>
            <a:endParaRPr lang="en-US" dirty="0">
              <a:latin typeface="Times New Roman"/>
              <a:cs typeface="Times New Roman"/>
            </a:endParaRPr>
          </a:p>
        </p:txBody>
      </p:sp>
    </p:spTree>
    <p:extLst>
      <p:ext uri="{BB962C8B-B14F-4D97-AF65-F5344CB8AC3E}">
        <p14:creationId xmlns:p14="http://schemas.microsoft.com/office/powerpoint/2010/main" val="29960375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32</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a:cs typeface="Times New Roman"/>
              </a:rPr>
              <a:t>Figure </a:t>
            </a:r>
            <a:r>
              <a:rPr lang="en-US" dirty="0" smtClean="0">
                <a:latin typeface="Times New Roman"/>
                <a:cs typeface="Times New Roman"/>
              </a:rPr>
              <a:t>20.6b Using </a:t>
            </a:r>
            <a:r>
              <a:rPr lang="en-US" dirty="0">
                <a:latin typeface="Times New Roman"/>
                <a:cs typeface="Times New Roman"/>
              </a:rPr>
              <a:t>a restriction enzyme DNA ligase to make a recombinant DNA </a:t>
            </a:r>
            <a:r>
              <a:rPr lang="en-US" dirty="0" smtClean="0">
                <a:latin typeface="Times New Roman"/>
                <a:cs typeface="Times New Roman"/>
              </a:rPr>
              <a:t>plasmid (part 2)</a:t>
            </a:r>
            <a:endParaRPr lang="en-US" dirty="0">
              <a:latin typeface="Times New Roman"/>
              <a:cs typeface="Times New Roman"/>
            </a:endParaRPr>
          </a:p>
        </p:txBody>
      </p:sp>
    </p:spTree>
    <p:extLst>
      <p:ext uri="{BB962C8B-B14F-4D97-AF65-F5344CB8AC3E}">
        <p14:creationId xmlns:p14="http://schemas.microsoft.com/office/powerpoint/2010/main" val="22901789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33</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a:cs typeface="Times New Roman"/>
              </a:rPr>
              <a:t>Figure </a:t>
            </a:r>
            <a:r>
              <a:rPr lang="en-US" dirty="0" smtClean="0">
                <a:latin typeface="Times New Roman"/>
                <a:cs typeface="Times New Roman"/>
              </a:rPr>
              <a:t>20.6c </a:t>
            </a:r>
            <a:r>
              <a:rPr lang="en-US" dirty="0">
                <a:latin typeface="Times New Roman"/>
                <a:cs typeface="Times New Roman"/>
              </a:rPr>
              <a:t>Using a restriction enzyme DNA ligase to make a recombinant DNA </a:t>
            </a:r>
            <a:r>
              <a:rPr lang="en-US" dirty="0" smtClean="0">
                <a:latin typeface="Times New Roman"/>
                <a:cs typeface="Times New Roman"/>
              </a:rPr>
              <a:t>plasmid (part 3)</a:t>
            </a:r>
            <a:endParaRPr lang="en-US" dirty="0">
              <a:latin typeface="Times New Roman"/>
              <a:cs typeface="Times New Roman"/>
            </a:endParaRPr>
          </a:p>
        </p:txBody>
      </p:sp>
    </p:spTree>
    <p:extLst>
      <p:ext uri="{BB962C8B-B14F-4D97-AF65-F5344CB8AC3E}">
        <p14:creationId xmlns:p14="http://schemas.microsoft.com/office/powerpoint/2010/main" val="11918693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Geneva"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fld id="{02B3877A-37B9-F242-844A-E0A4770DE07F}" type="slidenum">
              <a:rPr lang="en-US" sz="1200">
                <a:latin typeface="Times New Roman" charset="0"/>
              </a:rPr>
              <a:pPr/>
              <a:t>35</a:t>
            </a:fld>
            <a:endParaRPr lang="en-US" sz="1200">
              <a:latin typeface="Times New Roman" charset="0"/>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7883095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36</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smtClean="0">
                <a:latin typeface="Times New Roman"/>
                <a:cs typeface="Times New Roman"/>
              </a:rPr>
              <a:t>Figure 20.7 Gel electrophoresis</a:t>
            </a:r>
            <a:endParaRPr lang="en-US" dirty="0">
              <a:latin typeface="Times New Roman"/>
              <a:cs typeface="Times New Roman"/>
            </a:endParaRPr>
          </a:p>
        </p:txBody>
      </p:sp>
    </p:spTree>
    <p:extLst>
      <p:ext uri="{BB962C8B-B14F-4D97-AF65-F5344CB8AC3E}">
        <p14:creationId xmlns:p14="http://schemas.microsoft.com/office/powerpoint/2010/main" val="23961203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37</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a:cs typeface="Times New Roman"/>
              </a:rPr>
              <a:t>Figure </a:t>
            </a:r>
            <a:r>
              <a:rPr lang="en-US" dirty="0" smtClean="0">
                <a:latin typeface="Times New Roman"/>
                <a:cs typeface="Times New Roman"/>
              </a:rPr>
              <a:t>20.7a </a:t>
            </a:r>
            <a:r>
              <a:rPr lang="en-US" dirty="0">
                <a:latin typeface="Times New Roman"/>
                <a:cs typeface="Times New Roman"/>
              </a:rPr>
              <a:t>Gel </a:t>
            </a:r>
            <a:r>
              <a:rPr lang="en-US" dirty="0" smtClean="0">
                <a:latin typeface="Times New Roman"/>
                <a:cs typeface="Times New Roman"/>
              </a:rPr>
              <a:t>electrophoresis (part 1: art)</a:t>
            </a:r>
            <a:endParaRPr lang="en-US" dirty="0">
              <a:latin typeface="Times New Roman"/>
              <a:cs typeface="Times New Roman"/>
            </a:endParaRPr>
          </a:p>
        </p:txBody>
      </p:sp>
    </p:spTree>
    <p:extLst>
      <p:ext uri="{BB962C8B-B14F-4D97-AF65-F5344CB8AC3E}">
        <p14:creationId xmlns:p14="http://schemas.microsoft.com/office/powerpoint/2010/main" val="4285621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38</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a:cs typeface="Times New Roman"/>
              </a:rPr>
              <a:t>Figure </a:t>
            </a:r>
            <a:r>
              <a:rPr lang="en-US" dirty="0" smtClean="0">
                <a:latin typeface="Times New Roman"/>
                <a:cs typeface="Times New Roman"/>
              </a:rPr>
              <a:t>20.7b </a:t>
            </a:r>
            <a:r>
              <a:rPr lang="en-US" dirty="0">
                <a:latin typeface="Times New Roman"/>
                <a:cs typeface="Times New Roman"/>
              </a:rPr>
              <a:t>Gel </a:t>
            </a:r>
            <a:r>
              <a:rPr lang="en-US" dirty="0" smtClean="0">
                <a:latin typeface="Times New Roman"/>
                <a:cs typeface="Times New Roman"/>
              </a:rPr>
              <a:t>electrophoresis (part 2: photo)</a:t>
            </a:r>
            <a:endParaRPr lang="en-US" dirty="0">
              <a:latin typeface="Times New Roman"/>
              <a:cs typeface="Times New Roman"/>
            </a:endParaRPr>
          </a:p>
        </p:txBody>
      </p:sp>
    </p:spTree>
    <p:extLst>
      <p:ext uri="{BB962C8B-B14F-4D97-AF65-F5344CB8AC3E}">
        <p14:creationId xmlns:p14="http://schemas.microsoft.com/office/powerpoint/2010/main" val="36626621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Geneva"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fld id="{02B3877A-37B9-F242-844A-E0A4770DE07F}" type="slidenum">
              <a:rPr lang="en-US" sz="1200">
                <a:latin typeface="Times New Roman" charset="0"/>
              </a:rPr>
              <a:pPr/>
              <a:t>40</a:t>
            </a:fld>
            <a:endParaRPr lang="en-US" sz="1200">
              <a:latin typeface="Times New Roman" charset="0"/>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2113623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Geneva"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fld id="{02B3877A-37B9-F242-844A-E0A4770DE07F}" type="slidenum">
              <a:rPr lang="en-US" sz="1200">
                <a:latin typeface="Times New Roman" charset="0"/>
              </a:rPr>
              <a:pPr/>
              <a:t>41</a:t>
            </a:fld>
            <a:endParaRPr lang="en-US" sz="1200">
              <a:latin typeface="Times New Roman" charset="0"/>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5039243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42</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smtClean="0">
                <a:latin typeface="Times New Roman"/>
                <a:cs typeface="Times New Roman"/>
              </a:rPr>
              <a:t>Figure 20.8 Research method: the polymerase chain reaction (PCR)</a:t>
            </a:r>
            <a:endParaRPr lang="en-US" dirty="0">
              <a:latin typeface="Times New Roman"/>
              <a:cs typeface="Times New Roman"/>
            </a:endParaRPr>
          </a:p>
        </p:txBody>
      </p:sp>
    </p:spTree>
    <p:extLst>
      <p:ext uri="{BB962C8B-B14F-4D97-AF65-F5344CB8AC3E}">
        <p14:creationId xmlns:p14="http://schemas.microsoft.com/office/powerpoint/2010/main" val="37971451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4</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a:cs typeface="Times New Roman"/>
              </a:rPr>
              <a:t>Figure </a:t>
            </a:r>
            <a:r>
              <a:rPr lang="en-US" dirty="0" smtClean="0">
                <a:latin typeface="Times New Roman"/>
                <a:cs typeface="Times New Roman"/>
              </a:rPr>
              <a:t>20.1a </a:t>
            </a:r>
            <a:r>
              <a:rPr lang="en-US" dirty="0">
                <a:latin typeface="Times New Roman"/>
                <a:cs typeface="Times New Roman"/>
              </a:rPr>
              <a:t>How can the technique shown in this model speed up DNA sequencing</a:t>
            </a:r>
            <a:r>
              <a:rPr lang="en-US" dirty="0" smtClean="0">
                <a:latin typeface="Times New Roman"/>
                <a:cs typeface="Times New Roman"/>
              </a:rPr>
              <a:t>? (part 1: woolly mammoth)</a:t>
            </a:r>
            <a:endParaRPr lang="en-US" dirty="0">
              <a:latin typeface="Times New Roman"/>
              <a:cs typeface="Times New Roman"/>
            </a:endParaRPr>
          </a:p>
        </p:txBody>
      </p:sp>
    </p:spTree>
    <p:extLst>
      <p:ext uri="{BB962C8B-B14F-4D97-AF65-F5344CB8AC3E}">
        <p14:creationId xmlns:p14="http://schemas.microsoft.com/office/powerpoint/2010/main" val="7437580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43</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a:cs typeface="Times New Roman"/>
              </a:rPr>
              <a:t>Figure </a:t>
            </a:r>
            <a:r>
              <a:rPr lang="en-US" dirty="0" smtClean="0">
                <a:latin typeface="Times New Roman"/>
                <a:cs typeface="Times New Roman"/>
              </a:rPr>
              <a:t>20.8a Research </a:t>
            </a:r>
            <a:r>
              <a:rPr lang="en-US" dirty="0">
                <a:latin typeface="Times New Roman"/>
                <a:cs typeface="Times New Roman"/>
              </a:rPr>
              <a:t>method: the polymerase chain reaction (PCR</a:t>
            </a:r>
            <a:r>
              <a:rPr lang="en-US" dirty="0" smtClean="0">
                <a:latin typeface="Times New Roman"/>
                <a:cs typeface="Times New Roman"/>
              </a:rPr>
              <a:t>) (part 1)</a:t>
            </a:r>
            <a:endParaRPr lang="en-US" dirty="0">
              <a:latin typeface="Times New Roman"/>
              <a:cs typeface="Times New Roman"/>
            </a:endParaRPr>
          </a:p>
        </p:txBody>
      </p:sp>
    </p:spTree>
    <p:extLst>
      <p:ext uri="{BB962C8B-B14F-4D97-AF65-F5344CB8AC3E}">
        <p14:creationId xmlns:p14="http://schemas.microsoft.com/office/powerpoint/2010/main" val="4942195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44</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a:cs typeface="Times New Roman"/>
              </a:rPr>
              <a:t>Figure </a:t>
            </a:r>
            <a:r>
              <a:rPr lang="en-US" dirty="0" smtClean="0">
                <a:latin typeface="Times New Roman"/>
                <a:cs typeface="Times New Roman"/>
              </a:rPr>
              <a:t>20.8b-1 </a:t>
            </a:r>
            <a:r>
              <a:rPr lang="en-US" dirty="0">
                <a:latin typeface="Times New Roman"/>
                <a:cs typeface="Times New Roman"/>
              </a:rPr>
              <a:t>Research method: the polymerase chain reaction (PCR</a:t>
            </a:r>
            <a:r>
              <a:rPr lang="en-US" dirty="0" smtClean="0">
                <a:latin typeface="Times New Roman"/>
                <a:cs typeface="Times New Roman"/>
              </a:rPr>
              <a:t>) (part 2, step 1)</a:t>
            </a:r>
            <a:endParaRPr lang="en-US" dirty="0">
              <a:latin typeface="Times New Roman"/>
              <a:cs typeface="Times New Roman"/>
            </a:endParaRPr>
          </a:p>
        </p:txBody>
      </p:sp>
    </p:spTree>
    <p:extLst>
      <p:ext uri="{BB962C8B-B14F-4D97-AF65-F5344CB8AC3E}">
        <p14:creationId xmlns:p14="http://schemas.microsoft.com/office/powerpoint/2010/main" val="37804928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45</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a:cs typeface="Times New Roman"/>
              </a:rPr>
              <a:t>Figure 20.8b</a:t>
            </a:r>
            <a:r>
              <a:rPr lang="en-US" dirty="0" smtClean="0">
                <a:latin typeface="Times New Roman"/>
                <a:cs typeface="Times New Roman"/>
              </a:rPr>
              <a:t>-2 </a:t>
            </a:r>
            <a:r>
              <a:rPr lang="en-US" dirty="0">
                <a:latin typeface="Times New Roman"/>
                <a:cs typeface="Times New Roman"/>
              </a:rPr>
              <a:t>Research method: the polymerase chain reaction (PCR) (part 2, step </a:t>
            </a:r>
            <a:r>
              <a:rPr lang="en-US" dirty="0" smtClean="0">
                <a:latin typeface="Times New Roman"/>
                <a:cs typeface="Times New Roman"/>
              </a:rPr>
              <a:t>2)</a:t>
            </a:r>
            <a:endParaRPr lang="en-US" dirty="0">
              <a:latin typeface="Times New Roman"/>
              <a:cs typeface="Times New Roman"/>
            </a:endParaRPr>
          </a:p>
        </p:txBody>
      </p:sp>
    </p:spTree>
    <p:extLst>
      <p:ext uri="{BB962C8B-B14F-4D97-AF65-F5344CB8AC3E}">
        <p14:creationId xmlns:p14="http://schemas.microsoft.com/office/powerpoint/2010/main" val="1492694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46</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a:cs typeface="Times New Roman"/>
              </a:rPr>
              <a:t>Figure 20.8b</a:t>
            </a:r>
            <a:r>
              <a:rPr lang="en-US" dirty="0" smtClean="0">
                <a:latin typeface="Times New Roman"/>
                <a:cs typeface="Times New Roman"/>
              </a:rPr>
              <a:t>-3 </a:t>
            </a:r>
            <a:r>
              <a:rPr lang="en-US" dirty="0">
                <a:latin typeface="Times New Roman"/>
                <a:cs typeface="Times New Roman"/>
              </a:rPr>
              <a:t>Research method: the polymerase chain reaction (PCR) (part 2, step </a:t>
            </a:r>
            <a:r>
              <a:rPr lang="en-US" dirty="0" smtClean="0">
                <a:latin typeface="Times New Roman"/>
                <a:cs typeface="Times New Roman"/>
              </a:rPr>
              <a:t>3)</a:t>
            </a:r>
            <a:endParaRPr lang="en-US" dirty="0">
              <a:latin typeface="Times New Roman"/>
              <a:cs typeface="Times New Roman"/>
            </a:endParaRPr>
          </a:p>
        </p:txBody>
      </p:sp>
    </p:spTree>
    <p:extLst>
      <p:ext uri="{BB962C8B-B14F-4D97-AF65-F5344CB8AC3E}">
        <p14:creationId xmlns:p14="http://schemas.microsoft.com/office/powerpoint/2010/main" val="152224799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47</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a:cs typeface="Times New Roman"/>
              </a:rPr>
              <a:t>Figure </a:t>
            </a:r>
            <a:r>
              <a:rPr lang="en-US" dirty="0" smtClean="0">
                <a:latin typeface="Times New Roman"/>
                <a:cs typeface="Times New Roman"/>
              </a:rPr>
              <a:t>20.8c </a:t>
            </a:r>
            <a:r>
              <a:rPr lang="en-US" dirty="0">
                <a:latin typeface="Times New Roman"/>
                <a:cs typeface="Times New Roman"/>
              </a:rPr>
              <a:t>Research method: the polymerase chain reaction (PCR) (part 3</a:t>
            </a:r>
            <a:r>
              <a:rPr lang="en-US" dirty="0" smtClean="0">
                <a:latin typeface="Times New Roman"/>
                <a:cs typeface="Times New Roman"/>
              </a:rPr>
              <a:t>)</a:t>
            </a:r>
            <a:endParaRPr lang="en-US" dirty="0">
              <a:latin typeface="Times New Roman"/>
              <a:cs typeface="Times New Roman"/>
            </a:endParaRPr>
          </a:p>
        </p:txBody>
      </p:sp>
    </p:spTree>
    <p:extLst>
      <p:ext uri="{BB962C8B-B14F-4D97-AF65-F5344CB8AC3E}">
        <p14:creationId xmlns:p14="http://schemas.microsoft.com/office/powerpoint/2010/main" val="345509405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Geneva"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fld id="{02B3877A-37B9-F242-844A-E0A4770DE07F}" type="slidenum">
              <a:rPr lang="en-US" sz="1200">
                <a:latin typeface="Times New Roman" charset="0"/>
              </a:rPr>
              <a:pPr/>
              <a:t>48</a:t>
            </a:fld>
            <a:endParaRPr lang="en-US" sz="1200">
              <a:latin typeface="Times New Roman" charset="0"/>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3715549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49</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smtClean="0">
                <a:latin typeface="Times New Roman"/>
                <a:cs typeface="Times New Roman"/>
              </a:rPr>
              <a:t>Figure 20.9 Use of restriction enzyme and PCR in gene cloning</a:t>
            </a:r>
            <a:endParaRPr lang="en-US" dirty="0">
              <a:latin typeface="Times New Roman"/>
              <a:cs typeface="Times New Roman"/>
            </a:endParaRPr>
          </a:p>
        </p:txBody>
      </p:sp>
    </p:spTree>
    <p:extLst>
      <p:ext uri="{BB962C8B-B14F-4D97-AF65-F5344CB8AC3E}">
        <p14:creationId xmlns:p14="http://schemas.microsoft.com/office/powerpoint/2010/main" val="11995523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Geneva"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fld id="{02B3877A-37B9-F242-844A-E0A4770DE07F}" type="slidenum">
              <a:rPr lang="en-US" sz="1200">
                <a:latin typeface="Times New Roman" charset="0"/>
              </a:rPr>
              <a:pPr/>
              <a:t>51</a:t>
            </a:fld>
            <a:endParaRPr lang="en-US" sz="1200">
              <a:latin typeface="Times New Roman" charset="0"/>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9572714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Geneva"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fld id="{02B3877A-37B9-F242-844A-E0A4770DE07F}" type="slidenum">
              <a:rPr lang="en-US" sz="1200">
                <a:latin typeface="Times New Roman" charset="0"/>
              </a:rPr>
              <a:pPr/>
              <a:t>52</a:t>
            </a:fld>
            <a:endParaRPr lang="en-US" sz="1200">
              <a:latin typeface="Times New Roman" charset="0"/>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45686135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Geneva"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fld id="{02B3877A-37B9-F242-844A-E0A4770DE07F}" type="slidenum">
              <a:rPr lang="en-US" sz="1200">
                <a:latin typeface="Times New Roman" charset="0"/>
              </a:rPr>
              <a:pPr/>
              <a:t>53</a:t>
            </a:fld>
            <a:endParaRPr lang="en-US" sz="1200">
              <a:latin typeface="Times New Roman" charset="0"/>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6215466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Geneva"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fld id="{02B3877A-37B9-F242-844A-E0A4770DE07F}" type="slidenum">
              <a:rPr lang="en-US" sz="1200">
                <a:latin typeface="Times New Roman" charset="0"/>
              </a:rPr>
              <a:pPr/>
              <a:t>5</a:t>
            </a:fld>
            <a:endParaRPr lang="en-US" sz="1200">
              <a:latin typeface="Times New Roman" charset="0"/>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82580019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Geneva"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fld id="{02B3877A-37B9-F242-844A-E0A4770DE07F}" type="slidenum">
              <a:rPr lang="en-US" sz="1200">
                <a:latin typeface="Times New Roman" charset="0"/>
              </a:rPr>
              <a:pPr/>
              <a:t>54</a:t>
            </a:fld>
            <a:endParaRPr lang="en-US" sz="1200">
              <a:latin typeface="Times New Roman" charset="0"/>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15733225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Geneva"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fld id="{02B3877A-37B9-F242-844A-E0A4770DE07F}" type="slidenum">
              <a:rPr lang="en-US" sz="1200">
                <a:latin typeface="Times New Roman" charset="0"/>
              </a:rPr>
              <a:pPr/>
              <a:t>55</a:t>
            </a:fld>
            <a:endParaRPr lang="en-US" sz="1200">
              <a:latin typeface="Times New Roman" charset="0"/>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32302662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Geneva"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fld id="{02B3877A-37B9-F242-844A-E0A4770DE07F}" type="slidenum">
              <a:rPr lang="en-US" sz="1200">
                <a:latin typeface="Times New Roman" charset="0"/>
              </a:rPr>
              <a:pPr/>
              <a:t>56</a:t>
            </a:fld>
            <a:endParaRPr lang="en-US" sz="1200">
              <a:latin typeface="Times New Roman" charset="0"/>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46262981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Geneva"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fld id="{02B3877A-37B9-F242-844A-E0A4770DE07F}" type="slidenum">
              <a:rPr lang="en-US" sz="1200">
                <a:latin typeface="Times New Roman" charset="0"/>
              </a:rPr>
              <a:pPr/>
              <a:t>57</a:t>
            </a:fld>
            <a:endParaRPr lang="en-US" sz="1200">
              <a:latin typeface="Times New Roman" charset="0"/>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54810144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Geneva"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fld id="{02B3877A-37B9-F242-844A-E0A4770DE07F}" type="slidenum">
              <a:rPr lang="en-US" sz="1200">
                <a:latin typeface="Times New Roman" charset="0"/>
              </a:rPr>
              <a:pPr/>
              <a:t>58</a:t>
            </a:fld>
            <a:endParaRPr lang="en-US" sz="1200">
              <a:latin typeface="Times New Roman" charset="0"/>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66583697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Geneva"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fld id="{02B3877A-37B9-F242-844A-E0A4770DE07F}" type="slidenum">
              <a:rPr lang="en-US" sz="1200">
                <a:latin typeface="Times New Roman" charset="0"/>
              </a:rPr>
              <a:pPr/>
              <a:t>59</a:t>
            </a:fld>
            <a:endParaRPr lang="en-US" sz="1200">
              <a:latin typeface="Times New Roman" charset="0"/>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62527819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Geneva"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fld id="{02B3877A-37B9-F242-844A-E0A4770DE07F}" type="slidenum">
              <a:rPr lang="en-US" sz="1200">
                <a:latin typeface="Times New Roman" charset="0"/>
              </a:rPr>
              <a:pPr/>
              <a:t>60</a:t>
            </a:fld>
            <a:endParaRPr lang="en-US" sz="1200">
              <a:latin typeface="Times New Roman" charset="0"/>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98981203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61</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smtClean="0">
                <a:latin typeface="Times New Roman"/>
                <a:cs typeface="Times New Roman"/>
              </a:rPr>
              <a:t>Figure 20.10 Determining where genes are expressed by </a:t>
            </a:r>
            <a:r>
              <a:rPr lang="en-US" i="1" dirty="0" smtClean="0">
                <a:latin typeface="Times New Roman"/>
                <a:cs typeface="Times New Roman"/>
              </a:rPr>
              <a:t>in situ </a:t>
            </a:r>
            <a:r>
              <a:rPr lang="en-US" dirty="0" smtClean="0">
                <a:latin typeface="Times New Roman"/>
                <a:cs typeface="Times New Roman"/>
              </a:rPr>
              <a:t>hybridization analysis</a:t>
            </a:r>
            <a:endParaRPr lang="en-US" dirty="0">
              <a:latin typeface="Times New Roman"/>
              <a:cs typeface="Times New Roman"/>
            </a:endParaRPr>
          </a:p>
        </p:txBody>
      </p:sp>
    </p:spTree>
    <p:extLst>
      <p:ext uri="{BB962C8B-B14F-4D97-AF65-F5344CB8AC3E}">
        <p14:creationId xmlns:p14="http://schemas.microsoft.com/office/powerpoint/2010/main" val="28932467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62</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a:cs typeface="Times New Roman"/>
              </a:rPr>
              <a:t>Figure </a:t>
            </a:r>
            <a:r>
              <a:rPr lang="en-US" dirty="0" smtClean="0">
                <a:latin typeface="Times New Roman"/>
                <a:cs typeface="Times New Roman"/>
              </a:rPr>
              <a:t>20.10a </a:t>
            </a:r>
            <a:r>
              <a:rPr lang="en-US" dirty="0">
                <a:latin typeface="Times New Roman"/>
                <a:cs typeface="Times New Roman"/>
              </a:rPr>
              <a:t>Determining where genes are expressed by </a:t>
            </a:r>
            <a:r>
              <a:rPr lang="en-US" i="1" dirty="0">
                <a:latin typeface="Times New Roman"/>
                <a:cs typeface="Times New Roman"/>
              </a:rPr>
              <a:t>in situ </a:t>
            </a:r>
            <a:r>
              <a:rPr lang="en-US" dirty="0">
                <a:latin typeface="Times New Roman"/>
                <a:cs typeface="Times New Roman"/>
              </a:rPr>
              <a:t>hybridization </a:t>
            </a:r>
            <a:r>
              <a:rPr lang="en-US" dirty="0" smtClean="0">
                <a:latin typeface="Times New Roman"/>
                <a:cs typeface="Times New Roman"/>
              </a:rPr>
              <a:t>analysis (part 1: genes)</a:t>
            </a:r>
            <a:endParaRPr lang="en-US" dirty="0">
              <a:latin typeface="Times New Roman"/>
              <a:cs typeface="Times New Roman"/>
            </a:endParaRPr>
          </a:p>
        </p:txBody>
      </p:sp>
    </p:spTree>
    <p:extLst>
      <p:ext uri="{BB962C8B-B14F-4D97-AF65-F5344CB8AC3E}">
        <p14:creationId xmlns:p14="http://schemas.microsoft.com/office/powerpoint/2010/main" val="273381217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63</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a:cs typeface="Times New Roman"/>
              </a:rPr>
              <a:t>Figure </a:t>
            </a:r>
            <a:r>
              <a:rPr lang="en-US" dirty="0" smtClean="0">
                <a:latin typeface="Times New Roman"/>
                <a:cs typeface="Times New Roman"/>
              </a:rPr>
              <a:t>20.10b </a:t>
            </a:r>
            <a:r>
              <a:rPr lang="en-US" dirty="0">
                <a:latin typeface="Times New Roman"/>
                <a:cs typeface="Times New Roman"/>
              </a:rPr>
              <a:t>Determining where genes are expressed by </a:t>
            </a:r>
            <a:r>
              <a:rPr lang="en-US" i="1" dirty="0">
                <a:latin typeface="Times New Roman"/>
                <a:cs typeface="Times New Roman"/>
              </a:rPr>
              <a:t>in situ </a:t>
            </a:r>
            <a:r>
              <a:rPr lang="en-US" dirty="0">
                <a:latin typeface="Times New Roman"/>
                <a:cs typeface="Times New Roman"/>
              </a:rPr>
              <a:t>hybridization </a:t>
            </a:r>
            <a:r>
              <a:rPr lang="en-US" dirty="0" smtClean="0">
                <a:latin typeface="Times New Roman"/>
                <a:cs typeface="Times New Roman"/>
              </a:rPr>
              <a:t>analysis (part 2: segment map)</a:t>
            </a:r>
            <a:endParaRPr lang="en-US" dirty="0">
              <a:latin typeface="Times New Roman"/>
              <a:cs typeface="Times New Roman"/>
            </a:endParaRPr>
          </a:p>
        </p:txBody>
      </p:sp>
    </p:spTree>
    <p:extLst>
      <p:ext uri="{BB962C8B-B14F-4D97-AF65-F5344CB8AC3E}">
        <p14:creationId xmlns:p14="http://schemas.microsoft.com/office/powerpoint/2010/main" val="29544754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Geneva"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fld id="{02B3877A-37B9-F242-844A-E0A4770DE07F}" type="slidenum">
              <a:rPr lang="en-US" sz="1200">
                <a:latin typeface="Times New Roman" charset="0"/>
              </a:rPr>
              <a:pPr/>
              <a:t>7</a:t>
            </a:fld>
            <a:endParaRPr lang="en-US" sz="1200">
              <a:latin typeface="Times New Roman" charset="0"/>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406974943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64</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a:cs typeface="Times New Roman"/>
              </a:rPr>
              <a:t>Figure </a:t>
            </a:r>
            <a:r>
              <a:rPr lang="en-US" dirty="0" smtClean="0">
                <a:latin typeface="Times New Roman"/>
                <a:cs typeface="Times New Roman"/>
              </a:rPr>
              <a:t>20.10c </a:t>
            </a:r>
            <a:r>
              <a:rPr lang="en-US" dirty="0">
                <a:latin typeface="Times New Roman"/>
                <a:cs typeface="Times New Roman"/>
              </a:rPr>
              <a:t>Determining where genes are expressed by </a:t>
            </a:r>
            <a:r>
              <a:rPr lang="en-US" i="1" dirty="0">
                <a:latin typeface="Times New Roman"/>
                <a:cs typeface="Times New Roman"/>
              </a:rPr>
              <a:t>in situ </a:t>
            </a:r>
            <a:r>
              <a:rPr lang="en-US" dirty="0">
                <a:latin typeface="Times New Roman"/>
                <a:cs typeface="Times New Roman"/>
              </a:rPr>
              <a:t>hybridization </a:t>
            </a:r>
            <a:r>
              <a:rPr lang="en-US" dirty="0" smtClean="0">
                <a:latin typeface="Times New Roman"/>
                <a:cs typeface="Times New Roman"/>
              </a:rPr>
              <a:t>analysis (part 3: micrograph)</a:t>
            </a:r>
            <a:endParaRPr lang="en-US" dirty="0">
              <a:latin typeface="Times New Roman"/>
              <a:cs typeface="Times New Roman"/>
            </a:endParaRPr>
          </a:p>
        </p:txBody>
      </p:sp>
    </p:spTree>
    <p:extLst>
      <p:ext uri="{BB962C8B-B14F-4D97-AF65-F5344CB8AC3E}">
        <p14:creationId xmlns:p14="http://schemas.microsoft.com/office/powerpoint/2010/main" val="120211882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Geneva"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fld id="{02B3877A-37B9-F242-844A-E0A4770DE07F}" type="slidenum">
              <a:rPr lang="en-US" sz="1200">
                <a:latin typeface="Times New Roman" charset="0"/>
              </a:rPr>
              <a:pPr/>
              <a:t>65</a:t>
            </a:fld>
            <a:endParaRPr lang="en-US" sz="1200">
              <a:latin typeface="Times New Roman" charset="0"/>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7105688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66</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smtClean="0">
                <a:latin typeface="Times New Roman"/>
                <a:cs typeface="Times New Roman"/>
              </a:rPr>
              <a:t>Figure 20.11-1 Making complementary DNA (</a:t>
            </a:r>
            <a:r>
              <a:rPr lang="en-US" dirty="0" err="1" smtClean="0">
                <a:latin typeface="Times New Roman"/>
                <a:cs typeface="Times New Roman"/>
              </a:rPr>
              <a:t>cDNA</a:t>
            </a:r>
            <a:r>
              <a:rPr lang="en-US" dirty="0" smtClean="0">
                <a:latin typeface="Times New Roman"/>
                <a:cs typeface="Times New Roman"/>
              </a:rPr>
              <a:t>) from eukaryotic genes (step 1)</a:t>
            </a:r>
            <a:endParaRPr lang="en-US" dirty="0">
              <a:latin typeface="Times New Roman"/>
              <a:cs typeface="Times New Roman"/>
            </a:endParaRPr>
          </a:p>
        </p:txBody>
      </p:sp>
    </p:spTree>
    <p:extLst>
      <p:ext uri="{BB962C8B-B14F-4D97-AF65-F5344CB8AC3E}">
        <p14:creationId xmlns:p14="http://schemas.microsoft.com/office/powerpoint/2010/main" val="145993453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67</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a:cs typeface="Times New Roman"/>
              </a:rPr>
              <a:t>Figure 20.11</a:t>
            </a:r>
            <a:r>
              <a:rPr lang="en-US" dirty="0" smtClean="0">
                <a:latin typeface="Times New Roman"/>
                <a:cs typeface="Times New Roman"/>
              </a:rPr>
              <a:t>-2 </a:t>
            </a:r>
            <a:r>
              <a:rPr lang="en-US" dirty="0">
                <a:latin typeface="Times New Roman"/>
                <a:cs typeface="Times New Roman"/>
              </a:rPr>
              <a:t>Making complementary DNA (</a:t>
            </a:r>
            <a:r>
              <a:rPr lang="en-US" dirty="0" err="1">
                <a:latin typeface="Times New Roman"/>
                <a:cs typeface="Times New Roman"/>
              </a:rPr>
              <a:t>cDNA</a:t>
            </a:r>
            <a:r>
              <a:rPr lang="en-US" dirty="0">
                <a:latin typeface="Times New Roman"/>
                <a:cs typeface="Times New Roman"/>
              </a:rPr>
              <a:t>) from eukaryotic genes (step </a:t>
            </a:r>
            <a:r>
              <a:rPr lang="en-US" dirty="0" smtClean="0">
                <a:latin typeface="Times New Roman"/>
                <a:cs typeface="Times New Roman"/>
              </a:rPr>
              <a:t>2)</a:t>
            </a:r>
            <a:endParaRPr lang="en-US" dirty="0">
              <a:latin typeface="Times New Roman"/>
              <a:cs typeface="Times New Roman"/>
            </a:endParaRPr>
          </a:p>
        </p:txBody>
      </p:sp>
    </p:spTree>
    <p:extLst>
      <p:ext uri="{BB962C8B-B14F-4D97-AF65-F5344CB8AC3E}">
        <p14:creationId xmlns:p14="http://schemas.microsoft.com/office/powerpoint/2010/main" val="39822895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68</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a:cs typeface="Times New Roman"/>
              </a:rPr>
              <a:t>Figure 20.11</a:t>
            </a:r>
            <a:r>
              <a:rPr lang="en-US" dirty="0" smtClean="0">
                <a:latin typeface="Times New Roman"/>
                <a:cs typeface="Times New Roman"/>
              </a:rPr>
              <a:t>-3 </a:t>
            </a:r>
            <a:r>
              <a:rPr lang="en-US" dirty="0">
                <a:latin typeface="Times New Roman"/>
                <a:cs typeface="Times New Roman"/>
              </a:rPr>
              <a:t>Making complementary DNA (</a:t>
            </a:r>
            <a:r>
              <a:rPr lang="en-US" dirty="0" err="1">
                <a:latin typeface="Times New Roman"/>
                <a:cs typeface="Times New Roman"/>
              </a:rPr>
              <a:t>cDNA</a:t>
            </a:r>
            <a:r>
              <a:rPr lang="en-US" dirty="0">
                <a:latin typeface="Times New Roman"/>
                <a:cs typeface="Times New Roman"/>
              </a:rPr>
              <a:t>) from eukaryotic genes (step </a:t>
            </a:r>
            <a:r>
              <a:rPr lang="en-US" dirty="0" smtClean="0">
                <a:latin typeface="Times New Roman"/>
                <a:cs typeface="Times New Roman"/>
              </a:rPr>
              <a:t>3)</a:t>
            </a:r>
            <a:endParaRPr lang="en-US" dirty="0">
              <a:latin typeface="Times New Roman"/>
              <a:cs typeface="Times New Roman"/>
            </a:endParaRPr>
          </a:p>
        </p:txBody>
      </p:sp>
    </p:spTree>
    <p:extLst>
      <p:ext uri="{BB962C8B-B14F-4D97-AF65-F5344CB8AC3E}">
        <p14:creationId xmlns:p14="http://schemas.microsoft.com/office/powerpoint/2010/main" val="264491084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69</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a:cs typeface="Times New Roman"/>
              </a:rPr>
              <a:t>Figure 20.11</a:t>
            </a:r>
            <a:r>
              <a:rPr lang="en-US" dirty="0" smtClean="0">
                <a:latin typeface="Times New Roman"/>
                <a:cs typeface="Times New Roman"/>
              </a:rPr>
              <a:t>-4 </a:t>
            </a:r>
            <a:r>
              <a:rPr lang="en-US" dirty="0">
                <a:latin typeface="Times New Roman"/>
                <a:cs typeface="Times New Roman"/>
              </a:rPr>
              <a:t>Making complementary DNA (</a:t>
            </a:r>
            <a:r>
              <a:rPr lang="en-US" dirty="0" err="1">
                <a:latin typeface="Times New Roman"/>
                <a:cs typeface="Times New Roman"/>
              </a:rPr>
              <a:t>cDNA</a:t>
            </a:r>
            <a:r>
              <a:rPr lang="en-US" dirty="0">
                <a:latin typeface="Times New Roman"/>
                <a:cs typeface="Times New Roman"/>
              </a:rPr>
              <a:t>) from eukaryotic genes (step </a:t>
            </a:r>
            <a:r>
              <a:rPr lang="en-US" dirty="0" smtClean="0">
                <a:latin typeface="Times New Roman"/>
                <a:cs typeface="Times New Roman"/>
              </a:rPr>
              <a:t>4)</a:t>
            </a:r>
            <a:endParaRPr lang="en-US" dirty="0">
              <a:latin typeface="Times New Roman"/>
              <a:cs typeface="Times New Roman"/>
            </a:endParaRPr>
          </a:p>
        </p:txBody>
      </p:sp>
    </p:spTree>
    <p:extLst>
      <p:ext uri="{BB962C8B-B14F-4D97-AF65-F5344CB8AC3E}">
        <p14:creationId xmlns:p14="http://schemas.microsoft.com/office/powerpoint/2010/main" val="358128108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70</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a:cs typeface="Times New Roman"/>
              </a:rPr>
              <a:t>Figure 20.11</a:t>
            </a:r>
            <a:r>
              <a:rPr lang="en-US" dirty="0" smtClean="0">
                <a:latin typeface="Times New Roman"/>
                <a:cs typeface="Times New Roman"/>
              </a:rPr>
              <a:t>-5 </a:t>
            </a:r>
            <a:r>
              <a:rPr lang="en-US" dirty="0">
                <a:latin typeface="Times New Roman"/>
                <a:cs typeface="Times New Roman"/>
              </a:rPr>
              <a:t>Making complementary DNA (</a:t>
            </a:r>
            <a:r>
              <a:rPr lang="en-US" dirty="0" err="1">
                <a:latin typeface="Times New Roman"/>
                <a:cs typeface="Times New Roman"/>
              </a:rPr>
              <a:t>cDNA</a:t>
            </a:r>
            <a:r>
              <a:rPr lang="en-US" dirty="0">
                <a:latin typeface="Times New Roman"/>
                <a:cs typeface="Times New Roman"/>
              </a:rPr>
              <a:t>) from eukaryotic genes (step </a:t>
            </a:r>
            <a:r>
              <a:rPr lang="en-US" dirty="0" smtClean="0">
                <a:latin typeface="Times New Roman"/>
                <a:cs typeface="Times New Roman"/>
              </a:rPr>
              <a:t>5)</a:t>
            </a:r>
            <a:endParaRPr lang="en-US" dirty="0">
              <a:latin typeface="Times New Roman"/>
              <a:cs typeface="Times New Roman"/>
            </a:endParaRPr>
          </a:p>
        </p:txBody>
      </p:sp>
    </p:spTree>
    <p:extLst>
      <p:ext uri="{BB962C8B-B14F-4D97-AF65-F5344CB8AC3E}">
        <p14:creationId xmlns:p14="http://schemas.microsoft.com/office/powerpoint/2010/main" val="100357449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71</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smtClean="0">
                <a:latin typeface="Times New Roman"/>
                <a:cs typeface="Times New Roman"/>
              </a:rPr>
              <a:t>Figure 20.12 Research method: RT-PCR analysis of the expression of single genes</a:t>
            </a:r>
            <a:endParaRPr lang="en-US" dirty="0">
              <a:latin typeface="Times New Roman"/>
              <a:cs typeface="Times New Roman"/>
            </a:endParaRPr>
          </a:p>
        </p:txBody>
      </p:sp>
    </p:spTree>
    <p:extLst>
      <p:ext uri="{BB962C8B-B14F-4D97-AF65-F5344CB8AC3E}">
        <p14:creationId xmlns:p14="http://schemas.microsoft.com/office/powerpoint/2010/main" val="143109915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Geneva"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fld id="{02B3877A-37B9-F242-844A-E0A4770DE07F}" type="slidenum">
              <a:rPr lang="en-US" sz="1200">
                <a:latin typeface="Times New Roman" charset="0"/>
              </a:rPr>
              <a:pPr/>
              <a:t>72</a:t>
            </a:fld>
            <a:endParaRPr lang="en-US" sz="1200">
              <a:latin typeface="Times New Roman" charset="0"/>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57802243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73</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smtClean="0">
                <a:latin typeface="Times New Roman"/>
                <a:cs typeface="Times New Roman"/>
              </a:rPr>
              <a:t>Figure 20.13 DNA microarray assay of gene expression levels</a:t>
            </a:r>
            <a:endParaRPr lang="en-US" dirty="0">
              <a:latin typeface="Times New Roman"/>
              <a:cs typeface="Times New Roman"/>
            </a:endParaRPr>
          </a:p>
        </p:txBody>
      </p:sp>
    </p:spTree>
    <p:extLst>
      <p:ext uri="{BB962C8B-B14F-4D97-AF65-F5344CB8AC3E}">
        <p14:creationId xmlns:p14="http://schemas.microsoft.com/office/powerpoint/2010/main" val="9301874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8</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smtClean="0">
                <a:latin typeface="Times New Roman"/>
                <a:cs typeface="Times New Roman"/>
              </a:rPr>
              <a:t>Figure 20.2 DNA sequencing machines</a:t>
            </a:r>
            <a:endParaRPr lang="en-US" dirty="0">
              <a:latin typeface="Times New Roman"/>
              <a:cs typeface="Times New Roman"/>
            </a:endParaRPr>
          </a:p>
        </p:txBody>
      </p:sp>
    </p:spTree>
    <p:extLst>
      <p:ext uri="{BB962C8B-B14F-4D97-AF65-F5344CB8AC3E}">
        <p14:creationId xmlns:p14="http://schemas.microsoft.com/office/powerpoint/2010/main" val="186461339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74</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a:cs typeface="Times New Roman"/>
              </a:rPr>
              <a:t>Figure </a:t>
            </a:r>
            <a:r>
              <a:rPr lang="en-US" dirty="0" smtClean="0">
                <a:latin typeface="Times New Roman"/>
                <a:cs typeface="Times New Roman"/>
              </a:rPr>
              <a:t>20.13a </a:t>
            </a:r>
            <a:r>
              <a:rPr lang="en-US" dirty="0">
                <a:latin typeface="Times New Roman"/>
                <a:cs typeface="Times New Roman"/>
              </a:rPr>
              <a:t>DNA microarray assay of gene expression </a:t>
            </a:r>
            <a:r>
              <a:rPr lang="en-US" dirty="0" smtClean="0">
                <a:latin typeface="Times New Roman"/>
                <a:cs typeface="Times New Roman"/>
              </a:rPr>
              <a:t>levels (part 1: microarray)</a:t>
            </a:r>
            <a:endParaRPr lang="en-US" dirty="0">
              <a:latin typeface="Times New Roman"/>
              <a:cs typeface="Times New Roman"/>
            </a:endParaRPr>
          </a:p>
        </p:txBody>
      </p:sp>
    </p:spTree>
    <p:extLst>
      <p:ext uri="{BB962C8B-B14F-4D97-AF65-F5344CB8AC3E}">
        <p14:creationId xmlns:p14="http://schemas.microsoft.com/office/powerpoint/2010/main" val="323807349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Geneva"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fld id="{02B3877A-37B9-F242-844A-E0A4770DE07F}" type="slidenum">
              <a:rPr lang="en-US" sz="1200">
                <a:latin typeface="Times New Roman" charset="0"/>
              </a:rPr>
              <a:pPr/>
              <a:t>75</a:t>
            </a:fld>
            <a:endParaRPr lang="en-US" sz="1200">
              <a:latin typeface="Times New Roman" charset="0"/>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86177797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Geneva"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fld id="{02B3877A-37B9-F242-844A-E0A4770DE07F}" type="slidenum">
              <a:rPr lang="en-US" sz="1200">
                <a:latin typeface="Times New Roman" charset="0"/>
              </a:rPr>
              <a:pPr/>
              <a:t>76</a:t>
            </a:fld>
            <a:endParaRPr lang="en-US" sz="1200">
              <a:latin typeface="Times New Roman" charset="0"/>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50807772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Geneva"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fld id="{02B3877A-37B9-F242-844A-E0A4770DE07F}" type="slidenum">
              <a:rPr lang="en-US" sz="1200">
                <a:latin typeface="Times New Roman" charset="0"/>
              </a:rPr>
              <a:pPr/>
              <a:t>77</a:t>
            </a:fld>
            <a:endParaRPr lang="en-US" sz="1200">
              <a:latin typeface="Times New Roman" charset="0"/>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427637226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Geneva"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fld id="{02B3877A-37B9-F242-844A-E0A4770DE07F}" type="slidenum">
              <a:rPr lang="en-US" sz="1200">
                <a:latin typeface="Times New Roman" charset="0"/>
              </a:rPr>
              <a:pPr/>
              <a:t>78</a:t>
            </a:fld>
            <a:endParaRPr lang="en-US" sz="1200">
              <a:latin typeface="Times New Roman" charset="0"/>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49660792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Geneva"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fld id="{02B3877A-37B9-F242-844A-E0A4770DE07F}" type="slidenum">
              <a:rPr lang="en-US" sz="1200">
                <a:latin typeface="Times New Roman" charset="0"/>
              </a:rPr>
              <a:pPr/>
              <a:t>79</a:t>
            </a:fld>
            <a:endParaRPr lang="en-US" sz="1200">
              <a:latin typeface="Times New Roman" charset="0"/>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89681748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80</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smtClean="0">
                <a:latin typeface="Times New Roman"/>
                <a:cs typeface="Times New Roman"/>
              </a:rPr>
              <a:t>Figure 20.14 Single nucleotide polymorphisms (SNPs) as genetic markers for disease-causing alleles</a:t>
            </a:r>
            <a:endParaRPr lang="en-US" dirty="0">
              <a:latin typeface="Times New Roman"/>
              <a:cs typeface="Times New Roman"/>
            </a:endParaRPr>
          </a:p>
        </p:txBody>
      </p:sp>
    </p:spTree>
    <p:extLst>
      <p:ext uri="{BB962C8B-B14F-4D97-AF65-F5344CB8AC3E}">
        <p14:creationId xmlns:p14="http://schemas.microsoft.com/office/powerpoint/2010/main" val="252536814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Geneva"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fld id="{02B3877A-37B9-F242-844A-E0A4770DE07F}" type="slidenum">
              <a:rPr lang="en-US" sz="1200">
                <a:latin typeface="Times New Roman" charset="0"/>
              </a:rPr>
              <a:pPr/>
              <a:t>82</a:t>
            </a:fld>
            <a:endParaRPr lang="en-US" sz="1200">
              <a:latin typeface="Times New Roman" charset="0"/>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63738198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83</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smtClean="0">
                <a:latin typeface="Times New Roman"/>
                <a:cs typeface="Times New Roman"/>
              </a:rPr>
              <a:t>Figure 20.15 The cloning of a whole carrot plant from a single carrot cell</a:t>
            </a:r>
            <a:endParaRPr lang="en-US" dirty="0">
              <a:latin typeface="Times New Roman"/>
              <a:cs typeface="Times New Roman"/>
            </a:endParaRPr>
          </a:p>
        </p:txBody>
      </p:sp>
    </p:spTree>
    <p:extLst>
      <p:ext uri="{BB962C8B-B14F-4D97-AF65-F5344CB8AC3E}">
        <p14:creationId xmlns:p14="http://schemas.microsoft.com/office/powerpoint/2010/main" val="182529007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Geneva"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fld id="{02B3877A-37B9-F242-844A-E0A4770DE07F}" type="slidenum">
              <a:rPr lang="en-US" sz="1200">
                <a:latin typeface="Times New Roman" charset="0"/>
              </a:rPr>
              <a:pPr/>
              <a:t>84</a:t>
            </a:fld>
            <a:endParaRPr lang="en-US" sz="1200">
              <a:latin typeface="Times New Roman" charset="0"/>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9503116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9</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a:cs typeface="Times New Roman"/>
              </a:rPr>
              <a:t>Figure </a:t>
            </a:r>
            <a:r>
              <a:rPr lang="en-US" dirty="0" smtClean="0">
                <a:latin typeface="Times New Roman"/>
                <a:cs typeface="Times New Roman"/>
              </a:rPr>
              <a:t>20.2a </a:t>
            </a:r>
            <a:r>
              <a:rPr lang="en-US" dirty="0">
                <a:latin typeface="Times New Roman"/>
                <a:cs typeface="Times New Roman"/>
              </a:rPr>
              <a:t>DNA sequencing </a:t>
            </a:r>
            <a:r>
              <a:rPr lang="en-US" dirty="0" smtClean="0">
                <a:latin typeface="Times New Roman"/>
                <a:cs typeface="Times New Roman"/>
              </a:rPr>
              <a:t>machines (part 1: standard)</a:t>
            </a:r>
            <a:endParaRPr lang="en-US" dirty="0">
              <a:latin typeface="Times New Roman"/>
              <a:cs typeface="Times New Roman"/>
            </a:endParaRPr>
          </a:p>
        </p:txBody>
      </p:sp>
    </p:spTree>
    <p:extLst>
      <p:ext uri="{BB962C8B-B14F-4D97-AF65-F5344CB8AC3E}">
        <p14:creationId xmlns:p14="http://schemas.microsoft.com/office/powerpoint/2010/main" val="54309640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85</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smtClean="0">
                <a:latin typeface="Times New Roman"/>
                <a:cs typeface="Times New Roman"/>
              </a:rPr>
              <a:t>Figure 20.16 Inquiry: Can the nucleus from a differentiated animal cell direct development of an organism?</a:t>
            </a:r>
            <a:endParaRPr lang="en-US" dirty="0">
              <a:latin typeface="Times New Roman"/>
              <a:cs typeface="Times New Roman"/>
            </a:endParaRPr>
          </a:p>
        </p:txBody>
      </p:sp>
    </p:spTree>
    <p:extLst>
      <p:ext uri="{BB962C8B-B14F-4D97-AF65-F5344CB8AC3E}">
        <p14:creationId xmlns:p14="http://schemas.microsoft.com/office/powerpoint/2010/main" val="390274436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Geneva"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fld id="{02B3877A-37B9-F242-844A-E0A4770DE07F}" type="slidenum">
              <a:rPr lang="en-US" sz="1200">
                <a:latin typeface="Times New Roman" charset="0"/>
              </a:rPr>
              <a:pPr/>
              <a:t>86</a:t>
            </a:fld>
            <a:endParaRPr lang="en-US" sz="1200">
              <a:latin typeface="Times New Roman" charset="0"/>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14077711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87</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smtClean="0">
                <a:latin typeface="Times New Roman"/>
                <a:cs typeface="Times New Roman"/>
              </a:rPr>
              <a:t>Figure 20.17 Research method: reproductive cloning of a mammal by nuclear transplantation</a:t>
            </a:r>
            <a:endParaRPr lang="en-US" dirty="0">
              <a:latin typeface="Times New Roman"/>
              <a:cs typeface="Times New Roman"/>
            </a:endParaRPr>
          </a:p>
        </p:txBody>
      </p:sp>
    </p:spTree>
    <p:extLst>
      <p:ext uri="{BB962C8B-B14F-4D97-AF65-F5344CB8AC3E}">
        <p14:creationId xmlns:p14="http://schemas.microsoft.com/office/powerpoint/2010/main" val="227923010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88</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a:cs typeface="Times New Roman"/>
              </a:rPr>
              <a:t>Figure </a:t>
            </a:r>
            <a:r>
              <a:rPr lang="en-US" dirty="0" smtClean="0">
                <a:latin typeface="Times New Roman"/>
                <a:cs typeface="Times New Roman"/>
              </a:rPr>
              <a:t>20.17a </a:t>
            </a:r>
            <a:r>
              <a:rPr lang="en-US" dirty="0">
                <a:latin typeface="Times New Roman"/>
                <a:cs typeface="Times New Roman"/>
              </a:rPr>
              <a:t>Research method: reproductive cloning of a mammal by nuclear </a:t>
            </a:r>
            <a:r>
              <a:rPr lang="en-US" dirty="0" smtClean="0">
                <a:latin typeface="Times New Roman"/>
                <a:cs typeface="Times New Roman"/>
              </a:rPr>
              <a:t>transplantation (part 1: technique)</a:t>
            </a:r>
            <a:endParaRPr lang="en-US" dirty="0">
              <a:latin typeface="Times New Roman"/>
              <a:cs typeface="Times New Roman"/>
            </a:endParaRPr>
          </a:p>
        </p:txBody>
      </p:sp>
    </p:spTree>
    <p:extLst>
      <p:ext uri="{BB962C8B-B14F-4D97-AF65-F5344CB8AC3E}">
        <p14:creationId xmlns:p14="http://schemas.microsoft.com/office/powerpoint/2010/main" val="201465375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89</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a:cs typeface="Times New Roman"/>
              </a:rPr>
              <a:t>Figure </a:t>
            </a:r>
            <a:r>
              <a:rPr lang="en-US" dirty="0" smtClean="0">
                <a:latin typeface="Times New Roman"/>
                <a:cs typeface="Times New Roman"/>
              </a:rPr>
              <a:t>20.17b </a:t>
            </a:r>
            <a:r>
              <a:rPr lang="en-US" dirty="0">
                <a:latin typeface="Times New Roman"/>
                <a:cs typeface="Times New Roman"/>
              </a:rPr>
              <a:t>Research method: reproductive cloning of a mammal by nuclear </a:t>
            </a:r>
            <a:r>
              <a:rPr lang="en-US" dirty="0" smtClean="0">
                <a:latin typeface="Times New Roman"/>
                <a:cs typeface="Times New Roman"/>
              </a:rPr>
              <a:t>transplantation (part 2: results)</a:t>
            </a:r>
            <a:endParaRPr lang="en-US" dirty="0">
              <a:latin typeface="Times New Roman"/>
              <a:cs typeface="Times New Roman"/>
            </a:endParaRPr>
          </a:p>
        </p:txBody>
      </p:sp>
    </p:spTree>
    <p:extLst>
      <p:ext uri="{BB962C8B-B14F-4D97-AF65-F5344CB8AC3E}">
        <p14:creationId xmlns:p14="http://schemas.microsoft.com/office/powerpoint/2010/main" val="32090479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Geneva"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fld id="{02B3877A-37B9-F242-844A-E0A4770DE07F}" type="slidenum">
              <a:rPr lang="en-US" sz="1200">
                <a:latin typeface="Times New Roman" charset="0"/>
              </a:rPr>
              <a:pPr/>
              <a:t>90</a:t>
            </a:fld>
            <a:endParaRPr lang="en-US" sz="1200">
              <a:latin typeface="Times New Roman" charset="0"/>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30500796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91</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smtClean="0">
                <a:latin typeface="Times New Roman"/>
                <a:cs typeface="Times New Roman"/>
              </a:rPr>
              <a:t>Figure 20.18 CC, the first cloned cat (right), and her single parent</a:t>
            </a:r>
            <a:endParaRPr lang="en-US" dirty="0">
              <a:latin typeface="Times New Roman"/>
              <a:cs typeface="Times New Roman"/>
            </a:endParaRPr>
          </a:p>
        </p:txBody>
      </p:sp>
    </p:spTree>
    <p:extLst>
      <p:ext uri="{BB962C8B-B14F-4D97-AF65-F5344CB8AC3E}">
        <p14:creationId xmlns:p14="http://schemas.microsoft.com/office/powerpoint/2010/main" val="322380127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Geneva"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fld id="{02B3877A-37B9-F242-844A-E0A4770DE07F}" type="slidenum">
              <a:rPr lang="en-US" sz="1200">
                <a:latin typeface="Times New Roman" charset="0"/>
              </a:rPr>
              <a:pPr/>
              <a:t>92</a:t>
            </a:fld>
            <a:endParaRPr lang="en-US" sz="1200">
              <a:latin typeface="Times New Roman" charset="0"/>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25899593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Geneva"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fld id="{02B3877A-37B9-F242-844A-E0A4770DE07F}" type="slidenum">
              <a:rPr lang="en-US" sz="1200">
                <a:latin typeface="Times New Roman" charset="0"/>
              </a:rPr>
              <a:pPr/>
              <a:t>93</a:t>
            </a:fld>
            <a:endParaRPr lang="en-US" sz="1200">
              <a:latin typeface="Times New Roman" charset="0"/>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5512448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94</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smtClean="0">
                <a:latin typeface="Times New Roman"/>
                <a:cs typeface="Times New Roman"/>
              </a:rPr>
              <a:t>Figure 20.19 How stem cells maintain their own population and generate differentiated cells</a:t>
            </a:r>
            <a:endParaRPr lang="en-US" dirty="0">
              <a:latin typeface="Times New Roman"/>
              <a:cs typeface="Times New Roman"/>
            </a:endParaRPr>
          </a:p>
        </p:txBody>
      </p:sp>
    </p:spTree>
    <p:extLst>
      <p:ext uri="{BB962C8B-B14F-4D97-AF65-F5344CB8AC3E}">
        <p14:creationId xmlns:p14="http://schemas.microsoft.com/office/powerpoint/2010/main" val="32443934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10</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a:cs typeface="Times New Roman"/>
              </a:rPr>
              <a:t>Figure </a:t>
            </a:r>
            <a:r>
              <a:rPr lang="en-US" dirty="0" smtClean="0">
                <a:latin typeface="Times New Roman"/>
                <a:cs typeface="Times New Roman"/>
              </a:rPr>
              <a:t>20.2b </a:t>
            </a:r>
            <a:r>
              <a:rPr lang="en-US" dirty="0">
                <a:latin typeface="Times New Roman"/>
                <a:cs typeface="Times New Roman"/>
              </a:rPr>
              <a:t>DNA sequencing </a:t>
            </a:r>
            <a:r>
              <a:rPr lang="en-US" dirty="0" smtClean="0">
                <a:latin typeface="Times New Roman"/>
                <a:cs typeface="Times New Roman"/>
              </a:rPr>
              <a:t>machines (part 2: next-generation)</a:t>
            </a:r>
            <a:endParaRPr lang="en-US" dirty="0">
              <a:latin typeface="Times New Roman"/>
              <a:cs typeface="Times New Roman"/>
            </a:endParaRPr>
          </a:p>
        </p:txBody>
      </p:sp>
    </p:spTree>
    <p:extLst>
      <p:ext uri="{BB962C8B-B14F-4D97-AF65-F5344CB8AC3E}">
        <p14:creationId xmlns:p14="http://schemas.microsoft.com/office/powerpoint/2010/main" val="316229656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Geneva"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fld id="{02B3877A-37B9-F242-844A-E0A4770DE07F}" type="slidenum">
              <a:rPr lang="en-US" sz="1200">
                <a:latin typeface="Times New Roman" charset="0"/>
              </a:rPr>
              <a:pPr/>
              <a:t>95</a:t>
            </a:fld>
            <a:endParaRPr lang="en-US" sz="1200">
              <a:latin typeface="Times New Roman" charset="0"/>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59276547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96</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smtClean="0">
                <a:latin typeface="Times New Roman"/>
                <a:cs typeface="Times New Roman"/>
              </a:rPr>
              <a:t>Figure 20.20 Working with stem cells</a:t>
            </a:r>
            <a:endParaRPr lang="en-US" dirty="0">
              <a:latin typeface="Times New Roman"/>
              <a:cs typeface="Times New Roman"/>
            </a:endParaRPr>
          </a:p>
        </p:txBody>
      </p:sp>
    </p:spTree>
    <p:extLst>
      <p:ext uri="{BB962C8B-B14F-4D97-AF65-F5344CB8AC3E}">
        <p14:creationId xmlns:p14="http://schemas.microsoft.com/office/powerpoint/2010/main" val="383599420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Geneva"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fld id="{02B3877A-37B9-F242-844A-E0A4770DE07F}" type="slidenum">
              <a:rPr lang="en-US" sz="1200">
                <a:latin typeface="Times New Roman" charset="0"/>
              </a:rPr>
              <a:pPr/>
              <a:t>97</a:t>
            </a:fld>
            <a:endParaRPr lang="en-US" sz="1200">
              <a:latin typeface="Times New Roman" charset="0"/>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31227725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Geneva"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fld id="{02B3877A-37B9-F242-844A-E0A4770DE07F}" type="slidenum">
              <a:rPr lang="en-US" sz="1200">
                <a:latin typeface="Times New Roman" charset="0"/>
              </a:rPr>
              <a:pPr/>
              <a:t>98</a:t>
            </a:fld>
            <a:endParaRPr lang="en-US" sz="1200">
              <a:latin typeface="Times New Roman" charset="0"/>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52454386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99</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smtClean="0">
                <a:latin typeface="Times New Roman"/>
                <a:cs typeface="Times New Roman"/>
              </a:rPr>
              <a:t>Figure 20.21 Inquiry: Can a fully differentiated human cell be “deprogrammed” to become a stem cell?</a:t>
            </a:r>
            <a:endParaRPr lang="en-US" dirty="0">
              <a:latin typeface="Times New Roman"/>
              <a:cs typeface="Times New Roman"/>
            </a:endParaRPr>
          </a:p>
        </p:txBody>
      </p:sp>
    </p:spTree>
    <p:extLst>
      <p:ext uri="{BB962C8B-B14F-4D97-AF65-F5344CB8AC3E}">
        <p14:creationId xmlns:p14="http://schemas.microsoft.com/office/powerpoint/2010/main" val="230565645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Geneva"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fld id="{02B3877A-37B9-F242-844A-E0A4770DE07F}" type="slidenum">
              <a:rPr lang="en-US" sz="1200">
                <a:latin typeface="Times New Roman" charset="0"/>
              </a:rPr>
              <a:pPr/>
              <a:t>101</a:t>
            </a:fld>
            <a:endParaRPr lang="en-US" sz="1200">
              <a:latin typeface="Times New Roman" charset="0"/>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24190586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Geneva"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fld id="{02B3877A-37B9-F242-844A-E0A4770DE07F}" type="slidenum">
              <a:rPr lang="en-US" sz="1200">
                <a:latin typeface="Times New Roman" charset="0"/>
              </a:rPr>
              <a:pPr/>
              <a:t>102</a:t>
            </a:fld>
            <a:endParaRPr lang="en-US" sz="1200">
              <a:latin typeface="Times New Roman" charset="0"/>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01304144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Geneva"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fld id="{02B3877A-37B9-F242-844A-E0A4770DE07F}" type="slidenum">
              <a:rPr lang="en-US" sz="1200">
                <a:latin typeface="Times New Roman" charset="0"/>
              </a:rPr>
              <a:pPr/>
              <a:t>103</a:t>
            </a:fld>
            <a:endParaRPr lang="en-US" sz="1200">
              <a:latin typeface="Times New Roman" charset="0"/>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83722446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104</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smtClean="0">
                <a:latin typeface="Times New Roman"/>
                <a:cs typeface="Times New Roman"/>
              </a:rPr>
              <a:t>Figure 20.22 Gene therapy using a retroviral vector</a:t>
            </a:r>
            <a:endParaRPr lang="en-US" dirty="0">
              <a:latin typeface="Times New Roman"/>
              <a:cs typeface="Times New Roman"/>
            </a:endParaRPr>
          </a:p>
        </p:txBody>
      </p:sp>
    </p:spTree>
    <p:extLst>
      <p:ext uri="{BB962C8B-B14F-4D97-AF65-F5344CB8AC3E}">
        <p14:creationId xmlns:p14="http://schemas.microsoft.com/office/powerpoint/2010/main" val="276031075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Geneva"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fld id="{02B3877A-37B9-F242-844A-E0A4770DE07F}" type="slidenum">
              <a:rPr lang="en-US" sz="1200">
                <a:latin typeface="Times New Roman" charset="0"/>
              </a:rPr>
              <a:pPr/>
              <a:t>105</a:t>
            </a:fld>
            <a:endParaRPr lang="en-US" sz="1200">
              <a:latin typeface="Times New Roman" charset="0"/>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843097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extBox 6"/>
          <p:cNvSpPr txBox="1">
            <a:spLocks noChangeArrowheads="1"/>
          </p:cNvSpPr>
          <p:nvPr/>
        </p:nvSpPr>
        <p:spPr bwMode="auto">
          <a:xfrm>
            <a:off x="7938" y="162990"/>
            <a:ext cx="9144000" cy="1003352"/>
          </a:xfrm>
          <a:prstGeom prst="rect">
            <a:avLst/>
          </a:prstGeom>
          <a:noFill/>
          <a:ln>
            <a:noFill/>
          </a:ln>
          <a:extLst>
            <a:ext uri="{909E8E84-426E-40DD-AFC4-6F175D3DCCD1}">
              <a14:hiddenFill xmlns:a14="http://schemas.microsoft.com/office/drawing/2010/main">
                <a:gradFill rotWithShape="0">
                  <a:gsLst>
                    <a:gs pos="0">
                      <a:srgbClr val="629F39"/>
                    </a:gs>
                    <a:gs pos="100000">
                      <a:srgbClr val="58B5B2"/>
                    </a:gs>
                  </a:gsLst>
                  <a:lin ang="0" scaled="1"/>
                </a:gradFill>
              </a14:hiddenFill>
            </a:ext>
            <a:ext uri="{91240B29-F687-4F45-9708-019B960494DF}">
              <a14:hiddenLine xmlns:a14="http://schemas.microsoft.com/office/drawing/2010/main" w="9525">
                <a:solidFill>
                  <a:srgbClr val="F6C932"/>
                </a:solidFill>
                <a:miter lim="800000"/>
                <a:headEnd/>
                <a:tailEnd/>
              </a14:hiddenLine>
            </a:ext>
          </a:extLst>
        </p:spPr>
        <p:txBody>
          <a:bodyPr>
            <a:spAutoFit/>
          </a:bodyPr>
          <a:lstStyle>
            <a:lvl1pPr algn="r" eaLnBrk="0" hangingPunct="0">
              <a:defRPr sz="2400">
                <a:solidFill>
                  <a:schemeClr val="tx1"/>
                </a:solidFill>
                <a:latin typeface="Arial" charset="0"/>
                <a:cs typeface="Arial" charset="0"/>
              </a:defRPr>
            </a:lvl1pPr>
            <a:lvl2pPr marL="742950" indent="-285750" algn="r" eaLnBrk="0" hangingPunct="0">
              <a:defRPr sz="2400">
                <a:solidFill>
                  <a:schemeClr val="tx1"/>
                </a:solidFill>
                <a:latin typeface="Arial" charset="0"/>
                <a:cs typeface="Arial" charset="0"/>
              </a:defRPr>
            </a:lvl2pPr>
            <a:lvl3pPr marL="1143000" indent="-228600" algn="r" eaLnBrk="0" hangingPunct="0">
              <a:defRPr sz="2400">
                <a:solidFill>
                  <a:schemeClr val="tx1"/>
                </a:solidFill>
                <a:latin typeface="Arial" charset="0"/>
                <a:cs typeface="Arial" charset="0"/>
              </a:defRPr>
            </a:lvl3pPr>
            <a:lvl4pPr marL="1600200" indent="-228600" algn="r" eaLnBrk="0" hangingPunct="0">
              <a:defRPr sz="2400">
                <a:solidFill>
                  <a:schemeClr val="tx1"/>
                </a:solidFill>
                <a:latin typeface="Arial" charset="0"/>
                <a:cs typeface="Arial" charset="0"/>
              </a:defRPr>
            </a:lvl4pPr>
            <a:lvl5pPr marL="2057400" indent="-228600" algn="r" eaLnBrk="0" hangingPunct="0">
              <a:defRPr sz="2400">
                <a:solidFill>
                  <a:schemeClr val="tx1"/>
                </a:solidFill>
                <a:latin typeface="Arial" charset="0"/>
                <a:cs typeface="Arial" charset="0"/>
              </a:defRPr>
            </a:lvl5pPr>
            <a:lvl6pPr marL="2514600" indent="-228600" algn="r" eaLnBrk="0" fontAlgn="base" hangingPunct="0">
              <a:spcBef>
                <a:spcPct val="0"/>
              </a:spcBef>
              <a:spcAft>
                <a:spcPct val="0"/>
              </a:spcAft>
              <a:defRPr sz="2400">
                <a:solidFill>
                  <a:schemeClr val="tx1"/>
                </a:solidFill>
                <a:latin typeface="Arial" charset="0"/>
                <a:cs typeface="Arial" charset="0"/>
              </a:defRPr>
            </a:lvl6pPr>
            <a:lvl7pPr marL="2971800" indent="-228600" algn="r" eaLnBrk="0" fontAlgn="base" hangingPunct="0">
              <a:spcBef>
                <a:spcPct val="0"/>
              </a:spcBef>
              <a:spcAft>
                <a:spcPct val="0"/>
              </a:spcAft>
              <a:defRPr sz="2400">
                <a:solidFill>
                  <a:schemeClr val="tx1"/>
                </a:solidFill>
                <a:latin typeface="Arial" charset="0"/>
                <a:cs typeface="Arial" charset="0"/>
              </a:defRPr>
            </a:lvl7pPr>
            <a:lvl8pPr marL="3429000" indent="-228600" algn="r" eaLnBrk="0" fontAlgn="base" hangingPunct="0">
              <a:spcBef>
                <a:spcPct val="0"/>
              </a:spcBef>
              <a:spcAft>
                <a:spcPct val="0"/>
              </a:spcAft>
              <a:defRPr sz="2400">
                <a:solidFill>
                  <a:schemeClr val="tx1"/>
                </a:solidFill>
                <a:latin typeface="Arial" charset="0"/>
                <a:cs typeface="Arial" charset="0"/>
              </a:defRPr>
            </a:lvl8pPr>
            <a:lvl9pPr marL="3886200" indent="-228600" algn="r" eaLnBrk="0" fontAlgn="base" hangingPunct="0">
              <a:spcBef>
                <a:spcPct val="0"/>
              </a:spcBef>
              <a:spcAft>
                <a:spcPct val="0"/>
              </a:spcAft>
              <a:defRPr sz="2400">
                <a:solidFill>
                  <a:schemeClr val="tx1"/>
                </a:solidFill>
                <a:latin typeface="Arial" charset="0"/>
                <a:cs typeface="Arial" charset="0"/>
              </a:defRPr>
            </a:lvl9pPr>
          </a:lstStyle>
          <a:p>
            <a:pPr algn="ctr" eaLnBrk="1" hangingPunct="1">
              <a:lnSpc>
                <a:spcPct val="70000"/>
              </a:lnSpc>
              <a:spcBef>
                <a:spcPct val="20000"/>
              </a:spcBef>
              <a:spcAft>
                <a:spcPct val="20000"/>
              </a:spcAft>
              <a:defRPr/>
            </a:pPr>
            <a:r>
              <a:rPr lang="en-US" sz="2400" dirty="0" smtClean="0">
                <a:solidFill>
                  <a:srgbClr val="FFFFFF"/>
                </a:solidFill>
                <a:latin typeface="+mj-lt"/>
                <a:ea typeface="+mn-ea"/>
                <a:cs typeface="Times New Roman" pitchFamily="84" charset="0"/>
              </a:rPr>
              <a:t>CAMPBELL</a:t>
            </a:r>
          </a:p>
          <a:p>
            <a:pPr algn="ctr" eaLnBrk="1" hangingPunct="1">
              <a:lnSpc>
                <a:spcPct val="50000"/>
              </a:lnSpc>
              <a:spcBef>
                <a:spcPct val="20000"/>
              </a:spcBef>
              <a:spcAft>
                <a:spcPct val="20000"/>
              </a:spcAft>
              <a:defRPr/>
            </a:pPr>
            <a:r>
              <a:rPr lang="en-US" sz="4800" dirty="0" smtClean="0">
                <a:solidFill>
                  <a:srgbClr val="D2B239"/>
                </a:solidFill>
                <a:latin typeface="+mj-lt"/>
                <a:ea typeface="+mn-ea"/>
                <a:cs typeface="Times New Roman" pitchFamily="84" charset="0"/>
              </a:rPr>
              <a:t>BIOLOGY</a:t>
            </a:r>
          </a:p>
        </p:txBody>
      </p:sp>
      <p:sp>
        <p:nvSpPr>
          <p:cNvPr id="5" name="Text Box 31"/>
          <p:cNvSpPr txBox="1">
            <a:spLocks noChangeArrowheads="1"/>
          </p:cNvSpPr>
          <p:nvPr/>
        </p:nvSpPr>
        <p:spPr bwMode="auto">
          <a:xfrm>
            <a:off x="0" y="1131066"/>
            <a:ext cx="9144000" cy="338554"/>
          </a:xfrm>
          <a:prstGeom prst="rect">
            <a:avLst/>
          </a:prstGeom>
          <a:noFill/>
          <a:ln>
            <a:noFill/>
          </a:ln>
          <a:effectLst/>
          <a:extLst>
            <a:ext uri="{909E8E84-426E-40DD-AFC4-6F175D3DCCD1}">
              <a14:hiddenFill xmlns:a14="http://schemas.microsoft.com/office/drawing/2010/main">
                <a:gradFill rotWithShape="0">
                  <a:gsLst>
                    <a:gs pos="0">
                      <a:srgbClr val="629F39"/>
                    </a:gs>
                    <a:gs pos="100000">
                      <a:srgbClr val="58B5B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Geneva"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hangingPunct="1">
              <a:spcBef>
                <a:spcPct val="20000"/>
              </a:spcBef>
              <a:spcAft>
                <a:spcPct val="20000"/>
              </a:spcAft>
            </a:pPr>
            <a:r>
              <a:rPr lang="en-US" sz="1600" dirty="0" smtClean="0">
                <a:solidFill>
                  <a:srgbClr val="FFFFFF"/>
                </a:solidFill>
                <a:latin typeface="Times New Roman" charset="0"/>
                <a:cs typeface="Times New Roman" charset="0"/>
              </a:rPr>
              <a:t>Reece </a:t>
            </a:r>
            <a:r>
              <a:rPr lang="en-US" sz="1600" dirty="0" smtClean="0">
                <a:solidFill>
                  <a:srgbClr val="D2B239"/>
                </a:solidFill>
                <a:latin typeface="Times New Roman" charset="0"/>
                <a:cs typeface="Times New Roman" charset="0"/>
              </a:rPr>
              <a:t>•</a:t>
            </a:r>
            <a:r>
              <a:rPr lang="en-US" sz="1600" dirty="0" smtClean="0">
                <a:solidFill>
                  <a:srgbClr val="FFFFFF"/>
                </a:solidFill>
                <a:latin typeface="Times New Roman" charset="0"/>
                <a:cs typeface="Times New Roman" charset="0"/>
              </a:rPr>
              <a:t> </a:t>
            </a:r>
            <a:r>
              <a:rPr lang="en-US" sz="1600" dirty="0" err="1" smtClean="0">
                <a:solidFill>
                  <a:srgbClr val="FFFFFF"/>
                </a:solidFill>
                <a:latin typeface="Times New Roman" charset="0"/>
                <a:cs typeface="Times New Roman" charset="0"/>
              </a:rPr>
              <a:t>Urry</a:t>
            </a:r>
            <a:r>
              <a:rPr lang="en-US" sz="1600" dirty="0" smtClean="0">
                <a:solidFill>
                  <a:srgbClr val="FFFFFF"/>
                </a:solidFill>
                <a:latin typeface="Times New Roman" charset="0"/>
                <a:cs typeface="Times New Roman" charset="0"/>
              </a:rPr>
              <a:t> </a:t>
            </a:r>
            <a:r>
              <a:rPr lang="en-US" sz="1600" dirty="0" smtClean="0">
                <a:solidFill>
                  <a:srgbClr val="D2B239"/>
                </a:solidFill>
                <a:latin typeface="Times New Roman" charset="0"/>
                <a:cs typeface="Times New Roman" charset="0"/>
              </a:rPr>
              <a:t>•</a:t>
            </a:r>
            <a:r>
              <a:rPr lang="en-US" sz="1600" dirty="0" smtClean="0">
                <a:solidFill>
                  <a:srgbClr val="FFFFFF"/>
                </a:solidFill>
                <a:latin typeface="Times New Roman" charset="0"/>
                <a:cs typeface="Times New Roman" charset="0"/>
              </a:rPr>
              <a:t> Cain </a:t>
            </a:r>
            <a:r>
              <a:rPr lang="en-US" sz="1600" dirty="0" smtClean="0">
                <a:solidFill>
                  <a:srgbClr val="D2B239"/>
                </a:solidFill>
                <a:latin typeface="Times New Roman" charset="0"/>
                <a:cs typeface="Times New Roman" charset="0"/>
              </a:rPr>
              <a:t>•</a:t>
            </a:r>
            <a:r>
              <a:rPr lang="en-US" sz="1600" dirty="0" smtClean="0">
                <a:solidFill>
                  <a:srgbClr val="FFFFFF"/>
                </a:solidFill>
                <a:latin typeface="Times New Roman" charset="0"/>
                <a:cs typeface="Times New Roman" charset="0"/>
              </a:rPr>
              <a:t> Wasserman </a:t>
            </a:r>
            <a:r>
              <a:rPr lang="en-US" sz="1600" dirty="0" smtClean="0">
                <a:solidFill>
                  <a:srgbClr val="D2B239"/>
                </a:solidFill>
                <a:latin typeface="Times New Roman" charset="0"/>
                <a:cs typeface="Times New Roman" charset="0"/>
              </a:rPr>
              <a:t>•</a:t>
            </a:r>
            <a:r>
              <a:rPr lang="en-US" sz="1600" dirty="0" smtClean="0">
                <a:solidFill>
                  <a:srgbClr val="FFFFFF"/>
                </a:solidFill>
                <a:latin typeface="Times New Roman" charset="0"/>
                <a:cs typeface="Times New Roman" charset="0"/>
              </a:rPr>
              <a:t> </a:t>
            </a:r>
            <a:r>
              <a:rPr lang="en-US" sz="1600" dirty="0" err="1" smtClean="0">
                <a:solidFill>
                  <a:srgbClr val="FFFFFF"/>
                </a:solidFill>
                <a:latin typeface="Times New Roman" charset="0"/>
                <a:cs typeface="Times New Roman" charset="0"/>
              </a:rPr>
              <a:t>Minorsky</a:t>
            </a:r>
            <a:r>
              <a:rPr lang="en-US" sz="1600" dirty="0" smtClean="0">
                <a:solidFill>
                  <a:srgbClr val="FFFFFF"/>
                </a:solidFill>
                <a:latin typeface="Times New Roman" charset="0"/>
                <a:cs typeface="Times New Roman" charset="0"/>
              </a:rPr>
              <a:t> </a:t>
            </a:r>
            <a:r>
              <a:rPr lang="en-US" sz="1600" dirty="0" smtClean="0">
                <a:solidFill>
                  <a:srgbClr val="D2B239"/>
                </a:solidFill>
                <a:latin typeface="Times New Roman" charset="0"/>
                <a:cs typeface="Times New Roman" charset="0"/>
              </a:rPr>
              <a:t>•</a:t>
            </a:r>
            <a:r>
              <a:rPr lang="en-US" sz="1600" dirty="0" smtClean="0">
                <a:solidFill>
                  <a:srgbClr val="FFFFFF"/>
                </a:solidFill>
                <a:latin typeface="Times New Roman" charset="0"/>
                <a:cs typeface="Times New Roman" charset="0"/>
              </a:rPr>
              <a:t> Jackson</a:t>
            </a:r>
            <a:endParaRPr lang="en-US" sz="1600" dirty="0">
              <a:solidFill>
                <a:srgbClr val="FFFFFF"/>
              </a:solidFill>
              <a:latin typeface="Times New Roman" charset="0"/>
              <a:cs typeface="Times New Roman" charset="0"/>
            </a:endParaRPr>
          </a:p>
        </p:txBody>
      </p:sp>
      <p:sp>
        <p:nvSpPr>
          <p:cNvPr id="6" name="Text Box 14"/>
          <p:cNvSpPr txBox="1">
            <a:spLocks noChangeArrowheads="1"/>
          </p:cNvSpPr>
          <p:nvPr/>
        </p:nvSpPr>
        <p:spPr bwMode="auto">
          <a:xfrm>
            <a:off x="0" y="6592888"/>
            <a:ext cx="6880225" cy="200025"/>
          </a:xfrm>
          <a:prstGeom prst="rect">
            <a:avLst/>
          </a:prstGeom>
          <a:noFill/>
          <a:ln>
            <a:noFill/>
          </a:ln>
          <a:extLst>
            <a:ext uri="{909E8E84-426E-40DD-AFC4-6F175D3DCCD1}">
              <a14:hiddenFill xmlns:a14="http://schemas.microsoft.com/office/drawing/2010/main">
                <a:gradFill rotWithShape="0">
                  <a:gsLst>
                    <a:gs pos="0">
                      <a:srgbClr val="6CAA3C"/>
                    </a:gs>
                    <a:gs pos="100000">
                      <a:srgbClr val="5EBDBE"/>
                    </a:gs>
                  </a:gsLst>
                  <a:lin ang="0" scaled="1"/>
                </a:gra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Arial" charset="0"/>
                <a:ea typeface="Geneva"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spcBef>
                <a:spcPct val="50000"/>
              </a:spcBef>
            </a:pPr>
            <a:r>
              <a:rPr lang="en-US" sz="900" dirty="0">
                <a:solidFill>
                  <a:srgbClr val="FFFFFF"/>
                </a:solidFill>
              </a:rPr>
              <a:t>     © 2014 Pearson Education, Inc.</a:t>
            </a:r>
            <a:endParaRPr lang="en-US" dirty="0">
              <a:solidFill>
                <a:srgbClr val="FFFFFF"/>
              </a:solidFill>
            </a:endParaRPr>
          </a:p>
        </p:txBody>
      </p:sp>
      <p:sp>
        <p:nvSpPr>
          <p:cNvPr id="9" name="Text Box 50"/>
          <p:cNvSpPr txBox="1">
            <a:spLocks noChangeArrowheads="1"/>
          </p:cNvSpPr>
          <p:nvPr/>
        </p:nvSpPr>
        <p:spPr bwMode="auto">
          <a:xfrm>
            <a:off x="6023428" y="715674"/>
            <a:ext cx="869610" cy="348813"/>
          </a:xfrm>
          <a:prstGeom prst="rect">
            <a:avLst/>
          </a:prstGeom>
          <a:noFill/>
          <a:ln>
            <a:noFill/>
          </a:ln>
          <a:effectLst/>
          <a:extLst>
            <a:ext uri="{909E8E84-426E-40DD-AFC4-6F175D3DCCD1}">
              <a14:hiddenFill xmlns:a14="http://schemas.microsoft.com/office/drawing/2010/main">
                <a:gradFill rotWithShape="0">
                  <a:gsLst>
                    <a:gs pos="0">
                      <a:srgbClr val="629F39"/>
                    </a:gs>
                    <a:gs pos="100000">
                      <a:srgbClr val="58B5B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charset="0"/>
                <a:ea typeface="Geneva"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r" eaLnBrk="1" hangingPunct="1">
              <a:lnSpc>
                <a:spcPct val="60000"/>
              </a:lnSpc>
              <a:spcBef>
                <a:spcPct val="20000"/>
              </a:spcBef>
              <a:spcAft>
                <a:spcPct val="20000"/>
              </a:spcAft>
            </a:pPr>
            <a:r>
              <a:rPr lang="en-US" sz="1000" b="1" i="0" dirty="0" smtClean="0">
                <a:solidFill>
                  <a:schemeClr val="accent3">
                    <a:lumMod val="75000"/>
                  </a:schemeClr>
                </a:solidFill>
                <a:latin typeface="Times New Roman"/>
                <a:cs typeface="Times New Roman"/>
              </a:rPr>
              <a:t>TENTH</a:t>
            </a:r>
          </a:p>
          <a:p>
            <a:pPr algn="r" eaLnBrk="1" hangingPunct="1">
              <a:lnSpc>
                <a:spcPct val="60000"/>
              </a:lnSpc>
              <a:spcBef>
                <a:spcPct val="20000"/>
              </a:spcBef>
              <a:spcAft>
                <a:spcPct val="20000"/>
              </a:spcAft>
            </a:pPr>
            <a:r>
              <a:rPr lang="en-US" sz="1000" b="1" i="0" dirty="0" smtClean="0">
                <a:solidFill>
                  <a:schemeClr val="accent3">
                    <a:lumMod val="75000"/>
                  </a:schemeClr>
                </a:solidFill>
                <a:latin typeface="Times New Roman"/>
                <a:cs typeface="Times New Roman"/>
              </a:rPr>
              <a:t>EDITION</a:t>
            </a:r>
            <a:endParaRPr lang="en-US" sz="1000" b="1" i="0" dirty="0">
              <a:solidFill>
                <a:schemeClr val="accent3">
                  <a:lumMod val="75000"/>
                </a:schemeClr>
              </a:solidFill>
              <a:latin typeface="Times New Roman"/>
              <a:cs typeface="Times New Roman"/>
            </a:endParaRPr>
          </a:p>
        </p:txBody>
      </p:sp>
      <p:sp>
        <p:nvSpPr>
          <p:cNvPr id="508945" name="Rectangle 17"/>
          <p:cNvSpPr>
            <a:spLocks noGrp="1" noChangeArrowheads="1"/>
          </p:cNvSpPr>
          <p:nvPr>
            <p:ph type="ctrTitle" sz="quarter"/>
          </p:nvPr>
        </p:nvSpPr>
        <p:spPr>
          <a:xfrm>
            <a:off x="182563" y="190500"/>
            <a:ext cx="3089275" cy="1096963"/>
          </a:xfrm>
        </p:spPr>
        <p:txBody>
          <a:bodyPr anchor="ctr"/>
          <a:lstStyle>
            <a:lvl1pPr marL="0" indent="0">
              <a:defRPr sz="5000">
                <a:solidFill>
                  <a:srgbClr val="FFFFFF"/>
                </a:solidFill>
                <a:latin typeface="Arial" charset="0"/>
              </a:defRPr>
            </a:lvl1pPr>
          </a:lstStyle>
          <a:p>
            <a:r>
              <a:rPr lang="en-US" smtClean="0"/>
              <a:t>Click to edit Master title style</a:t>
            </a:r>
            <a:endParaRPr lang="en-US" dirty="0"/>
          </a:p>
        </p:txBody>
      </p:sp>
      <p:sp>
        <p:nvSpPr>
          <p:cNvPr id="10" name="TextBox 9"/>
          <p:cNvSpPr txBox="1">
            <a:spLocks noChangeArrowheads="1"/>
          </p:cNvSpPr>
          <p:nvPr userDrawn="1"/>
        </p:nvSpPr>
        <p:spPr bwMode="auto">
          <a:xfrm>
            <a:off x="7938" y="162990"/>
            <a:ext cx="9144000" cy="1003352"/>
          </a:xfrm>
          <a:prstGeom prst="rect">
            <a:avLst/>
          </a:prstGeom>
          <a:noFill/>
          <a:ln>
            <a:noFill/>
          </a:ln>
          <a:extLst>
            <a:ext uri="{909E8E84-426E-40DD-AFC4-6F175D3DCCD1}">
              <a14:hiddenFill xmlns:a14="http://schemas.microsoft.com/office/drawing/2010/main">
                <a:gradFill rotWithShape="0">
                  <a:gsLst>
                    <a:gs pos="0">
                      <a:srgbClr val="629F39"/>
                    </a:gs>
                    <a:gs pos="100000">
                      <a:srgbClr val="58B5B2"/>
                    </a:gs>
                  </a:gsLst>
                  <a:lin ang="0" scaled="1"/>
                </a:gradFill>
              </a14:hiddenFill>
            </a:ext>
            <a:ext uri="{91240B29-F687-4F45-9708-019B960494DF}">
              <a14:hiddenLine xmlns:a14="http://schemas.microsoft.com/office/drawing/2010/main" w="9525">
                <a:solidFill>
                  <a:srgbClr val="F6C932"/>
                </a:solidFill>
                <a:miter lim="800000"/>
                <a:headEnd/>
                <a:tailEnd/>
              </a14:hiddenLine>
            </a:ext>
          </a:extLst>
        </p:spPr>
        <p:txBody>
          <a:bodyPr>
            <a:spAutoFit/>
          </a:bodyPr>
          <a:lstStyle>
            <a:lvl1pPr algn="r" eaLnBrk="0" hangingPunct="0">
              <a:defRPr sz="2400">
                <a:solidFill>
                  <a:schemeClr val="tx1"/>
                </a:solidFill>
                <a:latin typeface="Arial" charset="0"/>
                <a:cs typeface="Arial" charset="0"/>
              </a:defRPr>
            </a:lvl1pPr>
            <a:lvl2pPr marL="742950" indent="-285750" algn="r" eaLnBrk="0" hangingPunct="0">
              <a:defRPr sz="2400">
                <a:solidFill>
                  <a:schemeClr val="tx1"/>
                </a:solidFill>
                <a:latin typeface="Arial" charset="0"/>
                <a:cs typeface="Arial" charset="0"/>
              </a:defRPr>
            </a:lvl2pPr>
            <a:lvl3pPr marL="1143000" indent="-228600" algn="r" eaLnBrk="0" hangingPunct="0">
              <a:defRPr sz="2400">
                <a:solidFill>
                  <a:schemeClr val="tx1"/>
                </a:solidFill>
                <a:latin typeface="Arial" charset="0"/>
                <a:cs typeface="Arial" charset="0"/>
              </a:defRPr>
            </a:lvl3pPr>
            <a:lvl4pPr marL="1600200" indent="-228600" algn="r" eaLnBrk="0" hangingPunct="0">
              <a:defRPr sz="2400">
                <a:solidFill>
                  <a:schemeClr val="tx1"/>
                </a:solidFill>
                <a:latin typeface="Arial" charset="0"/>
                <a:cs typeface="Arial" charset="0"/>
              </a:defRPr>
            </a:lvl4pPr>
            <a:lvl5pPr marL="2057400" indent="-228600" algn="r" eaLnBrk="0" hangingPunct="0">
              <a:defRPr sz="2400">
                <a:solidFill>
                  <a:schemeClr val="tx1"/>
                </a:solidFill>
                <a:latin typeface="Arial" charset="0"/>
                <a:cs typeface="Arial" charset="0"/>
              </a:defRPr>
            </a:lvl5pPr>
            <a:lvl6pPr marL="2514600" indent="-228600" algn="r" eaLnBrk="0" fontAlgn="base" hangingPunct="0">
              <a:spcBef>
                <a:spcPct val="0"/>
              </a:spcBef>
              <a:spcAft>
                <a:spcPct val="0"/>
              </a:spcAft>
              <a:defRPr sz="2400">
                <a:solidFill>
                  <a:schemeClr val="tx1"/>
                </a:solidFill>
                <a:latin typeface="Arial" charset="0"/>
                <a:cs typeface="Arial" charset="0"/>
              </a:defRPr>
            </a:lvl6pPr>
            <a:lvl7pPr marL="2971800" indent="-228600" algn="r" eaLnBrk="0" fontAlgn="base" hangingPunct="0">
              <a:spcBef>
                <a:spcPct val="0"/>
              </a:spcBef>
              <a:spcAft>
                <a:spcPct val="0"/>
              </a:spcAft>
              <a:defRPr sz="2400">
                <a:solidFill>
                  <a:schemeClr val="tx1"/>
                </a:solidFill>
                <a:latin typeface="Arial" charset="0"/>
                <a:cs typeface="Arial" charset="0"/>
              </a:defRPr>
            </a:lvl7pPr>
            <a:lvl8pPr marL="3429000" indent="-228600" algn="r" eaLnBrk="0" fontAlgn="base" hangingPunct="0">
              <a:spcBef>
                <a:spcPct val="0"/>
              </a:spcBef>
              <a:spcAft>
                <a:spcPct val="0"/>
              </a:spcAft>
              <a:defRPr sz="2400">
                <a:solidFill>
                  <a:schemeClr val="tx1"/>
                </a:solidFill>
                <a:latin typeface="Arial" charset="0"/>
                <a:cs typeface="Arial" charset="0"/>
              </a:defRPr>
            </a:lvl8pPr>
            <a:lvl9pPr marL="3886200" indent="-228600" algn="r" eaLnBrk="0" fontAlgn="base" hangingPunct="0">
              <a:spcBef>
                <a:spcPct val="0"/>
              </a:spcBef>
              <a:spcAft>
                <a:spcPct val="0"/>
              </a:spcAft>
              <a:defRPr sz="2400">
                <a:solidFill>
                  <a:schemeClr val="tx1"/>
                </a:solidFill>
                <a:latin typeface="Arial" charset="0"/>
                <a:cs typeface="Arial" charset="0"/>
              </a:defRPr>
            </a:lvl9pPr>
          </a:lstStyle>
          <a:p>
            <a:pPr algn="ctr" eaLnBrk="1" hangingPunct="1">
              <a:lnSpc>
                <a:spcPct val="70000"/>
              </a:lnSpc>
              <a:spcBef>
                <a:spcPct val="20000"/>
              </a:spcBef>
              <a:spcAft>
                <a:spcPct val="20000"/>
              </a:spcAft>
              <a:defRPr/>
            </a:pPr>
            <a:r>
              <a:rPr lang="en-US" sz="2400" dirty="0" smtClean="0">
                <a:solidFill>
                  <a:srgbClr val="FFFFFF"/>
                </a:solidFill>
                <a:latin typeface="+mj-lt"/>
                <a:ea typeface="+mn-ea"/>
                <a:cs typeface="Times New Roman" pitchFamily="84" charset="0"/>
              </a:rPr>
              <a:t>CAMPBELL</a:t>
            </a:r>
          </a:p>
          <a:p>
            <a:pPr algn="ctr" eaLnBrk="1" hangingPunct="1">
              <a:lnSpc>
                <a:spcPct val="50000"/>
              </a:lnSpc>
              <a:spcBef>
                <a:spcPct val="20000"/>
              </a:spcBef>
              <a:spcAft>
                <a:spcPct val="20000"/>
              </a:spcAft>
              <a:defRPr/>
            </a:pPr>
            <a:r>
              <a:rPr lang="en-US" sz="4800" dirty="0" smtClean="0">
                <a:solidFill>
                  <a:srgbClr val="D2B239"/>
                </a:solidFill>
                <a:latin typeface="+mj-lt"/>
                <a:ea typeface="+mn-ea"/>
                <a:cs typeface="Times New Roman" pitchFamily="84" charset="0"/>
              </a:rPr>
              <a:t>BIOLOGY</a:t>
            </a:r>
          </a:p>
        </p:txBody>
      </p:sp>
      <p:sp>
        <p:nvSpPr>
          <p:cNvPr id="11" name="Text Box 31"/>
          <p:cNvSpPr txBox="1">
            <a:spLocks noChangeArrowheads="1"/>
          </p:cNvSpPr>
          <p:nvPr userDrawn="1"/>
        </p:nvSpPr>
        <p:spPr bwMode="auto">
          <a:xfrm>
            <a:off x="0" y="1131066"/>
            <a:ext cx="9144000" cy="338554"/>
          </a:xfrm>
          <a:prstGeom prst="rect">
            <a:avLst/>
          </a:prstGeom>
          <a:noFill/>
          <a:ln>
            <a:noFill/>
          </a:ln>
          <a:effectLst/>
          <a:extLst>
            <a:ext uri="{909E8E84-426E-40DD-AFC4-6F175D3DCCD1}">
              <a14:hiddenFill xmlns:a14="http://schemas.microsoft.com/office/drawing/2010/main">
                <a:gradFill rotWithShape="0">
                  <a:gsLst>
                    <a:gs pos="0">
                      <a:srgbClr val="629F39"/>
                    </a:gs>
                    <a:gs pos="100000">
                      <a:srgbClr val="58B5B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Geneva"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hangingPunct="1">
              <a:spcBef>
                <a:spcPct val="20000"/>
              </a:spcBef>
              <a:spcAft>
                <a:spcPct val="20000"/>
              </a:spcAft>
            </a:pPr>
            <a:r>
              <a:rPr lang="en-US" sz="1600" dirty="0" smtClean="0">
                <a:solidFill>
                  <a:srgbClr val="FFFFFF"/>
                </a:solidFill>
                <a:latin typeface="Times New Roman" charset="0"/>
                <a:cs typeface="Times New Roman" charset="0"/>
              </a:rPr>
              <a:t>Reece </a:t>
            </a:r>
            <a:r>
              <a:rPr lang="en-US" sz="1600" dirty="0" smtClean="0">
                <a:solidFill>
                  <a:srgbClr val="D2B239"/>
                </a:solidFill>
                <a:latin typeface="Times New Roman" charset="0"/>
                <a:cs typeface="Times New Roman" charset="0"/>
              </a:rPr>
              <a:t>•</a:t>
            </a:r>
            <a:r>
              <a:rPr lang="en-US" sz="1600" dirty="0" smtClean="0">
                <a:solidFill>
                  <a:srgbClr val="FFFFFF"/>
                </a:solidFill>
                <a:latin typeface="Times New Roman" charset="0"/>
                <a:cs typeface="Times New Roman" charset="0"/>
              </a:rPr>
              <a:t> </a:t>
            </a:r>
            <a:r>
              <a:rPr lang="en-US" sz="1600" dirty="0" err="1" smtClean="0">
                <a:solidFill>
                  <a:srgbClr val="FFFFFF"/>
                </a:solidFill>
                <a:latin typeface="Times New Roman" charset="0"/>
                <a:cs typeface="Times New Roman" charset="0"/>
              </a:rPr>
              <a:t>Urry</a:t>
            </a:r>
            <a:r>
              <a:rPr lang="en-US" sz="1600" dirty="0" smtClean="0">
                <a:solidFill>
                  <a:srgbClr val="FFFFFF"/>
                </a:solidFill>
                <a:latin typeface="Times New Roman" charset="0"/>
                <a:cs typeface="Times New Roman" charset="0"/>
              </a:rPr>
              <a:t> </a:t>
            </a:r>
            <a:r>
              <a:rPr lang="en-US" sz="1600" dirty="0" smtClean="0">
                <a:solidFill>
                  <a:srgbClr val="D2B239"/>
                </a:solidFill>
                <a:latin typeface="Times New Roman" charset="0"/>
                <a:cs typeface="Times New Roman" charset="0"/>
              </a:rPr>
              <a:t>•</a:t>
            </a:r>
            <a:r>
              <a:rPr lang="en-US" sz="1600" dirty="0" smtClean="0">
                <a:solidFill>
                  <a:srgbClr val="FFFFFF"/>
                </a:solidFill>
                <a:latin typeface="Times New Roman" charset="0"/>
                <a:cs typeface="Times New Roman" charset="0"/>
              </a:rPr>
              <a:t> Cain </a:t>
            </a:r>
            <a:r>
              <a:rPr lang="en-US" sz="1600" dirty="0" smtClean="0">
                <a:solidFill>
                  <a:srgbClr val="D2B239"/>
                </a:solidFill>
                <a:latin typeface="Times New Roman" charset="0"/>
                <a:cs typeface="Times New Roman" charset="0"/>
              </a:rPr>
              <a:t>•</a:t>
            </a:r>
            <a:r>
              <a:rPr lang="en-US" sz="1600" dirty="0" smtClean="0">
                <a:solidFill>
                  <a:srgbClr val="FFFFFF"/>
                </a:solidFill>
                <a:latin typeface="Times New Roman" charset="0"/>
                <a:cs typeface="Times New Roman" charset="0"/>
              </a:rPr>
              <a:t> Wasserman </a:t>
            </a:r>
            <a:r>
              <a:rPr lang="en-US" sz="1600" dirty="0" smtClean="0">
                <a:solidFill>
                  <a:srgbClr val="D2B239"/>
                </a:solidFill>
                <a:latin typeface="Times New Roman" charset="0"/>
                <a:cs typeface="Times New Roman" charset="0"/>
              </a:rPr>
              <a:t>•</a:t>
            </a:r>
            <a:r>
              <a:rPr lang="en-US" sz="1600" dirty="0" smtClean="0">
                <a:solidFill>
                  <a:srgbClr val="FFFFFF"/>
                </a:solidFill>
                <a:latin typeface="Times New Roman" charset="0"/>
                <a:cs typeface="Times New Roman" charset="0"/>
              </a:rPr>
              <a:t> </a:t>
            </a:r>
            <a:r>
              <a:rPr lang="en-US" sz="1600" dirty="0" err="1" smtClean="0">
                <a:solidFill>
                  <a:srgbClr val="FFFFFF"/>
                </a:solidFill>
                <a:latin typeface="Times New Roman" charset="0"/>
                <a:cs typeface="Times New Roman" charset="0"/>
              </a:rPr>
              <a:t>Minorsky</a:t>
            </a:r>
            <a:r>
              <a:rPr lang="en-US" sz="1600" dirty="0" smtClean="0">
                <a:solidFill>
                  <a:srgbClr val="FFFFFF"/>
                </a:solidFill>
                <a:latin typeface="Times New Roman" charset="0"/>
                <a:cs typeface="Times New Roman" charset="0"/>
              </a:rPr>
              <a:t> </a:t>
            </a:r>
            <a:r>
              <a:rPr lang="en-US" sz="1600" dirty="0" smtClean="0">
                <a:solidFill>
                  <a:srgbClr val="D2B239"/>
                </a:solidFill>
                <a:latin typeface="Times New Roman" charset="0"/>
                <a:cs typeface="Times New Roman" charset="0"/>
              </a:rPr>
              <a:t>•</a:t>
            </a:r>
            <a:r>
              <a:rPr lang="en-US" sz="1600" dirty="0" smtClean="0">
                <a:solidFill>
                  <a:srgbClr val="FFFFFF"/>
                </a:solidFill>
                <a:latin typeface="Times New Roman" charset="0"/>
                <a:cs typeface="Times New Roman" charset="0"/>
              </a:rPr>
              <a:t> Jackson</a:t>
            </a:r>
            <a:endParaRPr lang="en-US" sz="1600" dirty="0">
              <a:solidFill>
                <a:srgbClr val="FFFFFF"/>
              </a:solidFill>
              <a:latin typeface="Times New Roman" charset="0"/>
              <a:cs typeface="Times New Roman" charset="0"/>
            </a:endParaRPr>
          </a:p>
        </p:txBody>
      </p:sp>
      <p:sp>
        <p:nvSpPr>
          <p:cNvPr id="13" name="Text Box 50"/>
          <p:cNvSpPr txBox="1">
            <a:spLocks noChangeArrowheads="1"/>
          </p:cNvSpPr>
          <p:nvPr userDrawn="1"/>
        </p:nvSpPr>
        <p:spPr bwMode="auto">
          <a:xfrm>
            <a:off x="6023428" y="715674"/>
            <a:ext cx="869610" cy="348813"/>
          </a:xfrm>
          <a:prstGeom prst="rect">
            <a:avLst/>
          </a:prstGeom>
          <a:noFill/>
          <a:ln>
            <a:noFill/>
          </a:ln>
          <a:effectLst/>
          <a:extLst>
            <a:ext uri="{909E8E84-426E-40DD-AFC4-6F175D3DCCD1}">
              <a14:hiddenFill xmlns:a14="http://schemas.microsoft.com/office/drawing/2010/main">
                <a:gradFill rotWithShape="0">
                  <a:gsLst>
                    <a:gs pos="0">
                      <a:srgbClr val="629F39"/>
                    </a:gs>
                    <a:gs pos="100000">
                      <a:srgbClr val="58B5B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charset="0"/>
                <a:ea typeface="Geneva"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r" eaLnBrk="1" hangingPunct="1">
              <a:lnSpc>
                <a:spcPct val="60000"/>
              </a:lnSpc>
              <a:spcBef>
                <a:spcPct val="20000"/>
              </a:spcBef>
              <a:spcAft>
                <a:spcPct val="20000"/>
              </a:spcAft>
            </a:pPr>
            <a:r>
              <a:rPr lang="en-US" sz="1000" b="1" i="0" dirty="0" smtClean="0">
                <a:solidFill>
                  <a:schemeClr val="accent3">
                    <a:lumMod val="75000"/>
                  </a:schemeClr>
                </a:solidFill>
                <a:latin typeface="Times New Roman"/>
                <a:cs typeface="Times New Roman"/>
              </a:rPr>
              <a:t>TENTH</a:t>
            </a:r>
          </a:p>
          <a:p>
            <a:pPr algn="r" eaLnBrk="1" hangingPunct="1">
              <a:lnSpc>
                <a:spcPct val="60000"/>
              </a:lnSpc>
              <a:spcBef>
                <a:spcPct val="20000"/>
              </a:spcBef>
              <a:spcAft>
                <a:spcPct val="20000"/>
              </a:spcAft>
            </a:pPr>
            <a:r>
              <a:rPr lang="en-US" sz="1000" b="1" i="0" dirty="0" smtClean="0">
                <a:solidFill>
                  <a:schemeClr val="accent3">
                    <a:lumMod val="75000"/>
                  </a:schemeClr>
                </a:solidFill>
                <a:latin typeface="Times New Roman"/>
                <a:cs typeface="Times New Roman"/>
              </a:rPr>
              <a:t>EDITION</a:t>
            </a:r>
            <a:endParaRPr lang="en-US" sz="1000" b="1" i="0" dirty="0">
              <a:solidFill>
                <a:schemeClr val="accent3">
                  <a:lumMod val="75000"/>
                </a:schemeClr>
              </a:solidFill>
              <a:latin typeface="Times New Roman"/>
              <a:cs typeface="Times New Roman"/>
            </a:endParaRPr>
          </a:p>
        </p:txBody>
      </p:sp>
    </p:spTree>
    <p:extLst>
      <p:ext uri="{BB962C8B-B14F-4D97-AF65-F5344CB8AC3E}">
        <p14:creationId xmlns:p14="http://schemas.microsoft.com/office/powerpoint/2010/main" val="10732061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1386111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3934291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9868821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9872971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6885265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7072367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9327167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2362677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1143109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1328039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marL="347472" indent="-347472">
              <a:buClr>
                <a:srgbClr val="FF6600"/>
              </a:buClr>
              <a:defRPr/>
            </a:lvl1pPr>
            <a:lvl2pPr marL="740664" indent="-283464">
              <a:buClr>
                <a:srgbClr val="FF6600"/>
              </a:buClr>
              <a:defRPr/>
            </a:lvl2pPr>
            <a:lvl3pPr marL="1143000" indent="-228600">
              <a:buClr>
                <a:srgbClr val="FF6600"/>
              </a:buClr>
              <a:defRPr/>
            </a:lvl3pPr>
            <a:lvl4pPr marL="1600200" indent="-228600">
              <a:buClr>
                <a:srgbClr val="FF6600"/>
              </a:buClr>
              <a:defRPr/>
            </a:lvl4pPr>
            <a:lvl5pPr marL="2057400" indent="-228600">
              <a:buClr>
                <a:srgbClr val="FF6600"/>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622252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6827209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9193943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3744768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5113437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7278438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8957632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7341597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7841039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1659537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83744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07314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1985627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8744250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0843036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5283730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0798516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715784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3596963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34538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1983560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7498387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94635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5706096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9070269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8272127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8284870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12240421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0422004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9904358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0788324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9778240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889029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38858127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1776123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8967413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3802674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5436808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74132605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95540568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63139451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03303388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89167816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0245890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70634935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61724358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02405152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27397572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56218235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95334895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24245302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4867452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84983725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304727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6857724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8933279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43544121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281730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7869407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48386449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13.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14.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15.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16.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17.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18.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19.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20.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21.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5.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23.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24.xml"/></Relationships>
</file>

<file path=ppt/slideMasters/_rels/slideMaster22.xml.rels><?xml version="1.0" encoding="UTF-8" standalone="yes"?>
<Relationships xmlns="http://schemas.openxmlformats.org/package/2006/relationships"><Relationship Id="rId2" Type="http://schemas.openxmlformats.org/officeDocument/2006/relationships/theme" Target="../theme/theme22.xml"/><Relationship Id="rId1" Type="http://schemas.openxmlformats.org/officeDocument/2006/relationships/slideLayout" Target="../slideLayouts/slideLayout25.xml"/></Relationships>
</file>

<file path=ppt/slideMasters/_rels/slideMaster23.xml.rels><?xml version="1.0" encoding="UTF-8" standalone="yes"?>
<Relationships xmlns="http://schemas.openxmlformats.org/package/2006/relationships"><Relationship Id="rId2" Type="http://schemas.openxmlformats.org/officeDocument/2006/relationships/theme" Target="../theme/theme23.xml"/><Relationship Id="rId1" Type="http://schemas.openxmlformats.org/officeDocument/2006/relationships/slideLayout" Target="../slideLayouts/slideLayout26.xml"/></Relationships>
</file>

<file path=ppt/slideMasters/_rels/slideMaster24.xml.rels><?xml version="1.0" encoding="UTF-8" standalone="yes"?>
<Relationships xmlns="http://schemas.openxmlformats.org/package/2006/relationships"><Relationship Id="rId2" Type="http://schemas.openxmlformats.org/officeDocument/2006/relationships/theme" Target="../theme/theme24.xml"/><Relationship Id="rId1" Type="http://schemas.openxmlformats.org/officeDocument/2006/relationships/slideLayout" Target="../slideLayouts/slideLayout27.xml"/></Relationships>
</file>

<file path=ppt/slideMasters/_rels/slideMaster25.xml.rels><?xml version="1.0" encoding="UTF-8" standalone="yes"?>
<Relationships xmlns="http://schemas.openxmlformats.org/package/2006/relationships"><Relationship Id="rId2" Type="http://schemas.openxmlformats.org/officeDocument/2006/relationships/theme" Target="../theme/theme25.xml"/><Relationship Id="rId1" Type="http://schemas.openxmlformats.org/officeDocument/2006/relationships/slideLayout" Target="../slideLayouts/slideLayout28.xml"/></Relationships>
</file>

<file path=ppt/slideMasters/_rels/slideMaster26.xml.rels><?xml version="1.0" encoding="UTF-8" standalone="yes"?>
<Relationships xmlns="http://schemas.openxmlformats.org/package/2006/relationships"><Relationship Id="rId2" Type="http://schemas.openxmlformats.org/officeDocument/2006/relationships/theme" Target="../theme/theme26.xml"/><Relationship Id="rId1" Type="http://schemas.openxmlformats.org/officeDocument/2006/relationships/slideLayout" Target="../slideLayouts/slideLayout29.xml"/></Relationships>
</file>

<file path=ppt/slideMasters/_rels/slideMaster27.xml.rels><?xml version="1.0" encoding="UTF-8" standalone="yes"?>
<Relationships xmlns="http://schemas.openxmlformats.org/package/2006/relationships"><Relationship Id="rId2" Type="http://schemas.openxmlformats.org/officeDocument/2006/relationships/theme" Target="../theme/theme27.xml"/><Relationship Id="rId1" Type="http://schemas.openxmlformats.org/officeDocument/2006/relationships/slideLayout" Target="../slideLayouts/slideLayout30.xml"/></Relationships>
</file>

<file path=ppt/slideMasters/_rels/slideMaster28.xml.rels><?xml version="1.0" encoding="UTF-8" standalone="yes"?>
<Relationships xmlns="http://schemas.openxmlformats.org/package/2006/relationships"><Relationship Id="rId2" Type="http://schemas.openxmlformats.org/officeDocument/2006/relationships/theme" Target="../theme/theme28.xml"/><Relationship Id="rId1" Type="http://schemas.openxmlformats.org/officeDocument/2006/relationships/slideLayout" Target="../slideLayouts/slideLayout31.xml"/></Relationships>
</file>

<file path=ppt/slideMasters/_rels/slideMaster29.xml.rels><?xml version="1.0" encoding="UTF-8" standalone="yes"?>
<Relationships xmlns="http://schemas.openxmlformats.org/package/2006/relationships"><Relationship Id="rId2" Type="http://schemas.openxmlformats.org/officeDocument/2006/relationships/theme" Target="../theme/theme29.xml"/><Relationship Id="rId1"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6.xml"/></Relationships>
</file>

<file path=ppt/slideMasters/_rels/slideMaster30.xml.rels><?xml version="1.0" encoding="UTF-8" standalone="yes"?>
<Relationships xmlns="http://schemas.openxmlformats.org/package/2006/relationships"><Relationship Id="rId2" Type="http://schemas.openxmlformats.org/officeDocument/2006/relationships/theme" Target="../theme/theme30.xml"/><Relationship Id="rId1" Type="http://schemas.openxmlformats.org/officeDocument/2006/relationships/slideLayout" Target="../slideLayouts/slideLayout33.xml"/></Relationships>
</file>

<file path=ppt/slideMasters/_rels/slideMaster31.xml.rels><?xml version="1.0" encoding="UTF-8" standalone="yes"?>
<Relationships xmlns="http://schemas.openxmlformats.org/package/2006/relationships"><Relationship Id="rId2" Type="http://schemas.openxmlformats.org/officeDocument/2006/relationships/theme" Target="../theme/theme31.xml"/><Relationship Id="rId1" Type="http://schemas.openxmlformats.org/officeDocument/2006/relationships/slideLayout" Target="../slideLayouts/slideLayout34.xml"/></Relationships>
</file>

<file path=ppt/slideMasters/_rels/slideMaster32.xml.rels><?xml version="1.0" encoding="UTF-8" standalone="yes"?>
<Relationships xmlns="http://schemas.openxmlformats.org/package/2006/relationships"><Relationship Id="rId2" Type="http://schemas.openxmlformats.org/officeDocument/2006/relationships/theme" Target="../theme/theme32.xml"/><Relationship Id="rId1" Type="http://schemas.openxmlformats.org/officeDocument/2006/relationships/slideLayout" Target="../slideLayouts/slideLayout35.xml"/></Relationships>
</file>

<file path=ppt/slideMasters/_rels/slideMaster33.xml.rels><?xml version="1.0" encoding="UTF-8" standalone="yes"?>
<Relationships xmlns="http://schemas.openxmlformats.org/package/2006/relationships"><Relationship Id="rId2" Type="http://schemas.openxmlformats.org/officeDocument/2006/relationships/theme" Target="../theme/theme33.xml"/><Relationship Id="rId1" Type="http://schemas.openxmlformats.org/officeDocument/2006/relationships/slideLayout" Target="../slideLayouts/slideLayout36.xml"/></Relationships>
</file>

<file path=ppt/slideMasters/_rels/slideMaster34.xml.rels><?xml version="1.0" encoding="UTF-8" standalone="yes"?>
<Relationships xmlns="http://schemas.openxmlformats.org/package/2006/relationships"><Relationship Id="rId2" Type="http://schemas.openxmlformats.org/officeDocument/2006/relationships/theme" Target="../theme/theme34.xml"/><Relationship Id="rId1" Type="http://schemas.openxmlformats.org/officeDocument/2006/relationships/slideLayout" Target="../slideLayouts/slideLayout37.xml"/></Relationships>
</file>

<file path=ppt/slideMasters/_rels/slideMaster35.xml.rels><?xml version="1.0" encoding="UTF-8" standalone="yes"?>
<Relationships xmlns="http://schemas.openxmlformats.org/package/2006/relationships"><Relationship Id="rId2" Type="http://schemas.openxmlformats.org/officeDocument/2006/relationships/theme" Target="../theme/theme35.xml"/><Relationship Id="rId1" Type="http://schemas.openxmlformats.org/officeDocument/2006/relationships/slideLayout" Target="../slideLayouts/slideLayout38.xml"/></Relationships>
</file>

<file path=ppt/slideMasters/_rels/slideMaster36.xml.rels><?xml version="1.0" encoding="UTF-8" standalone="yes"?>
<Relationships xmlns="http://schemas.openxmlformats.org/package/2006/relationships"><Relationship Id="rId2" Type="http://schemas.openxmlformats.org/officeDocument/2006/relationships/theme" Target="../theme/theme36.xml"/><Relationship Id="rId1" Type="http://schemas.openxmlformats.org/officeDocument/2006/relationships/slideLayout" Target="../slideLayouts/slideLayout39.xml"/></Relationships>
</file>

<file path=ppt/slideMasters/_rels/slideMaster37.xml.rels><?xml version="1.0" encoding="UTF-8" standalone="yes"?>
<Relationships xmlns="http://schemas.openxmlformats.org/package/2006/relationships"><Relationship Id="rId2" Type="http://schemas.openxmlformats.org/officeDocument/2006/relationships/theme" Target="../theme/theme37.xml"/><Relationship Id="rId1" Type="http://schemas.openxmlformats.org/officeDocument/2006/relationships/slideLayout" Target="../slideLayouts/slideLayout40.xml"/></Relationships>
</file>

<file path=ppt/slideMasters/_rels/slideMaster38.xml.rels><?xml version="1.0" encoding="UTF-8" standalone="yes"?>
<Relationships xmlns="http://schemas.openxmlformats.org/package/2006/relationships"><Relationship Id="rId2" Type="http://schemas.openxmlformats.org/officeDocument/2006/relationships/theme" Target="../theme/theme38.xml"/><Relationship Id="rId1" Type="http://schemas.openxmlformats.org/officeDocument/2006/relationships/slideLayout" Target="../slideLayouts/slideLayout41.xml"/></Relationships>
</file>

<file path=ppt/slideMasters/_rels/slideMaster39.xml.rels><?xml version="1.0" encoding="UTF-8" standalone="yes"?>
<Relationships xmlns="http://schemas.openxmlformats.org/package/2006/relationships"><Relationship Id="rId2" Type="http://schemas.openxmlformats.org/officeDocument/2006/relationships/theme" Target="../theme/theme39.xml"/><Relationship Id="rId1"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7.xml"/></Relationships>
</file>

<file path=ppt/slideMasters/_rels/slideMaster40.xml.rels><?xml version="1.0" encoding="UTF-8" standalone="yes"?>
<Relationships xmlns="http://schemas.openxmlformats.org/package/2006/relationships"><Relationship Id="rId2" Type="http://schemas.openxmlformats.org/officeDocument/2006/relationships/theme" Target="../theme/theme40.xml"/><Relationship Id="rId1" Type="http://schemas.openxmlformats.org/officeDocument/2006/relationships/slideLayout" Target="../slideLayouts/slideLayout43.xml"/></Relationships>
</file>

<file path=ppt/slideMasters/_rels/slideMaster41.xml.rels><?xml version="1.0" encoding="UTF-8" standalone="yes"?>
<Relationships xmlns="http://schemas.openxmlformats.org/package/2006/relationships"><Relationship Id="rId2" Type="http://schemas.openxmlformats.org/officeDocument/2006/relationships/theme" Target="../theme/theme41.xml"/><Relationship Id="rId1" Type="http://schemas.openxmlformats.org/officeDocument/2006/relationships/slideLayout" Target="../slideLayouts/slideLayout44.xml"/></Relationships>
</file>

<file path=ppt/slideMasters/_rels/slideMaster42.xml.rels><?xml version="1.0" encoding="UTF-8" standalone="yes"?>
<Relationships xmlns="http://schemas.openxmlformats.org/package/2006/relationships"><Relationship Id="rId2" Type="http://schemas.openxmlformats.org/officeDocument/2006/relationships/theme" Target="../theme/theme42.xml"/><Relationship Id="rId1" Type="http://schemas.openxmlformats.org/officeDocument/2006/relationships/slideLayout" Target="../slideLayouts/slideLayout45.xml"/></Relationships>
</file>

<file path=ppt/slideMasters/_rels/slideMaster43.xml.rels><?xml version="1.0" encoding="UTF-8" standalone="yes"?>
<Relationships xmlns="http://schemas.openxmlformats.org/package/2006/relationships"><Relationship Id="rId2" Type="http://schemas.openxmlformats.org/officeDocument/2006/relationships/theme" Target="../theme/theme43.xml"/><Relationship Id="rId1" Type="http://schemas.openxmlformats.org/officeDocument/2006/relationships/slideLayout" Target="../slideLayouts/slideLayout46.xml"/></Relationships>
</file>

<file path=ppt/slideMasters/_rels/slideMaster44.xml.rels><?xml version="1.0" encoding="UTF-8" standalone="yes"?>
<Relationships xmlns="http://schemas.openxmlformats.org/package/2006/relationships"><Relationship Id="rId2" Type="http://schemas.openxmlformats.org/officeDocument/2006/relationships/theme" Target="../theme/theme44.xml"/><Relationship Id="rId1" Type="http://schemas.openxmlformats.org/officeDocument/2006/relationships/slideLayout" Target="../slideLayouts/slideLayout47.xml"/></Relationships>
</file>

<file path=ppt/slideMasters/_rels/slideMaster45.xml.rels><?xml version="1.0" encoding="UTF-8" standalone="yes"?>
<Relationships xmlns="http://schemas.openxmlformats.org/package/2006/relationships"><Relationship Id="rId2" Type="http://schemas.openxmlformats.org/officeDocument/2006/relationships/theme" Target="../theme/theme45.xml"/><Relationship Id="rId1" Type="http://schemas.openxmlformats.org/officeDocument/2006/relationships/slideLayout" Target="../slideLayouts/slideLayout48.xml"/></Relationships>
</file>

<file path=ppt/slideMasters/_rels/slideMaster46.xml.rels><?xml version="1.0" encoding="UTF-8" standalone="yes"?>
<Relationships xmlns="http://schemas.openxmlformats.org/package/2006/relationships"><Relationship Id="rId2" Type="http://schemas.openxmlformats.org/officeDocument/2006/relationships/theme" Target="../theme/theme46.xml"/><Relationship Id="rId1" Type="http://schemas.openxmlformats.org/officeDocument/2006/relationships/slideLayout" Target="../slideLayouts/slideLayout49.xml"/></Relationships>
</file>

<file path=ppt/slideMasters/_rels/slideMaster47.xml.rels><?xml version="1.0" encoding="UTF-8" standalone="yes"?>
<Relationships xmlns="http://schemas.openxmlformats.org/package/2006/relationships"><Relationship Id="rId2" Type="http://schemas.openxmlformats.org/officeDocument/2006/relationships/theme" Target="../theme/theme47.xml"/><Relationship Id="rId1" Type="http://schemas.openxmlformats.org/officeDocument/2006/relationships/slideLayout" Target="../slideLayouts/slideLayout50.xml"/></Relationships>
</file>

<file path=ppt/slideMasters/_rels/slideMaster48.xml.rels><?xml version="1.0" encoding="UTF-8" standalone="yes"?>
<Relationships xmlns="http://schemas.openxmlformats.org/package/2006/relationships"><Relationship Id="rId2" Type="http://schemas.openxmlformats.org/officeDocument/2006/relationships/theme" Target="../theme/theme48.xml"/><Relationship Id="rId1" Type="http://schemas.openxmlformats.org/officeDocument/2006/relationships/slideLayout" Target="../slideLayouts/slideLayout51.xml"/></Relationships>
</file>

<file path=ppt/slideMasters/_rels/slideMaster49.xml.rels><?xml version="1.0" encoding="UTF-8" standalone="yes"?>
<Relationships xmlns="http://schemas.openxmlformats.org/package/2006/relationships"><Relationship Id="rId2" Type="http://schemas.openxmlformats.org/officeDocument/2006/relationships/theme" Target="../theme/theme49.xml"/><Relationship Id="rId1"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8.xml"/></Relationships>
</file>

<file path=ppt/slideMasters/_rels/slideMaster50.xml.rels><?xml version="1.0" encoding="UTF-8" standalone="yes"?>
<Relationships xmlns="http://schemas.openxmlformats.org/package/2006/relationships"><Relationship Id="rId2" Type="http://schemas.openxmlformats.org/officeDocument/2006/relationships/theme" Target="../theme/theme50.xml"/><Relationship Id="rId1" Type="http://schemas.openxmlformats.org/officeDocument/2006/relationships/slideLayout" Target="../slideLayouts/slideLayout53.xml"/></Relationships>
</file>

<file path=ppt/slideMasters/_rels/slideMaster51.xml.rels><?xml version="1.0" encoding="UTF-8" standalone="yes"?>
<Relationships xmlns="http://schemas.openxmlformats.org/package/2006/relationships"><Relationship Id="rId2" Type="http://schemas.openxmlformats.org/officeDocument/2006/relationships/theme" Target="../theme/theme51.xml"/><Relationship Id="rId1" Type="http://schemas.openxmlformats.org/officeDocument/2006/relationships/slideLayout" Target="../slideLayouts/slideLayout54.xml"/></Relationships>
</file>

<file path=ppt/slideMasters/_rels/slideMaster52.xml.rels><?xml version="1.0" encoding="UTF-8" standalone="yes"?>
<Relationships xmlns="http://schemas.openxmlformats.org/package/2006/relationships"><Relationship Id="rId2" Type="http://schemas.openxmlformats.org/officeDocument/2006/relationships/theme" Target="../theme/theme52.xml"/><Relationship Id="rId1" Type="http://schemas.openxmlformats.org/officeDocument/2006/relationships/slideLayout" Target="../slideLayouts/slideLayout55.xml"/></Relationships>
</file>

<file path=ppt/slideMasters/_rels/slideMaster53.xml.rels><?xml version="1.0" encoding="UTF-8" standalone="yes"?>
<Relationships xmlns="http://schemas.openxmlformats.org/package/2006/relationships"><Relationship Id="rId2" Type="http://schemas.openxmlformats.org/officeDocument/2006/relationships/theme" Target="../theme/theme53.xml"/><Relationship Id="rId1" Type="http://schemas.openxmlformats.org/officeDocument/2006/relationships/slideLayout" Target="../slideLayouts/slideLayout56.xml"/></Relationships>
</file>

<file path=ppt/slideMasters/_rels/slideMaster54.xml.rels><?xml version="1.0" encoding="UTF-8" standalone="yes"?>
<Relationships xmlns="http://schemas.openxmlformats.org/package/2006/relationships"><Relationship Id="rId2" Type="http://schemas.openxmlformats.org/officeDocument/2006/relationships/theme" Target="../theme/theme54.xml"/><Relationship Id="rId1" Type="http://schemas.openxmlformats.org/officeDocument/2006/relationships/slideLayout" Target="../slideLayouts/slideLayout57.xml"/></Relationships>
</file>

<file path=ppt/slideMasters/_rels/slideMaster55.xml.rels><?xml version="1.0" encoding="UTF-8" standalone="yes"?>
<Relationships xmlns="http://schemas.openxmlformats.org/package/2006/relationships"><Relationship Id="rId2" Type="http://schemas.openxmlformats.org/officeDocument/2006/relationships/theme" Target="../theme/theme55.xml"/><Relationship Id="rId1" Type="http://schemas.openxmlformats.org/officeDocument/2006/relationships/slideLayout" Target="../slideLayouts/slideLayout58.xml"/></Relationships>
</file>

<file path=ppt/slideMasters/_rels/slideMaster56.xml.rels><?xml version="1.0" encoding="UTF-8" standalone="yes"?>
<Relationships xmlns="http://schemas.openxmlformats.org/package/2006/relationships"><Relationship Id="rId2" Type="http://schemas.openxmlformats.org/officeDocument/2006/relationships/theme" Target="../theme/theme56.xml"/><Relationship Id="rId1" Type="http://schemas.openxmlformats.org/officeDocument/2006/relationships/slideLayout" Target="../slideLayouts/slideLayout59.xml"/></Relationships>
</file>

<file path=ppt/slideMasters/_rels/slideMaster57.xml.rels><?xml version="1.0" encoding="UTF-8" standalone="yes"?>
<Relationships xmlns="http://schemas.openxmlformats.org/package/2006/relationships"><Relationship Id="rId2" Type="http://schemas.openxmlformats.org/officeDocument/2006/relationships/theme" Target="../theme/theme57.xml"/><Relationship Id="rId1" Type="http://schemas.openxmlformats.org/officeDocument/2006/relationships/slideLayout" Target="../slideLayouts/slideLayout60.xml"/></Relationships>
</file>

<file path=ppt/slideMasters/_rels/slideMaster58.xml.rels><?xml version="1.0" encoding="UTF-8" standalone="yes"?>
<Relationships xmlns="http://schemas.openxmlformats.org/package/2006/relationships"><Relationship Id="rId2" Type="http://schemas.openxmlformats.org/officeDocument/2006/relationships/theme" Target="../theme/theme58.xml"/><Relationship Id="rId1" Type="http://schemas.openxmlformats.org/officeDocument/2006/relationships/slideLayout" Target="../slideLayouts/slideLayout61.xml"/></Relationships>
</file>

<file path=ppt/slideMasters/_rels/slideMaster59.xml.rels><?xml version="1.0" encoding="UTF-8" standalone="yes"?>
<Relationships xmlns="http://schemas.openxmlformats.org/package/2006/relationships"><Relationship Id="rId2" Type="http://schemas.openxmlformats.org/officeDocument/2006/relationships/theme" Target="../theme/theme59.xml"/><Relationship Id="rId1" Type="http://schemas.openxmlformats.org/officeDocument/2006/relationships/slideLayout" Target="../slideLayouts/slideLayout62.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9.xml"/></Relationships>
</file>

<file path=ppt/slideMasters/_rels/slideMaster60.xml.rels><?xml version="1.0" encoding="UTF-8" standalone="yes"?>
<Relationships xmlns="http://schemas.openxmlformats.org/package/2006/relationships"><Relationship Id="rId2" Type="http://schemas.openxmlformats.org/officeDocument/2006/relationships/theme" Target="../theme/theme60.xml"/><Relationship Id="rId1" Type="http://schemas.openxmlformats.org/officeDocument/2006/relationships/slideLayout" Target="../slideLayouts/slideLayout63.xml"/></Relationships>
</file>

<file path=ppt/slideMasters/_rels/slideMaster61.xml.rels><?xml version="1.0" encoding="UTF-8" standalone="yes"?>
<Relationships xmlns="http://schemas.openxmlformats.org/package/2006/relationships"><Relationship Id="rId2" Type="http://schemas.openxmlformats.org/officeDocument/2006/relationships/theme" Target="../theme/theme61.xml"/><Relationship Id="rId1" Type="http://schemas.openxmlformats.org/officeDocument/2006/relationships/slideLayout" Target="../slideLayouts/slideLayout64.xml"/></Relationships>
</file>

<file path=ppt/slideMasters/_rels/slideMaster62.xml.rels><?xml version="1.0" encoding="UTF-8" standalone="yes"?>
<Relationships xmlns="http://schemas.openxmlformats.org/package/2006/relationships"><Relationship Id="rId2" Type="http://schemas.openxmlformats.org/officeDocument/2006/relationships/theme" Target="../theme/theme62.xml"/><Relationship Id="rId1" Type="http://schemas.openxmlformats.org/officeDocument/2006/relationships/slideLayout" Target="../slideLayouts/slideLayout65.xml"/></Relationships>
</file>

<file path=ppt/slideMasters/_rels/slideMaster63.xml.rels><?xml version="1.0" encoding="UTF-8" standalone="yes"?>
<Relationships xmlns="http://schemas.openxmlformats.org/package/2006/relationships"><Relationship Id="rId2" Type="http://schemas.openxmlformats.org/officeDocument/2006/relationships/theme" Target="../theme/theme63.xml"/><Relationship Id="rId1" Type="http://schemas.openxmlformats.org/officeDocument/2006/relationships/slideLayout" Target="../slideLayouts/slideLayout66.xml"/></Relationships>
</file>

<file path=ppt/slideMasters/_rels/slideMaster64.xml.rels><?xml version="1.0" encoding="UTF-8" standalone="yes"?>
<Relationships xmlns="http://schemas.openxmlformats.org/package/2006/relationships"><Relationship Id="rId2" Type="http://schemas.openxmlformats.org/officeDocument/2006/relationships/theme" Target="../theme/theme64.xml"/><Relationship Id="rId1" Type="http://schemas.openxmlformats.org/officeDocument/2006/relationships/slideLayout" Target="../slideLayouts/slideLayout67.xml"/></Relationships>
</file>

<file path=ppt/slideMasters/_rels/slideMaster65.xml.rels><?xml version="1.0" encoding="UTF-8" standalone="yes"?>
<Relationships xmlns="http://schemas.openxmlformats.org/package/2006/relationships"><Relationship Id="rId2" Type="http://schemas.openxmlformats.org/officeDocument/2006/relationships/theme" Target="../theme/theme65.xml"/><Relationship Id="rId1" Type="http://schemas.openxmlformats.org/officeDocument/2006/relationships/slideLayout" Target="../slideLayouts/slideLayout68.xml"/></Relationships>
</file>

<file path=ppt/slideMasters/_rels/slideMaster66.xml.rels><?xml version="1.0" encoding="UTF-8" standalone="yes"?>
<Relationships xmlns="http://schemas.openxmlformats.org/package/2006/relationships"><Relationship Id="rId2" Type="http://schemas.openxmlformats.org/officeDocument/2006/relationships/theme" Target="../theme/theme66.xml"/><Relationship Id="rId1" Type="http://schemas.openxmlformats.org/officeDocument/2006/relationships/slideLayout" Target="../slideLayouts/slideLayout69.xml"/></Relationships>
</file>

<file path=ppt/slideMasters/_rels/slideMaster67.xml.rels><?xml version="1.0" encoding="UTF-8" standalone="yes"?>
<Relationships xmlns="http://schemas.openxmlformats.org/package/2006/relationships"><Relationship Id="rId2" Type="http://schemas.openxmlformats.org/officeDocument/2006/relationships/theme" Target="../theme/theme67.xml"/><Relationship Id="rId1" Type="http://schemas.openxmlformats.org/officeDocument/2006/relationships/slideLayout" Target="../slideLayouts/slideLayout70.xml"/></Relationships>
</file>

<file path=ppt/slideMasters/_rels/slideMaster68.xml.rels><?xml version="1.0" encoding="UTF-8" standalone="yes"?>
<Relationships xmlns="http://schemas.openxmlformats.org/package/2006/relationships"><Relationship Id="rId2" Type="http://schemas.openxmlformats.org/officeDocument/2006/relationships/theme" Target="../theme/theme68.xml"/><Relationship Id="rId1"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10.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11.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8"/>
          <p:cNvSpPr>
            <a:spLocks noGrp="1" noChangeArrowheads="1"/>
          </p:cNvSpPr>
          <p:nvPr>
            <p:ph type="body" idx="1"/>
          </p:nvPr>
        </p:nvSpPr>
        <p:spPr bwMode="auto">
          <a:xfrm>
            <a:off x="420913" y="1272910"/>
            <a:ext cx="8499249" cy="507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13716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Rectangle 1"/>
          <p:cNvSpPr/>
          <p:nvPr/>
        </p:nvSpPr>
        <p:spPr bwMode="auto">
          <a:xfrm>
            <a:off x="0" y="1"/>
            <a:ext cx="9144000" cy="290286"/>
          </a:xfrm>
          <a:prstGeom prst="rect">
            <a:avLst/>
          </a:prstGeom>
          <a:gradFill flip="none" rotWithShape="1">
            <a:gsLst>
              <a:gs pos="0">
                <a:srgbClr val="FF6600"/>
              </a:gs>
              <a:gs pos="100000">
                <a:srgbClr val="FFFFFF"/>
              </a:gs>
              <a:gs pos="25000">
                <a:srgbClr val="FF6600">
                  <a:alpha val="75000"/>
                </a:srgbClr>
              </a:gs>
            </a:gsLst>
            <a:lin ang="54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026" name="Rectangle 7"/>
          <p:cNvSpPr>
            <a:spLocks noGrp="1" noChangeArrowheads="1"/>
          </p:cNvSpPr>
          <p:nvPr>
            <p:ph type="title"/>
          </p:nvPr>
        </p:nvSpPr>
        <p:spPr bwMode="auto">
          <a:xfrm>
            <a:off x="182563" y="298675"/>
            <a:ext cx="87757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smtClean="0"/>
              <a:t>Click to edit Master title style</a:t>
            </a:r>
            <a:endParaRPr lang="en-US" dirty="0"/>
          </a:p>
        </p:txBody>
      </p:sp>
      <p:sp>
        <p:nvSpPr>
          <p:cNvPr id="7" name="Rectangle 6"/>
          <p:cNvSpPr/>
          <p:nvPr userDrawn="1"/>
        </p:nvSpPr>
        <p:spPr bwMode="auto">
          <a:xfrm>
            <a:off x="0" y="1"/>
            <a:ext cx="9144000" cy="290286"/>
          </a:xfrm>
          <a:prstGeom prst="rect">
            <a:avLst/>
          </a:prstGeom>
          <a:gradFill flip="none" rotWithShape="1">
            <a:gsLst>
              <a:gs pos="0">
                <a:srgbClr val="FF6600"/>
              </a:gs>
              <a:gs pos="100000">
                <a:srgbClr val="FFFFFF"/>
              </a:gs>
              <a:gs pos="25000">
                <a:srgbClr val="FF6600">
                  <a:alpha val="75000"/>
                </a:srgbClr>
              </a:gs>
            </a:gsLst>
            <a:lin ang="54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8" name="Rectangle 3"/>
          <p:cNvSpPr>
            <a:spLocks noChangeArrowheads="1"/>
          </p:cNvSpPr>
          <p:nvPr userDrawn="1"/>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r>
              <a:rPr lang="en-US" sz="900" b="0" dirty="0">
                <a:solidFill>
                  <a:srgbClr val="000000"/>
                </a:solidFill>
                <a:latin typeface="Arial" charset="0"/>
              </a:rPr>
              <a:t>© 2014 Pearson Education, Inc.</a:t>
            </a:r>
          </a:p>
        </p:txBody>
      </p:sp>
    </p:spTree>
  </p:cSld>
  <p:clrMap bg1="lt1" tx1="dk1" bg2="lt2" tx2="dk2" accent1="accent1" accent2="accent2" accent3="accent3" accent4="accent4" accent5="accent5" accent6="accent6" hlink="hlink" folHlink="folHlink"/>
  <p:sldLayoutIdLst>
    <p:sldLayoutId id="2147483699" r:id="rId1"/>
    <p:sldLayoutId id="2147483700" r:id="rId2"/>
    <p:sldLayoutId id="2147483704" r:id="rId3"/>
    <p:sldLayoutId id="2147483705" r:id="rId4"/>
  </p:sldLayoutIdLst>
  <p:timing>
    <p:tnLst>
      <p:par>
        <p:cTn id="1" dur="indefinite" restart="never" nodeType="tmRoot"/>
      </p:par>
    </p:tnLst>
  </p:timing>
  <p:txStyles>
    <p:titleStyle>
      <a:lvl1pPr marL="0" indent="-450850" algn="l" rtl="0" eaLnBrk="1" fontAlgn="base" hangingPunct="1">
        <a:lnSpc>
          <a:spcPct val="90000"/>
        </a:lnSpc>
        <a:spcBef>
          <a:spcPct val="0"/>
        </a:spcBef>
        <a:spcAft>
          <a:spcPct val="0"/>
        </a:spcAft>
        <a:defRPr sz="3000" b="1">
          <a:solidFill>
            <a:schemeClr val="tx1"/>
          </a:solidFill>
          <a:latin typeface="Arial"/>
          <a:ea typeface="Geneva" charset="0"/>
          <a:cs typeface="Arial"/>
        </a:defRPr>
      </a:lvl1pPr>
      <a:lvl2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2pPr>
      <a:lvl3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3pPr>
      <a:lvl4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4pPr>
      <a:lvl5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5pPr>
      <a:lvl6pPr marL="9080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6pPr>
      <a:lvl7pPr marL="13652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7pPr>
      <a:lvl8pPr marL="18224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8pPr>
      <a:lvl9pPr marL="22796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9pPr>
    </p:titleStyle>
    <p:bodyStyle>
      <a:lvl1pPr marL="347472" indent="-347472" algn="l" rtl="0" eaLnBrk="1" fontAlgn="base" hangingPunct="1">
        <a:spcBef>
          <a:spcPct val="45000"/>
        </a:spcBef>
        <a:spcAft>
          <a:spcPct val="20000"/>
        </a:spcAft>
        <a:buClr>
          <a:srgbClr val="FF6600"/>
        </a:buClr>
        <a:buFont typeface="Wingdings" charset="2"/>
        <a:buChar char="§"/>
        <a:defRPr sz="2800">
          <a:solidFill>
            <a:schemeClr val="tx1"/>
          </a:solidFill>
          <a:latin typeface="Arial" charset="0"/>
          <a:ea typeface="Geneva" charset="0"/>
          <a:cs typeface="+mn-cs"/>
        </a:defRPr>
      </a:lvl1pPr>
      <a:lvl2pPr marL="740664" indent="-283464" algn="l" rtl="0" eaLnBrk="1" fontAlgn="base" hangingPunct="1">
        <a:spcBef>
          <a:spcPct val="45000"/>
        </a:spcBef>
        <a:spcAft>
          <a:spcPct val="20000"/>
        </a:spcAft>
        <a:buClr>
          <a:srgbClr val="FF6600"/>
        </a:buClr>
        <a:buFont typeface="Wingdings" charset="2"/>
        <a:buChar char="§"/>
        <a:defRPr sz="2600">
          <a:solidFill>
            <a:schemeClr val="tx1"/>
          </a:solidFill>
          <a:latin typeface="Arial" charset="0"/>
          <a:ea typeface="+mn-ea"/>
          <a:cs typeface="+mn-cs"/>
        </a:defRPr>
      </a:lvl2pPr>
      <a:lvl3pPr marL="1143000" indent="-228600" algn="l" rtl="0" eaLnBrk="1" fontAlgn="base" hangingPunct="1">
        <a:spcBef>
          <a:spcPct val="45000"/>
        </a:spcBef>
        <a:spcAft>
          <a:spcPct val="20000"/>
        </a:spcAft>
        <a:buClr>
          <a:srgbClr val="FF6600"/>
        </a:buClr>
        <a:buFont typeface="Wingdings" charset="2"/>
        <a:buChar char="§"/>
        <a:defRPr sz="2400">
          <a:solidFill>
            <a:schemeClr val="tx1"/>
          </a:solidFill>
          <a:latin typeface="Arial" charset="0"/>
          <a:ea typeface="+mn-ea"/>
          <a:cs typeface="+mn-cs"/>
        </a:defRPr>
      </a:lvl3pPr>
      <a:lvl4pPr marL="1600200" indent="-228600" algn="l" rtl="0" eaLnBrk="1" fontAlgn="base" hangingPunct="1">
        <a:spcBef>
          <a:spcPct val="45000"/>
        </a:spcBef>
        <a:spcAft>
          <a:spcPct val="20000"/>
        </a:spcAft>
        <a:buClr>
          <a:srgbClr val="FF6600"/>
        </a:buClr>
        <a:buFont typeface="Wingdings" charset="2"/>
        <a:buChar char="§"/>
        <a:defRPr sz="2200">
          <a:solidFill>
            <a:schemeClr val="tx1"/>
          </a:solidFill>
          <a:latin typeface="Arial" charset="0"/>
          <a:ea typeface="+mn-ea"/>
          <a:cs typeface="+mn-cs"/>
        </a:defRPr>
      </a:lvl4pPr>
      <a:lvl5pPr marL="2057400" indent="-228600" algn="l" rtl="0" eaLnBrk="1" fontAlgn="base" hangingPunct="1">
        <a:spcBef>
          <a:spcPct val="45000"/>
        </a:spcBef>
        <a:spcAft>
          <a:spcPct val="20000"/>
        </a:spcAft>
        <a:buClr>
          <a:srgbClr val="FF6600"/>
        </a:buClr>
        <a:buFont typeface="Wingdings" charset="2"/>
        <a:buChar char="§"/>
        <a:defRPr sz="2200">
          <a:solidFill>
            <a:schemeClr val="tx1"/>
          </a:solidFill>
          <a:latin typeface="Arial" charset="0"/>
          <a:ea typeface="+mn-ea"/>
          <a:cs typeface="+mn-cs"/>
        </a:defRPr>
      </a:lvl5pPr>
      <a:lvl6pPr marL="33162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6pPr>
      <a:lvl7pPr marL="37734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7pPr>
      <a:lvl8pPr marL="42306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8pPr>
      <a:lvl9pPr marL="46878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userDrawn="1"/>
        </p:nvSpPr>
        <p:spPr bwMode="auto">
          <a:xfrm>
            <a:off x="66973" y="6582040"/>
            <a:ext cx="2895600" cy="169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ea typeface="ＭＳ Ｐゴシック" charset="0"/>
              </a:rPr>
              <a:t>© 2014 Pearson Education, Inc.</a:t>
            </a:r>
          </a:p>
        </p:txBody>
      </p:sp>
    </p:spTree>
    <p:extLst>
      <p:ext uri="{BB962C8B-B14F-4D97-AF65-F5344CB8AC3E}">
        <p14:creationId xmlns:p14="http://schemas.microsoft.com/office/powerpoint/2010/main" val="1179242002"/>
      </p:ext>
    </p:extLst>
  </p:cSld>
  <p:clrMap bg1="lt1" tx1="dk1" bg2="lt2" tx2="dk2" accent1="accent1" accent2="accent2" accent3="accent3" accent4="accent4" accent5="accent5" accent6="accent6" hlink="hlink" folHlink="folHlink"/>
  <p:sldLayoutIdLst>
    <p:sldLayoutId id="2147483857"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userDrawn="1"/>
        </p:nvSpPr>
        <p:spPr bwMode="auto">
          <a:xfrm>
            <a:off x="66973" y="6582040"/>
            <a:ext cx="2895600" cy="169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ea typeface="ＭＳ Ｐゴシック" charset="0"/>
              </a:rPr>
              <a:t>© 2014 Pearson Education, Inc.</a:t>
            </a:r>
          </a:p>
        </p:txBody>
      </p:sp>
    </p:spTree>
    <p:extLst>
      <p:ext uri="{BB962C8B-B14F-4D97-AF65-F5344CB8AC3E}">
        <p14:creationId xmlns:p14="http://schemas.microsoft.com/office/powerpoint/2010/main" val="359462381"/>
      </p:ext>
    </p:extLst>
  </p:cSld>
  <p:clrMap bg1="lt1" tx1="dk1" bg2="lt2" tx2="dk2" accent1="accent1" accent2="accent2" accent3="accent3" accent4="accent4" accent5="accent5" accent6="accent6" hlink="hlink" folHlink="folHlink"/>
  <p:sldLayoutIdLst>
    <p:sldLayoutId id="2147483859"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userDrawn="1"/>
        </p:nvSpPr>
        <p:spPr bwMode="auto">
          <a:xfrm>
            <a:off x="66973" y="6582040"/>
            <a:ext cx="2895600" cy="169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ea typeface="ＭＳ Ｐゴシック" charset="0"/>
              </a:rPr>
              <a:t>© 2014 Pearson Education, Inc.</a:t>
            </a:r>
          </a:p>
        </p:txBody>
      </p:sp>
    </p:spTree>
    <p:extLst>
      <p:ext uri="{BB962C8B-B14F-4D97-AF65-F5344CB8AC3E}">
        <p14:creationId xmlns:p14="http://schemas.microsoft.com/office/powerpoint/2010/main" val="177911252"/>
      </p:ext>
    </p:extLst>
  </p:cSld>
  <p:clrMap bg1="lt1" tx1="dk1" bg2="lt2" tx2="dk2" accent1="accent1" accent2="accent2" accent3="accent3" accent4="accent4" accent5="accent5" accent6="accent6" hlink="hlink" folHlink="folHlink"/>
  <p:sldLayoutIdLst>
    <p:sldLayoutId id="2147483861"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userDrawn="1"/>
        </p:nvSpPr>
        <p:spPr bwMode="auto">
          <a:xfrm>
            <a:off x="66973" y="6582040"/>
            <a:ext cx="2895600" cy="169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ea typeface="ＭＳ Ｐゴシック" charset="0"/>
              </a:rPr>
              <a:t>© 2014 Pearson Education, Inc.</a:t>
            </a:r>
          </a:p>
        </p:txBody>
      </p:sp>
    </p:spTree>
    <p:extLst>
      <p:ext uri="{BB962C8B-B14F-4D97-AF65-F5344CB8AC3E}">
        <p14:creationId xmlns:p14="http://schemas.microsoft.com/office/powerpoint/2010/main" val="2390397832"/>
      </p:ext>
    </p:extLst>
  </p:cSld>
  <p:clrMap bg1="lt1" tx1="dk1" bg2="lt2" tx2="dk2" accent1="accent1" accent2="accent2" accent3="accent3" accent4="accent4" accent5="accent5" accent6="accent6" hlink="hlink" folHlink="folHlink"/>
  <p:sldLayoutIdLst>
    <p:sldLayoutId id="2147483863"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userDrawn="1"/>
        </p:nvSpPr>
        <p:spPr bwMode="auto">
          <a:xfrm>
            <a:off x="66973" y="6582040"/>
            <a:ext cx="2895600" cy="169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ea typeface="ＭＳ Ｐゴシック" charset="0"/>
              </a:rPr>
              <a:t>© 2014 Pearson Education, Inc.</a:t>
            </a:r>
          </a:p>
        </p:txBody>
      </p:sp>
    </p:spTree>
    <p:extLst>
      <p:ext uri="{BB962C8B-B14F-4D97-AF65-F5344CB8AC3E}">
        <p14:creationId xmlns:p14="http://schemas.microsoft.com/office/powerpoint/2010/main" val="2309615320"/>
      </p:ext>
    </p:extLst>
  </p:cSld>
  <p:clrMap bg1="lt1" tx1="dk1" bg2="lt2" tx2="dk2" accent1="accent1" accent2="accent2" accent3="accent3" accent4="accent4" accent5="accent5" accent6="accent6" hlink="hlink" folHlink="folHlink"/>
  <p:sldLayoutIdLst>
    <p:sldLayoutId id="2147483865"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userDrawn="1"/>
        </p:nvSpPr>
        <p:spPr bwMode="auto">
          <a:xfrm>
            <a:off x="66973" y="6582040"/>
            <a:ext cx="2895600" cy="169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ea typeface="ＭＳ Ｐゴシック" charset="0"/>
              </a:rPr>
              <a:t>© 2014 Pearson Education, Inc.</a:t>
            </a:r>
          </a:p>
        </p:txBody>
      </p:sp>
    </p:spTree>
    <p:extLst>
      <p:ext uri="{BB962C8B-B14F-4D97-AF65-F5344CB8AC3E}">
        <p14:creationId xmlns:p14="http://schemas.microsoft.com/office/powerpoint/2010/main" val="139709222"/>
      </p:ext>
    </p:extLst>
  </p:cSld>
  <p:clrMap bg1="lt1" tx1="dk1" bg2="lt2" tx2="dk2" accent1="accent1" accent2="accent2" accent3="accent3" accent4="accent4" accent5="accent5" accent6="accent6" hlink="hlink" folHlink="folHlink"/>
  <p:sldLayoutIdLst>
    <p:sldLayoutId id="2147483867"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userDrawn="1"/>
        </p:nvSpPr>
        <p:spPr bwMode="auto">
          <a:xfrm>
            <a:off x="66973" y="6582040"/>
            <a:ext cx="2895600" cy="169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ea typeface="ＭＳ Ｐゴシック" charset="0"/>
              </a:rPr>
              <a:t>© 2014 Pearson Education, Inc.</a:t>
            </a:r>
          </a:p>
        </p:txBody>
      </p:sp>
    </p:spTree>
    <p:extLst>
      <p:ext uri="{BB962C8B-B14F-4D97-AF65-F5344CB8AC3E}">
        <p14:creationId xmlns:p14="http://schemas.microsoft.com/office/powerpoint/2010/main" val="3781032851"/>
      </p:ext>
    </p:extLst>
  </p:cSld>
  <p:clrMap bg1="lt1" tx1="dk1" bg2="lt2" tx2="dk2" accent1="accent1" accent2="accent2" accent3="accent3" accent4="accent4" accent5="accent5" accent6="accent6" hlink="hlink" folHlink="folHlink"/>
  <p:sldLayoutIdLst>
    <p:sldLayoutId id="2147483869"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userDrawn="1"/>
        </p:nvSpPr>
        <p:spPr bwMode="auto">
          <a:xfrm>
            <a:off x="66973" y="6582040"/>
            <a:ext cx="2895600" cy="169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ea typeface="ＭＳ Ｐゴシック" charset="0"/>
              </a:rPr>
              <a:t>© 2014 Pearson Education, Inc.</a:t>
            </a:r>
          </a:p>
        </p:txBody>
      </p:sp>
    </p:spTree>
    <p:extLst>
      <p:ext uri="{BB962C8B-B14F-4D97-AF65-F5344CB8AC3E}">
        <p14:creationId xmlns:p14="http://schemas.microsoft.com/office/powerpoint/2010/main" val="844719873"/>
      </p:ext>
    </p:extLst>
  </p:cSld>
  <p:clrMap bg1="lt1" tx1="dk1" bg2="lt2" tx2="dk2" accent1="accent1" accent2="accent2" accent3="accent3" accent4="accent4" accent5="accent5" accent6="accent6" hlink="hlink" folHlink="folHlink"/>
  <p:sldLayoutIdLst>
    <p:sldLayoutId id="2147483871"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userDrawn="1"/>
        </p:nvSpPr>
        <p:spPr bwMode="auto">
          <a:xfrm>
            <a:off x="66973" y="6582040"/>
            <a:ext cx="2895600" cy="169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ea typeface="ＭＳ Ｐゴシック" charset="0"/>
              </a:rPr>
              <a:t>© 2014 Pearson Education, Inc.</a:t>
            </a:r>
          </a:p>
        </p:txBody>
      </p:sp>
    </p:spTree>
    <p:extLst>
      <p:ext uri="{BB962C8B-B14F-4D97-AF65-F5344CB8AC3E}">
        <p14:creationId xmlns:p14="http://schemas.microsoft.com/office/powerpoint/2010/main" val="2122367122"/>
      </p:ext>
    </p:extLst>
  </p:cSld>
  <p:clrMap bg1="lt1" tx1="dk1" bg2="lt2" tx2="dk2" accent1="accent1" accent2="accent2" accent3="accent3" accent4="accent4" accent5="accent5" accent6="accent6" hlink="hlink" folHlink="folHlink"/>
  <p:sldLayoutIdLst>
    <p:sldLayoutId id="2147483873"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userDrawn="1"/>
        </p:nvSpPr>
        <p:spPr bwMode="auto">
          <a:xfrm>
            <a:off x="66973" y="6582040"/>
            <a:ext cx="2895600" cy="169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ea typeface="ＭＳ Ｐゴシック" charset="0"/>
              </a:rPr>
              <a:t>© 2014 Pearson Education, Inc.</a:t>
            </a:r>
          </a:p>
        </p:txBody>
      </p:sp>
    </p:spTree>
    <p:extLst>
      <p:ext uri="{BB962C8B-B14F-4D97-AF65-F5344CB8AC3E}">
        <p14:creationId xmlns:p14="http://schemas.microsoft.com/office/powerpoint/2010/main" val="1272562460"/>
      </p:ext>
    </p:extLst>
  </p:cSld>
  <p:clrMap bg1="lt1" tx1="dk1" bg2="lt2" tx2="dk2" accent1="accent1" accent2="accent2" accent3="accent3" accent4="accent4" accent5="accent5" accent6="accent6" hlink="hlink" folHlink="folHlink"/>
  <p:sldLayoutIdLst>
    <p:sldLayoutId id="2147483875"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userDrawn="1"/>
        </p:nvSpPr>
        <p:spPr bwMode="auto">
          <a:xfrm>
            <a:off x="66973" y="6582040"/>
            <a:ext cx="2895600" cy="169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ea typeface="ＭＳ Ｐゴシック" charset="0"/>
              </a:rPr>
              <a:t>© 2014 Pearson Education, Inc.</a:t>
            </a:r>
          </a:p>
        </p:txBody>
      </p:sp>
    </p:spTree>
    <p:extLst>
      <p:ext uri="{BB962C8B-B14F-4D97-AF65-F5344CB8AC3E}">
        <p14:creationId xmlns:p14="http://schemas.microsoft.com/office/powerpoint/2010/main" val="540566479"/>
      </p:ext>
    </p:extLst>
  </p:cSld>
  <p:clrMap bg1="lt1" tx1="dk1" bg2="lt2" tx2="dk2" accent1="accent1" accent2="accent2" accent3="accent3" accent4="accent4" accent5="accent5" accent6="accent6" hlink="hlink" folHlink="folHlink"/>
  <p:sldLayoutIdLst>
    <p:sldLayoutId id="2147483841"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userDrawn="1"/>
        </p:nvSpPr>
        <p:spPr bwMode="auto">
          <a:xfrm>
            <a:off x="66973" y="6582040"/>
            <a:ext cx="2895600" cy="169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ea typeface="ＭＳ Ｐゴシック" charset="0"/>
              </a:rPr>
              <a:t>© 2014 Pearson Education, Inc.</a:t>
            </a:r>
          </a:p>
        </p:txBody>
      </p:sp>
    </p:spTree>
    <p:extLst>
      <p:ext uri="{BB962C8B-B14F-4D97-AF65-F5344CB8AC3E}">
        <p14:creationId xmlns:p14="http://schemas.microsoft.com/office/powerpoint/2010/main" val="1119925970"/>
      </p:ext>
    </p:extLst>
  </p:cSld>
  <p:clrMap bg1="lt1" tx1="dk1" bg2="lt2" tx2="dk2" accent1="accent1" accent2="accent2" accent3="accent3" accent4="accent4" accent5="accent5" accent6="accent6" hlink="hlink" folHlink="folHlink"/>
  <p:sldLayoutIdLst>
    <p:sldLayoutId id="2147483877"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userDrawn="1"/>
        </p:nvSpPr>
        <p:spPr bwMode="auto">
          <a:xfrm>
            <a:off x="66973" y="6582040"/>
            <a:ext cx="2895600" cy="169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ea typeface="ＭＳ Ｐゴシック" charset="0"/>
              </a:rPr>
              <a:t>© 2014 Pearson Education, Inc.</a:t>
            </a:r>
          </a:p>
        </p:txBody>
      </p:sp>
    </p:spTree>
    <p:extLst>
      <p:ext uri="{BB962C8B-B14F-4D97-AF65-F5344CB8AC3E}">
        <p14:creationId xmlns:p14="http://schemas.microsoft.com/office/powerpoint/2010/main" val="69601066"/>
      </p:ext>
    </p:extLst>
  </p:cSld>
  <p:clrMap bg1="lt1" tx1="dk1" bg2="lt2" tx2="dk2" accent1="accent1" accent2="accent2" accent3="accent3" accent4="accent4" accent5="accent5" accent6="accent6" hlink="hlink" folHlink="folHlink"/>
  <p:sldLayoutIdLst>
    <p:sldLayoutId id="2147483879"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userDrawn="1"/>
        </p:nvSpPr>
        <p:spPr bwMode="auto">
          <a:xfrm>
            <a:off x="66973" y="6582040"/>
            <a:ext cx="2895600" cy="169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ea typeface="ＭＳ Ｐゴシック" charset="0"/>
              </a:rPr>
              <a:t>© 2014 Pearson Education, Inc.</a:t>
            </a:r>
          </a:p>
        </p:txBody>
      </p:sp>
    </p:spTree>
    <p:extLst>
      <p:ext uri="{BB962C8B-B14F-4D97-AF65-F5344CB8AC3E}">
        <p14:creationId xmlns:p14="http://schemas.microsoft.com/office/powerpoint/2010/main" val="3877357345"/>
      </p:ext>
    </p:extLst>
  </p:cSld>
  <p:clrMap bg1="lt1" tx1="dk1" bg2="lt2" tx2="dk2" accent1="accent1" accent2="accent2" accent3="accent3" accent4="accent4" accent5="accent5" accent6="accent6" hlink="hlink" folHlink="folHlink"/>
  <p:sldLayoutIdLst>
    <p:sldLayoutId id="2147483881"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userDrawn="1"/>
        </p:nvSpPr>
        <p:spPr bwMode="auto">
          <a:xfrm>
            <a:off x="66973" y="6582040"/>
            <a:ext cx="2895600" cy="169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ea typeface="ＭＳ Ｐゴシック" charset="0"/>
              </a:rPr>
              <a:t>© 2014 Pearson Education, Inc.</a:t>
            </a:r>
          </a:p>
        </p:txBody>
      </p:sp>
    </p:spTree>
    <p:extLst>
      <p:ext uri="{BB962C8B-B14F-4D97-AF65-F5344CB8AC3E}">
        <p14:creationId xmlns:p14="http://schemas.microsoft.com/office/powerpoint/2010/main" val="265652332"/>
      </p:ext>
    </p:extLst>
  </p:cSld>
  <p:clrMap bg1="lt1" tx1="dk1" bg2="lt2" tx2="dk2" accent1="accent1" accent2="accent2" accent3="accent3" accent4="accent4" accent5="accent5" accent6="accent6" hlink="hlink" folHlink="folHlink"/>
  <p:sldLayoutIdLst>
    <p:sldLayoutId id="2147483883"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userDrawn="1"/>
        </p:nvSpPr>
        <p:spPr bwMode="auto">
          <a:xfrm>
            <a:off x="66973" y="6582040"/>
            <a:ext cx="2895600" cy="169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ea typeface="ＭＳ Ｐゴシック" charset="0"/>
              </a:rPr>
              <a:t>© 2014 Pearson Education, Inc.</a:t>
            </a:r>
          </a:p>
        </p:txBody>
      </p:sp>
    </p:spTree>
    <p:extLst>
      <p:ext uri="{BB962C8B-B14F-4D97-AF65-F5344CB8AC3E}">
        <p14:creationId xmlns:p14="http://schemas.microsoft.com/office/powerpoint/2010/main" val="2593158269"/>
      </p:ext>
    </p:extLst>
  </p:cSld>
  <p:clrMap bg1="lt1" tx1="dk1" bg2="lt2" tx2="dk2" accent1="accent1" accent2="accent2" accent3="accent3" accent4="accent4" accent5="accent5" accent6="accent6" hlink="hlink" folHlink="folHlink"/>
  <p:sldLayoutIdLst>
    <p:sldLayoutId id="2147483885"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userDrawn="1"/>
        </p:nvSpPr>
        <p:spPr bwMode="auto">
          <a:xfrm>
            <a:off x="66973" y="6582040"/>
            <a:ext cx="2895600" cy="169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ea typeface="ＭＳ Ｐゴシック" charset="0"/>
              </a:rPr>
              <a:t>© 2014 Pearson Education, Inc.</a:t>
            </a:r>
          </a:p>
        </p:txBody>
      </p:sp>
    </p:spTree>
    <p:extLst>
      <p:ext uri="{BB962C8B-B14F-4D97-AF65-F5344CB8AC3E}">
        <p14:creationId xmlns:p14="http://schemas.microsoft.com/office/powerpoint/2010/main" val="1910835228"/>
      </p:ext>
    </p:extLst>
  </p:cSld>
  <p:clrMap bg1="lt1" tx1="dk1" bg2="lt2" tx2="dk2" accent1="accent1" accent2="accent2" accent3="accent3" accent4="accent4" accent5="accent5" accent6="accent6" hlink="hlink" folHlink="folHlink"/>
  <p:sldLayoutIdLst>
    <p:sldLayoutId id="2147483887"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userDrawn="1"/>
        </p:nvSpPr>
        <p:spPr bwMode="auto">
          <a:xfrm>
            <a:off x="66973" y="6582040"/>
            <a:ext cx="2895600" cy="169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ea typeface="ＭＳ Ｐゴシック" charset="0"/>
              </a:rPr>
              <a:t>© 2014 Pearson Education, Inc.</a:t>
            </a:r>
          </a:p>
        </p:txBody>
      </p:sp>
    </p:spTree>
    <p:extLst>
      <p:ext uri="{BB962C8B-B14F-4D97-AF65-F5344CB8AC3E}">
        <p14:creationId xmlns:p14="http://schemas.microsoft.com/office/powerpoint/2010/main" val="1912157479"/>
      </p:ext>
    </p:extLst>
  </p:cSld>
  <p:clrMap bg1="lt1" tx1="dk1" bg2="lt2" tx2="dk2" accent1="accent1" accent2="accent2" accent3="accent3" accent4="accent4" accent5="accent5" accent6="accent6" hlink="hlink" folHlink="folHlink"/>
  <p:sldLayoutIdLst>
    <p:sldLayoutId id="2147483889"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userDrawn="1"/>
        </p:nvSpPr>
        <p:spPr bwMode="auto">
          <a:xfrm>
            <a:off x="66973" y="6582040"/>
            <a:ext cx="2895600" cy="169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ea typeface="ＭＳ Ｐゴシック" charset="0"/>
              </a:rPr>
              <a:t>© 2014 Pearson Education, Inc.</a:t>
            </a:r>
          </a:p>
        </p:txBody>
      </p:sp>
    </p:spTree>
    <p:extLst>
      <p:ext uri="{BB962C8B-B14F-4D97-AF65-F5344CB8AC3E}">
        <p14:creationId xmlns:p14="http://schemas.microsoft.com/office/powerpoint/2010/main" val="1604710612"/>
      </p:ext>
    </p:extLst>
  </p:cSld>
  <p:clrMap bg1="lt1" tx1="dk1" bg2="lt2" tx2="dk2" accent1="accent1" accent2="accent2" accent3="accent3" accent4="accent4" accent5="accent5" accent6="accent6" hlink="hlink" folHlink="folHlink"/>
  <p:sldLayoutIdLst>
    <p:sldLayoutId id="2147483891"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userDrawn="1"/>
        </p:nvSpPr>
        <p:spPr bwMode="auto">
          <a:xfrm>
            <a:off x="66973" y="6582040"/>
            <a:ext cx="2895600" cy="169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ea typeface="ＭＳ Ｐゴシック" charset="0"/>
              </a:rPr>
              <a:t>© 2014 Pearson Education, Inc.</a:t>
            </a:r>
          </a:p>
        </p:txBody>
      </p:sp>
    </p:spTree>
    <p:extLst>
      <p:ext uri="{BB962C8B-B14F-4D97-AF65-F5344CB8AC3E}">
        <p14:creationId xmlns:p14="http://schemas.microsoft.com/office/powerpoint/2010/main" val="3675993278"/>
      </p:ext>
    </p:extLst>
  </p:cSld>
  <p:clrMap bg1="lt1" tx1="dk1" bg2="lt2" tx2="dk2" accent1="accent1" accent2="accent2" accent3="accent3" accent4="accent4" accent5="accent5" accent6="accent6" hlink="hlink" folHlink="folHlink"/>
  <p:sldLayoutIdLst>
    <p:sldLayoutId id="2147483893"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userDrawn="1"/>
        </p:nvSpPr>
        <p:spPr bwMode="auto">
          <a:xfrm>
            <a:off x="66973" y="6582040"/>
            <a:ext cx="2895600" cy="169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ea typeface="ＭＳ Ｐゴシック" charset="0"/>
              </a:rPr>
              <a:t>© 2014 Pearson Education, Inc.</a:t>
            </a:r>
          </a:p>
        </p:txBody>
      </p:sp>
    </p:spTree>
    <p:extLst>
      <p:ext uri="{BB962C8B-B14F-4D97-AF65-F5344CB8AC3E}">
        <p14:creationId xmlns:p14="http://schemas.microsoft.com/office/powerpoint/2010/main" val="3281941796"/>
      </p:ext>
    </p:extLst>
  </p:cSld>
  <p:clrMap bg1="lt1" tx1="dk1" bg2="lt2" tx2="dk2" accent1="accent1" accent2="accent2" accent3="accent3" accent4="accent4" accent5="accent5" accent6="accent6" hlink="hlink" folHlink="folHlink"/>
  <p:sldLayoutIdLst>
    <p:sldLayoutId id="2147483895"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userDrawn="1"/>
        </p:nvSpPr>
        <p:spPr bwMode="auto">
          <a:xfrm>
            <a:off x="66973" y="6582040"/>
            <a:ext cx="2895600" cy="169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ea typeface="ＭＳ Ｐゴシック" charset="0"/>
              </a:rPr>
              <a:t>© 2014 Pearson Education, Inc.</a:t>
            </a:r>
          </a:p>
        </p:txBody>
      </p:sp>
    </p:spTree>
    <p:extLst>
      <p:ext uri="{BB962C8B-B14F-4D97-AF65-F5344CB8AC3E}">
        <p14:creationId xmlns:p14="http://schemas.microsoft.com/office/powerpoint/2010/main" val="1086275612"/>
      </p:ext>
    </p:extLst>
  </p:cSld>
  <p:clrMap bg1="lt1" tx1="dk1" bg2="lt2" tx2="dk2" accent1="accent1" accent2="accent2" accent3="accent3" accent4="accent4" accent5="accent5" accent6="accent6" hlink="hlink" folHlink="folHlink"/>
  <p:sldLayoutIdLst>
    <p:sldLayoutId id="2147483843"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userDrawn="1"/>
        </p:nvSpPr>
        <p:spPr bwMode="auto">
          <a:xfrm>
            <a:off x="66973" y="6582040"/>
            <a:ext cx="2895600" cy="169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ea typeface="ＭＳ Ｐゴシック" charset="0"/>
              </a:rPr>
              <a:t>© 2014 Pearson Education, Inc.</a:t>
            </a:r>
          </a:p>
        </p:txBody>
      </p:sp>
    </p:spTree>
    <p:extLst>
      <p:ext uri="{BB962C8B-B14F-4D97-AF65-F5344CB8AC3E}">
        <p14:creationId xmlns:p14="http://schemas.microsoft.com/office/powerpoint/2010/main" val="3109353942"/>
      </p:ext>
    </p:extLst>
  </p:cSld>
  <p:clrMap bg1="lt1" tx1="dk1" bg2="lt2" tx2="dk2" accent1="accent1" accent2="accent2" accent3="accent3" accent4="accent4" accent5="accent5" accent6="accent6" hlink="hlink" folHlink="folHlink"/>
  <p:sldLayoutIdLst>
    <p:sldLayoutId id="2147483897"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userDrawn="1"/>
        </p:nvSpPr>
        <p:spPr bwMode="auto">
          <a:xfrm>
            <a:off x="66973" y="6582040"/>
            <a:ext cx="2895600" cy="169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ea typeface="ＭＳ Ｐゴシック" charset="0"/>
              </a:rPr>
              <a:t>© 2014 Pearson Education, Inc.</a:t>
            </a:r>
          </a:p>
        </p:txBody>
      </p:sp>
    </p:spTree>
    <p:extLst>
      <p:ext uri="{BB962C8B-B14F-4D97-AF65-F5344CB8AC3E}">
        <p14:creationId xmlns:p14="http://schemas.microsoft.com/office/powerpoint/2010/main" val="2959586349"/>
      </p:ext>
    </p:extLst>
  </p:cSld>
  <p:clrMap bg1="lt1" tx1="dk1" bg2="lt2" tx2="dk2" accent1="accent1" accent2="accent2" accent3="accent3" accent4="accent4" accent5="accent5" accent6="accent6" hlink="hlink" folHlink="folHlink"/>
  <p:sldLayoutIdLst>
    <p:sldLayoutId id="2147483899"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userDrawn="1"/>
        </p:nvSpPr>
        <p:spPr bwMode="auto">
          <a:xfrm>
            <a:off x="66973" y="6582040"/>
            <a:ext cx="2895600" cy="169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ea typeface="ＭＳ Ｐゴシック" charset="0"/>
              </a:rPr>
              <a:t>© 2014 Pearson Education, Inc.</a:t>
            </a:r>
          </a:p>
        </p:txBody>
      </p:sp>
    </p:spTree>
    <p:extLst>
      <p:ext uri="{BB962C8B-B14F-4D97-AF65-F5344CB8AC3E}">
        <p14:creationId xmlns:p14="http://schemas.microsoft.com/office/powerpoint/2010/main" val="1205874757"/>
      </p:ext>
    </p:extLst>
  </p:cSld>
  <p:clrMap bg1="lt1" tx1="dk1" bg2="lt2" tx2="dk2" accent1="accent1" accent2="accent2" accent3="accent3" accent4="accent4" accent5="accent5" accent6="accent6" hlink="hlink" folHlink="folHlink"/>
  <p:sldLayoutIdLst>
    <p:sldLayoutId id="2147483901"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userDrawn="1"/>
        </p:nvSpPr>
        <p:spPr bwMode="auto">
          <a:xfrm>
            <a:off x="66973" y="6582040"/>
            <a:ext cx="2895600" cy="169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ea typeface="ＭＳ Ｐゴシック" charset="0"/>
              </a:rPr>
              <a:t>© 2014 Pearson Education, Inc.</a:t>
            </a:r>
          </a:p>
        </p:txBody>
      </p:sp>
    </p:spTree>
    <p:extLst>
      <p:ext uri="{BB962C8B-B14F-4D97-AF65-F5344CB8AC3E}">
        <p14:creationId xmlns:p14="http://schemas.microsoft.com/office/powerpoint/2010/main" val="1915078597"/>
      </p:ext>
    </p:extLst>
  </p:cSld>
  <p:clrMap bg1="lt1" tx1="dk1" bg2="lt2" tx2="dk2" accent1="accent1" accent2="accent2" accent3="accent3" accent4="accent4" accent5="accent5" accent6="accent6" hlink="hlink" folHlink="folHlink"/>
  <p:sldLayoutIdLst>
    <p:sldLayoutId id="2147483903"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userDrawn="1"/>
        </p:nvSpPr>
        <p:spPr bwMode="auto">
          <a:xfrm>
            <a:off x="66973" y="6582040"/>
            <a:ext cx="2895600" cy="169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ea typeface="ＭＳ Ｐゴシック" charset="0"/>
              </a:rPr>
              <a:t>© 2014 Pearson Education, Inc.</a:t>
            </a:r>
          </a:p>
        </p:txBody>
      </p:sp>
    </p:spTree>
    <p:extLst>
      <p:ext uri="{BB962C8B-B14F-4D97-AF65-F5344CB8AC3E}">
        <p14:creationId xmlns:p14="http://schemas.microsoft.com/office/powerpoint/2010/main" val="830955717"/>
      </p:ext>
    </p:extLst>
  </p:cSld>
  <p:clrMap bg1="lt1" tx1="dk1" bg2="lt2" tx2="dk2" accent1="accent1" accent2="accent2" accent3="accent3" accent4="accent4" accent5="accent5" accent6="accent6" hlink="hlink" folHlink="folHlink"/>
  <p:sldLayoutIdLst>
    <p:sldLayoutId id="2147483905"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userDrawn="1"/>
        </p:nvSpPr>
        <p:spPr bwMode="auto">
          <a:xfrm>
            <a:off x="66973" y="6582040"/>
            <a:ext cx="2895600" cy="169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ea typeface="ＭＳ Ｐゴシック" charset="0"/>
              </a:rPr>
              <a:t>© 2014 Pearson Education, Inc.</a:t>
            </a:r>
          </a:p>
        </p:txBody>
      </p:sp>
    </p:spTree>
    <p:extLst>
      <p:ext uri="{BB962C8B-B14F-4D97-AF65-F5344CB8AC3E}">
        <p14:creationId xmlns:p14="http://schemas.microsoft.com/office/powerpoint/2010/main" val="698216634"/>
      </p:ext>
    </p:extLst>
  </p:cSld>
  <p:clrMap bg1="lt1" tx1="dk1" bg2="lt2" tx2="dk2" accent1="accent1" accent2="accent2" accent3="accent3" accent4="accent4" accent5="accent5" accent6="accent6" hlink="hlink" folHlink="folHlink"/>
  <p:sldLayoutIdLst>
    <p:sldLayoutId id="2147483907"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userDrawn="1"/>
        </p:nvSpPr>
        <p:spPr bwMode="auto">
          <a:xfrm>
            <a:off x="66973" y="6582040"/>
            <a:ext cx="2895600" cy="169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ea typeface="ＭＳ Ｐゴシック" charset="0"/>
              </a:rPr>
              <a:t>© 2014 Pearson Education, Inc.</a:t>
            </a:r>
          </a:p>
        </p:txBody>
      </p:sp>
    </p:spTree>
    <p:extLst>
      <p:ext uri="{BB962C8B-B14F-4D97-AF65-F5344CB8AC3E}">
        <p14:creationId xmlns:p14="http://schemas.microsoft.com/office/powerpoint/2010/main" val="3307638248"/>
      </p:ext>
    </p:extLst>
  </p:cSld>
  <p:clrMap bg1="lt1" tx1="dk1" bg2="lt2" tx2="dk2" accent1="accent1" accent2="accent2" accent3="accent3" accent4="accent4" accent5="accent5" accent6="accent6" hlink="hlink" folHlink="folHlink"/>
  <p:sldLayoutIdLst>
    <p:sldLayoutId id="2147483909"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userDrawn="1"/>
        </p:nvSpPr>
        <p:spPr bwMode="auto">
          <a:xfrm>
            <a:off x="66973" y="6582040"/>
            <a:ext cx="2895600" cy="169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ea typeface="ＭＳ Ｐゴシック" charset="0"/>
              </a:rPr>
              <a:t>© 2014 Pearson Education, Inc.</a:t>
            </a:r>
          </a:p>
        </p:txBody>
      </p:sp>
    </p:spTree>
    <p:extLst>
      <p:ext uri="{BB962C8B-B14F-4D97-AF65-F5344CB8AC3E}">
        <p14:creationId xmlns:p14="http://schemas.microsoft.com/office/powerpoint/2010/main" val="2986466267"/>
      </p:ext>
    </p:extLst>
  </p:cSld>
  <p:clrMap bg1="lt1" tx1="dk1" bg2="lt2" tx2="dk2" accent1="accent1" accent2="accent2" accent3="accent3" accent4="accent4" accent5="accent5" accent6="accent6" hlink="hlink" folHlink="folHlink"/>
  <p:sldLayoutIdLst>
    <p:sldLayoutId id="2147483911"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userDrawn="1"/>
        </p:nvSpPr>
        <p:spPr bwMode="auto">
          <a:xfrm>
            <a:off x="66973" y="6582040"/>
            <a:ext cx="2895600" cy="169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ea typeface="ＭＳ Ｐゴシック" charset="0"/>
              </a:rPr>
              <a:t>© 2014 Pearson Education, Inc.</a:t>
            </a:r>
          </a:p>
        </p:txBody>
      </p:sp>
    </p:spTree>
    <p:extLst>
      <p:ext uri="{BB962C8B-B14F-4D97-AF65-F5344CB8AC3E}">
        <p14:creationId xmlns:p14="http://schemas.microsoft.com/office/powerpoint/2010/main" val="2850681904"/>
      </p:ext>
    </p:extLst>
  </p:cSld>
  <p:clrMap bg1="lt1" tx1="dk1" bg2="lt2" tx2="dk2" accent1="accent1" accent2="accent2" accent3="accent3" accent4="accent4" accent5="accent5" accent6="accent6" hlink="hlink" folHlink="folHlink"/>
  <p:sldLayoutIdLst>
    <p:sldLayoutId id="2147483913"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userDrawn="1"/>
        </p:nvSpPr>
        <p:spPr bwMode="auto">
          <a:xfrm>
            <a:off x="66973" y="6582040"/>
            <a:ext cx="2895600" cy="169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ea typeface="ＭＳ Ｐゴシック" charset="0"/>
              </a:rPr>
              <a:t>© 2014 Pearson Education, Inc.</a:t>
            </a:r>
          </a:p>
        </p:txBody>
      </p:sp>
    </p:spTree>
    <p:extLst>
      <p:ext uri="{BB962C8B-B14F-4D97-AF65-F5344CB8AC3E}">
        <p14:creationId xmlns:p14="http://schemas.microsoft.com/office/powerpoint/2010/main" val="1295035927"/>
      </p:ext>
    </p:extLst>
  </p:cSld>
  <p:clrMap bg1="lt1" tx1="dk1" bg2="lt2" tx2="dk2" accent1="accent1" accent2="accent2" accent3="accent3" accent4="accent4" accent5="accent5" accent6="accent6" hlink="hlink" folHlink="folHlink"/>
  <p:sldLayoutIdLst>
    <p:sldLayoutId id="2147483915"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userDrawn="1"/>
        </p:nvSpPr>
        <p:spPr bwMode="auto">
          <a:xfrm>
            <a:off x="66973" y="6582040"/>
            <a:ext cx="2895600" cy="169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ea typeface="ＭＳ Ｐゴシック" charset="0"/>
              </a:rPr>
              <a:t>© 2014 Pearson Education, Inc.</a:t>
            </a:r>
          </a:p>
        </p:txBody>
      </p:sp>
    </p:spTree>
    <p:extLst>
      <p:ext uri="{BB962C8B-B14F-4D97-AF65-F5344CB8AC3E}">
        <p14:creationId xmlns:p14="http://schemas.microsoft.com/office/powerpoint/2010/main" val="3654908815"/>
      </p:ext>
    </p:extLst>
  </p:cSld>
  <p:clrMap bg1="lt1" tx1="dk1" bg2="lt2" tx2="dk2" accent1="accent1" accent2="accent2" accent3="accent3" accent4="accent4" accent5="accent5" accent6="accent6" hlink="hlink" folHlink="folHlink"/>
  <p:sldLayoutIdLst>
    <p:sldLayoutId id="2147483845"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userDrawn="1"/>
        </p:nvSpPr>
        <p:spPr bwMode="auto">
          <a:xfrm>
            <a:off x="66973" y="6582040"/>
            <a:ext cx="2895600" cy="169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ea typeface="ＭＳ Ｐゴシック" charset="0"/>
              </a:rPr>
              <a:t>© 2014 Pearson Education, Inc.</a:t>
            </a:r>
          </a:p>
        </p:txBody>
      </p:sp>
    </p:spTree>
    <p:extLst>
      <p:ext uri="{BB962C8B-B14F-4D97-AF65-F5344CB8AC3E}">
        <p14:creationId xmlns:p14="http://schemas.microsoft.com/office/powerpoint/2010/main" val="767025951"/>
      </p:ext>
    </p:extLst>
  </p:cSld>
  <p:clrMap bg1="lt1" tx1="dk1" bg2="lt2" tx2="dk2" accent1="accent1" accent2="accent2" accent3="accent3" accent4="accent4" accent5="accent5" accent6="accent6" hlink="hlink" folHlink="folHlink"/>
  <p:sldLayoutIdLst>
    <p:sldLayoutId id="2147483917"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userDrawn="1"/>
        </p:nvSpPr>
        <p:spPr bwMode="auto">
          <a:xfrm>
            <a:off x="66973" y="6582040"/>
            <a:ext cx="2895600" cy="169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ea typeface="ＭＳ Ｐゴシック" charset="0"/>
              </a:rPr>
              <a:t>© 2014 Pearson Education, Inc.</a:t>
            </a:r>
          </a:p>
        </p:txBody>
      </p:sp>
    </p:spTree>
    <p:extLst>
      <p:ext uri="{BB962C8B-B14F-4D97-AF65-F5344CB8AC3E}">
        <p14:creationId xmlns:p14="http://schemas.microsoft.com/office/powerpoint/2010/main" val="3640571694"/>
      </p:ext>
    </p:extLst>
  </p:cSld>
  <p:clrMap bg1="lt1" tx1="dk1" bg2="lt2" tx2="dk2" accent1="accent1" accent2="accent2" accent3="accent3" accent4="accent4" accent5="accent5" accent6="accent6" hlink="hlink" folHlink="folHlink"/>
  <p:sldLayoutIdLst>
    <p:sldLayoutId id="2147483919"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userDrawn="1"/>
        </p:nvSpPr>
        <p:spPr bwMode="auto">
          <a:xfrm>
            <a:off x="66973" y="6582040"/>
            <a:ext cx="2895600" cy="169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ea typeface="ＭＳ Ｐゴシック" charset="0"/>
              </a:rPr>
              <a:t>© 2014 Pearson Education, Inc.</a:t>
            </a:r>
          </a:p>
        </p:txBody>
      </p:sp>
    </p:spTree>
    <p:extLst>
      <p:ext uri="{BB962C8B-B14F-4D97-AF65-F5344CB8AC3E}">
        <p14:creationId xmlns:p14="http://schemas.microsoft.com/office/powerpoint/2010/main" val="3915188136"/>
      </p:ext>
    </p:extLst>
  </p:cSld>
  <p:clrMap bg1="lt1" tx1="dk1" bg2="lt2" tx2="dk2" accent1="accent1" accent2="accent2" accent3="accent3" accent4="accent4" accent5="accent5" accent6="accent6" hlink="hlink" folHlink="folHlink"/>
  <p:sldLayoutIdLst>
    <p:sldLayoutId id="2147483921"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userDrawn="1"/>
        </p:nvSpPr>
        <p:spPr bwMode="auto">
          <a:xfrm>
            <a:off x="66973" y="6582040"/>
            <a:ext cx="2895600" cy="169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ea typeface="ＭＳ Ｐゴシック" charset="0"/>
              </a:rPr>
              <a:t>© 2014 Pearson Education, Inc.</a:t>
            </a:r>
          </a:p>
        </p:txBody>
      </p:sp>
    </p:spTree>
    <p:extLst>
      <p:ext uri="{BB962C8B-B14F-4D97-AF65-F5344CB8AC3E}">
        <p14:creationId xmlns:p14="http://schemas.microsoft.com/office/powerpoint/2010/main" val="761390197"/>
      </p:ext>
    </p:extLst>
  </p:cSld>
  <p:clrMap bg1="lt1" tx1="dk1" bg2="lt2" tx2="dk2" accent1="accent1" accent2="accent2" accent3="accent3" accent4="accent4" accent5="accent5" accent6="accent6" hlink="hlink" folHlink="folHlink"/>
  <p:sldLayoutIdLst>
    <p:sldLayoutId id="2147483923"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userDrawn="1"/>
        </p:nvSpPr>
        <p:spPr bwMode="auto">
          <a:xfrm>
            <a:off x="66973" y="6582040"/>
            <a:ext cx="2895600" cy="169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ea typeface="ＭＳ Ｐゴシック" charset="0"/>
              </a:rPr>
              <a:t>© 2014 Pearson Education, Inc.</a:t>
            </a:r>
          </a:p>
        </p:txBody>
      </p:sp>
    </p:spTree>
    <p:extLst>
      <p:ext uri="{BB962C8B-B14F-4D97-AF65-F5344CB8AC3E}">
        <p14:creationId xmlns:p14="http://schemas.microsoft.com/office/powerpoint/2010/main" val="123454081"/>
      </p:ext>
    </p:extLst>
  </p:cSld>
  <p:clrMap bg1="lt1" tx1="dk1" bg2="lt2" tx2="dk2" accent1="accent1" accent2="accent2" accent3="accent3" accent4="accent4" accent5="accent5" accent6="accent6" hlink="hlink" folHlink="folHlink"/>
  <p:sldLayoutIdLst>
    <p:sldLayoutId id="2147483925"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userDrawn="1"/>
        </p:nvSpPr>
        <p:spPr bwMode="auto">
          <a:xfrm>
            <a:off x="66973" y="6582040"/>
            <a:ext cx="2895600" cy="169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ea typeface="ＭＳ Ｐゴシック" charset="0"/>
              </a:rPr>
              <a:t>© 2014 Pearson Education, Inc.</a:t>
            </a:r>
          </a:p>
        </p:txBody>
      </p:sp>
    </p:spTree>
    <p:extLst>
      <p:ext uri="{BB962C8B-B14F-4D97-AF65-F5344CB8AC3E}">
        <p14:creationId xmlns:p14="http://schemas.microsoft.com/office/powerpoint/2010/main" val="1512356516"/>
      </p:ext>
    </p:extLst>
  </p:cSld>
  <p:clrMap bg1="lt1" tx1="dk1" bg2="lt2" tx2="dk2" accent1="accent1" accent2="accent2" accent3="accent3" accent4="accent4" accent5="accent5" accent6="accent6" hlink="hlink" folHlink="folHlink"/>
  <p:sldLayoutIdLst>
    <p:sldLayoutId id="2147483927"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userDrawn="1"/>
        </p:nvSpPr>
        <p:spPr bwMode="auto">
          <a:xfrm>
            <a:off x="66973" y="6582040"/>
            <a:ext cx="2895600" cy="169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ea typeface="ＭＳ Ｐゴシック" charset="0"/>
              </a:rPr>
              <a:t>© 2014 Pearson Education, Inc.</a:t>
            </a:r>
          </a:p>
        </p:txBody>
      </p:sp>
    </p:spTree>
    <p:extLst>
      <p:ext uri="{BB962C8B-B14F-4D97-AF65-F5344CB8AC3E}">
        <p14:creationId xmlns:p14="http://schemas.microsoft.com/office/powerpoint/2010/main" val="2795584448"/>
      </p:ext>
    </p:extLst>
  </p:cSld>
  <p:clrMap bg1="lt1" tx1="dk1" bg2="lt2" tx2="dk2" accent1="accent1" accent2="accent2" accent3="accent3" accent4="accent4" accent5="accent5" accent6="accent6" hlink="hlink" folHlink="folHlink"/>
  <p:sldLayoutIdLst>
    <p:sldLayoutId id="2147483929"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userDrawn="1"/>
        </p:nvSpPr>
        <p:spPr bwMode="auto">
          <a:xfrm>
            <a:off x="66973" y="6582040"/>
            <a:ext cx="2895600" cy="169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ea typeface="ＭＳ Ｐゴシック" charset="0"/>
              </a:rPr>
              <a:t>© 2014 Pearson Education, Inc.</a:t>
            </a:r>
          </a:p>
        </p:txBody>
      </p:sp>
    </p:spTree>
    <p:extLst>
      <p:ext uri="{BB962C8B-B14F-4D97-AF65-F5344CB8AC3E}">
        <p14:creationId xmlns:p14="http://schemas.microsoft.com/office/powerpoint/2010/main" val="754399348"/>
      </p:ext>
    </p:extLst>
  </p:cSld>
  <p:clrMap bg1="lt1" tx1="dk1" bg2="lt2" tx2="dk2" accent1="accent1" accent2="accent2" accent3="accent3" accent4="accent4" accent5="accent5" accent6="accent6" hlink="hlink" folHlink="folHlink"/>
  <p:sldLayoutIdLst>
    <p:sldLayoutId id="2147483931"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userDrawn="1"/>
        </p:nvSpPr>
        <p:spPr bwMode="auto">
          <a:xfrm>
            <a:off x="66973" y="6582040"/>
            <a:ext cx="2895600" cy="169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ea typeface="ＭＳ Ｐゴシック" charset="0"/>
              </a:rPr>
              <a:t>© 2014 Pearson Education, Inc.</a:t>
            </a:r>
          </a:p>
        </p:txBody>
      </p:sp>
    </p:spTree>
    <p:extLst>
      <p:ext uri="{BB962C8B-B14F-4D97-AF65-F5344CB8AC3E}">
        <p14:creationId xmlns:p14="http://schemas.microsoft.com/office/powerpoint/2010/main" val="1669477319"/>
      </p:ext>
    </p:extLst>
  </p:cSld>
  <p:clrMap bg1="lt1" tx1="dk1" bg2="lt2" tx2="dk2" accent1="accent1" accent2="accent2" accent3="accent3" accent4="accent4" accent5="accent5" accent6="accent6" hlink="hlink" folHlink="folHlink"/>
  <p:sldLayoutIdLst>
    <p:sldLayoutId id="2147483933"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userDrawn="1"/>
        </p:nvSpPr>
        <p:spPr bwMode="auto">
          <a:xfrm>
            <a:off x="66973" y="6582040"/>
            <a:ext cx="2895600" cy="169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ea typeface="ＭＳ Ｐゴシック" charset="0"/>
              </a:rPr>
              <a:t>© 2014 Pearson Education, Inc.</a:t>
            </a:r>
          </a:p>
        </p:txBody>
      </p:sp>
    </p:spTree>
    <p:extLst>
      <p:ext uri="{BB962C8B-B14F-4D97-AF65-F5344CB8AC3E}">
        <p14:creationId xmlns:p14="http://schemas.microsoft.com/office/powerpoint/2010/main" val="2397986357"/>
      </p:ext>
    </p:extLst>
  </p:cSld>
  <p:clrMap bg1="lt1" tx1="dk1" bg2="lt2" tx2="dk2" accent1="accent1" accent2="accent2" accent3="accent3" accent4="accent4" accent5="accent5" accent6="accent6" hlink="hlink" folHlink="folHlink"/>
  <p:sldLayoutIdLst>
    <p:sldLayoutId id="2147483935"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userDrawn="1"/>
        </p:nvSpPr>
        <p:spPr bwMode="auto">
          <a:xfrm>
            <a:off x="66973" y="6582040"/>
            <a:ext cx="2895600" cy="169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ea typeface="ＭＳ Ｐゴシック" charset="0"/>
              </a:rPr>
              <a:t>© 2014 Pearson Education, Inc.</a:t>
            </a:r>
          </a:p>
        </p:txBody>
      </p:sp>
    </p:spTree>
    <p:extLst>
      <p:ext uri="{BB962C8B-B14F-4D97-AF65-F5344CB8AC3E}">
        <p14:creationId xmlns:p14="http://schemas.microsoft.com/office/powerpoint/2010/main" val="1372991597"/>
      </p:ext>
    </p:extLst>
  </p:cSld>
  <p:clrMap bg1="lt1" tx1="dk1" bg2="lt2" tx2="dk2" accent1="accent1" accent2="accent2" accent3="accent3" accent4="accent4" accent5="accent5" accent6="accent6" hlink="hlink" folHlink="folHlink"/>
  <p:sldLayoutIdLst>
    <p:sldLayoutId id="2147483847"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userDrawn="1"/>
        </p:nvSpPr>
        <p:spPr bwMode="auto">
          <a:xfrm>
            <a:off x="66973" y="6582040"/>
            <a:ext cx="2895600" cy="169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ea typeface="ＭＳ Ｐゴシック" charset="0"/>
              </a:rPr>
              <a:t>© 2014 Pearson Education, Inc.</a:t>
            </a:r>
          </a:p>
        </p:txBody>
      </p:sp>
    </p:spTree>
    <p:extLst>
      <p:ext uri="{BB962C8B-B14F-4D97-AF65-F5344CB8AC3E}">
        <p14:creationId xmlns:p14="http://schemas.microsoft.com/office/powerpoint/2010/main" val="2498431747"/>
      </p:ext>
    </p:extLst>
  </p:cSld>
  <p:clrMap bg1="lt1" tx1="dk1" bg2="lt2" tx2="dk2" accent1="accent1" accent2="accent2" accent3="accent3" accent4="accent4" accent5="accent5" accent6="accent6" hlink="hlink" folHlink="folHlink"/>
  <p:sldLayoutIdLst>
    <p:sldLayoutId id="2147483937"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userDrawn="1"/>
        </p:nvSpPr>
        <p:spPr bwMode="auto">
          <a:xfrm>
            <a:off x="66973" y="6582040"/>
            <a:ext cx="2895600" cy="169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ea typeface="ＭＳ Ｐゴシック" charset="0"/>
              </a:rPr>
              <a:t>© 2014 Pearson Education, Inc.</a:t>
            </a:r>
          </a:p>
        </p:txBody>
      </p:sp>
    </p:spTree>
    <p:extLst>
      <p:ext uri="{BB962C8B-B14F-4D97-AF65-F5344CB8AC3E}">
        <p14:creationId xmlns:p14="http://schemas.microsoft.com/office/powerpoint/2010/main" val="677456804"/>
      </p:ext>
    </p:extLst>
  </p:cSld>
  <p:clrMap bg1="lt1" tx1="dk1" bg2="lt2" tx2="dk2" accent1="accent1" accent2="accent2" accent3="accent3" accent4="accent4" accent5="accent5" accent6="accent6" hlink="hlink" folHlink="folHlink"/>
  <p:sldLayoutIdLst>
    <p:sldLayoutId id="2147483939"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userDrawn="1"/>
        </p:nvSpPr>
        <p:spPr bwMode="auto">
          <a:xfrm>
            <a:off x="66973" y="6582040"/>
            <a:ext cx="2895600" cy="169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ea typeface="ＭＳ Ｐゴシック" charset="0"/>
              </a:rPr>
              <a:t>© 2014 Pearson Education, Inc.</a:t>
            </a:r>
          </a:p>
        </p:txBody>
      </p:sp>
    </p:spTree>
    <p:extLst>
      <p:ext uri="{BB962C8B-B14F-4D97-AF65-F5344CB8AC3E}">
        <p14:creationId xmlns:p14="http://schemas.microsoft.com/office/powerpoint/2010/main" val="23224940"/>
      </p:ext>
    </p:extLst>
  </p:cSld>
  <p:clrMap bg1="lt1" tx1="dk1" bg2="lt2" tx2="dk2" accent1="accent1" accent2="accent2" accent3="accent3" accent4="accent4" accent5="accent5" accent6="accent6" hlink="hlink" folHlink="folHlink"/>
  <p:sldLayoutIdLst>
    <p:sldLayoutId id="2147483941"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userDrawn="1"/>
        </p:nvSpPr>
        <p:spPr bwMode="auto">
          <a:xfrm>
            <a:off x="66973" y="6582040"/>
            <a:ext cx="2895600" cy="169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ea typeface="ＭＳ Ｐゴシック" charset="0"/>
              </a:rPr>
              <a:t>© 2014 Pearson Education, Inc.</a:t>
            </a:r>
          </a:p>
        </p:txBody>
      </p:sp>
    </p:spTree>
    <p:extLst>
      <p:ext uri="{BB962C8B-B14F-4D97-AF65-F5344CB8AC3E}">
        <p14:creationId xmlns:p14="http://schemas.microsoft.com/office/powerpoint/2010/main" val="1912782018"/>
      </p:ext>
    </p:extLst>
  </p:cSld>
  <p:clrMap bg1="lt1" tx1="dk1" bg2="lt2" tx2="dk2" accent1="accent1" accent2="accent2" accent3="accent3" accent4="accent4" accent5="accent5" accent6="accent6" hlink="hlink" folHlink="folHlink"/>
  <p:sldLayoutIdLst>
    <p:sldLayoutId id="2147483943"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userDrawn="1"/>
        </p:nvSpPr>
        <p:spPr bwMode="auto">
          <a:xfrm>
            <a:off x="66973" y="6582040"/>
            <a:ext cx="2895600" cy="169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ea typeface="ＭＳ Ｐゴシック" charset="0"/>
              </a:rPr>
              <a:t>© 2014 Pearson Education, Inc.</a:t>
            </a:r>
          </a:p>
        </p:txBody>
      </p:sp>
    </p:spTree>
    <p:extLst>
      <p:ext uri="{BB962C8B-B14F-4D97-AF65-F5344CB8AC3E}">
        <p14:creationId xmlns:p14="http://schemas.microsoft.com/office/powerpoint/2010/main" val="655455927"/>
      </p:ext>
    </p:extLst>
  </p:cSld>
  <p:clrMap bg1="lt1" tx1="dk1" bg2="lt2" tx2="dk2" accent1="accent1" accent2="accent2" accent3="accent3" accent4="accent4" accent5="accent5" accent6="accent6" hlink="hlink" folHlink="folHlink"/>
  <p:sldLayoutIdLst>
    <p:sldLayoutId id="2147483945"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userDrawn="1"/>
        </p:nvSpPr>
        <p:spPr bwMode="auto">
          <a:xfrm>
            <a:off x="66973" y="6582040"/>
            <a:ext cx="2895600" cy="169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ea typeface="ＭＳ Ｐゴシック" charset="0"/>
              </a:rPr>
              <a:t>© 2014 Pearson Education, Inc.</a:t>
            </a:r>
          </a:p>
        </p:txBody>
      </p:sp>
    </p:spTree>
    <p:extLst>
      <p:ext uri="{BB962C8B-B14F-4D97-AF65-F5344CB8AC3E}">
        <p14:creationId xmlns:p14="http://schemas.microsoft.com/office/powerpoint/2010/main" val="869372311"/>
      </p:ext>
    </p:extLst>
  </p:cSld>
  <p:clrMap bg1="lt1" tx1="dk1" bg2="lt2" tx2="dk2" accent1="accent1" accent2="accent2" accent3="accent3" accent4="accent4" accent5="accent5" accent6="accent6" hlink="hlink" folHlink="folHlink"/>
  <p:sldLayoutIdLst>
    <p:sldLayoutId id="2147483947"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userDrawn="1"/>
        </p:nvSpPr>
        <p:spPr bwMode="auto">
          <a:xfrm>
            <a:off x="66973" y="6582040"/>
            <a:ext cx="2895600" cy="169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ea typeface="ＭＳ Ｐゴシック" charset="0"/>
              </a:rPr>
              <a:t>© 2014 Pearson Education, Inc.</a:t>
            </a:r>
          </a:p>
        </p:txBody>
      </p:sp>
    </p:spTree>
    <p:extLst>
      <p:ext uri="{BB962C8B-B14F-4D97-AF65-F5344CB8AC3E}">
        <p14:creationId xmlns:p14="http://schemas.microsoft.com/office/powerpoint/2010/main" val="611493135"/>
      </p:ext>
    </p:extLst>
  </p:cSld>
  <p:clrMap bg1="lt1" tx1="dk1" bg2="lt2" tx2="dk2" accent1="accent1" accent2="accent2" accent3="accent3" accent4="accent4" accent5="accent5" accent6="accent6" hlink="hlink" folHlink="folHlink"/>
  <p:sldLayoutIdLst>
    <p:sldLayoutId id="2147483949"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userDrawn="1"/>
        </p:nvSpPr>
        <p:spPr bwMode="auto">
          <a:xfrm>
            <a:off x="66973" y="6582040"/>
            <a:ext cx="2895600" cy="169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ea typeface="ＭＳ Ｐゴシック" charset="0"/>
              </a:rPr>
              <a:t>© 2014 Pearson Education, Inc.</a:t>
            </a:r>
          </a:p>
        </p:txBody>
      </p:sp>
    </p:spTree>
    <p:extLst>
      <p:ext uri="{BB962C8B-B14F-4D97-AF65-F5344CB8AC3E}">
        <p14:creationId xmlns:p14="http://schemas.microsoft.com/office/powerpoint/2010/main" val="522460679"/>
      </p:ext>
    </p:extLst>
  </p:cSld>
  <p:clrMap bg1="lt1" tx1="dk1" bg2="lt2" tx2="dk2" accent1="accent1" accent2="accent2" accent3="accent3" accent4="accent4" accent5="accent5" accent6="accent6" hlink="hlink" folHlink="folHlink"/>
  <p:sldLayoutIdLst>
    <p:sldLayoutId id="2147483951"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userDrawn="1"/>
        </p:nvSpPr>
        <p:spPr bwMode="auto">
          <a:xfrm>
            <a:off x="66973" y="6582040"/>
            <a:ext cx="2895600" cy="169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ea typeface="ＭＳ Ｐゴシック" charset="0"/>
              </a:rPr>
              <a:t>© 2014 Pearson Education, Inc.</a:t>
            </a:r>
          </a:p>
        </p:txBody>
      </p:sp>
    </p:spTree>
    <p:extLst>
      <p:ext uri="{BB962C8B-B14F-4D97-AF65-F5344CB8AC3E}">
        <p14:creationId xmlns:p14="http://schemas.microsoft.com/office/powerpoint/2010/main" val="4246078027"/>
      </p:ext>
    </p:extLst>
  </p:cSld>
  <p:clrMap bg1="lt1" tx1="dk1" bg2="lt2" tx2="dk2" accent1="accent1" accent2="accent2" accent3="accent3" accent4="accent4" accent5="accent5" accent6="accent6" hlink="hlink" folHlink="folHlink"/>
  <p:sldLayoutIdLst>
    <p:sldLayoutId id="2147483953"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userDrawn="1"/>
        </p:nvSpPr>
        <p:spPr bwMode="auto">
          <a:xfrm>
            <a:off x="66973" y="6582040"/>
            <a:ext cx="2895600" cy="169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ea typeface="ＭＳ Ｐゴシック" charset="0"/>
              </a:rPr>
              <a:t>© 2014 Pearson Education, Inc.</a:t>
            </a:r>
          </a:p>
        </p:txBody>
      </p:sp>
    </p:spTree>
    <p:extLst>
      <p:ext uri="{BB962C8B-B14F-4D97-AF65-F5344CB8AC3E}">
        <p14:creationId xmlns:p14="http://schemas.microsoft.com/office/powerpoint/2010/main" val="1826126612"/>
      </p:ext>
    </p:extLst>
  </p:cSld>
  <p:clrMap bg1="lt1" tx1="dk1" bg2="lt2" tx2="dk2" accent1="accent1" accent2="accent2" accent3="accent3" accent4="accent4" accent5="accent5" accent6="accent6" hlink="hlink" folHlink="folHlink"/>
  <p:sldLayoutIdLst>
    <p:sldLayoutId id="2147483955"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userDrawn="1"/>
        </p:nvSpPr>
        <p:spPr bwMode="auto">
          <a:xfrm>
            <a:off x="66973" y="6582040"/>
            <a:ext cx="2895600" cy="169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ea typeface="ＭＳ Ｐゴシック" charset="0"/>
              </a:rPr>
              <a:t>© 2014 Pearson Education, Inc.</a:t>
            </a:r>
          </a:p>
        </p:txBody>
      </p:sp>
    </p:spTree>
    <p:extLst>
      <p:ext uri="{BB962C8B-B14F-4D97-AF65-F5344CB8AC3E}">
        <p14:creationId xmlns:p14="http://schemas.microsoft.com/office/powerpoint/2010/main" val="332144403"/>
      </p:ext>
    </p:extLst>
  </p:cSld>
  <p:clrMap bg1="lt1" tx1="dk1" bg2="lt2" tx2="dk2" accent1="accent1" accent2="accent2" accent3="accent3" accent4="accent4" accent5="accent5" accent6="accent6" hlink="hlink" folHlink="folHlink"/>
  <p:sldLayoutIdLst>
    <p:sldLayoutId id="2147483849"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userDrawn="1"/>
        </p:nvSpPr>
        <p:spPr bwMode="auto">
          <a:xfrm>
            <a:off x="66973" y="6582040"/>
            <a:ext cx="2895600" cy="169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ea typeface="ＭＳ Ｐゴシック" charset="0"/>
              </a:rPr>
              <a:t>© 2014 Pearson Education, Inc.</a:t>
            </a:r>
          </a:p>
        </p:txBody>
      </p:sp>
    </p:spTree>
    <p:extLst>
      <p:ext uri="{BB962C8B-B14F-4D97-AF65-F5344CB8AC3E}">
        <p14:creationId xmlns:p14="http://schemas.microsoft.com/office/powerpoint/2010/main" val="2214470408"/>
      </p:ext>
    </p:extLst>
  </p:cSld>
  <p:clrMap bg1="lt1" tx1="dk1" bg2="lt2" tx2="dk2" accent1="accent1" accent2="accent2" accent3="accent3" accent4="accent4" accent5="accent5" accent6="accent6" hlink="hlink" folHlink="folHlink"/>
  <p:sldLayoutIdLst>
    <p:sldLayoutId id="2147483957"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userDrawn="1"/>
        </p:nvSpPr>
        <p:spPr bwMode="auto">
          <a:xfrm>
            <a:off x="66973" y="6582040"/>
            <a:ext cx="2895600" cy="169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ea typeface="ＭＳ Ｐゴシック" charset="0"/>
              </a:rPr>
              <a:t>© 2014 Pearson Education, Inc.</a:t>
            </a:r>
          </a:p>
        </p:txBody>
      </p:sp>
    </p:spTree>
    <p:extLst>
      <p:ext uri="{BB962C8B-B14F-4D97-AF65-F5344CB8AC3E}">
        <p14:creationId xmlns:p14="http://schemas.microsoft.com/office/powerpoint/2010/main" val="1993687247"/>
      </p:ext>
    </p:extLst>
  </p:cSld>
  <p:clrMap bg1="lt1" tx1="dk1" bg2="lt2" tx2="dk2" accent1="accent1" accent2="accent2" accent3="accent3" accent4="accent4" accent5="accent5" accent6="accent6" hlink="hlink" folHlink="folHlink"/>
  <p:sldLayoutIdLst>
    <p:sldLayoutId id="2147483959"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userDrawn="1"/>
        </p:nvSpPr>
        <p:spPr bwMode="auto">
          <a:xfrm>
            <a:off x="66973" y="6582040"/>
            <a:ext cx="2895600" cy="169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ea typeface="ＭＳ Ｐゴシック" charset="0"/>
              </a:rPr>
              <a:t>© 2014 Pearson Education, Inc.</a:t>
            </a:r>
          </a:p>
        </p:txBody>
      </p:sp>
    </p:spTree>
    <p:extLst>
      <p:ext uri="{BB962C8B-B14F-4D97-AF65-F5344CB8AC3E}">
        <p14:creationId xmlns:p14="http://schemas.microsoft.com/office/powerpoint/2010/main" val="2978550383"/>
      </p:ext>
    </p:extLst>
  </p:cSld>
  <p:clrMap bg1="lt1" tx1="dk1" bg2="lt2" tx2="dk2" accent1="accent1" accent2="accent2" accent3="accent3" accent4="accent4" accent5="accent5" accent6="accent6" hlink="hlink" folHlink="folHlink"/>
  <p:sldLayoutIdLst>
    <p:sldLayoutId id="2147483961"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userDrawn="1"/>
        </p:nvSpPr>
        <p:spPr bwMode="auto">
          <a:xfrm>
            <a:off x="66973" y="6582040"/>
            <a:ext cx="2895600" cy="169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ea typeface="ＭＳ Ｐゴシック" charset="0"/>
              </a:rPr>
              <a:t>© 2014 Pearson Education, Inc.</a:t>
            </a:r>
          </a:p>
        </p:txBody>
      </p:sp>
    </p:spTree>
    <p:extLst>
      <p:ext uri="{BB962C8B-B14F-4D97-AF65-F5344CB8AC3E}">
        <p14:creationId xmlns:p14="http://schemas.microsoft.com/office/powerpoint/2010/main" val="2976969688"/>
      </p:ext>
    </p:extLst>
  </p:cSld>
  <p:clrMap bg1="lt1" tx1="dk1" bg2="lt2" tx2="dk2" accent1="accent1" accent2="accent2" accent3="accent3" accent4="accent4" accent5="accent5" accent6="accent6" hlink="hlink" folHlink="folHlink"/>
  <p:sldLayoutIdLst>
    <p:sldLayoutId id="2147483963"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userDrawn="1"/>
        </p:nvSpPr>
        <p:spPr bwMode="auto">
          <a:xfrm>
            <a:off x="66973" y="6582040"/>
            <a:ext cx="2895600" cy="169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ea typeface="ＭＳ Ｐゴシック" charset="0"/>
              </a:rPr>
              <a:t>© 2014 Pearson Education, Inc.</a:t>
            </a:r>
          </a:p>
        </p:txBody>
      </p:sp>
    </p:spTree>
    <p:extLst>
      <p:ext uri="{BB962C8B-B14F-4D97-AF65-F5344CB8AC3E}">
        <p14:creationId xmlns:p14="http://schemas.microsoft.com/office/powerpoint/2010/main" val="2282252008"/>
      </p:ext>
    </p:extLst>
  </p:cSld>
  <p:clrMap bg1="lt1" tx1="dk1" bg2="lt2" tx2="dk2" accent1="accent1" accent2="accent2" accent3="accent3" accent4="accent4" accent5="accent5" accent6="accent6" hlink="hlink" folHlink="folHlink"/>
  <p:sldLayoutIdLst>
    <p:sldLayoutId id="2147483965"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userDrawn="1"/>
        </p:nvSpPr>
        <p:spPr bwMode="auto">
          <a:xfrm>
            <a:off x="66973" y="6582040"/>
            <a:ext cx="2895600" cy="169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ea typeface="ＭＳ Ｐゴシック" charset="0"/>
              </a:rPr>
              <a:t>© 2014 Pearson Education, Inc.</a:t>
            </a:r>
          </a:p>
        </p:txBody>
      </p:sp>
    </p:spTree>
    <p:extLst>
      <p:ext uri="{BB962C8B-B14F-4D97-AF65-F5344CB8AC3E}">
        <p14:creationId xmlns:p14="http://schemas.microsoft.com/office/powerpoint/2010/main" val="2115325961"/>
      </p:ext>
    </p:extLst>
  </p:cSld>
  <p:clrMap bg1="lt1" tx1="dk1" bg2="lt2" tx2="dk2" accent1="accent1" accent2="accent2" accent3="accent3" accent4="accent4" accent5="accent5" accent6="accent6" hlink="hlink" folHlink="folHlink"/>
  <p:sldLayoutIdLst>
    <p:sldLayoutId id="2147483967"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userDrawn="1"/>
        </p:nvSpPr>
        <p:spPr bwMode="auto">
          <a:xfrm>
            <a:off x="66973" y="6582040"/>
            <a:ext cx="2895600" cy="169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ea typeface="ＭＳ Ｐゴシック" charset="0"/>
              </a:rPr>
              <a:t>© 2014 Pearson Education, Inc.</a:t>
            </a:r>
          </a:p>
        </p:txBody>
      </p:sp>
    </p:spTree>
    <p:extLst>
      <p:ext uri="{BB962C8B-B14F-4D97-AF65-F5344CB8AC3E}">
        <p14:creationId xmlns:p14="http://schemas.microsoft.com/office/powerpoint/2010/main" val="3732411774"/>
      </p:ext>
    </p:extLst>
  </p:cSld>
  <p:clrMap bg1="lt1" tx1="dk1" bg2="lt2" tx2="dk2" accent1="accent1" accent2="accent2" accent3="accent3" accent4="accent4" accent5="accent5" accent6="accent6" hlink="hlink" folHlink="folHlink"/>
  <p:sldLayoutIdLst>
    <p:sldLayoutId id="2147483969"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userDrawn="1"/>
        </p:nvSpPr>
        <p:spPr bwMode="auto">
          <a:xfrm>
            <a:off x="66973" y="6582040"/>
            <a:ext cx="2895600" cy="169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ea typeface="ＭＳ Ｐゴシック" charset="0"/>
              </a:rPr>
              <a:t>© 2014 Pearson Education, Inc.</a:t>
            </a:r>
          </a:p>
        </p:txBody>
      </p:sp>
    </p:spTree>
    <p:extLst>
      <p:ext uri="{BB962C8B-B14F-4D97-AF65-F5344CB8AC3E}">
        <p14:creationId xmlns:p14="http://schemas.microsoft.com/office/powerpoint/2010/main" val="3175167217"/>
      </p:ext>
    </p:extLst>
  </p:cSld>
  <p:clrMap bg1="lt1" tx1="dk1" bg2="lt2" tx2="dk2" accent1="accent1" accent2="accent2" accent3="accent3" accent4="accent4" accent5="accent5" accent6="accent6" hlink="hlink" folHlink="folHlink"/>
  <p:sldLayoutIdLst>
    <p:sldLayoutId id="2147483971"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userDrawn="1"/>
        </p:nvSpPr>
        <p:spPr bwMode="auto">
          <a:xfrm>
            <a:off x="66973" y="6582040"/>
            <a:ext cx="2895600" cy="169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ea typeface="ＭＳ Ｐゴシック" charset="0"/>
              </a:rPr>
              <a:t>© 2014 Pearson Education, Inc.</a:t>
            </a:r>
          </a:p>
        </p:txBody>
      </p:sp>
    </p:spTree>
    <p:extLst>
      <p:ext uri="{BB962C8B-B14F-4D97-AF65-F5344CB8AC3E}">
        <p14:creationId xmlns:p14="http://schemas.microsoft.com/office/powerpoint/2010/main" val="3760840292"/>
      </p:ext>
    </p:extLst>
  </p:cSld>
  <p:clrMap bg1="lt1" tx1="dk1" bg2="lt2" tx2="dk2" accent1="accent1" accent2="accent2" accent3="accent3" accent4="accent4" accent5="accent5" accent6="accent6" hlink="hlink" folHlink="folHlink"/>
  <p:sldLayoutIdLst>
    <p:sldLayoutId id="2147483973"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userDrawn="1"/>
        </p:nvSpPr>
        <p:spPr bwMode="auto">
          <a:xfrm>
            <a:off x="66973" y="6582040"/>
            <a:ext cx="2895600" cy="169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ea typeface="ＭＳ Ｐゴシック" charset="0"/>
              </a:rPr>
              <a:t>© 2014 Pearson Education, Inc.</a:t>
            </a:r>
          </a:p>
        </p:txBody>
      </p:sp>
    </p:spTree>
    <p:extLst>
      <p:ext uri="{BB962C8B-B14F-4D97-AF65-F5344CB8AC3E}">
        <p14:creationId xmlns:p14="http://schemas.microsoft.com/office/powerpoint/2010/main" val="23603441"/>
      </p:ext>
    </p:extLst>
  </p:cSld>
  <p:clrMap bg1="lt1" tx1="dk1" bg2="lt2" tx2="dk2" accent1="accent1" accent2="accent2" accent3="accent3" accent4="accent4" accent5="accent5" accent6="accent6" hlink="hlink" folHlink="folHlink"/>
  <p:sldLayoutIdLst>
    <p:sldLayoutId id="2147483851"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userDrawn="1"/>
        </p:nvSpPr>
        <p:spPr bwMode="auto">
          <a:xfrm>
            <a:off x="66973" y="6582040"/>
            <a:ext cx="2895600" cy="169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ea typeface="ＭＳ Ｐゴシック" charset="0"/>
              </a:rPr>
              <a:t>© 2014 Pearson Education, Inc.</a:t>
            </a:r>
          </a:p>
        </p:txBody>
      </p:sp>
    </p:spTree>
    <p:extLst>
      <p:ext uri="{BB962C8B-B14F-4D97-AF65-F5344CB8AC3E}">
        <p14:creationId xmlns:p14="http://schemas.microsoft.com/office/powerpoint/2010/main" val="3807297568"/>
      </p:ext>
    </p:extLst>
  </p:cSld>
  <p:clrMap bg1="lt1" tx1="dk1" bg2="lt2" tx2="dk2" accent1="accent1" accent2="accent2" accent3="accent3" accent4="accent4" accent5="accent5" accent6="accent6" hlink="hlink" folHlink="folHlink"/>
  <p:sldLayoutIdLst>
    <p:sldLayoutId id="2147483853"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userDrawn="1"/>
        </p:nvSpPr>
        <p:spPr bwMode="auto">
          <a:xfrm>
            <a:off x="66973" y="6582040"/>
            <a:ext cx="2895600" cy="169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ea typeface="ＭＳ Ｐゴシック" charset="0"/>
              </a:rPr>
              <a:t>© 2014 Pearson Education, Inc.</a:t>
            </a:r>
          </a:p>
        </p:txBody>
      </p:sp>
    </p:spTree>
    <p:extLst>
      <p:ext uri="{BB962C8B-B14F-4D97-AF65-F5344CB8AC3E}">
        <p14:creationId xmlns:p14="http://schemas.microsoft.com/office/powerpoint/2010/main" val="2772764926"/>
      </p:ext>
    </p:extLst>
  </p:cSld>
  <p:clrMap bg1="lt1" tx1="dk1" bg2="lt2" tx2="dk2" accent1="accent1" accent2="accent2" accent3="accent3" accent4="accent4" accent5="accent5" accent6="accent6" hlink="hlink" folHlink="folHlink"/>
  <p:sldLayoutIdLst>
    <p:sldLayoutId id="2147483855"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hyperlink" Target="http://www.mediaresource.org/instruct.htm"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98.xml"/><Relationship Id="rId1" Type="http://schemas.openxmlformats.org/officeDocument/2006/relationships/slideLayout" Target="../slideLayouts/slideLayout58.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03.xml"/><Relationship Id="rId1" Type="http://schemas.openxmlformats.org/officeDocument/2006/relationships/slideLayout" Target="../slideLayouts/slideLayout59.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0.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104.xml"/><Relationship Id="rId1" Type="http://schemas.openxmlformats.org/officeDocument/2006/relationships/slideLayout" Target="../slideLayouts/slideLayout60.xml"/></Relationships>
</file>

<file path=ppt/slides/_rels/slide111.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105.xml"/><Relationship Id="rId1" Type="http://schemas.openxmlformats.org/officeDocument/2006/relationships/slideLayout" Target="../slideLayouts/slideLayout61.xml"/></Relationships>
</file>

<file path=ppt/slides/_rels/slide1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63.png"/></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108.xml"/><Relationship Id="rId1" Type="http://schemas.openxmlformats.org/officeDocument/2006/relationships/slideLayout" Target="../slideLayouts/slideLayout62.xml"/></Relationships>
</file>

<file path=ppt/slides/_rels/slide116.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109.xml"/><Relationship Id="rId1" Type="http://schemas.openxmlformats.org/officeDocument/2006/relationships/slideLayout" Target="../slideLayouts/slideLayout63.xml"/></Relationships>
</file>

<file path=ppt/slides/_rels/slide117.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110.xml"/><Relationship Id="rId1" Type="http://schemas.openxmlformats.org/officeDocument/2006/relationships/slideLayout" Target="../slideLayouts/slideLayout64.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117.xml"/><Relationship Id="rId1" Type="http://schemas.openxmlformats.org/officeDocument/2006/relationships/slideLayout" Target="../slideLayouts/slideLayout65.xml"/></Relationships>
</file>

<file path=ppt/slides/_rels/slide125.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118.xml"/><Relationship Id="rId1" Type="http://schemas.openxmlformats.org/officeDocument/2006/relationships/slideLayout" Target="../slideLayouts/slideLayout66.xml"/></Relationships>
</file>

<file path=ppt/slides/_rels/slide126.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119.xml"/><Relationship Id="rId1" Type="http://schemas.openxmlformats.org/officeDocument/2006/relationships/slideLayout" Target="../slideLayouts/slideLayout67.xml"/></Relationships>
</file>

<file path=ppt/slides/_rels/slide127.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120.xml"/><Relationship Id="rId1" Type="http://schemas.openxmlformats.org/officeDocument/2006/relationships/slideLayout" Target="../slideLayouts/slideLayout68.xml"/></Relationships>
</file>

<file path=ppt/slides/_rels/slide128.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121.xml"/><Relationship Id="rId1" Type="http://schemas.openxmlformats.org/officeDocument/2006/relationships/slideLayout" Target="../slideLayouts/slideLayout69.xml"/></Relationships>
</file>

<file path=ppt/slides/_rels/slide129.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122.xml"/><Relationship Id="rId1" Type="http://schemas.openxmlformats.org/officeDocument/2006/relationships/slideLayout" Target="../slideLayouts/slideLayout70.xml"/><Relationship Id="rId4" Type="http://schemas.openxmlformats.org/officeDocument/2006/relationships/image" Target="../media/image73.png"/></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0.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123.xml"/><Relationship Id="rId1" Type="http://schemas.openxmlformats.org/officeDocument/2006/relationships/slideLayout" Target="../slideLayouts/slideLayout71.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12.jpeg"/></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5.xml"/><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9.xml"/><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0.xml"/><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1.xml"/><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2.xml"/><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4.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4.xml"/><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5.xml"/><Relationship Id="rId1" Type="http://schemas.openxmlformats.org/officeDocument/2006/relationships/slideLayout" Target="../slideLayouts/slideLayout27.xml"/></Relationships>
</file>

<file path=ppt/slides/_rels/slide3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6.xml"/><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9.xml"/><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0.xml"/><Relationship Id="rId1" Type="http://schemas.openxmlformats.org/officeDocument/2006/relationships/slideLayout" Target="../slideLayouts/slideLayout30.xml"/></Relationships>
</file>

<file path=ppt/slides/_rels/slide4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1.xml"/><Relationship Id="rId1" Type="http://schemas.openxmlformats.org/officeDocument/2006/relationships/slideLayout" Target="../slideLayouts/slideLayout31.xml"/></Relationships>
</file>

<file path=ppt/slides/_rels/slide4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2.xml"/><Relationship Id="rId1" Type="http://schemas.openxmlformats.org/officeDocument/2006/relationships/slideLayout" Target="../slideLayouts/slideLayout32.xml"/></Relationships>
</file>

<file path=ppt/slides/_rels/slide4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3.xml"/><Relationship Id="rId1" Type="http://schemas.openxmlformats.org/officeDocument/2006/relationships/slideLayout" Target="../slideLayouts/slideLayout33.xml"/></Relationships>
</file>

<file path=ppt/slides/_rels/slide4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4.xml"/><Relationship Id="rId1" Type="http://schemas.openxmlformats.org/officeDocument/2006/relationships/slideLayout" Target="../slideLayouts/slideLayout3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6.xml"/><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6.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57.xml"/><Relationship Id="rId1" Type="http://schemas.openxmlformats.org/officeDocument/2006/relationships/slideLayout" Target="../slideLayouts/slideLayout36.xml"/></Relationships>
</file>

<file path=ppt/slides/_rels/slide6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58.xml"/><Relationship Id="rId1" Type="http://schemas.openxmlformats.org/officeDocument/2006/relationships/slideLayout" Target="../slideLayouts/slideLayout37.xml"/></Relationships>
</file>

<file path=ppt/slides/_rels/slide6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59.xml"/><Relationship Id="rId1" Type="http://schemas.openxmlformats.org/officeDocument/2006/relationships/slideLayout" Target="../slideLayouts/slideLayout38.xml"/></Relationships>
</file>

<file path=ppt/slides/_rels/slide6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60.xml"/><Relationship Id="rId1" Type="http://schemas.openxmlformats.org/officeDocument/2006/relationships/slideLayout" Target="../slideLayouts/slideLayout39.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62.xml"/><Relationship Id="rId1" Type="http://schemas.openxmlformats.org/officeDocument/2006/relationships/slideLayout" Target="../slideLayouts/slideLayout40.xml"/></Relationships>
</file>

<file path=ppt/slides/_rels/slide6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63.xml"/><Relationship Id="rId1" Type="http://schemas.openxmlformats.org/officeDocument/2006/relationships/slideLayout" Target="../slideLayouts/slideLayout41.xml"/></Relationships>
</file>

<file path=ppt/slides/_rels/slide6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64.xml"/><Relationship Id="rId1" Type="http://schemas.openxmlformats.org/officeDocument/2006/relationships/slideLayout" Target="../slideLayouts/slideLayout42.xml"/></Relationships>
</file>

<file path=ppt/slides/_rels/slide6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65.xml"/><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66.xml"/><Relationship Id="rId1" Type="http://schemas.openxmlformats.org/officeDocument/2006/relationships/slideLayout" Target="../slideLayouts/slideLayout44.xml"/></Relationships>
</file>

<file path=ppt/slides/_rels/slide7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67.xml"/><Relationship Id="rId1" Type="http://schemas.openxmlformats.org/officeDocument/2006/relationships/slideLayout" Target="../slideLayouts/slideLayout45.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69.xml"/><Relationship Id="rId1" Type="http://schemas.openxmlformats.org/officeDocument/2006/relationships/slideLayout" Target="../slideLayouts/slideLayout46.xml"/></Relationships>
</file>

<file path=ppt/slides/_rels/slide7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70.xml"/><Relationship Id="rId1" Type="http://schemas.openxmlformats.org/officeDocument/2006/relationships/slideLayout" Target="../slideLayouts/slideLayout4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76.xml"/><Relationship Id="rId1" Type="http://schemas.openxmlformats.org/officeDocument/2006/relationships/slideLayout" Target="../slideLayouts/slideLayout48.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78.xml"/><Relationship Id="rId1" Type="http://schemas.openxmlformats.org/officeDocument/2006/relationships/slideLayout" Target="../slideLayouts/slideLayout49.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80.xml"/><Relationship Id="rId1" Type="http://schemas.openxmlformats.org/officeDocument/2006/relationships/slideLayout" Target="../slideLayouts/slideLayout50.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82.xml"/><Relationship Id="rId1" Type="http://schemas.openxmlformats.org/officeDocument/2006/relationships/slideLayout" Target="../slideLayouts/slideLayout51.xml"/></Relationships>
</file>

<file path=ppt/slides/_rels/slide8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83.xml"/><Relationship Id="rId1" Type="http://schemas.openxmlformats.org/officeDocument/2006/relationships/slideLayout" Target="../slideLayouts/slideLayout52.xml"/></Relationships>
</file>

<file path=ppt/slides/_rels/slide8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84.xml"/><Relationship Id="rId1" Type="http://schemas.openxmlformats.org/officeDocument/2006/relationships/slideLayout" Target="../slideLayouts/slideLayout53.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86.xml"/><Relationship Id="rId1" Type="http://schemas.openxmlformats.org/officeDocument/2006/relationships/slideLayout" Target="../slideLayouts/slideLayout54.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89.xml"/><Relationship Id="rId1" Type="http://schemas.openxmlformats.org/officeDocument/2006/relationships/slideLayout" Target="../slideLayouts/slideLayout55.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91.xml"/><Relationship Id="rId1" Type="http://schemas.openxmlformats.org/officeDocument/2006/relationships/slideLayout" Target="../slideLayouts/slideLayout57.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94.xml"/><Relationship Id="rId1" Type="http://schemas.openxmlformats.org/officeDocument/2006/relationships/slideLayout" Target="../slideLayouts/slideLayout5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FlagCount" hidden="1">
            <a:hlinkClick r:id="rId4" action="ppaction://hlinkfile"/>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p:spPr>
        <p:txBody>
          <a:bodyPr wrap="none" anchor="ctr"/>
          <a:lstStyle/>
          <a:p>
            <a:pPr algn="ctr" eaLnBrk="0" hangingPunct="0"/>
            <a:r>
              <a:rPr lang="en-US" sz="1400" b="1">
                <a:latin typeface="Tahoma" charset="0"/>
              </a:rPr>
              <a:t>0</a:t>
            </a:r>
          </a:p>
        </p:txBody>
      </p:sp>
      <p:sp>
        <p:nvSpPr>
          <p:cNvPr id="3075" name="Text Box 11"/>
          <p:cNvSpPr txBox="1">
            <a:spLocks noChangeArrowheads="1"/>
          </p:cNvSpPr>
          <p:nvPr/>
        </p:nvSpPr>
        <p:spPr bwMode="auto">
          <a:xfrm>
            <a:off x="31547" y="1633538"/>
            <a:ext cx="1586510" cy="1569660"/>
          </a:xfrm>
          <a:prstGeom prst="rect">
            <a:avLst/>
          </a:prstGeom>
          <a:noFill/>
          <a:ln>
            <a:noFill/>
          </a:ln>
          <a:effectLst/>
          <a:extLst>
            <a:ext uri="{909E8E84-426E-40DD-AFC4-6F175D3DCCD1}">
              <a14:hiddenFill xmlns:a14="http://schemas.microsoft.com/office/drawing/2010/main">
                <a:solidFill>
                  <a:srgbClr val="9D0016"/>
                </a:solidFill>
              </a14:hiddenFill>
            </a:ext>
            <a:ext uri="{91240B29-F687-4F45-9708-019B960494DF}">
              <a14:hiddenLine xmlns:a14="http://schemas.microsoft.com/office/drawing/2010/main" w="9525">
                <a:solidFill>
                  <a:srgbClr val="EFC335"/>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charset="0"/>
                <a:ea typeface="Geneva"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r>
              <a:rPr lang="en-US" sz="9600" dirty="0" smtClean="0">
                <a:solidFill>
                  <a:srgbClr val="D2B239"/>
                </a:solidFill>
              </a:rPr>
              <a:t>20</a:t>
            </a:r>
            <a:endParaRPr lang="en-US" sz="9600" dirty="0">
              <a:solidFill>
                <a:srgbClr val="D2B239"/>
              </a:solidFill>
            </a:endParaRPr>
          </a:p>
        </p:txBody>
      </p:sp>
      <p:sp>
        <p:nvSpPr>
          <p:cNvPr id="3076" name="Rectangle 3"/>
          <p:cNvSpPr>
            <a:spLocks noGrp="1" noChangeArrowheads="1"/>
          </p:cNvSpPr>
          <p:nvPr>
            <p:ph type="subTitle" idx="4294967295"/>
          </p:nvPr>
        </p:nvSpPr>
        <p:spPr>
          <a:xfrm>
            <a:off x="0" y="3189288"/>
            <a:ext cx="3549650" cy="1217612"/>
          </a:xfrm>
          <a:extLst>
            <a:ext uri="{909E8E84-426E-40DD-AFC4-6F175D3DCCD1}">
              <a14:hiddenFill xmlns:a14="http://schemas.microsoft.com/office/drawing/2010/main">
                <a:solidFill>
                  <a:srgbClr val="9D0016">
                    <a:alpha val="25098"/>
                  </a:srgbClr>
                </a:solidFill>
              </a14:hiddenFill>
            </a:ext>
            <a:ext uri="{91240B29-F687-4F45-9708-019B960494DF}">
              <a14:hiddenLine xmlns:a14="http://schemas.microsoft.com/office/drawing/2010/main" w="9525">
                <a:solidFill>
                  <a:srgbClr val="5FAF8E"/>
                </a:solidFill>
                <a:miter lim="800000"/>
                <a:headEnd/>
                <a:tailEnd/>
              </a14:hiddenLine>
            </a:ext>
          </a:extLst>
        </p:spPr>
        <p:txBody>
          <a:bodyPr rIns="0" anchor="ctr"/>
          <a:lstStyle/>
          <a:p>
            <a:pPr marL="152400" indent="0" eaLnBrk="1" hangingPunct="1">
              <a:buClr>
                <a:schemeClr val="tx2"/>
              </a:buClr>
              <a:buFont typeface="Wingdings" charset="0"/>
              <a:buNone/>
            </a:pPr>
            <a:r>
              <a:rPr lang="en-US" sz="3600" b="1" dirty="0" smtClean="0">
                <a:solidFill>
                  <a:schemeClr val="bg1"/>
                </a:solidFill>
                <a:latin typeface="Arial"/>
                <a:cs typeface="Arial"/>
              </a:rPr>
              <a:t>DNA Tools and Biotechnology</a:t>
            </a:r>
            <a:endParaRPr lang="en-US" sz="3600" b="1" dirty="0">
              <a:solidFill>
                <a:schemeClr val="bg1"/>
              </a:solidFill>
              <a:latin typeface="Arial"/>
              <a:cs typeface="Arial"/>
            </a:endParaRPr>
          </a:p>
        </p:txBody>
      </p:sp>
      <p:sp>
        <p:nvSpPr>
          <p:cNvPr id="6" name="Text Box 6"/>
          <p:cNvSpPr txBox="1">
            <a:spLocks noChangeArrowheads="1"/>
          </p:cNvSpPr>
          <p:nvPr/>
        </p:nvSpPr>
        <p:spPr bwMode="auto">
          <a:xfrm>
            <a:off x="168275" y="5815264"/>
            <a:ext cx="3436938" cy="60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0" hangingPunct="0"/>
            <a:r>
              <a:rPr lang="en-US" sz="1200" dirty="0" smtClean="0">
                <a:solidFill>
                  <a:srgbClr val="D2B239"/>
                </a:solidFill>
              </a:rPr>
              <a:t>Lecture Presentation by </a:t>
            </a:r>
            <a:br>
              <a:rPr lang="en-US" sz="1200" dirty="0" smtClean="0">
                <a:solidFill>
                  <a:srgbClr val="D2B239"/>
                </a:solidFill>
              </a:rPr>
            </a:br>
            <a:r>
              <a:rPr lang="en-US" sz="1200" dirty="0" smtClean="0">
                <a:solidFill>
                  <a:srgbClr val="D2B239"/>
                </a:solidFill>
              </a:rPr>
              <a:t>Nicole </a:t>
            </a:r>
            <a:r>
              <a:rPr lang="en-US" sz="1200" dirty="0" err="1" smtClean="0">
                <a:solidFill>
                  <a:srgbClr val="D2B239"/>
                </a:solidFill>
              </a:rPr>
              <a:t>Tunbridge</a:t>
            </a:r>
            <a:r>
              <a:rPr lang="en-US" sz="1200" dirty="0" smtClean="0">
                <a:solidFill>
                  <a:srgbClr val="D2B239"/>
                </a:solidFill>
              </a:rPr>
              <a:t> and</a:t>
            </a:r>
          </a:p>
          <a:p>
            <a:pPr eaLnBrk="0" hangingPunct="0"/>
            <a:r>
              <a:rPr lang="en-US" sz="1200" dirty="0" smtClean="0">
                <a:solidFill>
                  <a:srgbClr val="D2B239"/>
                </a:solidFill>
              </a:rPr>
              <a:t>Kathleen Fitzpatrick</a:t>
            </a:r>
            <a:endParaRPr lang="en-US" sz="1200" dirty="0">
              <a:solidFill>
                <a:srgbClr val="D2B239"/>
              </a:solidFill>
            </a:endParaRPr>
          </a:p>
        </p:txBody>
      </p:sp>
      <p:cxnSp>
        <p:nvCxnSpPr>
          <p:cNvPr id="3" name="Straight Connector 2"/>
          <p:cNvCxnSpPr/>
          <p:nvPr/>
        </p:nvCxnSpPr>
        <p:spPr bwMode="auto">
          <a:xfrm flipV="1">
            <a:off x="127000" y="3054060"/>
            <a:ext cx="1314380" cy="2421"/>
          </a:xfrm>
          <a:prstGeom prst="line">
            <a:avLst/>
          </a:prstGeom>
          <a:solidFill>
            <a:schemeClr val="accent1"/>
          </a:solidFill>
          <a:ln w="38100" cap="flat" cmpd="sng" algn="ctr">
            <a:solidFill>
              <a:srgbClr val="D2B239"/>
            </a:solidFill>
            <a:prstDash val="solid"/>
            <a:round/>
            <a:headEnd type="none" w="med" len="med"/>
            <a:tailEnd type="none" w="med" len="med"/>
          </a:ln>
          <a:effectLst/>
        </p:spPr>
      </p:cxnSp>
    </p:spTree>
    <p:custDataLst>
      <p:tags r:id="rId1"/>
    </p:custData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_02bSequencingMachines-U.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7112" y="990854"/>
            <a:ext cx="6589776" cy="4736592"/>
          </a:xfrm>
          <a:prstGeom prst="rect">
            <a:avLst/>
          </a:prstGeom>
        </p:spPr>
      </p:pic>
      <p:sp>
        <p:nvSpPr>
          <p:cNvPr id="9217" name="Rectangle 3"/>
          <p:cNvSpPr>
            <a:spLocks noGrp="1" noChangeArrowheads="1"/>
          </p:cNvSpPr>
          <p:nvPr>
            <p:ph type="ctrTitle"/>
          </p:nvPr>
        </p:nvSpPr>
        <p:spPr bwMode="auto">
          <a:xfrm>
            <a:off x="20638" y="0"/>
            <a:ext cx="5648325" cy="30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20.2b</a:t>
            </a:r>
            <a:endParaRPr lang="en-US" sz="1200" dirty="0">
              <a:latin typeface="Arial" charset="0"/>
            </a:endParaRPr>
          </a:p>
        </p:txBody>
      </p:sp>
      <p:sp>
        <p:nvSpPr>
          <p:cNvPr id="7" name="Text Box 31"/>
          <p:cNvSpPr txBox="1">
            <a:spLocks noChangeArrowheads="1"/>
          </p:cNvSpPr>
          <p:nvPr/>
        </p:nvSpPr>
        <p:spPr bwMode="auto">
          <a:xfrm>
            <a:off x="1305031" y="5303950"/>
            <a:ext cx="6093744" cy="3823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dirty="0" smtClean="0">
                <a:solidFill>
                  <a:srgbClr val="000000"/>
                </a:solidFill>
                <a:latin typeface="Arial" charset="0"/>
              </a:rPr>
              <a:t>(b) Next-generation sequencing machines</a:t>
            </a:r>
            <a:endParaRPr lang="en-US" dirty="0">
              <a:solidFill>
                <a:srgbClr val="000000"/>
              </a:solidFill>
              <a:latin typeface="Arial" charset="0"/>
            </a:endParaRPr>
          </a:p>
        </p:txBody>
      </p:sp>
    </p:spTree>
    <p:extLst>
      <p:ext uri="{BB962C8B-B14F-4D97-AF65-F5344CB8AC3E}">
        <p14:creationId xmlns:p14="http://schemas.microsoft.com/office/powerpoint/2010/main" val="911134880"/>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Concept 20.4: The practical applications of DNA-based biotechnology affect our lives in many ways</a:t>
            </a:r>
            <a:endParaRPr lang="en-US" dirty="0"/>
          </a:p>
        </p:txBody>
      </p:sp>
      <p:sp>
        <p:nvSpPr>
          <p:cNvPr id="3" name="Content Placeholder 2"/>
          <p:cNvSpPr>
            <a:spLocks noGrp="1"/>
          </p:cNvSpPr>
          <p:nvPr>
            <p:ph idx="1"/>
          </p:nvPr>
        </p:nvSpPr>
        <p:spPr>
          <a:xfrm>
            <a:off x="420913" y="1704974"/>
            <a:ext cx="8499249" cy="4622535"/>
          </a:xfrm>
        </p:spPr>
        <p:txBody>
          <a:bodyPr/>
          <a:lstStyle/>
          <a:p>
            <a:r>
              <a:rPr lang="en-US" dirty="0" smtClean="0"/>
              <a:t>Many fields benefit from DNA technology and genetic engineering</a:t>
            </a:r>
            <a:endParaRPr lang="en-US" dirty="0"/>
          </a:p>
        </p:txBody>
      </p:sp>
    </p:spTree>
    <p:extLst>
      <p:ext uri="{BB962C8B-B14F-4D97-AF65-F5344CB8AC3E}">
        <p14:creationId xmlns:p14="http://schemas.microsoft.com/office/powerpoint/2010/main" val="322523623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smtClean="0"/>
              <a:t>Medical Applications</a:t>
            </a:r>
            <a:endParaRPr lang="en-US" dirty="0"/>
          </a:p>
        </p:txBody>
      </p:sp>
      <p:sp>
        <p:nvSpPr>
          <p:cNvPr id="4099" name="Rectangle 3"/>
          <p:cNvSpPr>
            <a:spLocks noGrp="1" noChangeArrowheads="1"/>
          </p:cNvSpPr>
          <p:nvPr>
            <p:ph idx="1"/>
          </p:nvPr>
        </p:nvSpPr>
        <p:spPr/>
        <p:txBody>
          <a:bodyPr/>
          <a:lstStyle/>
          <a:p>
            <a:r>
              <a:rPr lang="en-US" smtClean="0"/>
              <a:t>One benefit of DNA technology is identification of human genes in which mutation plays a role in genetic diseases</a:t>
            </a:r>
          </a:p>
          <a:p>
            <a:r>
              <a:rPr lang="en-US" smtClean="0"/>
              <a:t>Researchers use microarray assays or other tools to identify genes turned on or off in particular diseases</a:t>
            </a:r>
          </a:p>
          <a:p>
            <a:r>
              <a:rPr lang="en-US" smtClean="0"/>
              <a:t>The genes and their products are then potential targets for prevention or therapy</a:t>
            </a:r>
            <a:endParaRPr lang="en-US" dirty="0"/>
          </a:p>
        </p:txBody>
      </p:sp>
    </p:spTree>
    <p:extLst>
      <p:ext uri="{BB962C8B-B14F-4D97-AF65-F5344CB8AC3E}">
        <p14:creationId xmlns:p14="http://schemas.microsoft.com/office/powerpoint/2010/main" val="1664996064"/>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i="1" dirty="0" smtClean="0"/>
              <a:t>Diagnosis and Treatment of Diseases</a:t>
            </a:r>
            <a:endParaRPr lang="en-US" i="1" dirty="0"/>
          </a:p>
        </p:txBody>
      </p:sp>
      <p:sp>
        <p:nvSpPr>
          <p:cNvPr id="4099" name="Rectangle 3"/>
          <p:cNvSpPr>
            <a:spLocks noGrp="1" noChangeArrowheads="1"/>
          </p:cNvSpPr>
          <p:nvPr>
            <p:ph idx="1"/>
          </p:nvPr>
        </p:nvSpPr>
        <p:spPr/>
        <p:txBody>
          <a:bodyPr/>
          <a:lstStyle/>
          <a:p>
            <a:r>
              <a:rPr lang="en-US" smtClean="0"/>
              <a:t>Scientists can diagnose many human genetic disorders using PCR and sequence-specific primers, then sequencing the amplified product to look for the disease-causing mutation</a:t>
            </a:r>
          </a:p>
          <a:p>
            <a:r>
              <a:rPr lang="en-US" smtClean="0"/>
              <a:t>SNPs may be associated with a disease-causing mutation</a:t>
            </a:r>
          </a:p>
          <a:p>
            <a:r>
              <a:rPr lang="en-US" smtClean="0"/>
              <a:t>SNPs may also be correlated with increased risks for conditions such as heart disease or certain types of cancer</a:t>
            </a:r>
            <a:endParaRPr lang="en-US" dirty="0"/>
          </a:p>
        </p:txBody>
      </p:sp>
    </p:spTree>
    <p:extLst>
      <p:ext uri="{BB962C8B-B14F-4D97-AF65-F5344CB8AC3E}">
        <p14:creationId xmlns:p14="http://schemas.microsoft.com/office/powerpoint/2010/main" val="917018943"/>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i="1" dirty="0" smtClean="0"/>
              <a:t>Human Gene Therapy</a:t>
            </a:r>
            <a:endParaRPr lang="en-US" i="1" dirty="0"/>
          </a:p>
        </p:txBody>
      </p:sp>
      <p:sp>
        <p:nvSpPr>
          <p:cNvPr id="4099" name="Rectangle 3"/>
          <p:cNvSpPr>
            <a:spLocks noGrp="1" noChangeArrowheads="1"/>
          </p:cNvSpPr>
          <p:nvPr>
            <p:ph idx="1"/>
          </p:nvPr>
        </p:nvSpPr>
        <p:spPr/>
        <p:txBody>
          <a:bodyPr/>
          <a:lstStyle/>
          <a:p>
            <a:r>
              <a:rPr lang="en-US" b="1" dirty="0" smtClean="0"/>
              <a:t>Gene therapy </a:t>
            </a:r>
            <a:r>
              <a:rPr lang="en-US" dirty="0" smtClean="0"/>
              <a:t>is the alteration of an afflicted individual</a:t>
            </a:r>
            <a:r>
              <a:rPr lang="ja-JP" altLang="en-US" dirty="0" smtClean="0"/>
              <a:t>’</a:t>
            </a:r>
            <a:r>
              <a:rPr lang="en-US" altLang="ja-JP" dirty="0" smtClean="0"/>
              <a:t>s genes</a:t>
            </a:r>
          </a:p>
          <a:p>
            <a:r>
              <a:rPr lang="en-US" dirty="0" smtClean="0"/>
              <a:t>Gene therapy holds great potential for treating disorders traceable to a single defective gene</a:t>
            </a:r>
          </a:p>
          <a:p>
            <a:r>
              <a:rPr lang="en-US" dirty="0" smtClean="0"/>
              <a:t>Vectors are used for delivery of genes into specific types of cells, for example bone marrow</a:t>
            </a:r>
          </a:p>
          <a:p>
            <a:r>
              <a:rPr lang="en-US" dirty="0" smtClean="0"/>
              <a:t>Gene therapy provokes both technical and ethical questions</a:t>
            </a:r>
            <a:endParaRPr lang="en-US" dirty="0"/>
          </a:p>
        </p:txBody>
      </p:sp>
    </p:spTree>
    <p:extLst>
      <p:ext uri="{BB962C8B-B14F-4D97-AF65-F5344CB8AC3E}">
        <p14:creationId xmlns:p14="http://schemas.microsoft.com/office/powerpoint/2010/main" val="2425873383"/>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_22RetroviralGeneTher-U.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3856" y="140462"/>
            <a:ext cx="6876288" cy="6437376"/>
          </a:xfrm>
          <a:prstGeom prst="rect">
            <a:avLst/>
          </a:prstGeom>
        </p:spPr>
      </p:pic>
      <p:sp>
        <p:nvSpPr>
          <p:cNvPr id="9217" name="Rectangle 3"/>
          <p:cNvSpPr>
            <a:spLocks noGrp="1" noChangeArrowheads="1"/>
          </p:cNvSpPr>
          <p:nvPr>
            <p:ph type="ctrTitle"/>
          </p:nvPr>
        </p:nvSpPr>
        <p:spPr bwMode="auto">
          <a:xfrm>
            <a:off x="20638" y="0"/>
            <a:ext cx="5648325" cy="30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20.22</a:t>
            </a:r>
            <a:endParaRPr lang="en-US" sz="1200" dirty="0">
              <a:latin typeface="Arial" charset="0"/>
            </a:endParaRPr>
          </a:p>
        </p:txBody>
      </p:sp>
      <p:sp>
        <p:nvSpPr>
          <p:cNvPr id="27" name="Text Box 31"/>
          <p:cNvSpPr txBox="1">
            <a:spLocks noChangeArrowheads="1"/>
          </p:cNvSpPr>
          <p:nvPr/>
        </p:nvSpPr>
        <p:spPr bwMode="auto">
          <a:xfrm>
            <a:off x="1416097" y="153615"/>
            <a:ext cx="836038" cy="5067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000000"/>
                </a:solidFill>
                <a:latin typeface="Arial" charset="0"/>
              </a:rPr>
              <a:t>Cloned</a:t>
            </a:r>
            <a:br>
              <a:rPr lang="en-US" sz="1800" dirty="0" smtClean="0">
                <a:solidFill>
                  <a:srgbClr val="000000"/>
                </a:solidFill>
                <a:latin typeface="Arial" charset="0"/>
              </a:rPr>
            </a:br>
            <a:r>
              <a:rPr lang="en-US" sz="1800" dirty="0" smtClean="0">
                <a:solidFill>
                  <a:srgbClr val="000000"/>
                </a:solidFill>
                <a:latin typeface="Arial" charset="0"/>
              </a:rPr>
              <a:t>gene</a:t>
            </a:r>
            <a:endParaRPr lang="en-US" sz="1800" dirty="0">
              <a:solidFill>
                <a:srgbClr val="000000"/>
              </a:solidFill>
              <a:latin typeface="Arial" charset="0"/>
            </a:endParaRPr>
          </a:p>
        </p:txBody>
      </p:sp>
      <p:cxnSp>
        <p:nvCxnSpPr>
          <p:cNvPr id="6" name="Straight Connector 5"/>
          <p:cNvCxnSpPr/>
          <p:nvPr/>
        </p:nvCxnSpPr>
        <p:spPr bwMode="auto">
          <a:xfrm>
            <a:off x="3399698" y="1485434"/>
            <a:ext cx="304469" cy="466"/>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7" name="Straight Connector 6"/>
          <p:cNvCxnSpPr/>
          <p:nvPr/>
        </p:nvCxnSpPr>
        <p:spPr bwMode="auto">
          <a:xfrm flipV="1">
            <a:off x="2235200" y="257767"/>
            <a:ext cx="420199" cy="59733"/>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0" name="Straight Connector 9"/>
          <p:cNvCxnSpPr/>
          <p:nvPr/>
        </p:nvCxnSpPr>
        <p:spPr bwMode="auto">
          <a:xfrm flipV="1">
            <a:off x="1960033" y="1786000"/>
            <a:ext cx="674199" cy="504233"/>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2" name="Straight Connector 11"/>
          <p:cNvCxnSpPr/>
          <p:nvPr/>
        </p:nvCxnSpPr>
        <p:spPr bwMode="auto">
          <a:xfrm flipV="1">
            <a:off x="2027767" y="4215933"/>
            <a:ext cx="593765" cy="174034"/>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nvGrpSpPr>
          <p:cNvPr id="13" name="Group 12"/>
          <p:cNvGrpSpPr/>
          <p:nvPr/>
        </p:nvGrpSpPr>
        <p:grpSpPr>
          <a:xfrm>
            <a:off x="3609549" y="533400"/>
            <a:ext cx="344383" cy="296334"/>
            <a:chOff x="3609549" y="533400"/>
            <a:chExt cx="344383" cy="296334"/>
          </a:xfrm>
        </p:grpSpPr>
        <p:sp>
          <p:nvSpPr>
            <p:cNvPr id="15" name="Oval 14"/>
            <p:cNvSpPr/>
            <p:nvPr/>
          </p:nvSpPr>
          <p:spPr bwMode="auto">
            <a:xfrm>
              <a:off x="3634949" y="548773"/>
              <a:ext cx="266525" cy="266526"/>
            </a:xfrm>
            <a:prstGeom prst="ellipse">
              <a:avLst/>
            </a:prstGeom>
            <a:solidFill>
              <a:srgbClr val="0093C5"/>
            </a:solidFill>
            <a:ln w="9525" cap="flat" cmpd="sng" algn="ctr">
              <a:solidFill>
                <a:srgbClr val="0093C5"/>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6" name="Text Box 31"/>
            <p:cNvSpPr txBox="1">
              <a:spLocks noChangeArrowheads="1"/>
            </p:cNvSpPr>
            <p:nvPr/>
          </p:nvSpPr>
          <p:spPr bwMode="auto">
            <a:xfrm>
              <a:off x="3609549" y="533400"/>
              <a:ext cx="344383" cy="296334"/>
            </a:xfrm>
            <a:prstGeom prst="rect">
              <a:avLst/>
            </a:prstGeom>
            <a:noFill/>
            <a:ln w="6350" cmpd="sng">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800" dirty="0" smtClean="0">
                  <a:solidFill>
                    <a:srgbClr val="FFFFFF"/>
                  </a:solidFill>
                  <a:latin typeface="Arial" charset="0"/>
                </a:rPr>
                <a:t>1</a:t>
              </a:r>
              <a:endParaRPr lang="en-US" sz="1800" dirty="0">
                <a:solidFill>
                  <a:srgbClr val="FFFFFF"/>
                </a:solidFill>
                <a:latin typeface="Arial" charset="0"/>
              </a:endParaRPr>
            </a:p>
          </p:txBody>
        </p:sp>
      </p:grpSp>
      <p:grpSp>
        <p:nvGrpSpPr>
          <p:cNvPr id="19" name="Group 18"/>
          <p:cNvGrpSpPr/>
          <p:nvPr/>
        </p:nvGrpSpPr>
        <p:grpSpPr>
          <a:xfrm>
            <a:off x="3663171" y="1879600"/>
            <a:ext cx="344383" cy="296334"/>
            <a:chOff x="3609549" y="533400"/>
            <a:chExt cx="344383" cy="296334"/>
          </a:xfrm>
        </p:grpSpPr>
        <p:sp>
          <p:nvSpPr>
            <p:cNvPr id="20" name="Oval 19"/>
            <p:cNvSpPr/>
            <p:nvPr/>
          </p:nvSpPr>
          <p:spPr bwMode="auto">
            <a:xfrm>
              <a:off x="3634949" y="548773"/>
              <a:ext cx="266525" cy="266526"/>
            </a:xfrm>
            <a:prstGeom prst="ellipse">
              <a:avLst/>
            </a:prstGeom>
            <a:solidFill>
              <a:srgbClr val="0093C5"/>
            </a:solidFill>
            <a:ln w="9525" cap="flat" cmpd="sng" algn="ctr">
              <a:solidFill>
                <a:srgbClr val="0093C5"/>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21" name="Text Box 31"/>
            <p:cNvSpPr txBox="1">
              <a:spLocks noChangeArrowheads="1"/>
            </p:cNvSpPr>
            <p:nvPr/>
          </p:nvSpPr>
          <p:spPr bwMode="auto">
            <a:xfrm>
              <a:off x="3609549" y="533400"/>
              <a:ext cx="344383" cy="296334"/>
            </a:xfrm>
            <a:prstGeom prst="rect">
              <a:avLst/>
            </a:prstGeom>
            <a:noFill/>
            <a:ln w="6350" cmpd="sng">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800" dirty="0" smtClean="0">
                  <a:solidFill>
                    <a:srgbClr val="FFFFFF"/>
                  </a:solidFill>
                  <a:latin typeface="Arial" charset="0"/>
                </a:rPr>
                <a:t>2</a:t>
              </a:r>
              <a:endParaRPr lang="en-US" sz="1800" dirty="0">
                <a:solidFill>
                  <a:srgbClr val="FFFFFF"/>
                </a:solidFill>
                <a:latin typeface="Arial" charset="0"/>
              </a:endParaRPr>
            </a:p>
          </p:txBody>
        </p:sp>
      </p:grpSp>
      <p:grpSp>
        <p:nvGrpSpPr>
          <p:cNvPr id="22" name="Group 21"/>
          <p:cNvGrpSpPr/>
          <p:nvPr/>
        </p:nvGrpSpPr>
        <p:grpSpPr>
          <a:xfrm>
            <a:off x="4176814" y="3505198"/>
            <a:ext cx="344383" cy="296334"/>
            <a:chOff x="3609549" y="533400"/>
            <a:chExt cx="344383" cy="296334"/>
          </a:xfrm>
        </p:grpSpPr>
        <p:sp>
          <p:nvSpPr>
            <p:cNvPr id="23" name="Oval 22"/>
            <p:cNvSpPr/>
            <p:nvPr/>
          </p:nvSpPr>
          <p:spPr bwMode="auto">
            <a:xfrm>
              <a:off x="3634949" y="548773"/>
              <a:ext cx="266525" cy="266526"/>
            </a:xfrm>
            <a:prstGeom prst="ellipse">
              <a:avLst/>
            </a:prstGeom>
            <a:solidFill>
              <a:srgbClr val="0093C5"/>
            </a:solidFill>
            <a:ln w="9525" cap="flat" cmpd="sng" algn="ctr">
              <a:solidFill>
                <a:srgbClr val="0093C5"/>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24" name="Text Box 31"/>
            <p:cNvSpPr txBox="1">
              <a:spLocks noChangeArrowheads="1"/>
            </p:cNvSpPr>
            <p:nvPr/>
          </p:nvSpPr>
          <p:spPr bwMode="auto">
            <a:xfrm>
              <a:off x="3609549" y="533400"/>
              <a:ext cx="344383" cy="296334"/>
            </a:xfrm>
            <a:prstGeom prst="rect">
              <a:avLst/>
            </a:prstGeom>
            <a:noFill/>
            <a:ln w="6350" cmpd="sng">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800" dirty="0" smtClean="0">
                  <a:solidFill>
                    <a:srgbClr val="FFFFFF"/>
                  </a:solidFill>
                  <a:latin typeface="Arial" charset="0"/>
                </a:rPr>
                <a:t>3</a:t>
              </a:r>
              <a:endParaRPr lang="en-US" sz="1800" dirty="0">
                <a:solidFill>
                  <a:srgbClr val="FFFFFF"/>
                </a:solidFill>
                <a:latin typeface="Arial" charset="0"/>
              </a:endParaRPr>
            </a:p>
          </p:txBody>
        </p:sp>
      </p:grpSp>
      <p:grpSp>
        <p:nvGrpSpPr>
          <p:cNvPr id="25" name="Group 24"/>
          <p:cNvGrpSpPr/>
          <p:nvPr/>
        </p:nvGrpSpPr>
        <p:grpSpPr>
          <a:xfrm>
            <a:off x="1154214" y="6002866"/>
            <a:ext cx="344383" cy="296334"/>
            <a:chOff x="3609549" y="533400"/>
            <a:chExt cx="344383" cy="296334"/>
          </a:xfrm>
        </p:grpSpPr>
        <p:sp>
          <p:nvSpPr>
            <p:cNvPr id="26" name="Oval 25"/>
            <p:cNvSpPr/>
            <p:nvPr/>
          </p:nvSpPr>
          <p:spPr bwMode="auto">
            <a:xfrm>
              <a:off x="3634949" y="548773"/>
              <a:ext cx="266525" cy="266526"/>
            </a:xfrm>
            <a:prstGeom prst="ellipse">
              <a:avLst/>
            </a:prstGeom>
            <a:solidFill>
              <a:srgbClr val="0093C5"/>
            </a:solidFill>
            <a:ln w="9525" cap="flat" cmpd="sng" algn="ctr">
              <a:solidFill>
                <a:srgbClr val="0093C5"/>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28" name="Text Box 31"/>
            <p:cNvSpPr txBox="1">
              <a:spLocks noChangeArrowheads="1"/>
            </p:cNvSpPr>
            <p:nvPr/>
          </p:nvSpPr>
          <p:spPr bwMode="auto">
            <a:xfrm>
              <a:off x="3609549" y="533400"/>
              <a:ext cx="344383" cy="296334"/>
            </a:xfrm>
            <a:prstGeom prst="rect">
              <a:avLst/>
            </a:prstGeom>
            <a:noFill/>
            <a:ln w="6350" cmpd="sng">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800" dirty="0" smtClean="0">
                  <a:solidFill>
                    <a:srgbClr val="FFFFFF"/>
                  </a:solidFill>
                  <a:latin typeface="Arial" charset="0"/>
                </a:rPr>
                <a:t>4</a:t>
              </a:r>
              <a:endParaRPr lang="en-US" sz="1800" dirty="0">
                <a:solidFill>
                  <a:srgbClr val="FFFFFF"/>
                </a:solidFill>
                <a:latin typeface="Arial" charset="0"/>
              </a:endParaRPr>
            </a:p>
          </p:txBody>
        </p:sp>
      </p:grpSp>
      <p:sp>
        <p:nvSpPr>
          <p:cNvPr id="29" name="Text Box 31"/>
          <p:cNvSpPr txBox="1">
            <a:spLocks noChangeArrowheads="1"/>
          </p:cNvSpPr>
          <p:nvPr/>
        </p:nvSpPr>
        <p:spPr bwMode="auto">
          <a:xfrm>
            <a:off x="3981496" y="509215"/>
            <a:ext cx="3824770" cy="574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000000"/>
                </a:solidFill>
                <a:latin typeface="Arial" charset="0"/>
              </a:rPr>
              <a:t>Insert RNA version of normal allele</a:t>
            </a:r>
            <a:br>
              <a:rPr lang="en-US" sz="1800" dirty="0" smtClean="0">
                <a:solidFill>
                  <a:srgbClr val="000000"/>
                </a:solidFill>
                <a:latin typeface="Arial" charset="0"/>
              </a:rPr>
            </a:br>
            <a:r>
              <a:rPr lang="en-US" sz="1800" dirty="0" smtClean="0">
                <a:solidFill>
                  <a:srgbClr val="000000"/>
                </a:solidFill>
                <a:latin typeface="Arial" charset="0"/>
              </a:rPr>
              <a:t>into retrovirus or other viral vector.</a:t>
            </a:r>
            <a:endParaRPr lang="en-US" sz="1800" dirty="0">
              <a:solidFill>
                <a:srgbClr val="000000"/>
              </a:solidFill>
              <a:latin typeface="Arial" charset="0"/>
            </a:endParaRPr>
          </a:p>
        </p:txBody>
      </p:sp>
      <p:sp>
        <p:nvSpPr>
          <p:cNvPr id="30" name="Text Box 31"/>
          <p:cNvSpPr txBox="1">
            <a:spLocks noChangeArrowheads="1"/>
          </p:cNvSpPr>
          <p:nvPr/>
        </p:nvSpPr>
        <p:spPr bwMode="auto">
          <a:xfrm>
            <a:off x="3752898" y="1330484"/>
            <a:ext cx="1098502" cy="3120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000000"/>
                </a:solidFill>
                <a:latin typeface="Arial" charset="0"/>
              </a:rPr>
              <a:t>Viral RNA</a:t>
            </a:r>
            <a:endParaRPr lang="en-US" sz="1800" dirty="0">
              <a:solidFill>
                <a:srgbClr val="000000"/>
              </a:solidFill>
              <a:latin typeface="Arial" charset="0"/>
            </a:endParaRPr>
          </a:p>
        </p:txBody>
      </p:sp>
      <p:sp>
        <p:nvSpPr>
          <p:cNvPr id="31" name="Text Box 31"/>
          <p:cNvSpPr txBox="1">
            <a:spLocks noChangeArrowheads="1"/>
          </p:cNvSpPr>
          <p:nvPr/>
        </p:nvSpPr>
        <p:spPr bwMode="auto">
          <a:xfrm>
            <a:off x="1424563" y="2126347"/>
            <a:ext cx="725970" cy="5321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000000"/>
                </a:solidFill>
                <a:latin typeface="Arial" charset="0"/>
              </a:rPr>
              <a:t>Viral</a:t>
            </a:r>
            <a:br>
              <a:rPr lang="en-US" sz="1800" dirty="0" smtClean="0">
                <a:solidFill>
                  <a:srgbClr val="000000"/>
                </a:solidFill>
                <a:latin typeface="Arial" charset="0"/>
              </a:rPr>
            </a:br>
            <a:r>
              <a:rPr lang="en-US" sz="1800" dirty="0" smtClean="0">
                <a:solidFill>
                  <a:srgbClr val="000000"/>
                </a:solidFill>
                <a:latin typeface="Arial" charset="0"/>
              </a:rPr>
              <a:t>capsid</a:t>
            </a:r>
            <a:endParaRPr lang="en-US" sz="1800" dirty="0">
              <a:solidFill>
                <a:srgbClr val="000000"/>
              </a:solidFill>
              <a:latin typeface="Arial" charset="0"/>
            </a:endParaRPr>
          </a:p>
        </p:txBody>
      </p:sp>
      <p:sp>
        <p:nvSpPr>
          <p:cNvPr id="32" name="Text Box 31"/>
          <p:cNvSpPr txBox="1">
            <a:spLocks noChangeArrowheads="1"/>
          </p:cNvSpPr>
          <p:nvPr/>
        </p:nvSpPr>
        <p:spPr bwMode="auto">
          <a:xfrm>
            <a:off x="4023830" y="1863881"/>
            <a:ext cx="3723170" cy="7861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000000"/>
                </a:solidFill>
                <a:latin typeface="Arial" charset="0"/>
              </a:rPr>
              <a:t>Let virus infect bone marrow cells</a:t>
            </a:r>
            <a:br>
              <a:rPr lang="en-US" sz="1800" dirty="0" smtClean="0">
                <a:solidFill>
                  <a:srgbClr val="000000"/>
                </a:solidFill>
                <a:latin typeface="Arial" charset="0"/>
              </a:rPr>
            </a:br>
            <a:r>
              <a:rPr lang="en-US" sz="1800" dirty="0" smtClean="0">
                <a:solidFill>
                  <a:srgbClr val="000000"/>
                </a:solidFill>
                <a:latin typeface="Arial" charset="0"/>
              </a:rPr>
              <a:t>that have been removed from the</a:t>
            </a:r>
            <a:br>
              <a:rPr lang="en-US" sz="1800" dirty="0" smtClean="0">
                <a:solidFill>
                  <a:srgbClr val="000000"/>
                </a:solidFill>
                <a:latin typeface="Arial" charset="0"/>
              </a:rPr>
            </a:br>
            <a:r>
              <a:rPr lang="en-US" sz="1800" dirty="0" smtClean="0">
                <a:solidFill>
                  <a:srgbClr val="000000"/>
                </a:solidFill>
                <a:latin typeface="Arial" charset="0"/>
              </a:rPr>
              <a:t>patient and cultured.</a:t>
            </a:r>
            <a:endParaRPr lang="en-US" sz="1800" dirty="0">
              <a:solidFill>
                <a:srgbClr val="000000"/>
              </a:solidFill>
              <a:latin typeface="Arial" charset="0"/>
            </a:endParaRPr>
          </a:p>
        </p:txBody>
      </p:sp>
      <p:sp>
        <p:nvSpPr>
          <p:cNvPr id="33" name="Text Box 31"/>
          <p:cNvSpPr txBox="1">
            <a:spLocks noChangeArrowheads="1"/>
          </p:cNvSpPr>
          <p:nvPr/>
        </p:nvSpPr>
        <p:spPr bwMode="auto">
          <a:xfrm>
            <a:off x="4540296" y="3497948"/>
            <a:ext cx="3511503" cy="6168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000000"/>
                </a:solidFill>
                <a:latin typeface="Arial" charset="0"/>
              </a:rPr>
              <a:t>Viral DNA carrying the normal</a:t>
            </a:r>
            <a:br>
              <a:rPr lang="en-US" sz="1800" dirty="0" smtClean="0">
                <a:solidFill>
                  <a:srgbClr val="000000"/>
                </a:solidFill>
                <a:latin typeface="Arial" charset="0"/>
              </a:rPr>
            </a:br>
            <a:r>
              <a:rPr lang="en-US" sz="1800" dirty="0" smtClean="0">
                <a:solidFill>
                  <a:srgbClr val="000000"/>
                </a:solidFill>
                <a:latin typeface="Arial" charset="0"/>
              </a:rPr>
              <a:t>allele inserts into chromosome.</a:t>
            </a:r>
            <a:endParaRPr lang="en-US" sz="1800" dirty="0">
              <a:solidFill>
                <a:srgbClr val="000000"/>
              </a:solidFill>
              <a:latin typeface="Arial" charset="0"/>
            </a:endParaRPr>
          </a:p>
        </p:txBody>
      </p:sp>
      <p:sp>
        <p:nvSpPr>
          <p:cNvPr id="34" name="Text Box 31"/>
          <p:cNvSpPr txBox="1">
            <a:spLocks noChangeArrowheads="1"/>
          </p:cNvSpPr>
          <p:nvPr/>
        </p:nvSpPr>
        <p:spPr bwMode="auto">
          <a:xfrm>
            <a:off x="1416098" y="4243015"/>
            <a:ext cx="1005370" cy="10486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000000"/>
                </a:solidFill>
                <a:latin typeface="Arial" charset="0"/>
              </a:rPr>
              <a:t>Bone</a:t>
            </a:r>
            <a:br>
              <a:rPr lang="en-US" sz="1800" dirty="0" smtClean="0">
                <a:solidFill>
                  <a:srgbClr val="000000"/>
                </a:solidFill>
                <a:latin typeface="Arial" charset="0"/>
              </a:rPr>
            </a:br>
            <a:r>
              <a:rPr lang="en-US" sz="1800" dirty="0" smtClean="0">
                <a:solidFill>
                  <a:srgbClr val="000000"/>
                </a:solidFill>
                <a:latin typeface="Arial" charset="0"/>
              </a:rPr>
              <a:t>marrow</a:t>
            </a:r>
            <a:br>
              <a:rPr lang="en-US" sz="1800" dirty="0" smtClean="0">
                <a:solidFill>
                  <a:srgbClr val="000000"/>
                </a:solidFill>
                <a:latin typeface="Arial" charset="0"/>
              </a:rPr>
            </a:br>
            <a:r>
              <a:rPr lang="en-US" sz="1800" dirty="0" smtClean="0">
                <a:solidFill>
                  <a:srgbClr val="000000"/>
                </a:solidFill>
                <a:latin typeface="Arial" charset="0"/>
              </a:rPr>
              <a:t>cell from</a:t>
            </a:r>
            <a:br>
              <a:rPr lang="en-US" sz="1800" dirty="0" smtClean="0">
                <a:solidFill>
                  <a:srgbClr val="000000"/>
                </a:solidFill>
                <a:latin typeface="Arial" charset="0"/>
              </a:rPr>
            </a:br>
            <a:r>
              <a:rPr lang="en-US" sz="1800" dirty="0" smtClean="0">
                <a:solidFill>
                  <a:srgbClr val="000000"/>
                </a:solidFill>
                <a:latin typeface="Arial" charset="0"/>
              </a:rPr>
              <a:t>patient</a:t>
            </a:r>
            <a:endParaRPr lang="en-US" sz="1800" dirty="0">
              <a:solidFill>
                <a:srgbClr val="000000"/>
              </a:solidFill>
              <a:latin typeface="Arial" charset="0"/>
            </a:endParaRPr>
          </a:p>
        </p:txBody>
      </p:sp>
      <p:sp>
        <p:nvSpPr>
          <p:cNvPr id="35" name="Text Box 31"/>
          <p:cNvSpPr txBox="1">
            <a:spLocks noChangeArrowheads="1"/>
          </p:cNvSpPr>
          <p:nvPr/>
        </p:nvSpPr>
        <p:spPr bwMode="auto">
          <a:xfrm>
            <a:off x="1517696" y="5987148"/>
            <a:ext cx="1970571" cy="5321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000000"/>
                </a:solidFill>
                <a:latin typeface="Arial" charset="0"/>
              </a:rPr>
              <a:t>Inject engineered</a:t>
            </a:r>
            <a:br>
              <a:rPr lang="en-US" sz="1800" dirty="0" smtClean="0">
                <a:solidFill>
                  <a:srgbClr val="000000"/>
                </a:solidFill>
                <a:latin typeface="Arial" charset="0"/>
              </a:rPr>
            </a:br>
            <a:r>
              <a:rPr lang="en-US" sz="1800" dirty="0" smtClean="0">
                <a:solidFill>
                  <a:srgbClr val="000000"/>
                </a:solidFill>
                <a:latin typeface="Arial" charset="0"/>
              </a:rPr>
              <a:t>cells into</a:t>
            </a:r>
            <a:r>
              <a:rPr lang="en-US" sz="1800" dirty="0">
                <a:solidFill>
                  <a:srgbClr val="000000"/>
                </a:solidFill>
                <a:latin typeface="Arial" charset="0"/>
              </a:rPr>
              <a:t> </a:t>
            </a:r>
            <a:r>
              <a:rPr lang="en-US" sz="1800" dirty="0" smtClean="0">
                <a:solidFill>
                  <a:srgbClr val="000000"/>
                </a:solidFill>
                <a:latin typeface="Arial" charset="0"/>
              </a:rPr>
              <a:t>patient.</a:t>
            </a:r>
            <a:endParaRPr lang="en-US" sz="1800" dirty="0">
              <a:solidFill>
                <a:srgbClr val="000000"/>
              </a:solidFill>
              <a:latin typeface="Arial" charset="0"/>
            </a:endParaRPr>
          </a:p>
        </p:txBody>
      </p:sp>
      <p:sp>
        <p:nvSpPr>
          <p:cNvPr id="36" name="Text Box 31"/>
          <p:cNvSpPr txBox="1">
            <a:spLocks noChangeArrowheads="1"/>
          </p:cNvSpPr>
          <p:nvPr/>
        </p:nvSpPr>
        <p:spPr bwMode="auto">
          <a:xfrm>
            <a:off x="6792430" y="5995614"/>
            <a:ext cx="836038" cy="5067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000000"/>
                </a:solidFill>
                <a:latin typeface="Arial" charset="0"/>
              </a:rPr>
              <a:t>Bone</a:t>
            </a:r>
            <a:br>
              <a:rPr lang="en-US" sz="1800" dirty="0" smtClean="0">
                <a:solidFill>
                  <a:srgbClr val="000000"/>
                </a:solidFill>
                <a:latin typeface="Arial" charset="0"/>
              </a:rPr>
            </a:br>
            <a:r>
              <a:rPr lang="en-US" sz="1800" dirty="0" smtClean="0">
                <a:solidFill>
                  <a:srgbClr val="000000"/>
                </a:solidFill>
                <a:latin typeface="Arial" charset="0"/>
              </a:rPr>
              <a:t>marrow</a:t>
            </a:r>
            <a:endParaRPr lang="en-US" sz="1800" dirty="0">
              <a:solidFill>
                <a:srgbClr val="000000"/>
              </a:solidFill>
              <a:latin typeface="Arial" charset="0"/>
            </a:endParaRPr>
          </a:p>
        </p:txBody>
      </p:sp>
      <p:cxnSp>
        <p:nvCxnSpPr>
          <p:cNvPr id="37" name="Straight Connector 36"/>
          <p:cNvCxnSpPr/>
          <p:nvPr/>
        </p:nvCxnSpPr>
        <p:spPr bwMode="auto">
          <a:xfrm>
            <a:off x="5456767" y="6151034"/>
            <a:ext cx="1274233" cy="4233"/>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72734419"/>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i="1" dirty="0" smtClean="0"/>
              <a:t>Pharmaceutical Products</a:t>
            </a:r>
            <a:endParaRPr lang="en-US" i="1" dirty="0"/>
          </a:p>
        </p:txBody>
      </p:sp>
      <p:sp>
        <p:nvSpPr>
          <p:cNvPr id="4099" name="Rectangle 3"/>
          <p:cNvSpPr>
            <a:spLocks noGrp="1" noChangeArrowheads="1"/>
          </p:cNvSpPr>
          <p:nvPr>
            <p:ph idx="1"/>
          </p:nvPr>
        </p:nvSpPr>
        <p:spPr/>
        <p:txBody>
          <a:bodyPr/>
          <a:lstStyle/>
          <a:p>
            <a:r>
              <a:rPr lang="en-US" smtClean="0"/>
              <a:t>Advances in DNA technology and genetic research are important to the development</a:t>
            </a:r>
            <a:br>
              <a:rPr lang="en-US" smtClean="0"/>
            </a:br>
            <a:r>
              <a:rPr lang="en-US" smtClean="0"/>
              <a:t>of new drugs to treat diseases</a:t>
            </a:r>
            <a:endParaRPr lang="en-US" dirty="0"/>
          </a:p>
        </p:txBody>
      </p:sp>
    </p:spTree>
    <p:extLst>
      <p:ext uri="{BB962C8B-B14F-4D97-AF65-F5344CB8AC3E}">
        <p14:creationId xmlns:p14="http://schemas.microsoft.com/office/powerpoint/2010/main" val="3978925542"/>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smtClean="0"/>
              <a:t> </a:t>
            </a:r>
            <a:endParaRPr lang="en-US" dirty="0"/>
          </a:p>
        </p:txBody>
      </p:sp>
      <p:sp>
        <p:nvSpPr>
          <p:cNvPr id="4099" name="Rectangle 3"/>
          <p:cNvSpPr>
            <a:spLocks noGrp="1" noChangeArrowheads="1"/>
          </p:cNvSpPr>
          <p:nvPr>
            <p:ph idx="1"/>
          </p:nvPr>
        </p:nvSpPr>
        <p:spPr/>
        <p:txBody>
          <a:bodyPr/>
          <a:lstStyle/>
          <a:p>
            <a:pPr marL="0" indent="0">
              <a:buNone/>
            </a:pPr>
            <a:r>
              <a:rPr lang="en-US" b="1" dirty="0" smtClean="0"/>
              <a:t>Synthesis of Small Molecules for Use as Drugs</a:t>
            </a:r>
          </a:p>
          <a:p>
            <a:r>
              <a:rPr lang="en-US" dirty="0" smtClean="0"/>
              <a:t>The drug </a:t>
            </a:r>
            <a:r>
              <a:rPr lang="en-US" dirty="0" err="1" smtClean="0"/>
              <a:t>imatinib</a:t>
            </a:r>
            <a:r>
              <a:rPr lang="en-US" dirty="0" smtClean="0"/>
              <a:t> is a small molecule that inhibits overexpression of a specific leukemia-causing receptor</a:t>
            </a:r>
          </a:p>
          <a:p>
            <a:r>
              <a:rPr lang="en-US" dirty="0" smtClean="0"/>
              <a:t>This approach is feasible for treatment of cancers in which the molecular basis is well-understood</a:t>
            </a:r>
            <a:endParaRPr lang="en-US" dirty="0"/>
          </a:p>
        </p:txBody>
      </p:sp>
    </p:spTree>
    <p:extLst>
      <p:ext uri="{BB962C8B-B14F-4D97-AF65-F5344CB8AC3E}">
        <p14:creationId xmlns:p14="http://schemas.microsoft.com/office/powerpoint/2010/main" val="1306398944"/>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68275" y="295788"/>
            <a:ext cx="8534400" cy="596446"/>
          </a:xfrm>
          <a:extLst>
            <a:ext uri="{91240B29-F687-4F45-9708-019B960494DF}">
              <a14:hiddenLine xmlns:a14="http://schemas.microsoft.com/office/drawing/2010/main" w="9525">
                <a:solidFill>
                  <a:srgbClr val="9D002D"/>
                </a:solidFill>
                <a:miter lim="800000"/>
                <a:headEnd/>
                <a:tailEnd/>
              </a14:hiddenLine>
            </a:ext>
          </a:extLst>
        </p:spPr>
        <p:txBody>
          <a:bodyPr/>
          <a:lstStyle/>
          <a:p>
            <a:pPr eaLnBrk="1" hangingPunct="1"/>
            <a:r>
              <a:rPr lang="en-US" i="1" smtClean="0">
                <a:ea typeface="ヒラギノ角ゴ Pro W3" charset="0"/>
              </a:rPr>
              <a:t> </a:t>
            </a:r>
            <a:endParaRPr lang="en-US" dirty="0"/>
          </a:p>
        </p:txBody>
      </p:sp>
      <p:sp>
        <p:nvSpPr>
          <p:cNvPr id="4099" name="Rectangle 3"/>
          <p:cNvSpPr>
            <a:spLocks noGrp="1" noChangeArrowheads="1"/>
          </p:cNvSpPr>
          <p:nvPr>
            <p:ph idx="1"/>
          </p:nvPr>
        </p:nvSpPr>
        <p:spPr>
          <a:xfrm>
            <a:off x="422754" y="1261403"/>
            <a:ext cx="8295624" cy="3358651"/>
          </a:xfrm>
        </p:spPr>
        <p:txBody>
          <a:bodyPr rIns="0"/>
          <a:lstStyle/>
          <a:p>
            <a:pPr marL="0" indent="0" eaLnBrk="1" hangingPunct="1">
              <a:buClr>
                <a:schemeClr val="tx2"/>
              </a:buClr>
              <a:buNone/>
            </a:pPr>
            <a:r>
              <a:rPr lang="en-US" b="1" smtClean="0"/>
              <a:t>Protein Production in Cell Cultures</a:t>
            </a:r>
          </a:p>
          <a:p>
            <a:pPr eaLnBrk="1" hangingPunct="1"/>
            <a:r>
              <a:rPr lang="en-US" smtClean="0">
                <a:ea typeface="ヒラギノ角ゴ Pro W3" charset="0"/>
              </a:rPr>
              <a:t>Host cells in culture can be engineered to secrete a protein as it is made, simplifying the task of purifying it</a:t>
            </a:r>
          </a:p>
          <a:p>
            <a:pPr eaLnBrk="1" hangingPunct="1"/>
            <a:r>
              <a:rPr lang="en-US" smtClean="0">
                <a:ea typeface="ヒラギノ角ゴ Pro W3" charset="0"/>
              </a:rPr>
              <a:t>This is useful for the production of insulin, human growth hormones, and vaccines</a:t>
            </a:r>
            <a:endParaRPr lang="en-US" dirty="0">
              <a:ea typeface="ヒラギノ角ゴ Pro W3" charset="0"/>
            </a:endParaRPr>
          </a:p>
        </p:txBody>
      </p:sp>
    </p:spTree>
    <p:extLst>
      <p:ext uri="{BB962C8B-B14F-4D97-AF65-F5344CB8AC3E}">
        <p14:creationId xmlns:p14="http://schemas.microsoft.com/office/powerpoint/2010/main" val="2472152394"/>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68275" y="295788"/>
            <a:ext cx="8534400" cy="596446"/>
          </a:xfrm>
          <a:extLst>
            <a:ext uri="{91240B29-F687-4F45-9708-019B960494DF}">
              <a14:hiddenLine xmlns:a14="http://schemas.microsoft.com/office/drawing/2010/main" w="9525">
                <a:solidFill>
                  <a:srgbClr val="9D002D"/>
                </a:solidFill>
                <a:miter lim="800000"/>
                <a:headEnd/>
                <a:tailEnd/>
              </a14:hiddenLine>
            </a:ext>
          </a:extLst>
        </p:spPr>
        <p:txBody>
          <a:bodyPr/>
          <a:lstStyle/>
          <a:p>
            <a:pPr eaLnBrk="1" hangingPunct="1"/>
            <a:r>
              <a:rPr lang="en-US" i="1" smtClean="0">
                <a:ea typeface="ヒラギノ角ゴ Pro W3" charset="0"/>
              </a:rPr>
              <a:t> </a:t>
            </a:r>
            <a:endParaRPr lang="en-US" dirty="0"/>
          </a:p>
        </p:txBody>
      </p:sp>
      <p:sp>
        <p:nvSpPr>
          <p:cNvPr id="4099" name="Rectangle 3"/>
          <p:cNvSpPr>
            <a:spLocks noGrp="1" noChangeArrowheads="1"/>
          </p:cNvSpPr>
          <p:nvPr>
            <p:ph idx="1"/>
          </p:nvPr>
        </p:nvSpPr>
        <p:spPr>
          <a:xfrm>
            <a:off x="422754" y="1261403"/>
            <a:ext cx="8295624" cy="3653840"/>
          </a:xfrm>
        </p:spPr>
        <p:txBody>
          <a:bodyPr rIns="0"/>
          <a:lstStyle/>
          <a:p>
            <a:pPr marL="0" indent="0">
              <a:buNone/>
            </a:pPr>
            <a:r>
              <a:rPr lang="en-US" b="1" smtClean="0"/>
              <a:t>Protein Production by </a:t>
            </a:r>
            <a:r>
              <a:rPr lang="ja-JP" altLang="en-US" b="1" smtClean="0"/>
              <a:t>“</a:t>
            </a:r>
            <a:r>
              <a:rPr lang="en-US" altLang="ja-JP" b="1" smtClean="0"/>
              <a:t>Pharm</a:t>
            </a:r>
            <a:r>
              <a:rPr lang="ja-JP" altLang="en-US" b="1" smtClean="0"/>
              <a:t>”</a:t>
            </a:r>
            <a:r>
              <a:rPr lang="en-US" altLang="ja-JP" b="1" smtClean="0"/>
              <a:t> Animals</a:t>
            </a:r>
            <a:endParaRPr lang="en-US" b="1" smtClean="0"/>
          </a:p>
          <a:p>
            <a:pPr eaLnBrk="1" hangingPunct="1"/>
            <a:r>
              <a:rPr lang="en-US" b="1" smtClean="0">
                <a:ea typeface="ヒラギノ角ゴ Pro W3" charset="0"/>
              </a:rPr>
              <a:t>Transgenic </a:t>
            </a:r>
            <a:r>
              <a:rPr lang="en-US" smtClean="0">
                <a:ea typeface="ヒラギノ角ゴ Pro W3" charset="0"/>
              </a:rPr>
              <a:t>animals are made by introducing genes from one species into the genome of another animal</a:t>
            </a:r>
          </a:p>
          <a:p>
            <a:pPr eaLnBrk="1" hangingPunct="1"/>
            <a:r>
              <a:rPr lang="en-US" smtClean="0">
                <a:ea typeface="ヒラギノ角ゴ Pro W3" charset="0"/>
              </a:rPr>
              <a:t>Transgenic animals are pharmaceutical </a:t>
            </a:r>
            <a:r>
              <a:rPr lang="ja-JP" altLang="en-US" smtClean="0">
                <a:ea typeface="ヒラギノ角ゴ Pro W3" charset="0"/>
              </a:rPr>
              <a:t>“</a:t>
            </a:r>
            <a:r>
              <a:rPr lang="en-US" altLang="ja-JP" smtClean="0">
                <a:ea typeface="ヒラギノ角ゴ Pro W3" charset="0"/>
              </a:rPr>
              <a:t>factories,</a:t>
            </a:r>
            <a:r>
              <a:rPr lang="ja-JP" altLang="en-US" smtClean="0">
                <a:ea typeface="ヒラギノ角ゴ Pro W3" charset="0"/>
              </a:rPr>
              <a:t>”</a:t>
            </a:r>
            <a:r>
              <a:rPr lang="en-US" altLang="ja-JP" smtClean="0">
                <a:ea typeface="ヒラギノ角ゴ Pro W3" charset="0"/>
              </a:rPr>
              <a:t> producers of large amounts of otherwise rare substances for medical use</a:t>
            </a:r>
            <a:endParaRPr lang="en-US" altLang="ja-JP" dirty="0">
              <a:ea typeface="ヒラギノ角ゴ Pro W3" charset="0"/>
            </a:endParaRPr>
          </a:p>
        </p:txBody>
      </p:sp>
    </p:spTree>
    <p:extLst>
      <p:ext uri="{BB962C8B-B14F-4D97-AF65-F5344CB8AC3E}">
        <p14:creationId xmlns:p14="http://schemas.microsoft.com/office/powerpoint/2010/main" val="350283289"/>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_23_PharmAnimals-U.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1120" y="1600200"/>
            <a:ext cx="6461760" cy="3657600"/>
          </a:xfrm>
          <a:prstGeom prst="rect">
            <a:avLst/>
          </a:prstGeom>
        </p:spPr>
      </p:pic>
      <p:sp>
        <p:nvSpPr>
          <p:cNvPr id="9217" name="Rectangle 3"/>
          <p:cNvSpPr>
            <a:spLocks noGrp="1" noChangeArrowheads="1"/>
          </p:cNvSpPr>
          <p:nvPr>
            <p:ph type="ctrTitle"/>
          </p:nvPr>
        </p:nvSpPr>
        <p:spPr bwMode="auto">
          <a:xfrm>
            <a:off x="20638" y="0"/>
            <a:ext cx="5648325" cy="30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20.23</a:t>
            </a:r>
            <a:endParaRPr lang="en-US" sz="1200" dirty="0">
              <a:latin typeface="Arial" charset="0"/>
            </a:endParaRPr>
          </a:p>
        </p:txBody>
      </p:sp>
    </p:spTree>
    <p:extLst>
      <p:ext uri="{BB962C8B-B14F-4D97-AF65-F5344CB8AC3E}">
        <p14:creationId xmlns:p14="http://schemas.microsoft.com/office/powerpoint/2010/main" val="37985920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_03_DideoxyChainTerm-U.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5856" y="140462"/>
            <a:ext cx="5352288" cy="6437376"/>
          </a:xfrm>
          <a:prstGeom prst="rect">
            <a:avLst/>
          </a:prstGeom>
        </p:spPr>
      </p:pic>
      <p:sp>
        <p:nvSpPr>
          <p:cNvPr id="9217" name="Rectangle 3"/>
          <p:cNvSpPr>
            <a:spLocks noGrp="1" noChangeArrowheads="1"/>
          </p:cNvSpPr>
          <p:nvPr>
            <p:ph type="ctrTitle"/>
          </p:nvPr>
        </p:nvSpPr>
        <p:spPr bwMode="auto">
          <a:xfrm>
            <a:off x="20638" y="0"/>
            <a:ext cx="5648325" cy="30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20.3</a:t>
            </a:r>
            <a:endParaRPr lang="en-US" sz="1200" dirty="0">
              <a:latin typeface="Arial" charset="0"/>
            </a:endParaRPr>
          </a:p>
        </p:txBody>
      </p:sp>
      <p:sp>
        <p:nvSpPr>
          <p:cNvPr id="27" name="Text Box 31"/>
          <p:cNvSpPr txBox="1">
            <a:spLocks noChangeArrowheads="1"/>
          </p:cNvSpPr>
          <p:nvPr/>
        </p:nvSpPr>
        <p:spPr bwMode="auto">
          <a:xfrm>
            <a:off x="2686050" y="148361"/>
            <a:ext cx="1041399" cy="2897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000" dirty="0" smtClean="0">
                <a:solidFill>
                  <a:srgbClr val="000000"/>
                </a:solidFill>
                <a:latin typeface="Arial" charset="0"/>
              </a:rPr>
              <a:t>DNA</a:t>
            </a:r>
          </a:p>
          <a:p>
            <a:pPr eaLnBrk="0" hangingPunct="0"/>
            <a:r>
              <a:rPr lang="en-US" sz="1000" dirty="0" smtClean="0">
                <a:solidFill>
                  <a:srgbClr val="000000"/>
                </a:solidFill>
                <a:latin typeface="Arial" charset="0"/>
              </a:rPr>
              <a:t>(template strand)</a:t>
            </a:r>
            <a:endParaRPr lang="en-US" sz="1000" dirty="0">
              <a:solidFill>
                <a:srgbClr val="000000"/>
              </a:solidFill>
              <a:latin typeface="Arial" charset="0"/>
            </a:endParaRPr>
          </a:p>
        </p:txBody>
      </p:sp>
      <p:cxnSp>
        <p:nvCxnSpPr>
          <p:cNvPr id="6" name="Straight Connector 5"/>
          <p:cNvCxnSpPr/>
          <p:nvPr/>
        </p:nvCxnSpPr>
        <p:spPr bwMode="auto">
          <a:xfrm>
            <a:off x="4102582" y="1251086"/>
            <a:ext cx="88418" cy="107814"/>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2" name="Straight Connector 11"/>
          <p:cNvCxnSpPr>
            <a:endCxn id="16" idx="1"/>
          </p:cNvCxnSpPr>
          <p:nvPr/>
        </p:nvCxnSpPr>
        <p:spPr bwMode="auto">
          <a:xfrm flipH="1">
            <a:off x="5079206" y="2197100"/>
            <a:ext cx="5027" cy="211634"/>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5" name="Straight Connector 14"/>
          <p:cNvCxnSpPr/>
          <p:nvPr/>
        </p:nvCxnSpPr>
        <p:spPr bwMode="auto">
          <a:xfrm flipV="1">
            <a:off x="3931132" y="5448300"/>
            <a:ext cx="240818" cy="136"/>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7" name="Straight Connector 16"/>
          <p:cNvCxnSpPr/>
          <p:nvPr/>
        </p:nvCxnSpPr>
        <p:spPr bwMode="auto">
          <a:xfrm flipV="1">
            <a:off x="3848582" y="6407150"/>
            <a:ext cx="317018" cy="6486"/>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16" name="Right Brace 15"/>
          <p:cNvSpPr/>
          <p:nvPr/>
        </p:nvSpPr>
        <p:spPr bwMode="auto">
          <a:xfrm rot="15395501">
            <a:off x="5071136" y="622578"/>
            <a:ext cx="162313" cy="3704327"/>
          </a:xfrm>
          <a:prstGeom prst="rightBrace">
            <a:avLst>
              <a:gd name="adj1" fmla="val 46171"/>
              <a:gd name="adj2" fmla="val 48494"/>
            </a:avLst>
          </a:prstGeom>
          <a:no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20" name="Text Box 31"/>
          <p:cNvSpPr txBox="1">
            <a:spLocks noChangeArrowheads="1"/>
          </p:cNvSpPr>
          <p:nvPr/>
        </p:nvSpPr>
        <p:spPr bwMode="auto">
          <a:xfrm>
            <a:off x="3905251" y="148361"/>
            <a:ext cx="393700" cy="1754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000" dirty="0" smtClean="0">
                <a:solidFill>
                  <a:srgbClr val="000000"/>
                </a:solidFill>
                <a:latin typeface="Arial" charset="0"/>
              </a:rPr>
              <a:t>Primer</a:t>
            </a:r>
            <a:endParaRPr lang="en-US" sz="1000" dirty="0">
              <a:solidFill>
                <a:srgbClr val="000000"/>
              </a:solidFill>
              <a:latin typeface="Arial" charset="0"/>
            </a:endParaRPr>
          </a:p>
        </p:txBody>
      </p:sp>
      <p:sp>
        <p:nvSpPr>
          <p:cNvPr id="21" name="Text Box 31"/>
          <p:cNvSpPr txBox="1">
            <a:spLocks noChangeArrowheads="1"/>
          </p:cNvSpPr>
          <p:nvPr/>
        </p:nvSpPr>
        <p:spPr bwMode="auto">
          <a:xfrm>
            <a:off x="4699001" y="148361"/>
            <a:ext cx="723900" cy="3215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000" dirty="0" err="1" smtClean="0">
                <a:solidFill>
                  <a:srgbClr val="000000"/>
                </a:solidFill>
                <a:latin typeface="Arial" charset="0"/>
              </a:rPr>
              <a:t>Deoxyribo</a:t>
            </a:r>
            <a:r>
              <a:rPr lang="en-US" sz="1000" dirty="0" smtClean="0">
                <a:solidFill>
                  <a:srgbClr val="000000"/>
                </a:solidFill>
                <a:latin typeface="Arial" charset="0"/>
              </a:rPr>
              <a:t>-</a:t>
            </a:r>
            <a:br>
              <a:rPr lang="en-US" sz="1000" dirty="0" smtClean="0">
                <a:solidFill>
                  <a:srgbClr val="000000"/>
                </a:solidFill>
                <a:latin typeface="Arial" charset="0"/>
              </a:rPr>
            </a:br>
            <a:r>
              <a:rPr lang="en-US" sz="1000" dirty="0" smtClean="0">
                <a:solidFill>
                  <a:srgbClr val="000000"/>
                </a:solidFill>
                <a:latin typeface="Arial" charset="0"/>
              </a:rPr>
              <a:t>nucleotides</a:t>
            </a:r>
            <a:endParaRPr lang="en-US" sz="1000" dirty="0">
              <a:solidFill>
                <a:srgbClr val="000000"/>
              </a:solidFill>
              <a:latin typeface="Arial" charset="0"/>
            </a:endParaRPr>
          </a:p>
        </p:txBody>
      </p:sp>
      <p:sp>
        <p:nvSpPr>
          <p:cNvPr id="22" name="Text Box 31"/>
          <p:cNvSpPr txBox="1">
            <a:spLocks noChangeArrowheads="1"/>
          </p:cNvSpPr>
          <p:nvPr/>
        </p:nvSpPr>
        <p:spPr bwMode="auto">
          <a:xfrm>
            <a:off x="5791200" y="142011"/>
            <a:ext cx="1479550" cy="3088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000" dirty="0" err="1" smtClean="0">
                <a:solidFill>
                  <a:srgbClr val="000000"/>
                </a:solidFill>
                <a:latin typeface="Arial" charset="0"/>
              </a:rPr>
              <a:t>Dideoxyribonucleotides</a:t>
            </a:r>
            <a:r>
              <a:rPr lang="en-US" sz="1000" dirty="0" smtClean="0">
                <a:solidFill>
                  <a:srgbClr val="000000"/>
                </a:solidFill>
                <a:latin typeface="Arial" charset="0"/>
              </a:rPr>
              <a:t/>
            </a:r>
            <a:br>
              <a:rPr lang="en-US" sz="1000" dirty="0" smtClean="0">
                <a:solidFill>
                  <a:srgbClr val="000000"/>
                </a:solidFill>
                <a:latin typeface="Arial" charset="0"/>
              </a:rPr>
            </a:br>
            <a:r>
              <a:rPr lang="en-US" sz="1000" dirty="0" smtClean="0">
                <a:solidFill>
                  <a:srgbClr val="000000"/>
                </a:solidFill>
                <a:latin typeface="Arial" charset="0"/>
              </a:rPr>
              <a:t>(fluorescently tagged)</a:t>
            </a:r>
            <a:endParaRPr lang="en-US" sz="1000" dirty="0">
              <a:solidFill>
                <a:srgbClr val="000000"/>
              </a:solidFill>
              <a:latin typeface="Arial" charset="0"/>
            </a:endParaRPr>
          </a:p>
        </p:txBody>
      </p:sp>
      <p:sp>
        <p:nvSpPr>
          <p:cNvPr id="23" name="Text Box 31"/>
          <p:cNvSpPr txBox="1">
            <a:spLocks noChangeArrowheads="1"/>
          </p:cNvSpPr>
          <p:nvPr/>
        </p:nvSpPr>
        <p:spPr bwMode="auto">
          <a:xfrm>
            <a:off x="3790951" y="935761"/>
            <a:ext cx="698500" cy="2897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000" dirty="0" smtClean="0">
                <a:solidFill>
                  <a:srgbClr val="000000"/>
                </a:solidFill>
                <a:latin typeface="Arial" charset="0"/>
              </a:rPr>
              <a:t>DNA</a:t>
            </a:r>
          </a:p>
          <a:p>
            <a:pPr eaLnBrk="0" hangingPunct="0"/>
            <a:r>
              <a:rPr lang="en-US" sz="1000" dirty="0" smtClean="0">
                <a:solidFill>
                  <a:srgbClr val="000000"/>
                </a:solidFill>
                <a:latin typeface="Arial" charset="0"/>
              </a:rPr>
              <a:t>polymerase</a:t>
            </a:r>
            <a:endParaRPr lang="en-US" sz="1000" dirty="0">
              <a:solidFill>
                <a:srgbClr val="000000"/>
              </a:solidFill>
              <a:latin typeface="Arial" charset="0"/>
            </a:endParaRPr>
          </a:p>
        </p:txBody>
      </p:sp>
      <p:sp>
        <p:nvSpPr>
          <p:cNvPr id="24" name="Text Box 31"/>
          <p:cNvSpPr txBox="1">
            <a:spLocks noChangeArrowheads="1"/>
          </p:cNvSpPr>
          <p:nvPr/>
        </p:nvSpPr>
        <p:spPr bwMode="auto">
          <a:xfrm>
            <a:off x="3117851" y="2021611"/>
            <a:ext cx="901700" cy="2961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000" dirty="0" smtClean="0">
                <a:solidFill>
                  <a:srgbClr val="000000"/>
                </a:solidFill>
                <a:latin typeface="Arial" charset="0"/>
              </a:rPr>
              <a:t>DNA (template </a:t>
            </a:r>
            <a:br>
              <a:rPr lang="en-US" sz="1000" dirty="0" smtClean="0">
                <a:solidFill>
                  <a:srgbClr val="000000"/>
                </a:solidFill>
                <a:latin typeface="Arial" charset="0"/>
              </a:rPr>
            </a:br>
            <a:r>
              <a:rPr lang="en-US" sz="1000" dirty="0" smtClean="0">
                <a:solidFill>
                  <a:srgbClr val="000000"/>
                </a:solidFill>
                <a:latin typeface="Arial" charset="0"/>
              </a:rPr>
              <a:t>strand)</a:t>
            </a:r>
            <a:endParaRPr lang="en-US" sz="1000" dirty="0">
              <a:solidFill>
                <a:srgbClr val="000000"/>
              </a:solidFill>
              <a:latin typeface="Arial" charset="0"/>
            </a:endParaRPr>
          </a:p>
        </p:txBody>
      </p:sp>
      <p:sp>
        <p:nvSpPr>
          <p:cNvPr id="25" name="Text Box 31"/>
          <p:cNvSpPr txBox="1">
            <a:spLocks noChangeArrowheads="1"/>
          </p:cNvSpPr>
          <p:nvPr/>
        </p:nvSpPr>
        <p:spPr bwMode="auto">
          <a:xfrm>
            <a:off x="4610101" y="2015261"/>
            <a:ext cx="1009650" cy="2199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000" dirty="0" smtClean="0">
                <a:solidFill>
                  <a:srgbClr val="000000"/>
                </a:solidFill>
                <a:latin typeface="Arial" charset="0"/>
              </a:rPr>
              <a:t>Labeled strands</a:t>
            </a:r>
            <a:endParaRPr lang="en-US" sz="1000" dirty="0">
              <a:solidFill>
                <a:srgbClr val="000000"/>
              </a:solidFill>
              <a:latin typeface="Arial" charset="0"/>
            </a:endParaRPr>
          </a:p>
        </p:txBody>
      </p:sp>
      <p:sp>
        <p:nvSpPr>
          <p:cNvPr id="26" name="Text Box 31"/>
          <p:cNvSpPr txBox="1">
            <a:spLocks noChangeArrowheads="1"/>
          </p:cNvSpPr>
          <p:nvPr/>
        </p:nvSpPr>
        <p:spPr bwMode="auto">
          <a:xfrm>
            <a:off x="2921001" y="3767861"/>
            <a:ext cx="800100" cy="4612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000" dirty="0" smtClean="0">
                <a:solidFill>
                  <a:srgbClr val="000000"/>
                </a:solidFill>
                <a:latin typeface="Arial" charset="0"/>
              </a:rPr>
              <a:t>Direction</a:t>
            </a:r>
            <a:br>
              <a:rPr lang="en-US" sz="1000" dirty="0" smtClean="0">
                <a:solidFill>
                  <a:srgbClr val="000000"/>
                </a:solidFill>
                <a:latin typeface="Arial" charset="0"/>
              </a:rPr>
            </a:br>
            <a:r>
              <a:rPr lang="en-US" sz="1000" dirty="0" smtClean="0">
                <a:solidFill>
                  <a:srgbClr val="000000"/>
                </a:solidFill>
                <a:latin typeface="Arial" charset="0"/>
              </a:rPr>
              <a:t>of movement</a:t>
            </a:r>
            <a:br>
              <a:rPr lang="en-US" sz="1000" dirty="0" smtClean="0">
                <a:solidFill>
                  <a:srgbClr val="000000"/>
                </a:solidFill>
                <a:latin typeface="Arial" charset="0"/>
              </a:rPr>
            </a:br>
            <a:r>
              <a:rPr lang="en-US" sz="1000" dirty="0" smtClean="0">
                <a:solidFill>
                  <a:srgbClr val="000000"/>
                </a:solidFill>
                <a:latin typeface="Arial" charset="0"/>
              </a:rPr>
              <a:t>of strands</a:t>
            </a:r>
            <a:endParaRPr lang="en-US" sz="1000" dirty="0">
              <a:solidFill>
                <a:srgbClr val="000000"/>
              </a:solidFill>
              <a:latin typeface="Arial" charset="0"/>
            </a:endParaRPr>
          </a:p>
        </p:txBody>
      </p:sp>
      <p:sp>
        <p:nvSpPr>
          <p:cNvPr id="28" name="Text Box 31"/>
          <p:cNvSpPr txBox="1">
            <a:spLocks noChangeArrowheads="1"/>
          </p:cNvSpPr>
          <p:nvPr/>
        </p:nvSpPr>
        <p:spPr bwMode="auto">
          <a:xfrm>
            <a:off x="4273550" y="3926611"/>
            <a:ext cx="1435100" cy="1818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000" dirty="0" smtClean="0">
                <a:solidFill>
                  <a:srgbClr val="000000"/>
                </a:solidFill>
                <a:latin typeface="Arial" charset="0"/>
              </a:rPr>
              <a:t>Longest labeled strand</a:t>
            </a:r>
            <a:endParaRPr lang="en-US" sz="1000" dirty="0">
              <a:solidFill>
                <a:srgbClr val="000000"/>
              </a:solidFill>
              <a:latin typeface="Arial" charset="0"/>
            </a:endParaRPr>
          </a:p>
        </p:txBody>
      </p:sp>
      <p:sp>
        <p:nvSpPr>
          <p:cNvPr id="29" name="Text Box 31"/>
          <p:cNvSpPr txBox="1">
            <a:spLocks noChangeArrowheads="1"/>
          </p:cNvSpPr>
          <p:nvPr/>
        </p:nvSpPr>
        <p:spPr bwMode="auto">
          <a:xfrm>
            <a:off x="4959351" y="4371111"/>
            <a:ext cx="546100" cy="1691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000" dirty="0" smtClean="0">
                <a:solidFill>
                  <a:srgbClr val="000000"/>
                </a:solidFill>
                <a:latin typeface="Arial" charset="0"/>
              </a:rPr>
              <a:t>Detector</a:t>
            </a:r>
            <a:endParaRPr lang="en-US" sz="1000" dirty="0">
              <a:solidFill>
                <a:srgbClr val="000000"/>
              </a:solidFill>
              <a:latin typeface="Arial" charset="0"/>
            </a:endParaRPr>
          </a:p>
        </p:txBody>
      </p:sp>
      <p:sp>
        <p:nvSpPr>
          <p:cNvPr id="30" name="Text Box 31"/>
          <p:cNvSpPr txBox="1">
            <a:spLocks noChangeArrowheads="1"/>
          </p:cNvSpPr>
          <p:nvPr/>
        </p:nvSpPr>
        <p:spPr bwMode="auto">
          <a:xfrm>
            <a:off x="2984501" y="4879111"/>
            <a:ext cx="355600" cy="1754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000" dirty="0" smtClean="0">
                <a:solidFill>
                  <a:srgbClr val="000000"/>
                </a:solidFill>
                <a:latin typeface="Arial" charset="0"/>
              </a:rPr>
              <a:t>Laser</a:t>
            </a:r>
            <a:endParaRPr lang="en-US" sz="1000" dirty="0">
              <a:solidFill>
                <a:srgbClr val="000000"/>
              </a:solidFill>
              <a:latin typeface="Arial" charset="0"/>
            </a:endParaRPr>
          </a:p>
        </p:txBody>
      </p:sp>
      <p:sp>
        <p:nvSpPr>
          <p:cNvPr id="31" name="Text Box 31"/>
          <p:cNvSpPr txBox="1">
            <a:spLocks noChangeArrowheads="1"/>
          </p:cNvSpPr>
          <p:nvPr/>
        </p:nvSpPr>
        <p:spPr bwMode="auto">
          <a:xfrm>
            <a:off x="4279900" y="4955311"/>
            <a:ext cx="1485900" cy="1627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000" dirty="0" smtClean="0">
                <a:solidFill>
                  <a:srgbClr val="000000"/>
                </a:solidFill>
                <a:latin typeface="Arial" charset="0"/>
              </a:rPr>
              <a:t>Shortest labeled strand</a:t>
            </a:r>
            <a:endParaRPr lang="en-US" sz="1000" dirty="0">
              <a:solidFill>
                <a:srgbClr val="000000"/>
              </a:solidFill>
              <a:latin typeface="Arial" charset="0"/>
            </a:endParaRPr>
          </a:p>
        </p:txBody>
      </p:sp>
      <p:sp>
        <p:nvSpPr>
          <p:cNvPr id="32" name="Text Box 31"/>
          <p:cNvSpPr txBox="1">
            <a:spLocks noChangeArrowheads="1"/>
          </p:cNvSpPr>
          <p:nvPr/>
        </p:nvSpPr>
        <p:spPr bwMode="auto">
          <a:xfrm>
            <a:off x="3321051" y="3558311"/>
            <a:ext cx="622300" cy="1945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000" dirty="0" smtClean="0">
                <a:solidFill>
                  <a:srgbClr val="000000"/>
                </a:solidFill>
                <a:latin typeface="Arial" charset="0"/>
              </a:rPr>
              <a:t>Shortest</a:t>
            </a:r>
            <a:endParaRPr lang="en-US" sz="1000" dirty="0">
              <a:solidFill>
                <a:srgbClr val="000000"/>
              </a:solidFill>
              <a:latin typeface="Arial" charset="0"/>
            </a:endParaRPr>
          </a:p>
        </p:txBody>
      </p:sp>
      <p:sp>
        <p:nvSpPr>
          <p:cNvPr id="33" name="Text Box 31"/>
          <p:cNvSpPr txBox="1">
            <a:spLocks noChangeArrowheads="1"/>
          </p:cNvSpPr>
          <p:nvPr/>
        </p:nvSpPr>
        <p:spPr bwMode="auto">
          <a:xfrm>
            <a:off x="6553201" y="3558311"/>
            <a:ext cx="558800" cy="1754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000" dirty="0" smtClean="0">
                <a:solidFill>
                  <a:srgbClr val="000000"/>
                </a:solidFill>
                <a:latin typeface="Arial" charset="0"/>
              </a:rPr>
              <a:t>Longest</a:t>
            </a:r>
            <a:endParaRPr lang="en-US" sz="1000" dirty="0">
              <a:solidFill>
                <a:srgbClr val="000000"/>
              </a:solidFill>
              <a:latin typeface="Arial" charset="0"/>
            </a:endParaRPr>
          </a:p>
        </p:txBody>
      </p:sp>
      <p:sp>
        <p:nvSpPr>
          <p:cNvPr id="34" name="Text Box 31"/>
          <p:cNvSpPr txBox="1">
            <a:spLocks noChangeArrowheads="1"/>
          </p:cNvSpPr>
          <p:nvPr/>
        </p:nvSpPr>
        <p:spPr bwMode="auto">
          <a:xfrm>
            <a:off x="1943101" y="142011"/>
            <a:ext cx="685800" cy="2262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000" dirty="0" smtClean="0">
                <a:solidFill>
                  <a:srgbClr val="FF6600"/>
                </a:solidFill>
                <a:latin typeface="Arial" charset="0"/>
              </a:rPr>
              <a:t>Technique</a:t>
            </a:r>
            <a:endParaRPr lang="en-US" sz="1000" dirty="0">
              <a:solidFill>
                <a:srgbClr val="FF6600"/>
              </a:solidFill>
              <a:latin typeface="Arial" charset="0"/>
            </a:endParaRPr>
          </a:p>
        </p:txBody>
      </p:sp>
      <p:sp>
        <p:nvSpPr>
          <p:cNvPr id="35" name="Text Box 31"/>
          <p:cNvSpPr txBox="1">
            <a:spLocks noChangeArrowheads="1"/>
          </p:cNvSpPr>
          <p:nvPr/>
        </p:nvSpPr>
        <p:spPr bwMode="auto">
          <a:xfrm>
            <a:off x="1930401" y="5120411"/>
            <a:ext cx="508000" cy="1691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000" dirty="0" smtClean="0">
                <a:solidFill>
                  <a:srgbClr val="FF6600"/>
                </a:solidFill>
                <a:latin typeface="Arial" charset="0"/>
              </a:rPr>
              <a:t>Results</a:t>
            </a:r>
            <a:endParaRPr lang="en-US" sz="1000" dirty="0">
              <a:solidFill>
                <a:srgbClr val="FF6600"/>
              </a:solidFill>
              <a:latin typeface="Arial" charset="0"/>
            </a:endParaRPr>
          </a:p>
        </p:txBody>
      </p:sp>
      <p:sp>
        <p:nvSpPr>
          <p:cNvPr id="36" name="Text Box 31"/>
          <p:cNvSpPr txBox="1">
            <a:spLocks noChangeArrowheads="1"/>
          </p:cNvSpPr>
          <p:nvPr/>
        </p:nvSpPr>
        <p:spPr bwMode="auto">
          <a:xfrm>
            <a:off x="2806701" y="453161"/>
            <a:ext cx="165100" cy="1754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000" dirty="0" smtClean="0">
                <a:solidFill>
                  <a:srgbClr val="000000"/>
                </a:solidFill>
                <a:latin typeface="Arial" charset="0"/>
              </a:rPr>
              <a:t>5</a:t>
            </a:r>
            <a:r>
              <a:rPr lang="en-US" sz="1000" dirty="0" smtClean="0">
                <a:solidFill>
                  <a:srgbClr val="000000"/>
                </a:solidFill>
                <a:latin typeface="Symbol Std"/>
                <a:cs typeface="Symbol Std"/>
              </a:rPr>
              <a:t>′</a:t>
            </a:r>
            <a:endParaRPr lang="en-US" sz="1000" dirty="0">
              <a:solidFill>
                <a:srgbClr val="000000"/>
              </a:solidFill>
              <a:latin typeface="Symbol Std"/>
              <a:cs typeface="Symbol Std"/>
            </a:endParaRPr>
          </a:p>
        </p:txBody>
      </p:sp>
      <p:sp>
        <p:nvSpPr>
          <p:cNvPr id="37" name="Text Box 31"/>
          <p:cNvSpPr txBox="1">
            <a:spLocks noChangeArrowheads="1"/>
          </p:cNvSpPr>
          <p:nvPr/>
        </p:nvSpPr>
        <p:spPr bwMode="auto">
          <a:xfrm>
            <a:off x="2806701" y="2097811"/>
            <a:ext cx="165100" cy="1754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000" dirty="0" smtClean="0">
                <a:solidFill>
                  <a:srgbClr val="000000"/>
                </a:solidFill>
                <a:latin typeface="Arial" charset="0"/>
              </a:rPr>
              <a:t>5</a:t>
            </a:r>
            <a:r>
              <a:rPr lang="en-US" sz="1000" dirty="0" smtClean="0">
                <a:solidFill>
                  <a:srgbClr val="000000"/>
                </a:solidFill>
                <a:latin typeface="Symbol Std"/>
                <a:cs typeface="Symbol Std"/>
              </a:rPr>
              <a:t>′</a:t>
            </a:r>
            <a:endParaRPr lang="en-US" sz="1000" dirty="0">
              <a:solidFill>
                <a:srgbClr val="000000"/>
              </a:solidFill>
              <a:latin typeface="Symbol Std"/>
              <a:cs typeface="Symbol Std"/>
            </a:endParaRPr>
          </a:p>
        </p:txBody>
      </p:sp>
      <p:sp>
        <p:nvSpPr>
          <p:cNvPr id="38" name="Text Box 31"/>
          <p:cNvSpPr txBox="1">
            <a:spLocks noChangeArrowheads="1"/>
          </p:cNvSpPr>
          <p:nvPr/>
        </p:nvSpPr>
        <p:spPr bwMode="auto">
          <a:xfrm>
            <a:off x="3625851" y="3424961"/>
            <a:ext cx="165100" cy="1754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000" dirty="0" smtClean="0">
                <a:solidFill>
                  <a:srgbClr val="000000"/>
                </a:solidFill>
                <a:latin typeface="Arial" charset="0"/>
              </a:rPr>
              <a:t>5</a:t>
            </a:r>
            <a:r>
              <a:rPr lang="en-US" sz="1000" dirty="0" smtClean="0">
                <a:solidFill>
                  <a:srgbClr val="000000"/>
                </a:solidFill>
                <a:latin typeface="Symbol Std"/>
                <a:cs typeface="Symbol Std"/>
              </a:rPr>
              <a:t>′</a:t>
            </a:r>
            <a:endParaRPr lang="en-US" sz="1000" dirty="0">
              <a:solidFill>
                <a:srgbClr val="000000"/>
              </a:solidFill>
              <a:latin typeface="Symbol Std"/>
              <a:cs typeface="Symbol Std"/>
            </a:endParaRPr>
          </a:p>
        </p:txBody>
      </p:sp>
      <p:sp>
        <p:nvSpPr>
          <p:cNvPr id="39" name="Text Box 31"/>
          <p:cNvSpPr txBox="1">
            <a:spLocks noChangeArrowheads="1"/>
          </p:cNvSpPr>
          <p:nvPr/>
        </p:nvSpPr>
        <p:spPr bwMode="auto">
          <a:xfrm flipH="1">
            <a:off x="4121150" y="764311"/>
            <a:ext cx="196849" cy="1754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000" dirty="0" smtClean="0">
                <a:solidFill>
                  <a:srgbClr val="000000"/>
                </a:solidFill>
                <a:latin typeface="Arial" charset="0"/>
              </a:rPr>
              <a:t>5</a:t>
            </a:r>
            <a:r>
              <a:rPr lang="en-US" sz="1000" dirty="0" smtClean="0">
                <a:solidFill>
                  <a:srgbClr val="000000"/>
                </a:solidFill>
                <a:latin typeface="Symbol Std"/>
                <a:cs typeface="Symbol Std"/>
              </a:rPr>
              <a:t>′</a:t>
            </a:r>
            <a:endParaRPr lang="en-US" sz="1000" dirty="0">
              <a:solidFill>
                <a:srgbClr val="000000"/>
              </a:solidFill>
              <a:latin typeface="Symbol Std"/>
              <a:cs typeface="Symbol Std"/>
            </a:endParaRPr>
          </a:p>
        </p:txBody>
      </p:sp>
      <p:sp>
        <p:nvSpPr>
          <p:cNvPr id="40" name="Text Box 31"/>
          <p:cNvSpPr txBox="1">
            <a:spLocks noChangeArrowheads="1"/>
          </p:cNvSpPr>
          <p:nvPr/>
        </p:nvSpPr>
        <p:spPr bwMode="auto">
          <a:xfrm>
            <a:off x="6845301" y="3399561"/>
            <a:ext cx="165100" cy="1754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000" dirty="0" smtClean="0">
                <a:solidFill>
                  <a:srgbClr val="000000"/>
                </a:solidFill>
                <a:latin typeface="Arial" charset="0"/>
              </a:rPr>
              <a:t>5</a:t>
            </a:r>
            <a:r>
              <a:rPr lang="en-US" sz="1000" dirty="0" smtClean="0">
                <a:solidFill>
                  <a:srgbClr val="000000"/>
                </a:solidFill>
                <a:latin typeface="Symbol Std"/>
                <a:cs typeface="Symbol Std"/>
              </a:rPr>
              <a:t>′</a:t>
            </a:r>
            <a:endParaRPr lang="en-US" sz="1000" dirty="0">
              <a:solidFill>
                <a:srgbClr val="000000"/>
              </a:solidFill>
              <a:latin typeface="Symbol Std"/>
              <a:cs typeface="Symbol Std"/>
            </a:endParaRPr>
          </a:p>
        </p:txBody>
      </p:sp>
      <p:sp>
        <p:nvSpPr>
          <p:cNvPr id="41" name="Text Box 31"/>
          <p:cNvSpPr txBox="1">
            <a:spLocks noChangeArrowheads="1"/>
          </p:cNvSpPr>
          <p:nvPr/>
        </p:nvSpPr>
        <p:spPr bwMode="auto">
          <a:xfrm>
            <a:off x="4108450" y="300761"/>
            <a:ext cx="241299" cy="1881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000" dirty="0" smtClean="0">
                <a:solidFill>
                  <a:srgbClr val="000000"/>
                </a:solidFill>
                <a:latin typeface="Arial" charset="0"/>
              </a:rPr>
              <a:t>3</a:t>
            </a:r>
            <a:r>
              <a:rPr lang="en-US" sz="1000" dirty="0" smtClean="0">
                <a:solidFill>
                  <a:srgbClr val="000000"/>
                </a:solidFill>
                <a:latin typeface="Symbol Std"/>
                <a:cs typeface="Symbol Std"/>
              </a:rPr>
              <a:t>′</a:t>
            </a:r>
            <a:endParaRPr lang="en-US" sz="1000" dirty="0">
              <a:solidFill>
                <a:srgbClr val="000000"/>
              </a:solidFill>
              <a:latin typeface="Symbol Std"/>
              <a:cs typeface="Symbol Std"/>
            </a:endParaRPr>
          </a:p>
        </p:txBody>
      </p:sp>
      <p:sp>
        <p:nvSpPr>
          <p:cNvPr id="42" name="Text Box 31"/>
          <p:cNvSpPr txBox="1">
            <a:spLocks noChangeArrowheads="1"/>
          </p:cNvSpPr>
          <p:nvPr/>
        </p:nvSpPr>
        <p:spPr bwMode="auto">
          <a:xfrm>
            <a:off x="2781300" y="3431311"/>
            <a:ext cx="241299" cy="1881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000" dirty="0" smtClean="0">
                <a:solidFill>
                  <a:srgbClr val="000000"/>
                </a:solidFill>
                <a:latin typeface="Arial" charset="0"/>
              </a:rPr>
              <a:t>3</a:t>
            </a:r>
            <a:r>
              <a:rPr lang="en-US" sz="1000" dirty="0" smtClean="0">
                <a:solidFill>
                  <a:srgbClr val="000000"/>
                </a:solidFill>
                <a:latin typeface="Symbol Std"/>
                <a:cs typeface="Symbol Std"/>
              </a:rPr>
              <a:t>′</a:t>
            </a:r>
            <a:endParaRPr lang="en-US" sz="1000" dirty="0">
              <a:solidFill>
                <a:srgbClr val="000000"/>
              </a:solidFill>
              <a:latin typeface="Symbol Std"/>
              <a:cs typeface="Symbol Std"/>
            </a:endParaRPr>
          </a:p>
        </p:txBody>
      </p:sp>
      <p:sp>
        <p:nvSpPr>
          <p:cNvPr id="43" name="Text Box 31"/>
          <p:cNvSpPr txBox="1">
            <a:spLocks noChangeArrowheads="1"/>
          </p:cNvSpPr>
          <p:nvPr/>
        </p:nvSpPr>
        <p:spPr bwMode="auto">
          <a:xfrm>
            <a:off x="3600450" y="2923311"/>
            <a:ext cx="241299" cy="1881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000" dirty="0" smtClean="0">
                <a:solidFill>
                  <a:srgbClr val="000000"/>
                </a:solidFill>
                <a:latin typeface="Arial" charset="0"/>
              </a:rPr>
              <a:t>3</a:t>
            </a:r>
            <a:r>
              <a:rPr lang="en-US" sz="1000" dirty="0" smtClean="0">
                <a:solidFill>
                  <a:srgbClr val="000000"/>
                </a:solidFill>
                <a:latin typeface="Symbol Std"/>
                <a:cs typeface="Symbol Std"/>
              </a:rPr>
              <a:t>′</a:t>
            </a:r>
            <a:endParaRPr lang="en-US" sz="1000" dirty="0">
              <a:solidFill>
                <a:srgbClr val="000000"/>
              </a:solidFill>
              <a:latin typeface="Symbol Std"/>
              <a:cs typeface="Symbol Std"/>
            </a:endParaRPr>
          </a:p>
        </p:txBody>
      </p:sp>
      <p:sp>
        <p:nvSpPr>
          <p:cNvPr id="44" name="Text Box 31"/>
          <p:cNvSpPr txBox="1">
            <a:spLocks noChangeArrowheads="1"/>
          </p:cNvSpPr>
          <p:nvPr/>
        </p:nvSpPr>
        <p:spPr bwMode="auto">
          <a:xfrm>
            <a:off x="2781300" y="1786661"/>
            <a:ext cx="241299" cy="1881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000" dirty="0" smtClean="0">
                <a:solidFill>
                  <a:srgbClr val="000000"/>
                </a:solidFill>
                <a:latin typeface="Arial" charset="0"/>
              </a:rPr>
              <a:t>3</a:t>
            </a:r>
            <a:r>
              <a:rPr lang="en-US" sz="1000" dirty="0" smtClean="0">
                <a:solidFill>
                  <a:srgbClr val="000000"/>
                </a:solidFill>
                <a:latin typeface="Symbol Std"/>
                <a:cs typeface="Symbol Std"/>
              </a:rPr>
              <a:t>′</a:t>
            </a:r>
            <a:endParaRPr lang="en-US" sz="1000" dirty="0">
              <a:solidFill>
                <a:srgbClr val="000000"/>
              </a:solidFill>
              <a:latin typeface="Symbol Std"/>
              <a:cs typeface="Symbol Std"/>
            </a:endParaRPr>
          </a:p>
        </p:txBody>
      </p:sp>
      <p:sp>
        <p:nvSpPr>
          <p:cNvPr id="45" name="Text Box 31"/>
          <p:cNvSpPr txBox="1">
            <a:spLocks noChangeArrowheads="1"/>
          </p:cNvSpPr>
          <p:nvPr/>
        </p:nvSpPr>
        <p:spPr bwMode="auto">
          <a:xfrm>
            <a:off x="6808258" y="2110512"/>
            <a:ext cx="241299" cy="1881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000" dirty="0" smtClean="0">
                <a:solidFill>
                  <a:srgbClr val="000000"/>
                </a:solidFill>
                <a:latin typeface="Arial" charset="0"/>
              </a:rPr>
              <a:t>3</a:t>
            </a:r>
            <a:r>
              <a:rPr lang="en-US" sz="1000" dirty="0" smtClean="0">
                <a:solidFill>
                  <a:srgbClr val="000000"/>
                </a:solidFill>
                <a:latin typeface="Symbol Std"/>
                <a:cs typeface="Symbol Std"/>
              </a:rPr>
              <a:t>′</a:t>
            </a:r>
            <a:endParaRPr lang="en-US" sz="1000" dirty="0">
              <a:solidFill>
                <a:srgbClr val="000000"/>
              </a:solidFill>
              <a:latin typeface="Symbol Std"/>
              <a:cs typeface="Symbol Std"/>
            </a:endParaRPr>
          </a:p>
        </p:txBody>
      </p:sp>
      <p:sp>
        <p:nvSpPr>
          <p:cNvPr id="46" name="Text Box 31"/>
          <p:cNvSpPr txBox="1">
            <a:spLocks noChangeArrowheads="1"/>
          </p:cNvSpPr>
          <p:nvPr/>
        </p:nvSpPr>
        <p:spPr bwMode="auto">
          <a:xfrm>
            <a:off x="2870200" y="542061"/>
            <a:ext cx="273050" cy="13883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lnSpc>
                <a:spcPct val="75000"/>
              </a:lnSpc>
            </a:pPr>
            <a:r>
              <a:rPr lang="en-US" sz="900" dirty="0" smtClean="0">
                <a:solidFill>
                  <a:srgbClr val="000000"/>
                </a:solidFill>
                <a:latin typeface="Arial" charset="0"/>
              </a:rPr>
              <a:t>C</a:t>
            </a:r>
          </a:p>
          <a:p>
            <a:pPr algn="ctr" eaLnBrk="0" hangingPunct="0">
              <a:lnSpc>
                <a:spcPct val="75000"/>
              </a:lnSpc>
            </a:pPr>
            <a:r>
              <a:rPr lang="en-US" sz="900" dirty="0" smtClean="0">
                <a:solidFill>
                  <a:srgbClr val="000000"/>
                </a:solidFill>
                <a:latin typeface="Arial" charset="0"/>
                <a:cs typeface="Symbol Std"/>
              </a:rPr>
              <a:t>T</a:t>
            </a:r>
          </a:p>
          <a:p>
            <a:pPr algn="ctr" eaLnBrk="0" hangingPunct="0">
              <a:lnSpc>
                <a:spcPct val="75000"/>
              </a:lnSpc>
            </a:pPr>
            <a:r>
              <a:rPr lang="en-US" sz="900" dirty="0" smtClean="0">
                <a:solidFill>
                  <a:srgbClr val="000000"/>
                </a:solidFill>
                <a:latin typeface="Arial" charset="0"/>
                <a:cs typeface="Symbol Std"/>
              </a:rPr>
              <a:t>G</a:t>
            </a:r>
          </a:p>
          <a:p>
            <a:pPr algn="ctr" eaLnBrk="0" hangingPunct="0">
              <a:lnSpc>
                <a:spcPct val="75000"/>
              </a:lnSpc>
            </a:pPr>
            <a:r>
              <a:rPr lang="en-US" sz="900" dirty="0" smtClean="0">
                <a:solidFill>
                  <a:srgbClr val="000000"/>
                </a:solidFill>
                <a:latin typeface="Arial" charset="0"/>
                <a:cs typeface="Symbol Std"/>
              </a:rPr>
              <a:t>A</a:t>
            </a:r>
            <a:br>
              <a:rPr lang="en-US" sz="900" dirty="0" smtClean="0">
                <a:solidFill>
                  <a:srgbClr val="000000"/>
                </a:solidFill>
                <a:latin typeface="Arial" charset="0"/>
                <a:cs typeface="Symbol Std"/>
              </a:rPr>
            </a:br>
            <a:r>
              <a:rPr lang="en-US" sz="900" dirty="0" smtClean="0">
                <a:solidFill>
                  <a:srgbClr val="000000"/>
                </a:solidFill>
                <a:latin typeface="Arial" charset="0"/>
                <a:cs typeface="Symbol Std"/>
              </a:rPr>
              <a:t>C</a:t>
            </a:r>
          </a:p>
          <a:p>
            <a:pPr algn="ctr" eaLnBrk="0" hangingPunct="0">
              <a:lnSpc>
                <a:spcPct val="75000"/>
              </a:lnSpc>
            </a:pPr>
            <a:r>
              <a:rPr lang="en-US" sz="900" dirty="0" smtClean="0">
                <a:solidFill>
                  <a:srgbClr val="000000"/>
                </a:solidFill>
                <a:latin typeface="Arial" charset="0"/>
                <a:cs typeface="Symbol Std"/>
              </a:rPr>
              <a:t>T</a:t>
            </a:r>
          </a:p>
          <a:p>
            <a:pPr algn="ctr" eaLnBrk="0" hangingPunct="0">
              <a:lnSpc>
                <a:spcPct val="75000"/>
              </a:lnSpc>
            </a:pPr>
            <a:r>
              <a:rPr lang="en-US" sz="900" dirty="0" smtClean="0">
                <a:solidFill>
                  <a:srgbClr val="000000"/>
                </a:solidFill>
                <a:latin typeface="Arial" charset="0"/>
                <a:cs typeface="Symbol Std"/>
              </a:rPr>
              <a:t>T</a:t>
            </a:r>
          </a:p>
          <a:p>
            <a:pPr algn="ctr" eaLnBrk="0" hangingPunct="0">
              <a:lnSpc>
                <a:spcPct val="75000"/>
              </a:lnSpc>
            </a:pPr>
            <a:r>
              <a:rPr lang="en-US" sz="900" dirty="0" smtClean="0">
                <a:solidFill>
                  <a:srgbClr val="000000"/>
                </a:solidFill>
                <a:latin typeface="Arial" charset="0"/>
                <a:cs typeface="Symbol Std"/>
              </a:rPr>
              <a:t>C</a:t>
            </a:r>
          </a:p>
          <a:p>
            <a:pPr algn="ctr" eaLnBrk="0" hangingPunct="0">
              <a:lnSpc>
                <a:spcPct val="75000"/>
              </a:lnSpc>
            </a:pPr>
            <a:r>
              <a:rPr lang="en-US" sz="900" dirty="0" smtClean="0">
                <a:solidFill>
                  <a:srgbClr val="000000"/>
                </a:solidFill>
                <a:latin typeface="Arial" charset="0"/>
                <a:cs typeface="Symbol Std"/>
              </a:rPr>
              <a:t>G</a:t>
            </a:r>
          </a:p>
          <a:p>
            <a:pPr algn="ctr" eaLnBrk="0" hangingPunct="0">
              <a:lnSpc>
                <a:spcPct val="75000"/>
              </a:lnSpc>
            </a:pPr>
            <a:r>
              <a:rPr lang="en-US" sz="900" dirty="0" smtClean="0">
                <a:solidFill>
                  <a:srgbClr val="000000"/>
                </a:solidFill>
                <a:latin typeface="Arial" charset="0"/>
                <a:cs typeface="Symbol Std"/>
              </a:rPr>
              <a:t>A</a:t>
            </a:r>
            <a:endParaRPr lang="en-US" sz="900" dirty="0">
              <a:solidFill>
                <a:srgbClr val="000000"/>
              </a:solidFill>
              <a:latin typeface="Arial" charset="0"/>
              <a:cs typeface="Symbol Std"/>
            </a:endParaRPr>
          </a:p>
          <a:p>
            <a:pPr algn="ctr" eaLnBrk="0" hangingPunct="0">
              <a:lnSpc>
                <a:spcPct val="75000"/>
              </a:lnSpc>
            </a:pPr>
            <a:r>
              <a:rPr lang="en-US" sz="900" dirty="0" smtClean="0">
                <a:solidFill>
                  <a:srgbClr val="000000"/>
                </a:solidFill>
                <a:latin typeface="Arial" charset="0"/>
                <a:cs typeface="Symbol Std"/>
              </a:rPr>
              <a:t>C</a:t>
            </a:r>
          </a:p>
          <a:p>
            <a:pPr algn="ctr" eaLnBrk="0" hangingPunct="0">
              <a:lnSpc>
                <a:spcPct val="75000"/>
              </a:lnSpc>
            </a:pPr>
            <a:r>
              <a:rPr lang="en-US" sz="900" dirty="0" smtClean="0">
                <a:solidFill>
                  <a:srgbClr val="000000"/>
                </a:solidFill>
                <a:latin typeface="Arial" charset="0"/>
                <a:cs typeface="Symbol Std"/>
              </a:rPr>
              <a:t>A</a:t>
            </a:r>
            <a:endParaRPr lang="en-US" sz="900" dirty="0">
              <a:solidFill>
                <a:srgbClr val="000000"/>
              </a:solidFill>
              <a:latin typeface="Arial" charset="0"/>
              <a:cs typeface="Symbol Std"/>
            </a:endParaRPr>
          </a:p>
          <a:p>
            <a:pPr algn="ctr" eaLnBrk="0" hangingPunct="0">
              <a:lnSpc>
                <a:spcPct val="75000"/>
              </a:lnSpc>
            </a:pPr>
            <a:r>
              <a:rPr lang="en-US" sz="900" dirty="0" smtClean="0">
                <a:solidFill>
                  <a:srgbClr val="000000"/>
                </a:solidFill>
                <a:latin typeface="Symbol Std"/>
                <a:cs typeface="Symbol Std"/>
              </a:rPr>
              <a:t>A</a:t>
            </a:r>
            <a:endParaRPr lang="en-US" sz="900" dirty="0">
              <a:solidFill>
                <a:srgbClr val="000000"/>
              </a:solidFill>
              <a:latin typeface="Symbol Std"/>
              <a:cs typeface="Symbol Std"/>
            </a:endParaRPr>
          </a:p>
        </p:txBody>
      </p:sp>
      <p:sp>
        <p:nvSpPr>
          <p:cNvPr id="47" name="Text Box 31"/>
          <p:cNvSpPr txBox="1">
            <a:spLocks noChangeArrowheads="1"/>
          </p:cNvSpPr>
          <p:nvPr/>
        </p:nvSpPr>
        <p:spPr bwMode="auto">
          <a:xfrm>
            <a:off x="2870200" y="2186711"/>
            <a:ext cx="273050" cy="13883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lnSpc>
                <a:spcPct val="75000"/>
              </a:lnSpc>
            </a:pPr>
            <a:r>
              <a:rPr lang="en-US" sz="900" dirty="0" smtClean="0">
                <a:solidFill>
                  <a:srgbClr val="000000"/>
                </a:solidFill>
                <a:latin typeface="Arial" charset="0"/>
              </a:rPr>
              <a:t>C</a:t>
            </a:r>
          </a:p>
          <a:p>
            <a:pPr algn="ctr" eaLnBrk="0" hangingPunct="0">
              <a:lnSpc>
                <a:spcPct val="75000"/>
              </a:lnSpc>
            </a:pPr>
            <a:r>
              <a:rPr lang="en-US" sz="900" dirty="0" smtClean="0">
                <a:solidFill>
                  <a:srgbClr val="000000"/>
                </a:solidFill>
                <a:latin typeface="Arial" charset="0"/>
                <a:cs typeface="Symbol Std"/>
              </a:rPr>
              <a:t>T</a:t>
            </a:r>
          </a:p>
          <a:p>
            <a:pPr algn="ctr" eaLnBrk="0" hangingPunct="0">
              <a:lnSpc>
                <a:spcPct val="75000"/>
              </a:lnSpc>
            </a:pPr>
            <a:r>
              <a:rPr lang="en-US" sz="900" dirty="0" smtClean="0">
                <a:solidFill>
                  <a:srgbClr val="000000"/>
                </a:solidFill>
                <a:latin typeface="Arial" charset="0"/>
                <a:cs typeface="Symbol Std"/>
              </a:rPr>
              <a:t>G</a:t>
            </a:r>
          </a:p>
          <a:p>
            <a:pPr algn="ctr" eaLnBrk="0" hangingPunct="0">
              <a:lnSpc>
                <a:spcPct val="75000"/>
              </a:lnSpc>
            </a:pPr>
            <a:r>
              <a:rPr lang="en-US" sz="900" dirty="0" smtClean="0">
                <a:solidFill>
                  <a:srgbClr val="000000"/>
                </a:solidFill>
                <a:latin typeface="Arial" charset="0"/>
                <a:cs typeface="Symbol Std"/>
              </a:rPr>
              <a:t>A</a:t>
            </a:r>
            <a:br>
              <a:rPr lang="en-US" sz="900" dirty="0" smtClean="0">
                <a:solidFill>
                  <a:srgbClr val="000000"/>
                </a:solidFill>
                <a:latin typeface="Arial" charset="0"/>
                <a:cs typeface="Symbol Std"/>
              </a:rPr>
            </a:br>
            <a:r>
              <a:rPr lang="en-US" sz="900" dirty="0" smtClean="0">
                <a:solidFill>
                  <a:srgbClr val="000000"/>
                </a:solidFill>
                <a:latin typeface="Arial" charset="0"/>
                <a:cs typeface="Symbol Std"/>
              </a:rPr>
              <a:t>C</a:t>
            </a:r>
          </a:p>
          <a:p>
            <a:pPr algn="ctr" eaLnBrk="0" hangingPunct="0">
              <a:lnSpc>
                <a:spcPct val="75000"/>
              </a:lnSpc>
            </a:pPr>
            <a:r>
              <a:rPr lang="en-US" sz="900" dirty="0" smtClean="0">
                <a:solidFill>
                  <a:srgbClr val="000000"/>
                </a:solidFill>
                <a:latin typeface="Arial" charset="0"/>
                <a:cs typeface="Symbol Std"/>
              </a:rPr>
              <a:t>T</a:t>
            </a:r>
          </a:p>
          <a:p>
            <a:pPr algn="ctr" eaLnBrk="0" hangingPunct="0">
              <a:lnSpc>
                <a:spcPct val="75000"/>
              </a:lnSpc>
            </a:pPr>
            <a:r>
              <a:rPr lang="en-US" sz="900" dirty="0" smtClean="0">
                <a:solidFill>
                  <a:srgbClr val="000000"/>
                </a:solidFill>
                <a:latin typeface="Arial" charset="0"/>
                <a:cs typeface="Symbol Std"/>
              </a:rPr>
              <a:t>T</a:t>
            </a:r>
          </a:p>
          <a:p>
            <a:pPr algn="ctr" eaLnBrk="0" hangingPunct="0">
              <a:lnSpc>
                <a:spcPct val="75000"/>
              </a:lnSpc>
            </a:pPr>
            <a:r>
              <a:rPr lang="en-US" sz="900" dirty="0" smtClean="0">
                <a:solidFill>
                  <a:srgbClr val="000000"/>
                </a:solidFill>
                <a:latin typeface="Arial" charset="0"/>
                <a:cs typeface="Symbol Std"/>
              </a:rPr>
              <a:t>C</a:t>
            </a:r>
          </a:p>
          <a:p>
            <a:pPr algn="ctr" eaLnBrk="0" hangingPunct="0">
              <a:lnSpc>
                <a:spcPct val="75000"/>
              </a:lnSpc>
            </a:pPr>
            <a:r>
              <a:rPr lang="en-US" sz="900" dirty="0" smtClean="0">
                <a:solidFill>
                  <a:srgbClr val="000000"/>
                </a:solidFill>
                <a:latin typeface="Arial" charset="0"/>
                <a:cs typeface="Symbol Std"/>
              </a:rPr>
              <a:t>G</a:t>
            </a:r>
          </a:p>
          <a:p>
            <a:pPr algn="ctr" eaLnBrk="0" hangingPunct="0">
              <a:lnSpc>
                <a:spcPct val="75000"/>
              </a:lnSpc>
            </a:pPr>
            <a:r>
              <a:rPr lang="en-US" sz="900" dirty="0" smtClean="0">
                <a:solidFill>
                  <a:srgbClr val="000000"/>
                </a:solidFill>
                <a:latin typeface="Arial" charset="0"/>
                <a:cs typeface="Symbol Std"/>
              </a:rPr>
              <a:t>A</a:t>
            </a:r>
            <a:endParaRPr lang="en-US" sz="900" dirty="0">
              <a:solidFill>
                <a:srgbClr val="000000"/>
              </a:solidFill>
              <a:latin typeface="Arial" charset="0"/>
              <a:cs typeface="Symbol Std"/>
            </a:endParaRPr>
          </a:p>
          <a:p>
            <a:pPr algn="ctr" eaLnBrk="0" hangingPunct="0">
              <a:lnSpc>
                <a:spcPct val="75000"/>
              </a:lnSpc>
            </a:pPr>
            <a:r>
              <a:rPr lang="en-US" sz="900" dirty="0" smtClean="0">
                <a:solidFill>
                  <a:srgbClr val="000000"/>
                </a:solidFill>
                <a:latin typeface="Arial" charset="0"/>
                <a:cs typeface="Symbol Std"/>
              </a:rPr>
              <a:t>C</a:t>
            </a:r>
          </a:p>
          <a:p>
            <a:pPr algn="ctr" eaLnBrk="0" hangingPunct="0">
              <a:lnSpc>
                <a:spcPct val="75000"/>
              </a:lnSpc>
            </a:pPr>
            <a:r>
              <a:rPr lang="en-US" sz="900" dirty="0" smtClean="0">
                <a:solidFill>
                  <a:srgbClr val="000000"/>
                </a:solidFill>
                <a:latin typeface="Arial" charset="0"/>
                <a:cs typeface="Symbol Std"/>
              </a:rPr>
              <a:t>A</a:t>
            </a:r>
            <a:endParaRPr lang="en-US" sz="900" dirty="0">
              <a:solidFill>
                <a:srgbClr val="000000"/>
              </a:solidFill>
              <a:latin typeface="Arial" charset="0"/>
              <a:cs typeface="Symbol Std"/>
            </a:endParaRPr>
          </a:p>
          <a:p>
            <a:pPr algn="ctr" eaLnBrk="0" hangingPunct="0">
              <a:lnSpc>
                <a:spcPct val="75000"/>
              </a:lnSpc>
            </a:pPr>
            <a:r>
              <a:rPr lang="en-US" sz="900" dirty="0" smtClean="0">
                <a:solidFill>
                  <a:srgbClr val="000000"/>
                </a:solidFill>
                <a:latin typeface="Symbol Std"/>
                <a:cs typeface="Symbol Std"/>
              </a:rPr>
              <a:t>A</a:t>
            </a:r>
            <a:endParaRPr lang="en-US" sz="900" dirty="0">
              <a:solidFill>
                <a:srgbClr val="000000"/>
              </a:solidFill>
              <a:latin typeface="Symbol Std"/>
              <a:cs typeface="Symbol Std"/>
            </a:endParaRPr>
          </a:p>
        </p:txBody>
      </p:sp>
      <p:sp>
        <p:nvSpPr>
          <p:cNvPr id="48" name="Text Box 31"/>
          <p:cNvSpPr txBox="1">
            <a:spLocks noChangeArrowheads="1"/>
          </p:cNvSpPr>
          <p:nvPr/>
        </p:nvSpPr>
        <p:spPr bwMode="auto">
          <a:xfrm>
            <a:off x="3962400" y="402361"/>
            <a:ext cx="273050" cy="4993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lnSpc>
                <a:spcPct val="85000"/>
              </a:lnSpc>
            </a:pPr>
            <a:r>
              <a:rPr lang="en-US" sz="900" dirty="0" smtClean="0">
                <a:solidFill>
                  <a:srgbClr val="000000"/>
                </a:solidFill>
                <a:latin typeface="Arial" charset="0"/>
              </a:rPr>
              <a:t>T</a:t>
            </a:r>
          </a:p>
          <a:p>
            <a:pPr algn="ctr" eaLnBrk="0" hangingPunct="0">
              <a:lnSpc>
                <a:spcPct val="85000"/>
              </a:lnSpc>
            </a:pPr>
            <a:r>
              <a:rPr lang="en-US" sz="900" dirty="0">
                <a:solidFill>
                  <a:srgbClr val="000000"/>
                </a:solidFill>
                <a:latin typeface="Arial" charset="0"/>
                <a:cs typeface="Symbol Std"/>
              </a:rPr>
              <a:t>G</a:t>
            </a:r>
            <a:endParaRPr lang="en-US" sz="900" dirty="0" smtClean="0">
              <a:solidFill>
                <a:srgbClr val="000000"/>
              </a:solidFill>
              <a:latin typeface="Arial" charset="0"/>
              <a:cs typeface="Symbol Std"/>
            </a:endParaRPr>
          </a:p>
          <a:p>
            <a:pPr algn="ctr" eaLnBrk="0" hangingPunct="0">
              <a:lnSpc>
                <a:spcPct val="85000"/>
              </a:lnSpc>
            </a:pPr>
            <a:r>
              <a:rPr lang="en-US" sz="900" dirty="0" smtClean="0">
                <a:solidFill>
                  <a:srgbClr val="000000"/>
                </a:solidFill>
                <a:latin typeface="Arial" charset="0"/>
                <a:cs typeface="Symbol Std"/>
              </a:rPr>
              <a:t>T</a:t>
            </a:r>
          </a:p>
          <a:p>
            <a:pPr algn="ctr" eaLnBrk="0" hangingPunct="0">
              <a:lnSpc>
                <a:spcPct val="85000"/>
              </a:lnSpc>
            </a:pPr>
            <a:r>
              <a:rPr lang="en-US" sz="900" dirty="0">
                <a:solidFill>
                  <a:srgbClr val="000000"/>
                </a:solidFill>
                <a:latin typeface="Arial" charset="0"/>
                <a:cs typeface="Symbol Std"/>
              </a:rPr>
              <a:t>T</a:t>
            </a:r>
            <a:endParaRPr lang="en-US" sz="900" dirty="0">
              <a:solidFill>
                <a:srgbClr val="000000"/>
              </a:solidFill>
              <a:latin typeface="Symbol Std"/>
              <a:cs typeface="Symbol Std"/>
            </a:endParaRPr>
          </a:p>
        </p:txBody>
      </p:sp>
      <p:sp>
        <p:nvSpPr>
          <p:cNvPr id="49" name="Text Box 31"/>
          <p:cNvSpPr txBox="1">
            <a:spLocks noChangeArrowheads="1"/>
          </p:cNvSpPr>
          <p:nvPr/>
        </p:nvSpPr>
        <p:spPr bwMode="auto">
          <a:xfrm>
            <a:off x="3441700" y="3018561"/>
            <a:ext cx="273050" cy="5691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lnSpc>
                <a:spcPct val="80000"/>
              </a:lnSpc>
            </a:pPr>
            <a:r>
              <a:rPr lang="en-US" sz="900" dirty="0" smtClean="0">
                <a:solidFill>
                  <a:srgbClr val="000000"/>
                </a:solidFill>
                <a:latin typeface="Arial" charset="0"/>
              </a:rPr>
              <a:t>C</a:t>
            </a:r>
          </a:p>
          <a:p>
            <a:pPr algn="ctr" eaLnBrk="0" hangingPunct="0">
              <a:lnSpc>
                <a:spcPct val="80000"/>
              </a:lnSpc>
            </a:pPr>
            <a:r>
              <a:rPr lang="en-US" sz="900" dirty="0" smtClean="0">
                <a:solidFill>
                  <a:srgbClr val="000000"/>
                </a:solidFill>
                <a:latin typeface="Arial" charset="0"/>
              </a:rPr>
              <a:t>T</a:t>
            </a:r>
          </a:p>
          <a:p>
            <a:pPr algn="ctr" eaLnBrk="0" hangingPunct="0">
              <a:lnSpc>
                <a:spcPct val="80000"/>
              </a:lnSpc>
            </a:pPr>
            <a:r>
              <a:rPr lang="en-US" sz="900" dirty="0">
                <a:solidFill>
                  <a:srgbClr val="000000"/>
                </a:solidFill>
                <a:latin typeface="Arial" charset="0"/>
                <a:cs typeface="Symbol Std"/>
              </a:rPr>
              <a:t>G</a:t>
            </a:r>
            <a:endParaRPr lang="en-US" sz="900" dirty="0" smtClean="0">
              <a:solidFill>
                <a:srgbClr val="000000"/>
              </a:solidFill>
              <a:latin typeface="Arial" charset="0"/>
              <a:cs typeface="Symbol Std"/>
            </a:endParaRPr>
          </a:p>
          <a:p>
            <a:pPr algn="ctr" eaLnBrk="0" hangingPunct="0">
              <a:lnSpc>
                <a:spcPct val="80000"/>
              </a:lnSpc>
            </a:pPr>
            <a:r>
              <a:rPr lang="en-US" sz="900" dirty="0" smtClean="0">
                <a:solidFill>
                  <a:srgbClr val="000000"/>
                </a:solidFill>
                <a:latin typeface="Arial" charset="0"/>
                <a:cs typeface="Symbol Std"/>
              </a:rPr>
              <a:t>T</a:t>
            </a:r>
          </a:p>
          <a:p>
            <a:pPr algn="ctr" eaLnBrk="0" hangingPunct="0">
              <a:lnSpc>
                <a:spcPct val="80000"/>
              </a:lnSpc>
            </a:pPr>
            <a:r>
              <a:rPr lang="en-US" sz="900" dirty="0">
                <a:solidFill>
                  <a:srgbClr val="000000"/>
                </a:solidFill>
                <a:latin typeface="Arial" charset="0"/>
                <a:cs typeface="Symbol Std"/>
              </a:rPr>
              <a:t>T</a:t>
            </a:r>
            <a:endParaRPr lang="en-US" sz="900" dirty="0">
              <a:solidFill>
                <a:srgbClr val="000000"/>
              </a:solidFill>
              <a:latin typeface="Symbol Std"/>
              <a:cs typeface="Symbol Std"/>
            </a:endParaRPr>
          </a:p>
        </p:txBody>
      </p:sp>
      <p:sp>
        <p:nvSpPr>
          <p:cNvPr id="50" name="Text Box 31"/>
          <p:cNvSpPr txBox="1">
            <a:spLocks noChangeArrowheads="1"/>
          </p:cNvSpPr>
          <p:nvPr/>
        </p:nvSpPr>
        <p:spPr bwMode="auto">
          <a:xfrm>
            <a:off x="4883150" y="573811"/>
            <a:ext cx="336550" cy="1310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lnSpc>
                <a:spcPct val="80000"/>
              </a:lnSpc>
            </a:pPr>
            <a:r>
              <a:rPr lang="en-US" sz="900" dirty="0" err="1" smtClean="0">
                <a:solidFill>
                  <a:srgbClr val="000000"/>
                </a:solidFill>
                <a:latin typeface="Arial" charset="0"/>
              </a:rPr>
              <a:t>dATP</a:t>
            </a:r>
            <a:endParaRPr lang="en-US" sz="900" dirty="0">
              <a:solidFill>
                <a:srgbClr val="000000"/>
              </a:solidFill>
              <a:latin typeface="Symbol Std"/>
              <a:cs typeface="Symbol Std"/>
            </a:endParaRPr>
          </a:p>
        </p:txBody>
      </p:sp>
      <p:sp>
        <p:nvSpPr>
          <p:cNvPr id="51" name="Text Box 31"/>
          <p:cNvSpPr txBox="1">
            <a:spLocks noChangeArrowheads="1"/>
          </p:cNvSpPr>
          <p:nvPr/>
        </p:nvSpPr>
        <p:spPr bwMode="auto">
          <a:xfrm>
            <a:off x="3860800" y="2904261"/>
            <a:ext cx="273050" cy="6898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lnSpc>
                <a:spcPct val="80000"/>
              </a:lnSpc>
            </a:pPr>
            <a:r>
              <a:rPr lang="en-US" sz="900" dirty="0" smtClean="0">
                <a:solidFill>
                  <a:srgbClr val="000000"/>
                </a:solidFill>
                <a:latin typeface="Arial" charset="0"/>
              </a:rPr>
              <a:t>G</a:t>
            </a:r>
          </a:p>
          <a:p>
            <a:pPr algn="ctr" eaLnBrk="0" hangingPunct="0">
              <a:lnSpc>
                <a:spcPct val="80000"/>
              </a:lnSpc>
            </a:pPr>
            <a:r>
              <a:rPr lang="en-US" sz="900" dirty="0" smtClean="0">
                <a:solidFill>
                  <a:srgbClr val="000000"/>
                </a:solidFill>
                <a:latin typeface="Arial" charset="0"/>
              </a:rPr>
              <a:t>C</a:t>
            </a:r>
          </a:p>
          <a:p>
            <a:pPr algn="ctr" eaLnBrk="0" hangingPunct="0">
              <a:lnSpc>
                <a:spcPct val="80000"/>
              </a:lnSpc>
            </a:pPr>
            <a:r>
              <a:rPr lang="en-US" sz="900" dirty="0" smtClean="0">
                <a:solidFill>
                  <a:srgbClr val="000000"/>
                </a:solidFill>
                <a:latin typeface="Arial" charset="0"/>
              </a:rPr>
              <a:t>T</a:t>
            </a:r>
          </a:p>
          <a:p>
            <a:pPr algn="ctr" eaLnBrk="0" hangingPunct="0">
              <a:lnSpc>
                <a:spcPct val="80000"/>
              </a:lnSpc>
            </a:pPr>
            <a:r>
              <a:rPr lang="en-US" sz="900" dirty="0">
                <a:solidFill>
                  <a:srgbClr val="000000"/>
                </a:solidFill>
                <a:latin typeface="Arial" charset="0"/>
                <a:cs typeface="Symbol Std"/>
              </a:rPr>
              <a:t>G</a:t>
            </a:r>
            <a:endParaRPr lang="en-US" sz="900" dirty="0" smtClean="0">
              <a:solidFill>
                <a:srgbClr val="000000"/>
              </a:solidFill>
              <a:latin typeface="Arial" charset="0"/>
              <a:cs typeface="Symbol Std"/>
            </a:endParaRPr>
          </a:p>
          <a:p>
            <a:pPr algn="ctr" eaLnBrk="0" hangingPunct="0">
              <a:lnSpc>
                <a:spcPct val="80000"/>
              </a:lnSpc>
            </a:pPr>
            <a:r>
              <a:rPr lang="en-US" sz="900" dirty="0" smtClean="0">
                <a:solidFill>
                  <a:srgbClr val="000000"/>
                </a:solidFill>
                <a:latin typeface="Arial" charset="0"/>
                <a:cs typeface="Symbol Std"/>
              </a:rPr>
              <a:t>T</a:t>
            </a:r>
          </a:p>
          <a:p>
            <a:pPr algn="ctr" eaLnBrk="0" hangingPunct="0">
              <a:lnSpc>
                <a:spcPct val="80000"/>
              </a:lnSpc>
            </a:pPr>
            <a:r>
              <a:rPr lang="en-US" sz="900" dirty="0">
                <a:solidFill>
                  <a:srgbClr val="000000"/>
                </a:solidFill>
                <a:latin typeface="Arial" charset="0"/>
                <a:cs typeface="Symbol Std"/>
              </a:rPr>
              <a:t>T</a:t>
            </a:r>
            <a:endParaRPr lang="en-US" sz="900" dirty="0">
              <a:solidFill>
                <a:srgbClr val="000000"/>
              </a:solidFill>
              <a:latin typeface="Symbol Std"/>
              <a:cs typeface="Symbol Std"/>
            </a:endParaRPr>
          </a:p>
        </p:txBody>
      </p:sp>
      <p:sp>
        <p:nvSpPr>
          <p:cNvPr id="52" name="Text Box 31"/>
          <p:cNvSpPr txBox="1">
            <a:spLocks noChangeArrowheads="1"/>
          </p:cNvSpPr>
          <p:nvPr/>
        </p:nvSpPr>
        <p:spPr bwMode="auto">
          <a:xfrm>
            <a:off x="4216400" y="3018561"/>
            <a:ext cx="273050" cy="5691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lnSpc>
                <a:spcPct val="80000"/>
              </a:lnSpc>
            </a:pPr>
            <a:r>
              <a:rPr lang="en-US" sz="900" dirty="0" smtClean="0">
                <a:solidFill>
                  <a:srgbClr val="000000"/>
                </a:solidFill>
                <a:latin typeface="Arial" charset="0"/>
              </a:rPr>
              <a:t>C</a:t>
            </a:r>
          </a:p>
          <a:p>
            <a:pPr algn="ctr" eaLnBrk="0" hangingPunct="0">
              <a:lnSpc>
                <a:spcPct val="80000"/>
              </a:lnSpc>
            </a:pPr>
            <a:r>
              <a:rPr lang="en-US" sz="900" dirty="0" smtClean="0">
                <a:solidFill>
                  <a:srgbClr val="000000"/>
                </a:solidFill>
                <a:latin typeface="Arial" charset="0"/>
              </a:rPr>
              <a:t>T</a:t>
            </a:r>
          </a:p>
          <a:p>
            <a:pPr algn="ctr" eaLnBrk="0" hangingPunct="0">
              <a:lnSpc>
                <a:spcPct val="80000"/>
              </a:lnSpc>
            </a:pPr>
            <a:r>
              <a:rPr lang="en-US" sz="900" dirty="0">
                <a:solidFill>
                  <a:srgbClr val="000000"/>
                </a:solidFill>
                <a:latin typeface="Arial" charset="0"/>
                <a:cs typeface="Symbol Std"/>
              </a:rPr>
              <a:t>G</a:t>
            </a:r>
            <a:endParaRPr lang="en-US" sz="900" dirty="0" smtClean="0">
              <a:solidFill>
                <a:srgbClr val="000000"/>
              </a:solidFill>
              <a:latin typeface="Arial" charset="0"/>
              <a:cs typeface="Symbol Std"/>
            </a:endParaRPr>
          </a:p>
          <a:p>
            <a:pPr algn="ctr" eaLnBrk="0" hangingPunct="0">
              <a:lnSpc>
                <a:spcPct val="80000"/>
              </a:lnSpc>
            </a:pPr>
            <a:r>
              <a:rPr lang="en-US" sz="900" dirty="0" smtClean="0">
                <a:solidFill>
                  <a:srgbClr val="000000"/>
                </a:solidFill>
                <a:latin typeface="Arial" charset="0"/>
                <a:cs typeface="Symbol Std"/>
              </a:rPr>
              <a:t>T</a:t>
            </a:r>
          </a:p>
          <a:p>
            <a:pPr algn="ctr" eaLnBrk="0" hangingPunct="0">
              <a:lnSpc>
                <a:spcPct val="80000"/>
              </a:lnSpc>
            </a:pPr>
            <a:r>
              <a:rPr lang="en-US" sz="900" dirty="0">
                <a:solidFill>
                  <a:srgbClr val="000000"/>
                </a:solidFill>
                <a:latin typeface="Arial" charset="0"/>
                <a:cs typeface="Symbol Std"/>
              </a:rPr>
              <a:t>T</a:t>
            </a:r>
            <a:endParaRPr lang="en-US" sz="900" dirty="0">
              <a:solidFill>
                <a:srgbClr val="000000"/>
              </a:solidFill>
              <a:latin typeface="Symbol Std"/>
              <a:cs typeface="Symbol Std"/>
            </a:endParaRPr>
          </a:p>
        </p:txBody>
      </p:sp>
      <p:sp>
        <p:nvSpPr>
          <p:cNvPr id="53" name="Text Box 31"/>
          <p:cNvSpPr txBox="1">
            <a:spLocks noChangeArrowheads="1"/>
          </p:cNvSpPr>
          <p:nvPr/>
        </p:nvSpPr>
        <p:spPr bwMode="auto">
          <a:xfrm>
            <a:off x="4616450" y="3012211"/>
            <a:ext cx="273050" cy="5691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lnSpc>
                <a:spcPct val="80000"/>
              </a:lnSpc>
            </a:pPr>
            <a:r>
              <a:rPr lang="en-US" sz="900" dirty="0" smtClean="0">
                <a:solidFill>
                  <a:srgbClr val="000000"/>
                </a:solidFill>
                <a:latin typeface="Arial" charset="0"/>
              </a:rPr>
              <a:t>C</a:t>
            </a:r>
          </a:p>
          <a:p>
            <a:pPr algn="ctr" eaLnBrk="0" hangingPunct="0">
              <a:lnSpc>
                <a:spcPct val="80000"/>
              </a:lnSpc>
            </a:pPr>
            <a:r>
              <a:rPr lang="en-US" sz="900" dirty="0" smtClean="0">
                <a:solidFill>
                  <a:srgbClr val="000000"/>
                </a:solidFill>
                <a:latin typeface="Arial" charset="0"/>
              </a:rPr>
              <a:t>T</a:t>
            </a:r>
          </a:p>
          <a:p>
            <a:pPr algn="ctr" eaLnBrk="0" hangingPunct="0">
              <a:lnSpc>
                <a:spcPct val="80000"/>
              </a:lnSpc>
            </a:pPr>
            <a:r>
              <a:rPr lang="en-US" sz="900" dirty="0">
                <a:solidFill>
                  <a:srgbClr val="000000"/>
                </a:solidFill>
                <a:latin typeface="Arial" charset="0"/>
                <a:cs typeface="Symbol Std"/>
              </a:rPr>
              <a:t>G</a:t>
            </a:r>
            <a:endParaRPr lang="en-US" sz="900" dirty="0" smtClean="0">
              <a:solidFill>
                <a:srgbClr val="000000"/>
              </a:solidFill>
              <a:latin typeface="Arial" charset="0"/>
              <a:cs typeface="Symbol Std"/>
            </a:endParaRPr>
          </a:p>
          <a:p>
            <a:pPr algn="ctr" eaLnBrk="0" hangingPunct="0">
              <a:lnSpc>
                <a:spcPct val="80000"/>
              </a:lnSpc>
            </a:pPr>
            <a:r>
              <a:rPr lang="en-US" sz="900" dirty="0" smtClean="0">
                <a:solidFill>
                  <a:srgbClr val="000000"/>
                </a:solidFill>
                <a:latin typeface="Arial" charset="0"/>
                <a:cs typeface="Symbol Std"/>
              </a:rPr>
              <a:t>T</a:t>
            </a:r>
          </a:p>
          <a:p>
            <a:pPr algn="ctr" eaLnBrk="0" hangingPunct="0">
              <a:lnSpc>
                <a:spcPct val="80000"/>
              </a:lnSpc>
            </a:pPr>
            <a:r>
              <a:rPr lang="en-US" sz="900" dirty="0">
                <a:solidFill>
                  <a:srgbClr val="000000"/>
                </a:solidFill>
                <a:latin typeface="Arial" charset="0"/>
                <a:cs typeface="Symbol Std"/>
              </a:rPr>
              <a:t>T</a:t>
            </a:r>
            <a:endParaRPr lang="en-US" sz="900" dirty="0">
              <a:solidFill>
                <a:srgbClr val="000000"/>
              </a:solidFill>
              <a:latin typeface="Symbol Std"/>
              <a:cs typeface="Symbol Std"/>
            </a:endParaRPr>
          </a:p>
        </p:txBody>
      </p:sp>
      <p:sp>
        <p:nvSpPr>
          <p:cNvPr id="54" name="Text Box 31"/>
          <p:cNvSpPr txBox="1">
            <a:spLocks noChangeArrowheads="1"/>
          </p:cNvSpPr>
          <p:nvPr/>
        </p:nvSpPr>
        <p:spPr bwMode="auto">
          <a:xfrm>
            <a:off x="5372100" y="3018561"/>
            <a:ext cx="273050" cy="5691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lnSpc>
                <a:spcPct val="80000"/>
              </a:lnSpc>
            </a:pPr>
            <a:r>
              <a:rPr lang="en-US" sz="900" dirty="0" smtClean="0">
                <a:solidFill>
                  <a:srgbClr val="000000"/>
                </a:solidFill>
                <a:latin typeface="Arial" charset="0"/>
              </a:rPr>
              <a:t>C</a:t>
            </a:r>
          </a:p>
          <a:p>
            <a:pPr algn="ctr" eaLnBrk="0" hangingPunct="0">
              <a:lnSpc>
                <a:spcPct val="80000"/>
              </a:lnSpc>
            </a:pPr>
            <a:r>
              <a:rPr lang="en-US" sz="900" dirty="0" smtClean="0">
                <a:solidFill>
                  <a:srgbClr val="000000"/>
                </a:solidFill>
                <a:latin typeface="Arial" charset="0"/>
              </a:rPr>
              <a:t>T</a:t>
            </a:r>
          </a:p>
          <a:p>
            <a:pPr algn="ctr" eaLnBrk="0" hangingPunct="0">
              <a:lnSpc>
                <a:spcPct val="80000"/>
              </a:lnSpc>
            </a:pPr>
            <a:r>
              <a:rPr lang="en-US" sz="900" dirty="0">
                <a:solidFill>
                  <a:srgbClr val="000000"/>
                </a:solidFill>
                <a:latin typeface="Arial" charset="0"/>
                <a:cs typeface="Symbol Std"/>
              </a:rPr>
              <a:t>G</a:t>
            </a:r>
            <a:endParaRPr lang="en-US" sz="900" dirty="0" smtClean="0">
              <a:solidFill>
                <a:srgbClr val="000000"/>
              </a:solidFill>
              <a:latin typeface="Arial" charset="0"/>
              <a:cs typeface="Symbol Std"/>
            </a:endParaRPr>
          </a:p>
          <a:p>
            <a:pPr algn="ctr" eaLnBrk="0" hangingPunct="0">
              <a:lnSpc>
                <a:spcPct val="80000"/>
              </a:lnSpc>
            </a:pPr>
            <a:r>
              <a:rPr lang="en-US" sz="900" dirty="0" smtClean="0">
                <a:solidFill>
                  <a:srgbClr val="000000"/>
                </a:solidFill>
                <a:latin typeface="Arial" charset="0"/>
                <a:cs typeface="Symbol Std"/>
              </a:rPr>
              <a:t>T</a:t>
            </a:r>
          </a:p>
          <a:p>
            <a:pPr algn="ctr" eaLnBrk="0" hangingPunct="0">
              <a:lnSpc>
                <a:spcPct val="80000"/>
              </a:lnSpc>
            </a:pPr>
            <a:r>
              <a:rPr lang="en-US" sz="900" dirty="0">
                <a:solidFill>
                  <a:srgbClr val="000000"/>
                </a:solidFill>
                <a:latin typeface="Arial" charset="0"/>
                <a:cs typeface="Symbol Std"/>
              </a:rPr>
              <a:t>T</a:t>
            </a:r>
            <a:endParaRPr lang="en-US" sz="900" dirty="0">
              <a:solidFill>
                <a:srgbClr val="000000"/>
              </a:solidFill>
              <a:latin typeface="Symbol Std"/>
              <a:cs typeface="Symbol Std"/>
            </a:endParaRPr>
          </a:p>
        </p:txBody>
      </p:sp>
      <p:sp>
        <p:nvSpPr>
          <p:cNvPr id="55" name="Text Box 31"/>
          <p:cNvSpPr txBox="1">
            <a:spLocks noChangeArrowheads="1"/>
          </p:cNvSpPr>
          <p:nvPr/>
        </p:nvSpPr>
        <p:spPr bwMode="auto">
          <a:xfrm>
            <a:off x="5800725" y="3021736"/>
            <a:ext cx="273050" cy="5691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lnSpc>
                <a:spcPct val="80000"/>
              </a:lnSpc>
            </a:pPr>
            <a:r>
              <a:rPr lang="en-US" sz="900" dirty="0" smtClean="0">
                <a:solidFill>
                  <a:srgbClr val="000000"/>
                </a:solidFill>
                <a:latin typeface="Arial" charset="0"/>
              </a:rPr>
              <a:t>C</a:t>
            </a:r>
          </a:p>
          <a:p>
            <a:pPr algn="ctr" eaLnBrk="0" hangingPunct="0">
              <a:lnSpc>
                <a:spcPct val="80000"/>
              </a:lnSpc>
            </a:pPr>
            <a:r>
              <a:rPr lang="en-US" sz="900" dirty="0" smtClean="0">
                <a:solidFill>
                  <a:srgbClr val="000000"/>
                </a:solidFill>
                <a:latin typeface="Arial" charset="0"/>
              </a:rPr>
              <a:t>T</a:t>
            </a:r>
          </a:p>
          <a:p>
            <a:pPr algn="ctr" eaLnBrk="0" hangingPunct="0">
              <a:lnSpc>
                <a:spcPct val="80000"/>
              </a:lnSpc>
            </a:pPr>
            <a:r>
              <a:rPr lang="en-US" sz="900" dirty="0">
                <a:solidFill>
                  <a:srgbClr val="000000"/>
                </a:solidFill>
                <a:latin typeface="Arial" charset="0"/>
                <a:cs typeface="Symbol Std"/>
              </a:rPr>
              <a:t>G</a:t>
            </a:r>
            <a:endParaRPr lang="en-US" sz="900" dirty="0" smtClean="0">
              <a:solidFill>
                <a:srgbClr val="000000"/>
              </a:solidFill>
              <a:latin typeface="Arial" charset="0"/>
              <a:cs typeface="Symbol Std"/>
            </a:endParaRPr>
          </a:p>
          <a:p>
            <a:pPr algn="ctr" eaLnBrk="0" hangingPunct="0">
              <a:lnSpc>
                <a:spcPct val="80000"/>
              </a:lnSpc>
            </a:pPr>
            <a:r>
              <a:rPr lang="en-US" sz="900" dirty="0" smtClean="0">
                <a:solidFill>
                  <a:srgbClr val="000000"/>
                </a:solidFill>
                <a:latin typeface="Arial" charset="0"/>
                <a:cs typeface="Symbol Std"/>
              </a:rPr>
              <a:t>T</a:t>
            </a:r>
          </a:p>
          <a:p>
            <a:pPr algn="ctr" eaLnBrk="0" hangingPunct="0">
              <a:lnSpc>
                <a:spcPct val="80000"/>
              </a:lnSpc>
            </a:pPr>
            <a:r>
              <a:rPr lang="en-US" sz="900" dirty="0">
                <a:solidFill>
                  <a:srgbClr val="000000"/>
                </a:solidFill>
                <a:latin typeface="Arial" charset="0"/>
                <a:cs typeface="Symbol Std"/>
              </a:rPr>
              <a:t>T</a:t>
            </a:r>
            <a:endParaRPr lang="en-US" sz="900" dirty="0">
              <a:solidFill>
                <a:srgbClr val="000000"/>
              </a:solidFill>
              <a:latin typeface="Symbol Std"/>
              <a:cs typeface="Symbol Std"/>
            </a:endParaRPr>
          </a:p>
        </p:txBody>
      </p:sp>
      <p:sp>
        <p:nvSpPr>
          <p:cNvPr id="56" name="Text Box 31"/>
          <p:cNvSpPr txBox="1">
            <a:spLocks noChangeArrowheads="1"/>
          </p:cNvSpPr>
          <p:nvPr/>
        </p:nvSpPr>
        <p:spPr bwMode="auto">
          <a:xfrm>
            <a:off x="6232525" y="3018561"/>
            <a:ext cx="273050" cy="5691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lnSpc>
                <a:spcPct val="80000"/>
              </a:lnSpc>
            </a:pPr>
            <a:r>
              <a:rPr lang="en-US" sz="900" dirty="0" smtClean="0">
                <a:solidFill>
                  <a:srgbClr val="000000"/>
                </a:solidFill>
                <a:latin typeface="Arial" charset="0"/>
              </a:rPr>
              <a:t>C</a:t>
            </a:r>
          </a:p>
          <a:p>
            <a:pPr algn="ctr" eaLnBrk="0" hangingPunct="0">
              <a:lnSpc>
                <a:spcPct val="80000"/>
              </a:lnSpc>
            </a:pPr>
            <a:r>
              <a:rPr lang="en-US" sz="900" dirty="0" smtClean="0">
                <a:solidFill>
                  <a:srgbClr val="000000"/>
                </a:solidFill>
                <a:latin typeface="Arial" charset="0"/>
              </a:rPr>
              <a:t>T</a:t>
            </a:r>
          </a:p>
          <a:p>
            <a:pPr algn="ctr" eaLnBrk="0" hangingPunct="0">
              <a:lnSpc>
                <a:spcPct val="80000"/>
              </a:lnSpc>
            </a:pPr>
            <a:r>
              <a:rPr lang="en-US" sz="900" dirty="0">
                <a:solidFill>
                  <a:srgbClr val="000000"/>
                </a:solidFill>
                <a:latin typeface="Arial" charset="0"/>
                <a:cs typeface="Symbol Std"/>
              </a:rPr>
              <a:t>G</a:t>
            </a:r>
            <a:endParaRPr lang="en-US" sz="900" dirty="0" smtClean="0">
              <a:solidFill>
                <a:srgbClr val="000000"/>
              </a:solidFill>
              <a:latin typeface="Arial" charset="0"/>
              <a:cs typeface="Symbol Std"/>
            </a:endParaRPr>
          </a:p>
          <a:p>
            <a:pPr algn="ctr" eaLnBrk="0" hangingPunct="0">
              <a:lnSpc>
                <a:spcPct val="80000"/>
              </a:lnSpc>
            </a:pPr>
            <a:r>
              <a:rPr lang="en-US" sz="900" dirty="0" smtClean="0">
                <a:solidFill>
                  <a:srgbClr val="000000"/>
                </a:solidFill>
                <a:latin typeface="Arial" charset="0"/>
                <a:cs typeface="Symbol Std"/>
              </a:rPr>
              <a:t>T</a:t>
            </a:r>
          </a:p>
          <a:p>
            <a:pPr algn="ctr" eaLnBrk="0" hangingPunct="0">
              <a:lnSpc>
                <a:spcPct val="80000"/>
              </a:lnSpc>
            </a:pPr>
            <a:r>
              <a:rPr lang="en-US" sz="900" dirty="0">
                <a:solidFill>
                  <a:srgbClr val="000000"/>
                </a:solidFill>
                <a:latin typeface="Arial" charset="0"/>
                <a:cs typeface="Symbol Std"/>
              </a:rPr>
              <a:t>T</a:t>
            </a:r>
            <a:endParaRPr lang="en-US" sz="900" dirty="0">
              <a:solidFill>
                <a:srgbClr val="000000"/>
              </a:solidFill>
              <a:latin typeface="Symbol Std"/>
              <a:cs typeface="Symbol Std"/>
            </a:endParaRPr>
          </a:p>
        </p:txBody>
      </p:sp>
      <p:sp>
        <p:nvSpPr>
          <p:cNvPr id="57" name="Text Box 31"/>
          <p:cNvSpPr txBox="1">
            <a:spLocks noChangeArrowheads="1"/>
          </p:cNvSpPr>
          <p:nvPr/>
        </p:nvSpPr>
        <p:spPr bwMode="auto">
          <a:xfrm>
            <a:off x="6661150" y="2161311"/>
            <a:ext cx="273050" cy="7088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lnSpc>
                <a:spcPct val="80000"/>
              </a:lnSpc>
            </a:pPr>
            <a:r>
              <a:rPr lang="en-US" sz="900" dirty="0" smtClean="0">
                <a:solidFill>
                  <a:srgbClr val="000000"/>
                </a:solidFill>
                <a:latin typeface="Arial" charset="0"/>
              </a:rPr>
              <a:t>G</a:t>
            </a:r>
          </a:p>
          <a:p>
            <a:pPr algn="ctr" eaLnBrk="0" hangingPunct="0">
              <a:lnSpc>
                <a:spcPct val="80000"/>
              </a:lnSpc>
            </a:pPr>
            <a:r>
              <a:rPr lang="en-US" sz="900" dirty="0" smtClean="0">
                <a:solidFill>
                  <a:srgbClr val="000000"/>
                </a:solidFill>
                <a:latin typeface="Arial" charset="0"/>
              </a:rPr>
              <a:t>A</a:t>
            </a:r>
          </a:p>
          <a:p>
            <a:pPr algn="ctr" eaLnBrk="0" hangingPunct="0">
              <a:lnSpc>
                <a:spcPct val="80000"/>
              </a:lnSpc>
            </a:pPr>
            <a:r>
              <a:rPr lang="en-US" sz="900" dirty="0" smtClean="0">
                <a:solidFill>
                  <a:srgbClr val="000000"/>
                </a:solidFill>
                <a:latin typeface="Arial" charset="0"/>
              </a:rPr>
              <a:t>C</a:t>
            </a:r>
          </a:p>
          <a:p>
            <a:pPr algn="ctr" eaLnBrk="0" hangingPunct="0">
              <a:lnSpc>
                <a:spcPct val="80000"/>
              </a:lnSpc>
            </a:pPr>
            <a:r>
              <a:rPr lang="en-US" sz="900" dirty="0" smtClean="0">
                <a:solidFill>
                  <a:srgbClr val="000000"/>
                </a:solidFill>
                <a:latin typeface="Arial" charset="0"/>
              </a:rPr>
              <a:t>T</a:t>
            </a:r>
          </a:p>
          <a:p>
            <a:pPr algn="ctr" eaLnBrk="0" hangingPunct="0">
              <a:lnSpc>
                <a:spcPct val="80000"/>
              </a:lnSpc>
            </a:pPr>
            <a:r>
              <a:rPr lang="en-US" sz="900" dirty="0" smtClean="0">
                <a:solidFill>
                  <a:srgbClr val="000000"/>
                </a:solidFill>
                <a:latin typeface="Arial" charset="0"/>
              </a:rPr>
              <a:t>G</a:t>
            </a:r>
          </a:p>
          <a:p>
            <a:pPr algn="ctr" eaLnBrk="0" hangingPunct="0">
              <a:lnSpc>
                <a:spcPct val="80000"/>
              </a:lnSpc>
            </a:pPr>
            <a:r>
              <a:rPr lang="en-US" sz="900" dirty="0" smtClean="0">
                <a:solidFill>
                  <a:srgbClr val="000000"/>
                </a:solidFill>
                <a:latin typeface="Arial" charset="0"/>
              </a:rPr>
              <a:t>A</a:t>
            </a:r>
          </a:p>
        </p:txBody>
      </p:sp>
      <p:sp>
        <p:nvSpPr>
          <p:cNvPr id="58" name="Text Box 31"/>
          <p:cNvSpPr txBox="1">
            <a:spLocks noChangeArrowheads="1"/>
          </p:cNvSpPr>
          <p:nvPr/>
        </p:nvSpPr>
        <p:spPr bwMode="auto">
          <a:xfrm>
            <a:off x="6667500" y="2809011"/>
            <a:ext cx="273050" cy="7596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lnSpc>
                <a:spcPct val="80000"/>
              </a:lnSpc>
            </a:pPr>
            <a:r>
              <a:rPr lang="en-US" sz="900" dirty="0" smtClean="0">
                <a:solidFill>
                  <a:srgbClr val="000000"/>
                </a:solidFill>
                <a:latin typeface="Arial" charset="0"/>
              </a:rPr>
              <a:t>A</a:t>
            </a:r>
          </a:p>
          <a:p>
            <a:pPr algn="ctr" eaLnBrk="0" hangingPunct="0">
              <a:lnSpc>
                <a:spcPct val="80000"/>
              </a:lnSpc>
            </a:pPr>
            <a:r>
              <a:rPr lang="en-US" sz="900" dirty="0" smtClean="0">
                <a:solidFill>
                  <a:srgbClr val="000000"/>
                </a:solidFill>
                <a:latin typeface="Arial" charset="0"/>
              </a:rPr>
              <a:t>G</a:t>
            </a:r>
          </a:p>
          <a:p>
            <a:pPr algn="ctr" eaLnBrk="0" hangingPunct="0">
              <a:lnSpc>
                <a:spcPct val="80000"/>
              </a:lnSpc>
            </a:pPr>
            <a:r>
              <a:rPr lang="en-US" sz="900" dirty="0" smtClean="0">
                <a:solidFill>
                  <a:srgbClr val="000000"/>
                </a:solidFill>
                <a:latin typeface="Arial" charset="0"/>
              </a:rPr>
              <a:t>C</a:t>
            </a:r>
          </a:p>
          <a:p>
            <a:pPr algn="ctr" eaLnBrk="0" hangingPunct="0">
              <a:lnSpc>
                <a:spcPct val="80000"/>
              </a:lnSpc>
            </a:pPr>
            <a:r>
              <a:rPr lang="en-US" sz="900" dirty="0" smtClean="0">
                <a:solidFill>
                  <a:srgbClr val="000000"/>
                </a:solidFill>
                <a:latin typeface="Arial" charset="0"/>
              </a:rPr>
              <a:t>T</a:t>
            </a:r>
          </a:p>
          <a:p>
            <a:pPr algn="ctr" eaLnBrk="0" hangingPunct="0">
              <a:lnSpc>
                <a:spcPct val="80000"/>
              </a:lnSpc>
            </a:pPr>
            <a:r>
              <a:rPr lang="en-US" sz="900" dirty="0">
                <a:solidFill>
                  <a:srgbClr val="000000"/>
                </a:solidFill>
                <a:latin typeface="Arial" charset="0"/>
                <a:cs typeface="Symbol Std"/>
              </a:rPr>
              <a:t>G</a:t>
            </a:r>
            <a:endParaRPr lang="en-US" sz="900" dirty="0" smtClean="0">
              <a:solidFill>
                <a:srgbClr val="000000"/>
              </a:solidFill>
              <a:latin typeface="Arial" charset="0"/>
              <a:cs typeface="Symbol Std"/>
            </a:endParaRPr>
          </a:p>
          <a:p>
            <a:pPr algn="ctr" eaLnBrk="0" hangingPunct="0">
              <a:lnSpc>
                <a:spcPct val="80000"/>
              </a:lnSpc>
            </a:pPr>
            <a:r>
              <a:rPr lang="en-US" sz="900" dirty="0" smtClean="0">
                <a:solidFill>
                  <a:srgbClr val="000000"/>
                </a:solidFill>
                <a:latin typeface="Arial" charset="0"/>
                <a:cs typeface="Symbol Std"/>
              </a:rPr>
              <a:t>T</a:t>
            </a:r>
          </a:p>
          <a:p>
            <a:pPr algn="ctr" eaLnBrk="0" hangingPunct="0">
              <a:lnSpc>
                <a:spcPct val="80000"/>
              </a:lnSpc>
            </a:pPr>
            <a:r>
              <a:rPr lang="en-US" sz="900" dirty="0">
                <a:solidFill>
                  <a:srgbClr val="000000"/>
                </a:solidFill>
                <a:latin typeface="Arial" charset="0"/>
                <a:cs typeface="Symbol Std"/>
              </a:rPr>
              <a:t>T</a:t>
            </a:r>
            <a:endParaRPr lang="en-US" sz="900" dirty="0">
              <a:solidFill>
                <a:srgbClr val="000000"/>
              </a:solidFill>
              <a:latin typeface="Symbol Std"/>
              <a:cs typeface="Symbol Std"/>
            </a:endParaRPr>
          </a:p>
        </p:txBody>
      </p:sp>
      <p:sp>
        <p:nvSpPr>
          <p:cNvPr id="59" name="Text Box 31"/>
          <p:cNvSpPr txBox="1">
            <a:spLocks noChangeArrowheads="1"/>
          </p:cNvSpPr>
          <p:nvPr/>
        </p:nvSpPr>
        <p:spPr bwMode="auto">
          <a:xfrm>
            <a:off x="6232525" y="2266086"/>
            <a:ext cx="273050" cy="7850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lnSpc>
                <a:spcPct val="80000"/>
              </a:lnSpc>
            </a:pPr>
            <a:r>
              <a:rPr lang="en-US" sz="900" dirty="0" smtClean="0">
                <a:solidFill>
                  <a:srgbClr val="000000"/>
                </a:solidFill>
                <a:latin typeface="Arial" charset="0"/>
              </a:rPr>
              <a:t>A</a:t>
            </a:r>
          </a:p>
          <a:p>
            <a:pPr algn="ctr" eaLnBrk="0" hangingPunct="0">
              <a:lnSpc>
                <a:spcPct val="80000"/>
              </a:lnSpc>
            </a:pPr>
            <a:r>
              <a:rPr lang="en-US" sz="900" dirty="0" smtClean="0">
                <a:solidFill>
                  <a:srgbClr val="000000"/>
                </a:solidFill>
                <a:latin typeface="Arial" charset="0"/>
                <a:cs typeface="Symbol Std"/>
              </a:rPr>
              <a:t>C</a:t>
            </a:r>
          </a:p>
          <a:p>
            <a:pPr algn="ctr" eaLnBrk="0" hangingPunct="0">
              <a:lnSpc>
                <a:spcPct val="80000"/>
              </a:lnSpc>
            </a:pPr>
            <a:r>
              <a:rPr lang="en-US" sz="900" dirty="0" smtClean="0">
                <a:solidFill>
                  <a:srgbClr val="000000"/>
                </a:solidFill>
                <a:latin typeface="Arial" charset="0"/>
                <a:cs typeface="Symbol Std"/>
              </a:rPr>
              <a:t>T</a:t>
            </a:r>
          </a:p>
          <a:p>
            <a:pPr algn="ctr" eaLnBrk="0" hangingPunct="0">
              <a:lnSpc>
                <a:spcPct val="80000"/>
              </a:lnSpc>
            </a:pPr>
            <a:r>
              <a:rPr lang="en-US" sz="900" dirty="0" smtClean="0">
                <a:solidFill>
                  <a:srgbClr val="000000"/>
                </a:solidFill>
                <a:latin typeface="Arial" charset="0"/>
                <a:cs typeface="Symbol Std"/>
              </a:rPr>
              <a:t>G</a:t>
            </a:r>
          </a:p>
          <a:p>
            <a:pPr algn="ctr" eaLnBrk="0" hangingPunct="0">
              <a:lnSpc>
                <a:spcPct val="80000"/>
              </a:lnSpc>
            </a:pPr>
            <a:r>
              <a:rPr lang="en-US" sz="900" dirty="0" smtClean="0">
                <a:solidFill>
                  <a:srgbClr val="000000"/>
                </a:solidFill>
                <a:latin typeface="Arial" charset="0"/>
                <a:cs typeface="Symbol Std"/>
              </a:rPr>
              <a:t>A</a:t>
            </a:r>
          </a:p>
          <a:p>
            <a:pPr algn="ctr" eaLnBrk="0" hangingPunct="0">
              <a:lnSpc>
                <a:spcPct val="80000"/>
              </a:lnSpc>
            </a:pPr>
            <a:r>
              <a:rPr lang="en-US" sz="900" dirty="0" smtClean="0">
                <a:solidFill>
                  <a:srgbClr val="000000"/>
                </a:solidFill>
                <a:latin typeface="Arial" charset="0"/>
                <a:cs typeface="Symbol Std"/>
              </a:rPr>
              <a:t>A</a:t>
            </a:r>
          </a:p>
          <a:p>
            <a:pPr algn="ctr" eaLnBrk="0" hangingPunct="0">
              <a:lnSpc>
                <a:spcPct val="80000"/>
              </a:lnSpc>
            </a:pPr>
            <a:r>
              <a:rPr lang="en-US" sz="900" dirty="0">
                <a:solidFill>
                  <a:srgbClr val="000000"/>
                </a:solidFill>
                <a:latin typeface="Arial" charset="0"/>
                <a:cs typeface="Symbol Std"/>
              </a:rPr>
              <a:t>G</a:t>
            </a:r>
            <a:endParaRPr lang="en-US" sz="900" dirty="0">
              <a:solidFill>
                <a:srgbClr val="000000"/>
              </a:solidFill>
              <a:latin typeface="Symbol Std"/>
              <a:cs typeface="Symbol Std"/>
            </a:endParaRPr>
          </a:p>
        </p:txBody>
      </p:sp>
      <p:sp>
        <p:nvSpPr>
          <p:cNvPr id="60" name="Text Box 31"/>
          <p:cNvSpPr txBox="1">
            <a:spLocks noChangeArrowheads="1"/>
          </p:cNvSpPr>
          <p:nvPr/>
        </p:nvSpPr>
        <p:spPr bwMode="auto">
          <a:xfrm>
            <a:off x="5803900" y="2377211"/>
            <a:ext cx="273050" cy="6961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lnSpc>
                <a:spcPct val="80000"/>
              </a:lnSpc>
            </a:pPr>
            <a:r>
              <a:rPr lang="en-US" sz="900" dirty="0" smtClean="0">
                <a:solidFill>
                  <a:srgbClr val="000000"/>
                </a:solidFill>
                <a:latin typeface="Arial" charset="0"/>
              </a:rPr>
              <a:t>C</a:t>
            </a:r>
          </a:p>
          <a:p>
            <a:pPr algn="ctr" eaLnBrk="0" hangingPunct="0">
              <a:lnSpc>
                <a:spcPct val="80000"/>
              </a:lnSpc>
            </a:pPr>
            <a:r>
              <a:rPr lang="en-US" sz="900" dirty="0" smtClean="0">
                <a:solidFill>
                  <a:srgbClr val="000000"/>
                </a:solidFill>
                <a:latin typeface="Arial" charset="0"/>
                <a:cs typeface="Symbol Std"/>
              </a:rPr>
              <a:t>T</a:t>
            </a:r>
          </a:p>
          <a:p>
            <a:pPr algn="ctr" eaLnBrk="0" hangingPunct="0">
              <a:lnSpc>
                <a:spcPct val="80000"/>
              </a:lnSpc>
            </a:pPr>
            <a:r>
              <a:rPr lang="en-US" sz="900" dirty="0" smtClean="0">
                <a:solidFill>
                  <a:srgbClr val="000000"/>
                </a:solidFill>
                <a:latin typeface="Arial" charset="0"/>
                <a:cs typeface="Symbol Std"/>
              </a:rPr>
              <a:t>G</a:t>
            </a:r>
          </a:p>
          <a:p>
            <a:pPr algn="ctr" eaLnBrk="0" hangingPunct="0">
              <a:lnSpc>
                <a:spcPct val="80000"/>
              </a:lnSpc>
            </a:pPr>
            <a:r>
              <a:rPr lang="en-US" sz="900" dirty="0" smtClean="0">
                <a:solidFill>
                  <a:srgbClr val="000000"/>
                </a:solidFill>
                <a:latin typeface="Arial" charset="0"/>
                <a:cs typeface="Symbol Std"/>
              </a:rPr>
              <a:t>A</a:t>
            </a:r>
          </a:p>
          <a:p>
            <a:pPr algn="ctr" eaLnBrk="0" hangingPunct="0">
              <a:lnSpc>
                <a:spcPct val="80000"/>
              </a:lnSpc>
            </a:pPr>
            <a:r>
              <a:rPr lang="en-US" sz="900" dirty="0" smtClean="0">
                <a:solidFill>
                  <a:srgbClr val="000000"/>
                </a:solidFill>
                <a:latin typeface="Arial" charset="0"/>
                <a:cs typeface="Symbol Std"/>
              </a:rPr>
              <a:t>A</a:t>
            </a:r>
          </a:p>
          <a:p>
            <a:pPr algn="ctr" eaLnBrk="0" hangingPunct="0">
              <a:lnSpc>
                <a:spcPct val="80000"/>
              </a:lnSpc>
            </a:pPr>
            <a:r>
              <a:rPr lang="en-US" sz="900" dirty="0">
                <a:solidFill>
                  <a:srgbClr val="000000"/>
                </a:solidFill>
                <a:latin typeface="Arial" charset="0"/>
                <a:cs typeface="Symbol Std"/>
              </a:rPr>
              <a:t>G</a:t>
            </a:r>
            <a:endParaRPr lang="en-US" sz="900" dirty="0">
              <a:solidFill>
                <a:srgbClr val="000000"/>
              </a:solidFill>
              <a:latin typeface="Symbol Std"/>
              <a:cs typeface="Symbol Std"/>
            </a:endParaRPr>
          </a:p>
        </p:txBody>
      </p:sp>
      <p:sp>
        <p:nvSpPr>
          <p:cNvPr id="61" name="Text Box 31"/>
          <p:cNvSpPr txBox="1">
            <a:spLocks noChangeArrowheads="1"/>
          </p:cNvSpPr>
          <p:nvPr/>
        </p:nvSpPr>
        <p:spPr bwMode="auto">
          <a:xfrm>
            <a:off x="5372100" y="2485161"/>
            <a:ext cx="273050" cy="5691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lnSpc>
                <a:spcPct val="80000"/>
              </a:lnSpc>
            </a:pPr>
            <a:r>
              <a:rPr lang="en-US" sz="900" dirty="0" smtClean="0">
                <a:solidFill>
                  <a:srgbClr val="000000"/>
                </a:solidFill>
                <a:latin typeface="Arial" charset="0"/>
              </a:rPr>
              <a:t>T</a:t>
            </a:r>
          </a:p>
          <a:p>
            <a:pPr algn="ctr" eaLnBrk="0" hangingPunct="0">
              <a:lnSpc>
                <a:spcPct val="80000"/>
              </a:lnSpc>
            </a:pPr>
            <a:r>
              <a:rPr lang="en-US" sz="900" dirty="0" smtClean="0">
                <a:solidFill>
                  <a:srgbClr val="000000"/>
                </a:solidFill>
                <a:latin typeface="Arial" charset="0"/>
                <a:cs typeface="Symbol Std"/>
              </a:rPr>
              <a:t>G</a:t>
            </a:r>
          </a:p>
          <a:p>
            <a:pPr algn="ctr" eaLnBrk="0" hangingPunct="0">
              <a:lnSpc>
                <a:spcPct val="80000"/>
              </a:lnSpc>
            </a:pPr>
            <a:r>
              <a:rPr lang="en-US" sz="900" dirty="0" smtClean="0">
                <a:solidFill>
                  <a:srgbClr val="000000"/>
                </a:solidFill>
                <a:latin typeface="Arial" charset="0"/>
                <a:cs typeface="Symbol Std"/>
              </a:rPr>
              <a:t>A</a:t>
            </a:r>
          </a:p>
          <a:p>
            <a:pPr algn="ctr" eaLnBrk="0" hangingPunct="0">
              <a:lnSpc>
                <a:spcPct val="80000"/>
              </a:lnSpc>
            </a:pPr>
            <a:r>
              <a:rPr lang="en-US" sz="900" dirty="0" smtClean="0">
                <a:solidFill>
                  <a:srgbClr val="000000"/>
                </a:solidFill>
                <a:latin typeface="Arial" charset="0"/>
                <a:cs typeface="Symbol Std"/>
              </a:rPr>
              <a:t>A</a:t>
            </a:r>
          </a:p>
          <a:p>
            <a:pPr algn="ctr" eaLnBrk="0" hangingPunct="0">
              <a:lnSpc>
                <a:spcPct val="80000"/>
              </a:lnSpc>
            </a:pPr>
            <a:r>
              <a:rPr lang="en-US" sz="900" dirty="0" smtClean="0">
                <a:solidFill>
                  <a:srgbClr val="000000"/>
                </a:solidFill>
                <a:latin typeface="Arial" charset="0"/>
                <a:cs typeface="Symbol Std"/>
              </a:rPr>
              <a:t>G</a:t>
            </a:r>
            <a:endParaRPr lang="en-US" sz="900" dirty="0">
              <a:solidFill>
                <a:srgbClr val="000000"/>
              </a:solidFill>
              <a:latin typeface="Symbol Std"/>
              <a:cs typeface="Symbol Std"/>
            </a:endParaRPr>
          </a:p>
        </p:txBody>
      </p:sp>
      <p:sp>
        <p:nvSpPr>
          <p:cNvPr id="62" name="Text Box 31"/>
          <p:cNvSpPr txBox="1">
            <a:spLocks noChangeArrowheads="1"/>
          </p:cNvSpPr>
          <p:nvPr/>
        </p:nvSpPr>
        <p:spPr bwMode="auto">
          <a:xfrm>
            <a:off x="4972050" y="3012211"/>
            <a:ext cx="273050" cy="5691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lnSpc>
                <a:spcPct val="80000"/>
              </a:lnSpc>
            </a:pPr>
            <a:r>
              <a:rPr lang="en-US" sz="900" dirty="0" smtClean="0">
                <a:solidFill>
                  <a:srgbClr val="000000"/>
                </a:solidFill>
                <a:latin typeface="Arial" charset="0"/>
              </a:rPr>
              <a:t>C</a:t>
            </a:r>
          </a:p>
          <a:p>
            <a:pPr algn="ctr" eaLnBrk="0" hangingPunct="0">
              <a:lnSpc>
                <a:spcPct val="80000"/>
              </a:lnSpc>
            </a:pPr>
            <a:r>
              <a:rPr lang="en-US" sz="900" dirty="0" smtClean="0">
                <a:solidFill>
                  <a:srgbClr val="000000"/>
                </a:solidFill>
                <a:latin typeface="Arial" charset="0"/>
              </a:rPr>
              <a:t>T</a:t>
            </a:r>
          </a:p>
          <a:p>
            <a:pPr algn="ctr" eaLnBrk="0" hangingPunct="0">
              <a:lnSpc>
                <a:spcPct val="80000"/>
              </a:lnSpc>
            </a:pPr>
            <a:r>
              <a:rPr lang="en-US" sz="900" dirty="0">
                <a:solidFill>
                  <a:srgbClr val="000000"/>
                </a:solidFill>
                <a:latin typeface="Arial" charset="0"/>
                <a:cs typeface="Symbol Std"/>
              </a:rPr>
              <a:t>G</a:t>
            </a:r>
            <a:endParaRPr lang="en-US" sz="900" dirty="0" smtClean="0">
              <a:solidFill>
                <a:srgbClr val="000000"/>
              </a:solidFill>
              <a:latin typeface="Arial" charset="0"/>
              <a:cs typeface="Symbol Std"/>
            </a:endParaRPr>
          </a:p>
          <a:p>
            <a:pPr algn="ctr" eaLnBrk="0" hangingPunct="0">
              <a:lnSpc>
                <a:spcPct val="80000"/>
              </a:lnSpc>
            </a:pPr>
            <a:r>
              <a:rPr lang="en-US" sz="900" dirty="0" smtClean="0">
                <a:solidFill>
                  <a:srgbClr val="000000"/>
                </a:solidFill>
                <a:latin typeface="Arial" charset="0"/>
                <a:cs typeface="Symbol Std"/>
              </a:rPr>
              <a:t>T</a:t>
            </a:r>
          </a:p>
          <a:p>
            <a:pPr algn="ctr" eaLnBrk="0" hangingPunct="0">
              <a:lnSpc>
                <a:spcPct val="80000"/>
              </a:lnSpc>
            </a:pPr>
            <a:r>
              <a:rPr lang="en-US" sz="900" dirty="0">
                <a:solidFill>
                  <a:srgbClr val="000000"/>
                </a:solidFill>
                <a:latin typeface="Arial" charset="0"/>
                <a:cs typeface="Symbol Std"/>
              </a:rPr>
              <a:t>T</a:t>
            </a:r>
            <a:endParaRPr lang="en-US" sz="900" dirty="0">
              <a:solidFill>
                <a:srgbClr val="000000"/>
              </a:solidFill>
              <a:latin typeface="Symbol Std"/>
              <a:cs typeface="Symbol Std"/>
            </a:endParaRPr>
          </a:p>
        </p:txBody>
      </p:sp>
      <p:sp>
        <p:nvSpPr>
          <p:cNvPr id="63" name="Text Box 31"/>
          <p:cNvSpPr txBox="1">
            <a:spLocks noChangeArrowheads="1"/>
          </p:cNvSpPr>
          <p:nvPr/>
        </p:nvSpPr>
        <p:spPr bwMode="auto">
          <a:xfrm>
            <a:off x="4972050" y="2586761"/>
            <a:ext cx="273050" cy="4421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lnSpc>
                <a:spcPct val="80000"/>
              </a:lnSpc>
            </a:pPr>
            <a:r>
              <a:rPr lang="en-US" sz="900" dirty="0" smtClean="0">
                <a:solidFill>
                  <a:srgbClr val="000000"/>
                </a:solidFill>
                <a:latin typeface="Arial" charset="0"/>
              </a:rPr>
              <a:t>G</a:t>
            </a:r>
          </a:p>
          <a:p>
            <a:pPr algn="ctr" eaLnBrk="0" hangingPunct="0">
              <a:lnSpc>
                <a:spcPct val="80000"/>
              </a:lnSpc>
            </a:pPr>
            <a:r>
              <a:rPr lang="en-US" sz="900" dirty="0" smtClean="0">
                <a:solidFill>
                  <a:srgbClr val="000000"/>
                </a:solidFill>
                <a:latin typeface="Arial" charset="0"/>
              </a:rPr>
              <a:t>A</a:t>
            </a:r>
          </a:p>
          <a:p>
            <a:pPr algn="ctr" eaLnBrk="0" hangingPunct="0">
              <a:lnSpc>
                <a:spcPct val="80000"/>
              </a:lnSpc>
            </a:pPr>
            <a:r>
              <a:rPr lang="en-US" sz="900" dirty="0" smtClean="0">
                <a:solidFill>
                  <a:srgbClr val="000000"/>
                </a:solidFill>
                <a:latin typeface="Arial" charset="0"/>
              </a:rPr>
              <a:t>A</a:t>
            </a:r>
          </a:p>
          <a:p>
            <a:pPr algn="ctr" eaLnBrk="0" hangingPunct="0">
              <a:lnSpc>
                <a:spcPct val="80000"/>
              </a:lnSpc>
            </a:pPr>
            <a:r>
              <a:rPr lang="en-US" sz="900" dirty="0" smtClean="0">
                <a:solidFill>
                  <a:srgbClr val="000000"/>
                </a:solidFill>
                <a:latin typeface="Arial" charset="0"/>
              </a:rPr>
              <a:t>G</a:t>
            </a:r>
          </a:p>
        </p:txBody>
      </p:sp>
      <p:sp>
        <p:nvSpPr>
          <p:cNvPr id="64" name="Text Box 31"/>
          <p:cNvSpPr txBox="1">
            <a:spLocks noChangeArrowheads="1"/>
          </p:cNvSpPr>
          <p:nvPr/>
        </p:nvSpPr>
        <p:spPr bwMode="auto">
          <a:xfrm>
            <a:off x="4616450" y="2694711"/>
            <a:ext cx="273050" cy="3342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lnSpc>
                <a:spcPct val="80000"/>
              </a:lnSpc>
            </a:pPr>
            <a:r>
              <a:rPr lang="en-US" sz="900" dirty="0" smtClean="0">
                <a:solidFill>
                  <a:srgbClr val="000000"/>
                </a:solidFill>
                <a:latin typeface="Arial" charset="0"/>
              </a:rPr>
              <a:t>A</a:t>
            </a:r>
          </a:p>
          <a:p>
            <a:pPr algn="ctr" eaLnBrk="0" hangingPunct="0">
              <a:lnSpc>
                <a:spcPct val="80000"/>
              </a:lnSpc>
            </a:pPr>
            <a:r>
              <a:rPr lang="en-US" sz="900" dirty="0" smtClean="0">
                <a:solidFill>
                  <a:srgbClr val="000000"/>
                </a:solidFill>
                <a:latin typeface="Arial" charset="0"/>
                <a:cs typeface="Symbol Std"/>
              </a:rPr>
              <a:t>A</a:t>
            </a:r>
          </a:p>
          <a:p>
            <a:pPr algn="ctr" eaLnBrk="0" hangingPunct="0">
              <a:lnSpc>
                <a:spcPct val="80000"/>
              </a:lnSpc>
            </a:pPr>
            <a:r>
              <a:rPr lang="en-US" sz="900" dirty="0" smtClean="0">
                <a:solidFill>
                  <a:srgbClr val="000000"/>
                </a:solidFill>
                <a:latin typeface="Arial" charset="0"/>
                <a:cs typeface="Symbol Std"/>
              </a:rPr>
              <a:t>G</a:t>
            </a:r>
          </a:p>
          <a:p>
            <a:pPr algn="ctr" eaLnBrk="0" hangingPunct="0">
              <a:lnSpc>
                <a:spcPct val="80000"/>
              </a:lnSpc>
            </a:pPr>
            <a:endParaRPr lang="en-US" sz="900" dirty="0">
              <a:solidFill>
                <a:srgbClr val="000000"/>
              </a:solidFill>
              <a:latin typeface="Symbol Std"/>
              <a:cs typeface="Symbol Std"/>
            </a:endParaRPr>
          </a:p>
        </p:txBody>
      </p:sp>
      <p:sp>
        <p:nvSpPr>
          <p:cNvPr id="65" name="Text Box 31"/>
          <p:cNvSpPr txBox="1">
            <a:spLocks noChangeArrowheads="1"/>
          </p:cNvSpPr>
          <p:nvPr/>
        </p:nvSpPr>
        <p:spPr bwMode="auto">
          <a:xfrm>
            <a:off x="4222750" y="2802661"/>
            <a:ext cx="273050" cy="2135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lnSpc>
                <a:spcPct val="80000"/>
              </a:lnSpc>
            </a:pPr>
            <a:r>
              <a:rPr lang="en-US" sz="900" dirty="0" smtClean="0">
                <a:solidFill>
                  <a:srgbClr val="000000"/>
                </a:solidFill>
                <a:latin typeface="Arial" charset="0"/>
              </a:rPr>
              <a:t>A</a:t>
            </a:r>
          </a:p>
          <a:p>
            <a:pPr algn="ctr" eaLnBrk="0" hangingPunct="0">
              <a:lnSpc>
                <a:spcPct val="80000"/>
              </a:lnSpc>
            </a:pPr>
            <a:r>
              <a:rPr lang="en-US" sz="900" dirty="0">
                <a:solidFill>
                  <a:srgbClr val="000000"/>
                </a:solidFill>
                <a:latin typeface="Arial" charset="0"/>
                <a:cs typeface="Symbol Std"/>
              </a:rPr>
              <a:t>G</a:t>
            </a:r>
            <a:endParaRPr lang="en-US" sz="900" dirty="0">
              <a:solidFill>
                <a:srgbClr val="000000"/>
              </a:solidFill>
              <a:latin typeface="Symbol Std"/>
              <a:cs typeface="Symbol Std"/>
            </a:endParaRPr>
          </a:p>
        </p:txBody>
      </p:sp>
      <p:sp>
        <p:nvSpPr>
          <p:cNvPr id="68" name="Text Box 31"/>
          <p:cNvSpPr txBox="1">
            <a:spLocks noChangeArrowheads="1"/>
          </p:cNvSpPr>
          <p:nvPr/>
        </p:nvSpPr>
        <p:spPr bwMode="auto">
          <a:xfrm>
            <a:off x="6229350" y="586511"/>
            <a:ext cx="336550" cy="1310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lnSpc>
                <a:spcPct val="80000"/>
              </a:lnSpc>
            </a:pPr>
            <a:r>
              <a:rPr lang="en-US" sz="900" dirty="0" err="1" smtClean="0">
                <a:solidFill>
                  <a:srgbClr val="000000"/>
                </a:solidFill>
                <a:latin typeface="Arial" charset="0"/>
              </a:rPr>
              <a:t>ddATP</a:t>
            </a:r>
            <a:endParaRPr lang="en-US" sz="900" dirty="0">
              <a:solidFill>
                <a:srgbClr val="000000"/>
              </a:solidFill>
              <a:latin typeface="Symbol Std"/>
              <a:cs typeface="Symbol Std"/>
            </a:endParaRPr>
          </a:p>
        </p:txBody>
      </p:sp>
      <p:sp>
        <p:nvSpPr>
          <p:cNvPr id="69" name="Text Box 31"/>
          <p:cNvSpPr txBox="1">
            <a:spLocks noChangeArrowheads="1"/>
          </p:cNvSpPr>
          <p:nvPr/>
        </p:nvSpPr>
        <p:spPr bwMode="auto">
          <a:xfrm>
            <a:off x="4883150" y="764311"/>
            <a:ext cx="336550" cy="1310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lnSpc>
                <a:spcPct val="80000"/>
              </a:lnSpc>
            </a:pPr>
            <a:r>
              <a:rPr lang="en-US" sz="900" dirty="0" err="1" smtClean="0">
                <a:solidFill>
                  <a:srgbClr val="000000"/>
                </a:solidFill>
                <a:latin typeface="Arial" charset="0"/>
              </a:rPr>
              <a:t>dCTP</a:t>
            </a:r>
            <a:endParaRPr lang="en-US" sz="900" dirty="0">
              <a:solidFill>
                <a:srgbClr val="000000"/>
              </a:solidFill>
              <a:latin typeface="Symbol Std"/>
              <a:cs typeface="Symbol Std"/>
            </a:endParaRPr>
          </a:p>
        </p:txBody>
      </p:sp>
      <p:sp>
        <p:nvSpPr>
          <p:cNvPr id="70" name="Text Box 31"/>
          <p:cNvSpPr txBox="1">
            <a:spLocks noChangeArrowheads="1"/>
          </p:cNvSpPr>
          <p:nvPr/>
        </p:nvSpPr>
        <p:spPr bwMode="auto">
          <a:xfrm>
            <a:off x="6223000" y="770661"/>
            <a:ext cx="336550" cy="1310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lnSpc>
                <a:spcPct val="80000"/>
              </a:lnSpc>
            </a:pPr>
            <a:r>
              <a:rPr lang="en-US" sz="900" dirty="0" err="1" smtClean="0">
                <a:solidFill>
                  <a:srgbClr val="000000"/>
                </a:solidFill>
                <a:latin typeface="Arial" charset="0"/>
              </a:rPr>
              <a:t>ddCTP</a:t>
            </a:r>
            <a:endParaRPr lang="en-US" sz="900" dirty="0">
              <a:solidFill>
                <a:srgbClr val="000000"/>
              </a:solidFill>
              <a:latin typeface="Symbol Std"/>
              <a:cs typeface="Symbol Std"/>
            </a:endParaRPr>
          </a:p>
        </p:txBody>
      </p:sp>
      <p:sp>
        <p:nvSpPr>
          <p:cNvPr id="71" name="Text Box 31"/>
          <p:cNvSpPr txBox="1">
            <a:spLocks noChangeArrowheads="1"/>
          </p:cNvSpPr>
          <p:nvPr/>
        </p:nvSpPr>
        <p:spPr bwMode="auto">
          <a:xfrm>
            <a:off x="4889500" y="961161"/>
            <a:ext cx="336550" cy="1310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lnSpc>
                <a:spcPct val="80000"/>
              </a:lnSpc>
            </a:pPr>
            <a:r>
              <a:rPr lang="en-US" sz="900" dirty="0" err="1" smtClean="0">
                <a:solidFill>
                  <a:srgbClr val="000000"/>
                </a:solidFill>
                <a:latin typeface="Arial" charset="0"/>
              </a:rPr>
              <a:t>dTTP</a:t>
            </a:r>
            <a:endParaRPr lang="en-US" sz="900" dirty="0">
              <a:solidFill>
                <a:srgbClr val="000000"/>
              </a:solidFill>
              <a:latin typeface="Symbol Std"/>
              <a:cs typeface="Symbol Std"/>
            </a:endParaRPr>
          </a:p>
        </p:txBody>
      </p:sp>
      <p:sp>
        <p:nvSpPr>
          <p:cNvPr id="72" name="Text Box 31"/>
          <p:cNvSpPr txBox="1">
            <a:spLocks noChangeArrowheads="1"/>
          </p:cNvSpPr>
          <p:nvPr/>
        </p:nvSpPr>
        <p:spPr bwMode="auto">
          <a:xfrm>
            <a:off x="6229350" y="967511"/>
            <a:ext cx="336550" cy="1310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lnSpc>
                <a:spcPct val="80000"/>
              </a:lnSpc>
            </a:pPr>
            <a:r>
              <a:rPr lang="en-US" sz="900" dirty="0" err="1" smtClean="0">
                <a:solidFill>
                  <a:srgbClr val="000000"/>
                </a:solidFill>
                <a:latin typeface="Arial" charset="0"/>
              </a:rPr>
              <a:t>ddTTP</a:t>
            </a:r>
            <a:endParaRPr lang="en-US" sz="900" dirty="0">
              <a:solidFill>
                <a:srgbClr val="000000"/>
              </a:solidFill>
              <a:latin typeface="Symbol Std"/>
              <a:cs typeface="Symbol Std"/>
            </a:endParaRPr>
          </a:p>
        </p:txBody>
      </p:sp>
      <p:sp>
        <p:nvSpPr>
          <p:cNvPr id="73" name="Text Box 31"/>
          <p:cNvSpPr txBox="1">
            <a:spLocks noChangeArrowheads="1"/>
          </p:cNvSpPr>
          <p:nvPr/>
        </p:nvSpPr>
        <p:spPr bwMode="auto">
          <a:xfrm>
            <a:off x="4895850" y="1151661"/>
            <a:ext cx="336550" cy="1310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lnSpc>
                <a:spcPct val="80000"/>
              </a:lnSpc>
            </a:pPr>
            <a:r>
              <a:rPr lang="en-US" sz="900" dirty="0" err="1" smtClean="0">
                <a:solidFill>
                  <a:srgbClr val="000000"/>
                </a:solidFill>
                <a:latin typeface="Arial" charset="0"/>
              </a:rPr>
              <a:t>dGTP</a:t>
            </a:r>
            <a:endParaRPr lang="en-US" sz="900" dirty="0">
              <a:solidFill>
                <a:srgbClr val="000000"/>
              </a:solidFill>
              <a:latin typeface="Symbol Std"/>
              <a:cs typeface="Symbol Std"/>
            </a:endParaRPr>
          </a:p>
        </p:txBody>
      </p:sp>
      <p:sp>
        <p:nvSpPr>
          <p:cNvPr id="74" name="Text Box 31"/>
          <p:cNvSpPr txBox="1">
            <a:spLocks noChangeArrowheads="1"/>
          </p:cNvSpPr>
          <p:nvPr/>
        </p:nvSpPr>
        <p:spPr bwMode="auto">
          <a:xfrm>
            <a:off x="6223000" y="1164361"/>
            <a:ext cx="336550" cy="1310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lnSpc>
                <a:spcPct val="80000"/>
              </a:lnSpc>
            </a:pPr>
            <a:r>
              <a:rPr lang="en-US" sz="900" dirty="0" err="1" smtClean="0">
                <a:solidFill>
                  <a:srgbClr val="000000"/>
                </a:solidFill>
                <a:latin typeface="Arial" charset="0"/>
              </a:rPr>
              <a:t>ddGTP</a:t>
            </a:r>
            <a:endParaRPr lang="en-US" sz="900" dirty="0">
              <a:solidFill>
                <a:srgbClr val="000000"/>
              </a:solidFill>
              <a:latin typeface="Symbol Std"/>
              <a:cs typeface="Symbol Std"/>
            </a:endParaRPr>
          </a:p>
        </p:txBody>
      </p:sp>
      <p:sp>
        <p:nvSpPr>
          <p:cNvPr id="75" name="Text Box 31"/>
          <p:cNvSpPr txBox="1">
            <a:spLocks noChangeArrowheads="1"/>
          </p:cNvSpPr>
          <p:nvPr/>
        </p:nvSpPr>
        <p:spPr bwMode="auto">
          <a:xfrm>
            <a:off x="4730750" y="1469161"/>
            <a:ext cx="152400" cy="1119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lnSpc>
                <a:spcPct val="80000"/>
              </a:lnSpc>
            </a:pPr>
            <a:r>
              <a:rPr lang="en-US" sz="800" dirty="0" smtClean="0">
                <a:solidFill>
                  <a:srgbClr val="000000"/>
                </a:solidFill>
                <a:latin typeface="Arial" charset="0"/>
              </a:rPr>
              <a:t>P</a:t>
            </a:r>
            <a:endParaRPr lang="en-US" sz="800" dirty="0">
              <a:solidFill>
                <a:srgbClr val="000000"/>
              </a:solidFill>
              <a:latin typeface="Symbol Std"/>
              <a:cs typeface="Symbol Std"/>
            </a:endParaRPr>
          </a:p>
        </p:txBody>
      </p:sp>
      <p:sp>
        <p:nvSpPr>
          <p:cNvPr id="76" name="Text Box 31"/>
          <p:cNvSpPr txBox="1">
            <a:spLocks noChangeArrowheads="1"/>
          </p:cNvSpPr>
          <p:nvPr/>
        </p:nvSpPr>
        <p:spPr bwMode="auto">
          <a:xfrm>
            <a:off x="4895850" y="1469161"/>
            <a:ext cx="152400" cy="1119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lnSpc>
                <a:spcPct val="80000"/>
              </a:lnSpc>
            </a:pPr>
            <a:r>
              <a:rPr lang="en-US" sz="800" dirty="0" smtClean="0">
                <a:solidFill>
                  <a:srgbClr val="000000"/>
                </a:solidFill>
                <a:latin typeface="Arial" charset="0"/>
              </a:rPr>
              <a:t>P</a:t>
            </a:r>
            <a:endParaRPr lang="en-US" sz="800" dirty="0">
              <a:solidFill>
                <a:srgbClr val="000000"/>
              </a:solidFill>
              <a:latin typeface="Symbol Std"/>
              <a:cs typeface="Symbol Std"/>
            </a:endParaRPr>
          </a:p>
        </p:txBody>
      </p:sp>
      <p:sp>
        <p:nvSpPr>
          <p:cNvPr id="77" name="Text Box 31"/>
          <p:cNvSpPr txBox="1">
            <a:spLocks noChangeArrowheads="1"/>
          </p:cNvSpPr>
          <p:nvPr/>
        </p:nvSpPr>
        <p:spPr bwMode="auto">
          <a:xfrm>
            <a:off x="5067300" y="1475511"/>
            <a:ext cx="152400" cy="1119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lnSpc>
                <a:spcPct val="80000"/>
              </a:lnSpc>
            </a:pPr>
            <a:r>
              <a:rPr lang="en-US" sz="800" dirty="0" smtClean="0">
                <a:solidFill>
                  <a:srgbClr val="000000"/>
                </a:solidFill>
                <a:latin typeface="Arial" charset="0"/>
              </a:rPr>
              <a:t>P</a:t>
            </a:r>
            <a:endParaRPr lang="en-US" sz="800" dirty="0">
              <a:solidFill>
                <a:srgbClr val="000000"/>
              </a:solidFill>
              <a:latin typeface="Symbol Std"/>
              <a:cs typeface="Symbol Std"/>
            </a:endParaRPr>
          </a:p>
        </p:txBody>
      </p:sp>
      <p:sp>
        <p:nvSpPr>
          <p:cNvPr id="78" name="Text Box 31"/>
          <p:cNvSpPr txBox="1">
            <a:spLocks noChangeArrowheads="1"/>
          </p:cNvSpPr>
          <p:nvPr/>
        </p:nvSpPr>
        <p:spPr bwMode="auto">
          <a:xfrm>
            <a:off x="6070600" y="1481861"/>
            <a:ext cx="152400" cy="1119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lnSpc>
                <a:spcPct val="80000"/>
              </a:lnSpc>
            </a:pPr>
            <a:r>
              <a:rPr lang="en-US" sz="800" dirty="0" smtClean="0">
                <a:solidFill>
                  <a:srgbClr val="000000"/>
                </a:solidFill>
                <a:latin typeface="Arial" charset="0"/>
              </a:rPr>
              <a:t>P</a:t>
            </a:r>
            <a:endParaRPr lang="en-US" sz="800" dirty="0">
              <a:solidFill>
                <a:srgbClr val="000000"/>
              </a:solidFill>
              <a:latin typeface="Symbol Std"/>
              <a:cs typeface="Symbol Std"/>
            </a:endParaRPr>
          </a:p>
        </p:txBody>
      </p:sp>
      <p:sp>
        <p:nvSpPr>
          <p:cNvPr id="79" name="Text Box 31"/>
          <p:cNvSpPr txBox="1">
            <a:spLocks noChangeArrowheads="1"/>
          </p:cNvSpPr>
          <p:nvPr/>
        </p:nvSpPr>
        <p:spPr bwMode="auto">
          <a:xfrm>
            <a:off x="6235700" y="1481861"/>
            <a:ext cx="152400" cy="1119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lnSpc>
                <a:spcPct val="80000"/>
              </a:lnSpc>
            </a:pPr>
            <a:r>
              <a:rPr lang="en-US" sz="800" dirty="0" smtClean="0">
                <a:solidFill>
                  <a:srgbClr val="000000"/>
                </a:solidFill>
                <a:latin typeface="Arial" charset="0"/>
              </a:rPr>
              <a:t>P</a:t>
            </a:r>
            <a:endParaRPr lang="en-US" sz="800" dirty="0">
              <a:solidFill>
                <a:srgbClr val="000000"/>
              </a:solidFill>
              <a:latin typeface="Symbol Std"/>
              <a:cs typeface="Symbol Std"/>
            </a:endParaRPr>
          </a:p>
        </p:txBody>
      </p:sp>
      <p:sp>
        <p:nvSpPr>
          <p:cNvPr id="80" name="Text Box 31"/>
          <p:cNvSpPr txBox="1">
            <a:spLocks noChangeArrowheads="1"/>
          </p:cNvSpPr>
          <p:nvPr/>
        </p:nvSpPr>
        <p:spPr bwMode="auto">
          <a:xfrm>
            <a:off x="6400800" y="1475511"/>
            <a:ext cx="152400" cy="1119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lnSpc>
                <a:spcPct val="80000"/>
              </a:lnSpc>
            </a:pPr>
            <a:r>
              <a:rPr lang="en-US" sz="800" dirty="0" smtClean="0">
                <a:solidFill>
                  <a:srgbClr val="000000"/>
                </a:solidFill>
                <a:latin typeface="Arial" charset="0"/>
              </a:rPr>
              <a:t>P</a:t>
            </a:r>
            <a:endParaRPr lang="en-US" sz="800" dirty="0">
              <a:solidFill>
                <a:srgbClr val="000000"/>
              </a:solidFill>
              <a:latin typeface="Symbol Std"/>
              <a:cs typeface="Symbol Std"/>
            </a:endParaRPr>
          </a:p>
        </p:txBody>
      </p:sp>
      <p:sp>
        <p:nvSpPr>
          <p:cNvPr id="81" name="Text Box 31"/>
          <p:cNvSpPr txBox="1">
            <a:spLocks noChangeArrowheads="1"/>
          </p:cNvSpPr>
          <p:nvPr/>
        </p:nvSpPr>
        <p:spPr bwMode="auto">
          <a:xfrm>
            <a:off x="5486400" y="1551711"/>
            <a:ext cx="152400" cy="1119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lnSpc>
                <a:spcPct val="80000"/>
              </a:lnSpc>
            </a:pPr>
            <a:r>
              <a:rPr lang="en-US" sz="800" dirty="0" smtClean="0">
                <a:solidFill>
                  <a:srgbClr val="000000"/>
                </a:solidFill>
                <a:latin typeface="Arial" charset="0"/>
              </a:rPr>
              <a:t>G</a:t>
            </a:r>
            <a:endParaRPr lang="en-US" sz="800" dirty="0">
              <a:solidFill>
                <a:srgbClr val="000000"/>
              </a:solidFill>
              <a:latin typeface="Symbol Std"/>
              <a:cs typeface="Symbol Std"/>
            </a:endParaRPr>
          </a:p>
        </p:txBody>
      </p:sp>
      <p:sp>
        <p:nvSpPr>
          <p:cNvPr id="82" name="Text Box 31"/>
          <p:cNvSpPr txBox="1">
            <a:spLocks noChangeArrowheads="1"/>
          </p:cNvSpPr>
          <p:nvPr/>
        </p:nvSpPr>
        <p:spPr bwMode="auto">
          <a:xfrm>
            <a:off x="6819900" y="1558061"/>
            <a:ext cx="152400" cy="1119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lnSpc>
                <a:spcPct val="80000"/>
              </a:lnSpc>
            </a:pPr>
            <a:r>
              <a:rPr lang="en-US" sz="800" dirty="0" smtClean="0">
                <a:solidFill>
                  <a:srgbClr val="000000"/>
                </a:solidFill>
                <a:latin typeface="Arial" charset="0"/>
              </a:rPr>
              <a:t>G</a:t>
            </a:r>
            <a:endParaRPr lang="en-US" sz="800" dirty="0">
              <a:solidFill>
                <a:srgbClr val="000000"/>
              </a:solidFill>
              <a:latin typeface="Symbol Std"/>
              <a:cs typeface="Symbol Std"/>
            </a:endParaRPr>
          </a:p>
        </p:txBody>
      </p:sp>
      <p:sp>
        <p:nvSpPr>
          <p:cNvPr id="84" name="Text Box 31"/>
          <p:cNvSpPr txBox="1">
            <a:spLocks noChangeArrowheads="1"/>
          </p:cNvSpPr>
          <p:nvPr/>
        </p:nvSpPr>
        <p:spPr bwMode="auto">
          <a:xfrm>
            <a:off x="2954867" y="5351128"/>
            <a:ext cx="965199" cy="4654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000" dirty="0" smtClean="0">
                <a:solidFill>
                  <a:srgbClr val="000000"/>
                </a:solidFill>
                <a:latin typeface="Arial" charset="0"/>
              </a:rPr>
              <a:t>Last nucleotide</a:t>
            </a:r>
            <a:br>
              <a:rPr lang="en-US" sz="1000" dirty="0" smtClean="0">
                <a:solidFill>
                  <a:srgbClr val="000000"/>
                </a:solidFill>
                <a:latin typeface="Arial" charset="0"/>
              </a:rPr>
            </a:br>
            <a:r>
              <a:rPr lang="en-US" sz="1000" dirty="0" smtClean="0">
                <a:solidFill>
                  <a:srgbClr val="000000"/>
                </a:solidFill>
                <a:latin typeface="Arial" charset="0"/>
              </a:rPr>
              <a:t>of longest</a:t>
            </a:r>
            <a:br>
              <a:rPr lang="en-US" sz="1000" dirty="0" smtClean="0">
                <a:solidFill>
                  <a:srgbClr val="000000"/>
                </a:solidFill>
                <a:latin typeface="Arial" charset="0"/>
              </a:rPr>
            </a:br>
            <a:r>
              <a:rPr lang="en-US" sz="1000" dirty="0" smtClean="0">
                <a:solidFill>
                  <a:srgbClr val="000000"/>
                </a:solidFill>
                <a:latin typeface="Arial" charset="0"/>
              </a:rPr>
              <a:t>labeled strand</a:t>
            </a:r>
            <a:endParaRPr lang="en-US" sz="1000" dirty="0">
              <a:solidFill>
                <a:srgbClr val="000000"/>
              </a:solidFill>
              <a:latin typeface="Arial" charset="0"/>
            </a:endParaRPr>
          </a:p>
        </p:txBody>
      </p:sp>
      <p:sp>
        <p:nvSpPr>
          <p:cNvPr id="85" name="Text Box 31"/>
          <p:cNvSpPr txBox="1">
            <a:spLocks noChangeArrowheads="1"/>
          </p:cNvSpPr>
          <p:nvPr/>
        </p:nvSpPr>
        <p:spPr bwMode="auto">
          <a:xfrm>
            <a:off x="2954869" y="6011528"/>
            <a:ext cx="965199" cy="4654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000" dirty="0" smtClean="0">
                <a:solidFill>
                  <a:srgbClr val="000000"/>
                </a:solidFill>
                <a:latin typeface="Arial" charset="0"/>
              </a:rPr>
              <a:t>Last nucleotide</a:t>
            </a:r>
            <a:br>
              <a:rPr lang="en-US" sz="1000" dirty="0" smtClean="0">
                <a:solidFill>
                  <a:srgbClr val="000000"/>
                </a:solidFill>
                <a:latin typeface="Arial" charset="0"/>
              </a:rPr>
            </a:br>
            <a:r>
              <a:rPr lang="en-US" sz="1000" dirty="0" smtClean="0">
                <a:solidFill>
                  <a:srgbClr val="000000"/>
                </a:solidFill>
                <a:latin typeface="Arial" charset="0"/>
              </a:rPr>
              <a:t>of shortest</a:t>
            </a:r>
            <a:br>
              <a:rPr lang="en-US" sz="1000" dirty="0" smtClean="0">
                <a:solidFill>
                  <a:srgbClr val="000000"/>
                </a:solidFill>
                <a:latin typeface="Arial" charset="0"/>
              </a:rPr>
            </a:br>
            <a:r>
              <a:rPr lang="en-US" sz="1000" dirty="0" smtClean="0">
                <a:solidFill>
                  <a:srgbClr val="000000"/>
                </a:solidFill>
                <a:latin typeface="Arial" charset="0"/>
              </a:rPr>
              <a:t>labeled strand</a:t>
            </a:r>
            <a:endParaRPr lang="en-US" sz="1000" dirty="0">
              <a:solidFill>
                <a:srgbClr val="000000"/>
              </a:solidFill>
              <a:latin typeface="Arial" charset="0"/>
            </a:endParaRPr>
          </a:p>
        </p:txBody>
      </p:sp>
      <p:sp>
        <p:nvSpPr>
          <p:cNvPr id="87" name="Text Box 31"/>
          <p:cNvSpPr txBox="1">
            <a:spLocks noChangeArrowheads="1"/>
          </p:cNvSpPr>
          <p:nvPr/>
        </p:nvSpPr>
        <p:spPr bwMode="auto">
          <a:xfrm>
            <a:off x="4102085" y="5384796"/>
            <a:ext cx="258233" cy="5418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lnSpc>
                <a:spcPct val="90000"/>
              </a:lnSpc>
            </a:pPr>
            <a:r>
              <a:rPr lang="en-US" sz="900" dirty="0" smtClean="0">
                <a:solidFill>
                  <a:srgbClr val="000000"/>
                </a:solidFill>
                <a:latin typeface="Arial" charset="0"/>
              </a:rPr>
              <a:t>G</a:t>
            </a:r>
          </a:p>
          <a:p>
            <a:pPr algn="ctr" eaLnBrk="0" hangingPunct="0">
              <a:lnSpc>
                <a:spcPct val="90000"/>
              </a:lnSpc>
            </a:pPr>
            <a:r>
              <a:rPr lang="en-US" sz="900" dirty="0" smtClean="0">
                <a:solidFill>
                  <a:srgbClr val="000000"/>
                </a:solidFill>
                <a:latin typeface="Arial" charset="0"/>
                <a:cs typeface="Symbol Std"/>
              </a:rPr>
              <a:t>A</a:t>
            </a:r>
          </a:p>
          <a:p>
            <a:pPr algn="ctr" eaLnBrk="0" hangingPunct="0">
              <a:lnSpc>
                <a:spcPct val="90000"/>
              </a:lnSpc>
            </a:pPr>
            <a:r>
              <a:rPr lang="en-US" sz="900" dirty="0" smtClean="0">
                <a:solidFill>
                  <a:srgbClr val="000000"/>
                </a:solidFill>
                <a:latin typeface="Arial" charset="0"/>
                <a:cs typeface="Symbol Std"/>
              </a:rPr>
              <a:t>C</a:t>
            </a:r>
          </a:p>
          <a:p>
            <a:pPr algn="ctr" eaLnBrk="0" hangingPunct="0">
              <a:lnSpc>
                <a:spcPct val="90000"/>
              </a:lnSpc>
            </a:pPr>
            <a:r>
              <a:rPr lang="en-US" sz="900" dirty="0" smtClean="0">
                <a:solidFill>
                  <a:srgbClr val="000000"/>
                </a:solidFill>
                <a:latin typeface="Arial" charset="0"/>
                <a:cs typeface="Symbol Std"/>
              </a:rPr>
              <a:t>T</a:t>
            </a:r>
          </a:p>
        </p:txBody>
      </p:sp>
      <p:sp>
        <p:nvSpPr>
          <p:cNvPr id="88" name="Text Box 31"/>
          <p:cNvSpPr txBox="1">
            <a:spLocks noChangeArrowheads="1"/>
          </p:cNvSpPr>
          <p:nvPr/>
        </p:nvSpPr>
        <p:spPr bwMode="auto">
          <a:xfrm>
            <a:off x="4102086" y="5748860"/>
            <a:ext cx="258233" cy="7196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lnSpc>
                <a:spcPct val="90000"/>
              </a:lnSpc>
            </a:pPr>
            <a:endParaRPr lang="en-US" sz="900" dirty="0" smtClean="0">
              <a:solidFill>
                <a:srgbClr val="000000"/>
              </a:solidFill>
              <a:latin typeface="Arial" charset="0"/>
              <a:cs typeface="Symbol Std"/>
            </a:endParaRPr>
          </a:p>
          <a:p>
            <a:pPr algn="ctr" eaLnBrk="0" hangingPunct="0">
              <a:lnSpc>
                <a:spcPct val="90000"/>
              </a:lnSpc>
            </a:pPr>
            <a:r>
              <a:rPr lang="en-US" sz="900" dirty="0" smtClean="0">
                <a:solidFill>
                  <a:srgbClr val="000000"/>
                </a:solidFill>
                <a:latin typeface="Arial" charset="0"/>
                <a:cs typeface="Symbol Std"/>
              </a:rPr>
              <a:t>G</a:t>
            </a:r>
          </a:p>
          <a:p>
            <a:pPr algn="ctr" eaLnBrk="0" hangingPunct="0">
              <a:lnSpc>
                <a:spcPct val="90000"/>
              </a:lnSpc>
            </a:pPr>
            <a:r>
              <a:rPr lang="en-US" sz="900" dirty="0" smtClean="0">
                <a:solidFill>
                  <a:srgbClr val="000000"/>
                </a:solidFill>
                <a:latin typeface="Arial" charset="0"/>
                <a:cs typeface="Symbol Std"/>
              </a:rPr>
              <a:t>A</a:t>
            </a:r>
          </a:p>
          <a:p>
            <a:pPr algn="ctr" eaLnBrk="0" hangingPunct="0">
              <a:lnSpc>
                <a:spcPct val="90000"/>
              </a:lnSpc>
            </a:pPr>
            <a:r>
              <a:rPr lang="en-US" sz="900" dirty="0" smtClean="0">
                <a:solidFill>
                  <a:srgbClr val="000000"/>
                </a:solidFill>
                <a:latin typeface="Arial" charset="0"/>
                <a:cs typeface="Symbol Std"/>
              </a:rPr>
              <a:t>A</a:t>
            </a:r>
          </a:p>
          <a:p>
            <a:pPr algn="ctr" eaLnBrk="0" hangingPunct="0">
              <a:lnSpc>
                <a:spcPct val="90000"/>
              </a:lnSpc>
            </a:pPr>
            <a:r>
              <a:rPr lang="en-US" sz="900" dirty="0" smtClean="0">
                <a:solidFill>
                  <a:srgbClr val="000000"/>
                </a:solidFill>
                <a:latin typeface="Arial" charset="0"/>
                <a:cs typeface="Symbol Std"/>
              </a:rPr>
              <a:t>G</a:t>
            </a:r>
          </a:p>
          <a:p>
            <a:pPr algn="ctr" eaLnBrk="0" hangingPunct="0">
              <a:lnSpc>
                <a:spcPct val="90000"/>
              </a:lnSpc>
            </a:pPr>
            <a:r>
              <a:rPr lang="en-US" sz="900" dirty="0">
                <a:solidFill>
                  <a:srgbClr val="000000"/>
                </a:solidFill>
                <a:latin typeface="Arial" charset="0"/>
                <a:cs typeface="Symbol Std"/>
              </a:rPr>
              <a:t>C</a:t>
            </a:r>
            <a:endParaRPr lang="en-US" sz="900" dirty="0">
              <a:solidFill>
                <a:srgbClr val="000000"/>
              </a:solidFill>
              <a:latin typeface="Symbol Std"/>
              <a:cs typeface="Symbol Std"/>
            </a:endParaRPr>
          </a:p>
        </p:txBody>
      </p:sp>
      <p:sp>
        <p:nvSpPr>
          <p:cNvPr id="116" name="Text Box 31"/>
          <p:cNvSpPr txBox="1">
            <a:spLocks noChangeArrowheads="1"/>
          </p:cNvSpPr>
          <p:nvPr/>
        </p:nvSpPr>
        <p:spPr bwMode="auto">
          <a:xfrm>
            <a:off x="3276600" y="2999511"/>
            <a:ext cx="298450" cy="1818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lnSpc>
                <a:spcPct val="80000"/>
              </a:lnSpc>
            </a:pPr>
            <a:r>
              <a:rPr lang="en-US" sz="1000" dirty="0" err="1" smtClean="0">
                <a:solidFill>
                  <a:srgbClr val="000000"/>
                </a:solidFill>
                <a:latin typeface="Arial" charset="0"/>
              </a:rPr>
              <a:t>dd</a:t>
            </a:r>
            <a:endParaRPr lang="en-US" sz="1000" dirty="0">
              <a:solidFill>
                <a:srgbClr val="000000"/>
              </a:solidFill>
              <a:latin typeface="Symbol Std"/>
              <a:cs typeface="Symbol Std"/>
            </a:endParaRPr>
          </a:p>
        </p:txBody>
      </p:sp>
      <p:sp>
        <p:nvSpPr>
          <p:cNvPr id="117" name="Text Box 31"/>
          <p:cNvSpPr txBox="1">
            <a:spLocks noChangeArrowheads="1"/>
          </p:cNvSpPr>
          <p:nvPr/>
        </p:nvSpPr>
        <p:spPr bwMode="auto">
          <a:xfrm>
            <a:off x="3695700" y="2891561"/>
            <a:ext cx="298450" cy="1818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lnSpc>
                <a:spcPct val="80000"/>
              </a:lnSpc>
            </a:pPr>
            <a:r>
              <a:rPr lang="en-US" sz="1000" dirty="0" err="1" smtClean="0">
                <a:solidFill>
                  <a:srgbClr val="000000"/>
                </a:solidFill>
                <a:latin typeface="Arial" charset="0"/>
              </a:rPr>
              <a:t>dd</a:t>
            </a:r>
            <a:endParaRPr lang="en-US" sz="1000" dirty="0">
              <a:solidFill>
                <a:srgbClr val="000000"/>
              </a:solidFill>
              <a:latin typeface="Symbol Std"/>
              <a:cs typeface="Symbol Std"/>
            </a:endParaRPr>
          </a:p>
        </p:txBody>
      </p:sp>
      <p:sp>
        <p:nvSpPr>
          <p:cNvPr id="118" name="Text Box 31"/>
          <p:cNvSpPr txBox="1">
            <a:spLocks noChangeArrowheads="1"/>
          </p:cNvSpPr>
          <p:nvPr/>
        </p:nvSpPr>
        <p:spPr bwMode="auto">
          <a:xfrm>
            <a:off x="4057650" y="2783611"/>
            <a:ext cx="298450" cy="1818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lnSpc>
                <a:spcPct val="80000"/>
              </a:lnSpc>
            </a:pPr>
            <a:r>
              <a:rPr lang="en-US" sz="1000" dirty="0" err="1" smtClean="0">
                <a:solidFill>
                  <a:srgbClr val="000000"/>
                </a:solidFill>
                <a:latin typeface="Arial" charset="0"/>
              </a:rPr>
              <a:t>dd</a:t>
            </a:r>
            <a:endParaRPr lang="en-US" sz="1000" dirty="0">
              <a:solidFill>
                <a:srgbClr val="000000"/>
              </a:solidFill>
              <a:latin typeface="Symbol Std"/>
              <a:cs typeface="Symbol Std"/>
            </a:endParaRPr>
          </a:p>
        </p:txBody>
      </p:sp>
      <p:sp>
        <p:nvSpPr>
          <p:cNvPr id="119" name="Text Box 31"/>
          <p:cNvSpPr txBox="1">
            <a:spLocks noChangeArrowheads="1"/>
          </p:cNvSpPr>
          <p:nvPr/>
        </p:nvSpPr>
        <p:spPr bwMode="auto">
          <a:xfrm>
            <a:off x="4445000" y="2682011"/>
            <a:ext cx="298450" cy="1818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lnSpc>
                <a:spcPct val="80000"/>
              </a:lnSpc>
            </a:pPr>
            <a:r>
              <a:rPr lang="en-US" sz="1000" dirty="0" err="1" smtClean="0">
                <a:solidFill>
                  <a:srgbClr val="000000"/>
                </a:solidFill>
                <a:latin typeface="Arial" charset="0"/>
              </a:rPr>
              <a:t>dd</a:t>
            </a:r>
            <a:endParaRPr lang="en-US" sz="1000" dirty="0">
              <a:solidFill>
                <a:srgbClr val="000000"/>
              </a:solidFill>
              <a:latin typeface="Symbol Std"/>
              <a:cs typeface="Symbol Std"/>
            </a:endParaRPr>
          </a:p>
        </p:txBody>
      </p:sp>
      <p:sp>
        <p:nvSpPr>
          <p:cNvPr id="120" name="Text Box 31"/>
          <p:cNvSpPr txBox="1">
            <a:spLocks noChangeArrowheads="1"/>
          </p:cNvSpPr>
          <p:nvPr/>
        </p:nvSpPr>
        <p:spPr bwMode="auto">
          <a:xfrm>
            <a:off x="4806950" y="2574061"/>
            <a:ext cx="298450" cy="1818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lnSpc>
                <a:spcPct val="80000"/>
              </a:lnSpc>
            </a:pPr>
            <a:r>
              <a:rPr lang="en-US" sz="1000" dirty="0" err="1" smtClean="0">
                <a:solidFill>
                  <a:srgbClr val="000000"/>
                </a:solidFill>
                <a:latin typeface="Arial" charset="0"/>
              </a:rPr>
              <a:t>dd</a:t>
            </a:r>
            <a:endParaRPr lang="en-US" sz="1000" dirty="0">
              <a:solidFill>
                <a:srgbClr val="000000"/>
              </a:solidFill>
              <a:latin typeface="Symbol Std"/>
              <a:cs typeface="Symbol Std"/>
            </a:endParaRPr>
          </a:p>
        </p:txBody>
      </p:sp>
      <p:sp>
        <p:nvSpPr>
          <p:cNvPr id="121" name="Text Box 31"/>
          <p:cNvSpPr txBox="1">
            <a:spLocks noChangeArrowheads="1"/>
          </p:cNvSpPr>
          <p:nvPr/>
        </p:nvSpPr>
        <p:spPr bwMode="auto">
          <a:xfrm>
            <a:off x="5207000" y="2466111"/>
            <a:ext cx="298450" cy="1818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lnSpc>
                <a:spcPct val="80000"/>
              </a:lnSpc>
            </a:pPr>
            <a:r>
              <a:rPr lang="en-US" sz="1000" dirty="0" err="1" smtClean="0">
                <a:solidFill>
                  <a:srgbClr val="000000"/>
                </a:solidFill>
                <a:latin typeface="Arial" charset="0"/>
              </a:rPr>
              <a:t>dd</a:t>
            </a:r>
            <a:endParaRPr lang="en-US" sz="1000" dirty="0">
              <a:solidFill>
                <a:srgbClr val="000000"/>
              </a:solidFill>
              <a:latin typeface="Symbol Std"/>
              <a:cs typeface="Symbol Std"/>
            </a:endParaRPr>
          </a:p>
        </p:txBody>
      </p:sp>
      <p:sp>
        <p:nvSpPr>
          <p:cNvPr id="122" name="Text Box 31"/>
          <p:cNvSpPr txBox="1">
            <a:spLocks noChangeArrowheads="1"/>
          </p:cNvSpPr>
          <p:nvPr/>
        </p:nvSpPr>
        <p:spPr bwMode="auto">
          <a:xfrm>
            <a:off x="5632450" y="2358161"/>
            <a:ext cx="298450" cy="1818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lnSpc>
                <a:spcPct val="80000"/>
              </a:lnSpc>
            </a:pPr>
            <a:r>
              <a:rPr lang="en-US" sz="1000" dirty="0" err="1" smtClean="0">
                <a:solidFill>
                  <a:srgbClr val="000000"/>
                </a:solidFill>
                <a:latin typeface="Arial" charset="0"/>
              </a:rPr>
              <a:t>dd</a:t>
            </a:r>
            <a:endParaRPr lang="en-US" sz="1000" dirty="0">
              <a:solidFill>
                <a:srgbClr val="000000"/>
              </a:solidFill>
              <a:latin typeface="Symbol Std"/>
              <a:cs typeface="Symbol Std"/>
            </a:endParaRPr>
          </a:p>
        </p:txBody>
      </p:sp>
      <p:sp>
        <p:nvSpPr>
          <p:cNvPr id="123" name="Text Box 31"/>
          <p:cNvSpPr txBox="1">
            <a:spLocks noChangeArrowheads="1"/>
          </p:cNvSpPr>
          <p:nvPr/>
        </p:nvSpPr>
        <p:spPr bwMode="auto">
          <a:xfrm>
            <a:off x="6070600" y="2256561"/>
            <a:ext cx="298450" cy="1818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lnSpc>
                <a:spcPct val="80000"/>
              </a:lnSpc>
            </a:pPr>
            <a:r>
              <a:rPr lang="en-US" sz="1000" dirty="0" err="1" smtClean="0">
                <a:solidFill>
                  <a:srgbClr val="000000"/>
                </a:solidFill>
                <a:latin typeface="Arial" charset="0"/>
              </a:rPr>
              <a:t>dd</a:t>
            </a:r>
            <a:endParaRPr lang="en-US" sz="1000" dirty="0">
              <a:solidFill>
                <a:srgbClr val="000000"/>
              </a:solidFill>
              <a:latin typeface="Symbol Std"/>
              <a:cs typeface="Symbol Std"/>
            </a:endParaRPr>
          </a:p>
        </p:txBody>
      </p:sp>
      <p:sp>
        <p:nvSpPr>
          <p:cNvPr id="124" name="Text Box 31"/>
          <p:cNvSpPr txBox="1">
            <a:spLocks noChangeArrowheads="1"/>
          </p:cNvSpPr>
          <p:nvPr/>
        </p:nvSpPr>
        <p:spPr bwMode="auto">
          <a:xfrm>
            <a:off x="6502400" y="2148611"/>
            <a:ext cx="298450" cy="1818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lnSpc>
                <a:spcPct val="80000"/>
              </a:lnSpc>
            </a:pPr>
            <a:r>
              <a:rPr lang="en-US" sz="1000" dirty="0" err="1" smtClean="0">
                <a:solidFill>
                  <a:srgbClr val="000000"/>
                </a:solidFill>
                <a:latin typeface="Arial" charset="0"/>
              </a:rPr>
              <a:t>dd</a:t>
            </a:r>
            <a:endParaRPr lang="en-US" sz="1000" dirty="0">
              <a:solidFill>
                <a:srgbClr val="000000"/>
              </a:solidFill>
              <a:latin typeface="Symbol Std"/>
              <a:cs typeface="Symbol Std"/>
            </a:endParaRPr>
          </a:p>
        </p:txBody>
      </p:sp>
    </p:spTree>
    <p:extLst>
      <p:ext uri="{BB962C8B-B14F-4D97-AF65-F5344CB8AC3E}">
        <p14:creationId xmlns:p14="http://schemas.microsoft.com/office/powerpoint/2010/main" val="1470257422"/>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_23aPharmAnimals-U.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5328" y="1609344"/>
            <a:ext cx="3133344" cy="3639312"/>
          </a:xfrm>
          <a:prstGeom prst="rect">
            <a:avLst/>
          </a:prstGeom>
        </p:spPr>
      </p:pic>
      <p:sp>
        <p:nvSpPr>
          <p:cNvPr id="9217" name="Rectangle 3"/>
          <p:cNvSpPr>
            <a:spLocks noGrp="1" noChangeArrowheads="1"/>
          </p:cNvSpPr>
          <p:nvPr>
            <p:ph type="ctrTitle"/>
          </p:nvPr>
        </p:nvSpPr>
        <p:spPr bwMode="auto">
          <a:xfrm>
            <a:off x="20638" y="0"/>
            <a:ext cx="5648325" cy="30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20.23a</a:t>
            </a:r>
            <a:endParaRPr lang="en-US" sz="1200" dirty="0">
              <a:latin typeface="Arial" charset="0"/>
            </a:endParaRPr>
          </a:p>
        </p:txBody>
      </p:sp>
    </p:spTree>
    <p:extLst>
      <p:ext uri="{BB962C8B-B14F-4D97-AF65-F5344CB8AC3E}">
        <p14:creationId xmlns:p14="http://schemas.microsoft.com/office/powerpoint/2010/main" val="661479552"/>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_23bPharmAnimals-U.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1424" y="1609344"/>
            <a:ext cx="3121152" cy="3639312"/>
          </a:xfrm>
          <a:prstGeom prst="rect">
            <a:avLst/>
          </a:prstGeom>
        </p:spPr>
      </p:pic>
      <p:sp>
        <p:nvSpPr>
          <p:cNvPr id="9217" name="Rectangle 3"/>
          <p:cNvSpPr>
            <a:spLocks noGrp="1" noChangeArrowheads="1"/>
          </p:cNvSpPr>
          <p:nvPr>
            <p:ph type="ctrTitle"/>
          </p:nvPr>
        </p:nvSpPr>
        <p:spPr bwMode="auto">
          <a:xfrm>
            <a:off x="20638" y="0"/>
            <a:ext cx="5648325" cy="30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20.23b</a:t>
            </a:r>
            <a:endParaRPr lang="en-US" sz="1200" dirty="0">
              <a:latin typeface="Arial" charset="0"/>
            </a:endParaRPr>
          </a:p>
        </p:txBody>
      </p:sp>
    </p:spTree>
    <p:extLst>
      <p:ext uri="{BB962C8B-B14F-4D97-AF65-F5344CB8AC3E}">
        <p14:creationId xmlns:p14="http://schemas.microsoft.com/office/powerpoint/2010/main" val="4282951169"/>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Pronuclear Injection</a:t>
            </a:r>
          </a:p>
        </p:txBody>
      </p:sp>
      <p:pic>
        <p:nvPicPr>
          <p:cNvPr id="3" name="20_26MakingTransgenicMic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1143000"/>
            <a:ext cx="6096000" cy="4572000"/>
          </a:xfrm>
          <a:prstGeom prst="rect">
            <a:avLst/>
          </a:prstGeom>
        </p:spPr>
      </p:pic>
    </p:spTree>
    <p:extLst>
      <p:ext uri="{BB962C8B-B14F-4D97-AF65-F5344CB8AC3E}">
        <p14:creationId xmlns:p14="http://schemas.microsoft.com/office/powerpoint/2010/main" val="19415186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smtClean="0"/>
              <a:t>Forensic Evidence and Genetic Profiles</a:t>
            </a:r>
            <a:endParaRPr lang="en-US" dirty="0"/>
          </a:p>
        </p:txBody>
      </p:sp>
      <p:sp>
        <p:nvSpPr>
          <p:cNvPr id="4099" name="Rectangle 3"/>
          <p:cNvSpPr>
            <a:spLocks noGrp="1" noChangeArrowheads="1"/>
          </p:cNvSpPr>
          <p:nvPr>
            <p:ph idx="1"/>
          </p:nvPr>
        </p:nvSpPr>
        <p:spPr/>
        <p:txBody>
          <a:bodyPr/>
          <a:lstStyle/>
          <a:p>
            <a:r>
              <a:rPr lang="en-US" dirty="0" smtClean="0"/>
              <a:t>An individual</a:t>
            </a:r>
            <a:r>
              <a:rPr lang="ja-JP" altLang="en-US" dirty="0" smtClean="0"/>
              <a:t>’</a:t>
            </a:r>
            <a:r>
              <a:rPr lang="en-US" altLang="ja-JP" dirty="0" smtClean="0"/>
              <a:t>s unique DNA sequence, or </a:t>
            </a:r>
            <a:r>
              <a:rPr lang="en-US" altLang="ja-JP" b="1" dirty="0" smtClean="0"/>
              <a:t>genetic profile</a:t>
            </a:r>
            <a:r>
              <a:rPr lang="en-US" altLang="ja-JP" dirty="0" smtClean="0"/>
              <a:t>, can be obtained by analysis of tissue or body fluids </a:t>
            </a:r>
          </a:p>
          <a:p>
            <a:r>
              <a:rPr lang="en-US" dirty="0" smtClean="0"/>
              <a:t>DNA testing can identify individuals with a high degree of certainty</a:t>
            </a:r>
          </a:p>
          <a:p>
            <a:r>
              <a:rPr lang="en-US" dirty="0" smtClean="0"/>
              <a:t>Genetic profiles are currently analyzed using genetic markers </a:t>
            </a:r>
            <a:r>
              <a:rPr lang="en-US" b="1" dirty="0" smtClean="0"/>
              <a:t>called short tandem repeats </a:t>
            </a:r>
            <a:r>
              <a:rPr lang="en-US" dirty="0" smtClean="0"/>
              <a:t>(</a:t>
            </a:r>
            <a:r>
              <a:rPr lang="en-US" b="1" dirty="0" smtClean="0"/>
              <a:t>STRs</a:t>
            </a:r>
            <a:r>
              <a:rPr lang="en-US" dirty="0" smtClean="0"/>
              <a:t>)</a:t>
            </a:r>
            <a:endParaRPr lang="en-US" dirty="0"/>
          </a:p>
        </p:txBody>
      </p:sp>
    </p:spTree>
    <p:extLst>
      <p:ext uri="{BB962C8B-B14F-4D97-AF65-F5344CB8AC3E}">
        <p14:creationId xmlns:p14="http://schemas.microsoft.com/office/powerpoint/2010/main" val="27663059"/>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smtClean="0"/>
              <a:t> </a:t>
            </a:r>
            <a:endParaRPr lang="en-US" dirty="0"/>
          </a:p>
        </p:txBody>
      </p:sp>
      <p:sp>
        <p:nvSpPr>
          <p:cNvPr id="4099" name="Rectangle 3"/>
          <p:cNvSpPr>
            <a:spLocks noGrp="1" noChangeArrowheads="1"/>
          </p:cNvSpPr>
          <p:nvPr>
            <p:ph idx="1"/>
          </p:nvPr>
        </p:nvSpPr>
        <p:spPr/>
        <p:txBody>
          <a:bodyPr/>
          <a:lstStyle/>
          <a:p>
            <a:r>
              <a:rPr lang="en-US" smtClean="0"/>
              <a:t>STRs are variations in the number of repeats of specific DNA sequences</a:t>
            </a:r>
          </a:p>
          <a:p>
            <a:r>
              <a:rPr lang="en-US" smtClean="0"/>
              <a:t>PCR and gel electrophoresis are used to amplify and then identify STRs of different lengths</a:t>
            </a:r>
          </a:p>
          <a:p>
            <a:r>
              <a:rPr lang="en-US" smtClean="0"/>
              <a:t>The probability that two people who are not identical twins have the same STR markers is exceptionally small</a:t>
            </a:r>
          </a:p>
          <a:p>
            <a:r>
              <a:rPr lang="en-US" smtClean="0"/>
              <a:t>As of 2013 more than 300 innocent people have been released from prison as a result of STR analysis of old DNA evidence</a:t>
            </a:r>
            <a:endParaRPr lang="en-US" dirty="0"/>
          </a:p>
        </p:txBody>
      </p:sp>
    </p:spTree>
    <p:extLst>
      <p:ext uri="{BB962C8B-B14F-4D97-AF65-F5344CB8AC3E}">
        <p14:creationId xmlns:p14="http://schemas.microsoft.com/office/powerpoint/2010/main" val="2985276549"/>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_24_STRProvesInnocence-U.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4920" y="140462"/>
            <a:ext cx="6614160" cy="6437376"/>
          </a:xfrm>
          <a:prstGeom prst="rect">
            <a:avLst/>
          </a:prstGeom>
        </p:spPr>
      </p:pic>
      <p:sp>
        <p:nvSpPr>
          <p:cNvPr id="9217" name="Rectangle 3"/>
          <p:cNvSpPr>
            <a:spLocks noGrp="1" noChangeArrowheads="1"/>
          </p:cNvSpPr>
          <p:nvPr>
            <p:ph type="ctrTitle"/>
          </p:nvPr>
        </p:nvSpPr>
        <p:spPr bwMode="auto">
          <a:xfrm>
            <a:off x="20638" y="0"/>
            <a:ext cx="5648325" cy="30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20.24</a:t>
            </a:r>
            <a:endParaRPr lang="en-US" sz="1200" dirty="0">
              <a:latin typeface="Arial" charset="0"/>
            </a:endParaRPr>
          </a:p>
        </p:txBody>
      </p:sp>
      <p:sp>
        <p:nvSpPr>
          <p:cNvPr id="27" name="Text Box 31"/>
          <p:cNvSpPr txBox="1">
            <a:spLocks noChangeArrowheads="1"/>
          </p:cNvSpPr>
          <p:nvPr/>
        </p:nvSpPr>
        <p:spPr bwMode="auto">
          <a:xfrm>
            <a:off x="1306028" y="128217"/>
            <a:ext cx="3240572" cy="845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marL="347663" indent="-347663" eaLnBrk="0" hangingPunct="0"/>
            <a:r>
              <a:rPr lang="en-US" sz="1800" dirty="0" smtClean="0">
                <a:solidFill>
                  <a:srgbClr val="000000"/>
                </a:solidFill>
                <a:latin typeface="Arial" charset="0"/>
              </a:rPr>
              <a:t>(a) Earl Washington just</a:t>
            </a:r>
            <a:br>
              <a:rPr lang="en-US" sz="1800" dirty="0" smtClean="0">
                <a:solidFill>
                  <a:srgbClr val="000000"/>
                </a:solidFill>
                <a:latin typeface="Arial" charset="0"/>
              </a:rPr>
            </a:br>
            <a:r>
              <a:rPr lang="en-US" sz="1800" dirty="0" smtClean="0">
                <a:solidFill>
                  <a:srgbClr val="000000"/>
                </a:solidFill>
                <a:latin typeface="Arial" charset="0"/>
              </a:rPr>
              <a:t>before his release in 2001,</a:t>
            </a:r>
            <a:br>
              <a:rPr lang="en-US" sz="1800" dirty="0" smtClean="0">
                <a:solidFill>
                  <a:srgbClr val="000000"/>
                </a:solidFill>
                <a:latin typeface="Arial" charset="0"/>
              </a:rPr>
            </a:br>
            <a:r>
              <a:rPr lang="en-US" sz="1800" dirty="0" smtClean="0">
                <a:solidFill>
                  <a:srgbClr val="000000"/>
                </a:solidFill>
                <a:latin typeface="Arial" charset="0"/>
              </a:rPr>
              <a:t>after 17 years in prison.</a:t>
            </a:r>
            <a:endParaRPr lang="en-US" sz="1800" dirty="0">
              <a:solidFill>
                <a:srgbClr val="000000"/>
              </a:solidFill>
              <a:latin typeface="Arial" charset="0"/>
            </a:endParaRPr>
          </a:p>
        </p:txBody>
      </p:sp>
      <p:sp>
        <p:nvSpPr>
          <p:cNvPr id="7" name="Text Box 31"/>
          <p:cNvSpPr txBox="1">
            <a:spLocks noChangeArrowheads="1"/>
          </p:cNvSpPr>
          <p:nvPr/>
        </p:nvSpPr>
        <p:spPr bwMode="auto">
          <a:xfrm>
            <a:off x="1297558" y="5987144"/>
            <a:ext cx="6720374" cy="7099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marL="347663" indent="-347663" eaLnBrk="0" hangingPunct="0"/>
            <a:r>
              <a:rPr lang="en-US" sz="1800" dirty="0" smtClean="0">
                <a:solidFill>
                  <a:srgbClr val="000000"/>
                </a:solidFill>
                <a:latin typeface="Arial" charset="0"/>
              </a:rPr>
              <a:t>(b) These and other STR data (not shown) exonerated</a:t>
            </a:r>
            <a:br>
              <a:rPr lang="en-US" sz="1800" dirty="0" smtClean="0">
                <a:solidFill>
                  <a:srgbClr val="000000"/>
                </a:solidFill>
                <a:latin typeface="Arial" charset="0"/>
              </a:rPr>
            </a:br>
            <a:r>
              <a:rPr lang="en-US" sz="1800" dirty="0" smtClean="0">
                <a:solidFill>
                  <a:srgbClr val="000000"/>
                </a:solidFill>
                <a:latin typeface="Arial" charset="0"/>
              </a:rPr>
              <a:t>Washington and led Tinsley to plead guilty to the murder.</a:t>
            </a:r>
            <a:endParaRPr lang="en-US" sz="1800" dirty="0">
              <a:solidFill>
                <a:srgbClr val="000000"/>
              </a:solidFill>
              <a:latin typeface="Arial" charset="0"/>
            </a:endParaRPr>
          </a:p>
        </p:txBody>
      </p:sp>
      <p:sp>
        <p:nvSpPr>
          <p:cNvPr id="8" name="Text Box 31"/>
          <p:cNvSpPr txBox="1">
            <a:spLocks noChangeArrowheads="1"/>
          </p:cNvSpPr>
          <p:nvPr/>
        </p:nvSpPr>
        <p:spPr bwMode="auto">
          <a:xfrm>
            <a:off x="1822495" y="3633417"/>
            <a:ext cx="1073106" cy="5575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800" dirty="0" smtClean="0">
                <a:solidFill>
                  <a:srgbClr val="000000"/>
                </a:solidFill>
                <a:latin typeface="Arial" charset="0"/>
              </a:rPr>
              <a:t>Source of</a:t>
            </a:r>
            <a:br>
              <a:rPr lang="en-US" sz="1800" dirty="0" smtClean="0">
                <a:solidFill>
                  <a:srgbClr val="000000"/>
                </a:solidFill>
                <a:latin typeface="Arial" charset="0"/>
              </a:rPr>
            </a:br>
            <a:r>
              <a:rPr lang="en-US" sz="1800" dirty="0" smtClean="0">
                <a:solidFill>
                  <a:srgbClr val="000000"/>
                </a:solidFill>
                <a:latin typeface="Arial" charset="0"/>
              </a:rPr>
              <a:t>sample</a:t>
            </a:r>
            <a:endParaRPr lang="en-US" sz="1800" dirty="0">
              <a:solidFill>
                <a:srgbClr val="000000"/>
              </a:solidFill>
              <a:latin typeface="Arial" charset="0"/>
            </a:endParaRPr>
          </a:p>
        </p:txBody>
      </p:sp>
      <p:sp>
        <p:nvSpPr>
          <p:cNvPr id="9" name="Text Box 31"/>
          <p:cNvSpPr txBox="1">
            <a:spLocks noChangeArrowheads="1"/>
          </p:cNvSpPr>
          <p:nvPr/>
        </p:nvSpPr>
        <p:spPr bwMode="auto">
          <a:xfrm>
            <a:off x="3515830" y="3633416"/>
            <a:ext cx="1073106" cy="5575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800" dirty="0" smtClean="0">
                <a:solidFill>
                  <a:srgbClr val="000000"/>
                </a:solidFill>
                <a:latin typeface="Arial" charset="0"/>
              </a:rPr>
              <a:t>STR</a:t>
            </a:r>
            <a:br>
              <a:rPr lang="en-US" sz="1800" dirty="0" smtClean="0">
                <a:solidFill>
                  <a:srgbClr val="000000"/>
                </a:solidFill>
                <a:latin typeface="Arial" charset="0"/>
              </a:rPr>
            </a:br>
            <a:r>
              <a:rPr lang="en-US" sz="1800" dirty="0" smtClean="0">
                <a:solidFill>
                  <a:srgbClr val="000000"/>
                </a:solidFill>
                <a:latin typeface="Arial" charset="0"/>
              </a:rPr>
              <a:t>marker 1</a:t>
            </a:r>
            <a:endParaRPr lang="en-US" sz="1800" dirty="0">
              <a:solidFill>
                <a:srgbClr val="000000"/>
              </a:solidFill>
              <a:latin typeface="Arial" charset="0"/>
            </a:endParaRPr>
          </a:p>
        </p:txBody>
      </p:sp>
      <p:sp>
        <p:nvSpPr>
          <p:cNvPr id="10" name="Text Box 31"/>
          <p:cNvSpPr txBox="1">
            <a:spLocks noChangeArrowheads="1"/>
          </p:cNvSpPr>
          <p:nvPr/>
        </p:nvSpPr>
        <p:spPr bwMode="auto">
          <a:xfrm>
            <a:off x="4878963" y="3624948"/>
            <a:ext cx="1073106" cy="5575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800" dirty="0" smtClean="0">
                <a:solidFill>
                  <a:srgbClr val="000000"/>
                </a:solidFill>
                <a:latin typeface="Arial" charset="0"/>
              </a:rPr>
              <a:t>STR</a:t>
            </a:r>
            <a:br>
              <a:rPr lang="en-US" sz="1800" dirty="0" smtClean="0">
                <a:solidFill>
                  <a:srgbClr val="000000"/>
                </a:solidFill>
                <a:latin typeface="Arial" charset="0"/>
              </a:rPr>
            </a:br>
            <a:r>
              <a:rPr lang="en-US" sz="1800" dirty="0" smtClean="0">
                <a:solidFill>
                  <a:srgbClr val="000000"/>
                </a:solidFill>
                <a:latin typeface="Arial" charset="0"/>
              </a:rPr>
              <a:t>marker 2</a:t>
            </a:r>
            <a:endParaRPr lang="en-US" sz="1800" dirty="0">
              <a:solidFill>
                <a:srgbClr val="000000"/>
              </a:solidFill>
              <a:latin typeface="Arial" charset="0"/>
            </a:endParaRPr>
          </a:p>
        </p:txBody>
      </p:sp>
      <p:sp>
        <p:nvSpPr>
          <p:cNvPr id="11" name="Text Box 31"/>
          <p:cNvSpPr txBox="1">
            <a:spLocks noChangeArrowheads="1"/>
          </p:cNvSpPr>
          <p:nvPr/>
        </p:nvSpPr>
        <p:spPr bwMode="auto">
          <a:xfrm>
            <a:off x="6250564" y="3633416"/>
            <a:ext cx="1073106" cy="5575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800" dirty="0" smtClean="0">
                <a:solidFill>
                  <a:srgbClr val="000000"/>
                </a:solidFill>
                <a:latin typeface="Arial" charset="0"/>
              </a:rPr>
              <a:t>STR</a:t>
            </a:r>
            <a:br>
              <a:rPr lang="en-US" sz="1800" dirty="0" smtClean="0">
                <a:solidFill>
                  <a:srgbClr val="000000"/>
                </a:solidFill>
                <a:latin typeface="Arial" charset="0"/>
              </a:rPr>
            </a:br>
            <a:r>
              <a:rPr lang="en-US" sz="1800" dirty="0" smtClean="0">
                <a:solidFill>
                  <a:srgbClr val="000000"/>
                </a:solidFill>
                <a:latin typeface="Arial" charset="0"/>
              </a:rPr>
              <a:t>marker 3</a:t>
            </a:r>
            <a:endParaRPr lang="en-US" sz="1800" dirty="0">
              <a:solidFill>
                <a:srgbClr val="000000"/>
              </a:solidFill>
              <a:latin typeface="Arial" charset="0"/>
            </a:endParaRPr>
          </a:p>
        </p:txBody>
      </p:sp>
      <p:sp>
        <p:nvSpPr>
          <p:cNvPr id="12" name="Text Box 31"/>
          <p:cNvSpPr txBox="1">
            <a:spLocks noChangeArrowheads="1"/>
          </p:cNvSpPr>
          <p:nvPr/>
        </p:nvSpPr>
        <p:spPr bwMode="auto">
          <a:xfrm>
            <a:off x="1424563" y="4344617"/>
            <a:ext cx="5670503" cy="3035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tabLst>
                <a:tab pos="2344738" algn="l"/>
                <a:tab pos="3716338" algn="l"/>
                <a:tab pos="5087938" algn="l"/>
              </a:tabLst>
            </a:pPr>
            <a:r>
              <a:rPr lang="en-US" sz="1800" dirty="0" smtClean="0">
                <a:solidFill>
                  <a:srgbClr val="000000"/>
                </a:solidFill>
                <a:latin typeface="Arial" charset="0"/>
              </a:rPr>
              <a:t>Semen on victim	17,19	13,16	12,12</a:t>
            </a:r>
            <a:endParaRPr lang="en-US" sz="1800" dirty="0">
              <a:solidFill>
                <a:srgbClr val="000000"/>
              </a:solidFill>
              <a:latin typeface="Arial" charset="0"/>
            </a:endParaRPr>
          </a:p>
        </p:txBody>
      </p:sp>
      <p:sp>
        <p:nvSpPr>
          <p:cNvPr id="13" name="Text Box 31"/>
          <p:cNvSpPr txBox="1">
            <a:spLocks noChangeArrowheads="1"/>
          </p:cNvSpPr>
          <p:nvPr/>
        </p:nvSpPr>
        <p:spPr bwMode="auto">
          <a:xfrm>
            <a:off x="1433031" y="4911883"/>
            <a:ext cx="5670503" cy="3035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tabLst>
                <a:tab pos="2344738" algn="l"/>
                <a:tab pos="3716338" algn="l"/>
                <a:tab pos="5087938" algn="l"/>
              </a:tabLst>
            </a:pPr>
            <a:r>
              <a:rPr lang="en-US" sz="1800" dirty="0" smtClean="0">
                <a:solidFill>
                  <a:srgbClr val="000000"/>
                </a:solidFill>
                <a:latin typeface="Arial" charset="0"/>
              </a:rPr>
              <a:t>Earl Washington	16,18	14,15	11,12</a:t>
            </a:r>
            <a:endParaRPr lang="en-US" sz="1800" dirty="0">
              <a:solidFill>
                <a:srgbClr val="000000"/>
              </a:solidFill>
              <a:latin typeface="Arial" charset="0"/>
            </a:endParaRPr>
          </a:p>
        </p:txBody>
      </p:sp>
      <p:sp>
        <p:nvSpPr>
          <p:cNvPr id="14" name="Text Box 31"/>
          <p:cNvSpPr txBox="1">
            <a:spLocks noChangeArrowheads="1"/>
          </p:cNvSpPr>
          <p:nvPr/>
        </p:nvSpPr>
        <p:spPr bwMode="auto">
          <a:xfrm>
            <a:off x="1441496" y="5479150"/>
            <a:ext cx="5670503" cy="3035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tabLst>
                <a:tab pos="2344738" algn="l"/>
                <a:tab pos="3716338" algn="l"/>
                <a:tab pos="5087938" algn="l"/>
              </a:tabLst>
            </a:pPr>
            <a:r>
              <a:rPr lang="en-US" sz="1800" dirty="0" smtClean="0">
                <a:solidFill>
                  <a:srgbClr val="000000"/>
                </a:solidFill>
                <a:latin typeface="Arial" charset="0"/>
              </a:rPr>
              <a:t>Kenneth Tinsley	17,19	13,16	12,12</a:t>
            </a:r>
            <a:endParaRPr lang="en-US" sz="1800" dirty="0">
              <a:solidFill>
                <a:srgbClr val="000000"/>
              </a:solidFill>
              <a:latin typeface="Arial" charset="0"/>
            </a:endParaRPr>
          </a:p>
        </p:txBody>
      </p:sp>
    </p:spTree>
    <p:extLst>
      <p:ext uri="{BB962C8B-B14F-4D97-AF65-F5344CB8AC3E}">
        <p14:creationId xmlns:p14="http://schemas.microsoft.com/office/powerpoint/2010/main" val="1990204622"/>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_24aSTRProvesInnocence-U.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5392" y="947928"/>
            <a:ext cx="3633216" cy="4809744"/>
          </a:xfrm>
          <a:prstGeom prst="rect">
            <a:avLst/>
          </a:prstGeom>
        </p:spPr>
      </p:pic>
      <p:sp>
        <p:nvSpPr>
          <p:cNvPr id="9217" name="Rectangle 3"/>
          <p:cNvSpPr>
            <a:spLocks noGrp="1" noChangeArrowheads="1"/>
          </p:cNvSpPr>
          <p:nvPr>
            <p:ph type="ctrTitle"/>
          </p:nvPr>
        </p:nvSpPr>
        <p:spPr bwMode="auto">
          <a:xfrm>
            <a:off x="20638" y="0"/>
            <a:ext cx="5648325" cy="30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20.24a</a:t>
            </a:r>
            <a:endParaRPr lang="en-US" sz="1200" dirty="0">
              <a:latin typeface="Arial" charset="0"/>
            </a:endParaRPr>
          </a:p>
        </p:txBody>
      </p:sp>
      <p:sp>
        <p:nvSpPr>
          <p:cNvPr id="7" name="Text Box 31"/>
          <p:cNvSpPr txBox="1">
            <a:spLocks noChangeArrowheads="1"/>
          </p:cNvSpPr>
          <p:nvPr/>
        </p:nvSpPr>
        <p:spPr bwMode="auto">
          <a:xfrm>
            <a:off x="2804627" y="4818748"/>
            <a:ext cx="3562305" cy="8454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marL="398463" indent="-398463" eaLnBrk="0" hangingPunct="0"/>
            <a:r>
              <a:rPr lang="en-US" sz="2000" dirty="0" smtClean="0">
                <a:solidFill>
                  <a:srgbClr val="000000"/>
                </a:solidFill>
                <a:latin typeface="Arial" charset="0"/>
              </a:rPr>
              <a:t>(a) Earl Washington just</a:t>
            </a:r>
            <a:br>
              <a:rPr lang="en-US" sz="2000" dirty="0" smtClean="0">
                <a:solidFill>
                  <a:srgbClr val="000000"/>
                </a:solidFill>
                <a:latin typeface="Arial" charset="0"/>
              </a:rPr>
            </a:br>
            <a:r>
              <a:rPr lang="en-US" sz="2000" dirty="0" smtClean="0">
                <a:solidFill>
                  <a:srgbClr val="000000"/>
                </a:solidFill>
                <a:latin typeface="Arial" charset="0"/>
              </a:rPr>
              <a:t>before his release in 2001,</a:t>
            </a:r>
            <a:br>
              <a:rPr lang="en-US" sz="2000" dirty="0" smtClean="0">
                <a:solidFill>
                  <a:srgbClr val="000000"/>
                </a:solidFill>
                <a:latin typeface="Arial" charset="0"/>
              </a:rPr>
            </a:br>
            <a:r>
              <a:rPr lang="en-US" sz="2000" dirty="0" smtClean="0">
                <a:solidFill>
                  <a:srgbClr val="000000"/>
                </a:solidFill>
                <a:latin typeface="Arial" charset="0"/>
              </a:rPr>
              <a:t>after 17 years in prison.</a:t>
            </a:r>
            <a:endParaRPr lang="en-US" sz="2000" dirty="0">
              <a:solidFill>
                <a:srgbClr val="000000"/>
              </a:solidFill>
              <a:latin typeface="Arial" charset="0"/>
            </a:endParaRPr>
          </a:p>
        </p:txBody>
      </p:sp>
    </p:spTree>
    <p:extLst>
      <p:ext uri="{BB962C8B-B14F-4D97-AF65-F5344CB8AC3E}">
        <p14:creationId xmlns:p14="http://schemas.microsoft.com/office/powerpoint/2010/main" val="2198434459"/>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_24bSTRProvesInnocence-U.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3064" y="1618488"/>
            <a:ext cx="7357872" cy="3468624"/>
          </a:xfrm>
          <a:prstGeom prst="rect">
            <a:avLst/>
          </a:prstGeom>
        </p:spPr>
      </p:pic>
      <p:sp>
        <p:nvSpPr>
          <p:cNvPr id="9217" name="Rectangle 3"/>
          <p:cNvSpPr>
            <a:spLocks noGrp="1" noChangeArrowheads="1"/>
          </p:cNvSpPr>
          <p:nvPr>
            <p:ph type="ctrTitle"/>
          </p:nvPr>
        </p:nvSpPr>
        <p:spPr bwMode="auto">
          <a:xfrm>
            <a:off x="20638" y="0"/>
            <a:ext cx="5648325" cy="30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20.24b</a:t>
            </a:r>
            <a:endParaRPr lang="en-US" sz="1200" dirty="0">
              <a:latin typeface="Arial" charset="0"/>
            </a:endParaRPr>
          </a:p>
        </p:txBody>
      </p:sp>
      <p:sp>
        <p:nvSpPr>
          <p:cNvPr id="7" name="Text Box 31"/>
          <p:cNvSpPr txBox="1">
            <a:spLocks noChangeArrowheads="1"/>
          </p:cNvSpPr>
          <p:nvPr/>
        </p:nvSpPr>
        <p:spPr bwMode="auto">
          <a:xfrm>
            <a:off x="933490" y="4429276"/>
            <a:ext cx="7406175" cy="7015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marL="398463" indent="-398463" eaLnBrk="0" hangingPunct="0"/>
            <a:r>
              <a:rPr lang="en-US" sz="2000" dirty="0" smtClean="0">
                <a:solidFill>
                  <a:srgbClr val="000000"/>
                </a:solidFill>
                <a:latin typeface="Arial" charset="0"/>
              </a:rPr>
              <a:t>(b) These and other STR data (not shown) exonerated</a:t>
            </a:r>
            <a:br>
              <a:rPr lang="en-US" sz="2000" dirty="0" smtClean="0">
                <a:solidFill>
                  <a:srgbClr val="000000"/>
                </a:solidFill>
                <a:latin typeface="Arial" charset="0"/>
              </a:rPr>
            </a:br>
            <a:r>
              <a:rPr lang="en-US" sz="2000" dirty="0" smtClean="0">
                <a:solidFill>
                  <a:srgbClr val="000000"/>
                </a:solidFill>
                <a:latin typeface="Arial" charset="0"/>
              </a:rPr>
              <a:t>Washington and led Tinsley to plead guilty to the murder.</a:t>
            </a:r>
            <a:endParaRPr lang="en-US" sz="2000" dirty="0">
              <a:solidFill>
                <a:srgbClr val="000000"/>
              </a:solidFill>
              <a:latin typeface="Arial" charset="0"/>
            </a:endParaRPr>
          </a:p>
        </p:txBody>
      </p:sp>
      <p:sp>
        <p:nvSpPr>
          <p:cNvPr id="8" name="Text Box 31"/>
          <p:cNvSpPr txBox="1">
            <a:spLocks noChangeArrowheads="1"/>
          </p:cNvSpPr>
          <p:nvPr/>
        </p:nvSpPr>
        <p:spPr bwMode="auto">
          <a:xfrm>
            <a:off x="1568492" y="1736881"/>
            <a:ext cx="1140839" cy="5406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2000" dirty="0" smtClean="0">
                <a:solidFill>
                  <a:srgbClr val="000000"/>
                </a:solidFill>
                <a:latin typeface="Arial" charset="0"/>
              </a:rPr>
              <a:t>Source of</a:t>
            </a:r>
            <a:br>
              <a:rPr lang="en-US" sz="2000" dirty="0" smtClean="0">
                <a:solidFill>
                  <a:srgbClr val="000000"/>
                </a:solidFill>
                <a:latin typeface="Arial" charset="0"/>
              </a:rPr>
            </a:br>
            <a:r>
              <a:rPr lang="en-US" sz="2000" dirty="0" smtClean="0">
                <a:solidFill>
                  <a:srgbClr val="000000"/>
                </a:solidFill>
                <a:latin typeface="Arial" charset="0"/>
              </a:rPr>
              <a:t>sample</a:t>
            </a:r>
            <a:endParaRPr lang="en-US" sz="2000" dirty="0">
              <a:solidFill>
                <a:srgbClr val="000000"/>
              </a:solidFill>
              <a:latin typeface="Arial" charset="0"/>
            </a:endParaRPr>
          </a:p>
        </p:txBody>
      </p:sp>
      <p:sp>
        <p:nvSpPr>
          <p:cNvPr id="9" name="Text Box 31"/>
          <p:cNvSpPr txBox="1">
            <a:spLocks noChangeArrowheads="1"/>
          </p:cNvSpPr>
          <p:nvPr/>
        </p:nvSpPr>
        <p:spPr bwMode="auto">
          <a:xfrm>
            <a:off x="3507370" y="1736880"/>
            <a:ext cx="1140839" cy="5406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2000" dirty="0" smtClean="0">
                <a:solidFill>
                  <a:srgbClr val="000000"/>
                </a:solidFill>
                <a:latin typeface="Arial" charset="0"/>
              </a:rPr>
              <a:t>STR</a:t>
            </a:r>
            <a:br>
              <a:rPr lang="en-US" sz="2000" dirty="0" smtClean="0">
                <a:solidFill>
                  <a:srgbClr val="000000"/>
                </a:solidFill>
                <a:latin typeface="Arial" charset="0"/>
              </a:rPr>
            </a:br>
            <a:r>
              <a:rPr lang="en-US" sz="2000" dirty="0" smtClean="0">
                <a:solidFill>
                  <a:srgbClr val="000000"/>
                </a:solidFill>
                <a:latin typeface="Arial" charset="0"/>
              </a:rPr>
              <a:t>marker 1</a:t>
            </a:r>
            <a:endParaRPr lang="en-US" sz="2000" dirty="0">
              <a:solidFill>
                <a:srgbClr val="000000"/>
              </a:solidFill>
              <a:latin typeface="Arial" charset="0"/>
            </a:endParaRPr>
          </a:p>
        </p:txBody>
      </p:sp>
      <p:sp>
        <p:nvSpPr>
          <p:cNvPr id="10" name="Text Box 31"/>
          <p:cNvSpPr txBox="1">
            <a:spLocks noChangeArrowheads="1"/>
          </p:cNvSpPr>
          <p:nvPr/>
        </p:nvSpPr>
        <p:spPr bwMode="auto">
          <a:xfrm>
            <a:off x="5065244" y="1728412"/>
            <a:ext cx="1140839" cy="5406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2000" dirty="0" smtClean="0">
                <a:solidFill>
                  <a:srgbClr val="000000"/>
                </a:solidFill>
                <a:latin typeface="Arial" charset="0"/>
              </a:rPr>
              <a:t>STR</a:t>
            </a:r>
            <a:br>
              <a:rPr lang="en-US" sz="2000" dirty="0" smtClean="0">
                <a:solidFill>
                  <a:srgbClr val="000000"/>
                </a:solidFill>
                <a:latin typeface="Arial" charset="0"/>
              </a:rPr>
            </a:br>
            <a:r>
              <a:rPr lang="en-US" sz="2000" dirty="0" smtClean="0">
                <a:solidFill>
                  <a:srgbClr val="000000"/>
                </a:solidFill>
                <a:latin typeface="Arial" charset="0"/>
              </a:rPr>
              <a:t>marker 2</a:t>
            </a:r>
            <a:endParaRPr lang="en-US" sz="2000" dirty="0">
              <a:solidFill>
                <a:srgbClr val="000000"/>
              </a:solidFill>
              <a:latin typeface="Arial" charset="0"/>
            </a:endParaRPr>
          </a:p>
        </p:txBody>
      </p:sp>
      <p:sp>
        <p:nvSpPr>
          <p:cNvPr id="11" name="Text Box 31"/>
          <p:cNvSpPr txBox="1">
            <a:spLocks noChangeArrowheads="1"/>
          </p:cNvSpPr>
          <p:nvPr/>
        </p:nvSpPr>
        <p:spPr bwMode="auto">
          <a:xfrm>
            <a:off x="6656987" y="1736880"/>
            <a:ext cx="1140839" cy="5406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2000" dirty="0" smtClean="0">
                <a:solidFill>
                  <a:srgbClr val="000000"/>
                </a:solidFill>
                <a:latin typeface="Arial" charset="0"/>
              </a:rPr>
              <a:t>STR</a:t>
            </a:r>
            <a:br>
              <a:rPr lang="en-US" sz="2000" dirty="0" smtClean="0">
                <a:solidFill>
                  <a:srgbClr val="000000"/>
                </a:solidFill>
                <a:latin typeface="Arial" charset="0"/>
              </a:rPr>
            </a:br>
            <a:r>
              <a:rPr lang="en-US" sz="2000" dirty="0" smtClean="0">
                <a:solidFill>
                  <a:srgbClr val="000000"/>
                </a:solidFill>
                <a:latin typeface="Arial" charset="0"/>
              </a:rPr>
              <a:t>marker 3</a:t>
            </a:r>
            <a:endParaRPr lang="en-US" sz="2000" dirty="0">
              <a:solidFill>
                <a:srgbClr val="000000"/>
              </a:solidFill>
              <a:latin typeface="Arial" charset="0"/>
            </a:endParaRPr>
          </a:p>
        </p:txBody>
      </p:sp>
      <p:sp>
        <p:nvSpPr>
          <p:cNvPr id="12" name="Text Box 31"/>
          <p:cNvSpPr txBox="1">
            <a:spLocks noChangeArrowheads="1"/>
          </p:cNvSpPr>
          <p:nvPr/>
        </p:nvSpPr>
        <p:spPr bwMode="auto">
          <a:xfrm>
            <a:off x="1111295" y="2549684"/>
            <a:ext cx="6440972" cy="337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tabLst>
                <a:tab pos="2633663" algn="l"/>
                <a:tab pos="4173538" algn="l"/>
                <a:tab pos="5773738" algn="l"/>
              </a:tabLst>
            </a:pPr>
            <a:r>
              <a:rPr lang="en-US" sz="2000" dirty="0" smtClean="0">
                <a:solidFill>
                  <a:srgbClr val="000000"/>
                </a:solidFill>
                <a:latin typeface="Arial" charset="0"/>
              </a:rPr>
              <a:t>Semen on victim	17,19	13,16	12,12</a:t>
            </a:r>
            <a:endParaRPr lang="en-US" sz="2000" dirty="0">
              <a:solidFill>
                <a:srgbClr val="000000"/>
              </a:solidFill>
              <a:latin typeface="Arial" charset="0"/>
            </a:endParaRPr>
          </a:p>
        </p:txBody>
      </p:sp>
      <p:sp>
        <p:nvSpPr>
          <p:cNvPr id="13" name="Text Box 31"/>
          <p:cNvSpPr txBox="1">
            <a:spLocks noChangeArrowheads="1"/>
          </p:cNvSpPr>
          <p:nvPr/>
        </p:nvSpPr>
        <p:spPr bwMode="auto">
          <a:xfrm>
            <a:off x="1119763" y="3201620"/>
            <a:ext cx="6457904" cy="337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tabLst>
                <a:tab pos="2684463" algn="l"/>
                <a:tab pos="4173538" algn="l"/>
                <a:tab pos="5773738" algn="l"/>
              </a:tabLst>
            </a:pPr>
            <a:r>
              <a:rPr lang="en-US" sz="2000" dirty="0" smtClean="0">
                <a:solidFill>
                  <a:srgbClr val="000000"/>
                </a:solidFill>
                <a:latin typeface="Arial" charset="0"/>
              </a:rPr>
              <a:t>Earl Washington	16,18	14,15	11,12</a:t>
            </a:r>
            <a:endParaRPr lang="en-US" sz="2000" dirty="0">
              <a:solidFill>
                <a:srgbClr val="000000"/>
              </a:solidFill>
              <a:latin typeface="Arial" charset="0"/>
            </a:endParaRPr>
          </a:p>
        </p:txBody>
      </p:sp>
      <p:sp>
        <p:nvSpPr>
          <p:cNvPr id="14" name="Text Box 31"/>
          <p:cNvSpPr txBox="1">
            <a:spLocks noChangeArrowheads="1"/>
          </p:cNvSpPr>
          <p:nvPr/>
        </p:nvSpPr>
        <p:spPr bwMode="auto">
          <a:xfrm>
            <a:off x="1128227" y="3853557"/>
            <a:ext cx="6601839" cy="337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tabLst>
                <a:tab pos="2633663" algn="l"/>
                <a:tab pos="4173538" algn="l"/>
                <a:tab pos="5773738" algn="l"/>
              </a:tabLst>
            </a:pPr>
            <a:r>
              <a:rPr lang="en-US" sz="2000" dirty="0" smtClean="0">
                <a:solidFill>
                  <a:srgbClr val="000000"/>
                </a:solidFill>
                <a:latin typeface="Arial" charset="0"/>
              </a:rPr>
              <a:t>Kenneth Tinsley	17,19	13,16	12,12</a:t>
            </a:r>
            <a:endParaRPr lang="en-US" sz="2000" dirty="0">
              <a:solidFill>
                <a:srgbClr val="000000"/>
              </a:solidFill>
              <a:latin typeface="Arial" charset="0"/>
            </a:endParaRPr>
          </a:p>
        </p:txBody>
      </p:sp>
    </p:spTree>
    <p:extLst>
      <p:ext uri="{BB962C8B-B14F-4D97-AF65-F5344CB8AC3E}">
        <p14:creationId xmlns:p14="http://schemas.microsoft.com/office/powerpoint/2010/main" val="1468538664"/>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smtClean="0"/>
              <a:t>Environmental Cleanup</a:t>
            </a:r>
            <a:endParaRPr lang="en-US" dirty="0"/>
          </a:p>
        </p:txBody>
      </p:sp>
      <p:sp>
        <p:nvSpPr>
          <p:cNvPr id="4099" name="Rectangle 3"/>
          <p:cNvSpPr>
            <a:spLocks noGrp="1" noChangeArrowheads="1"/>
          </p:cNvSpPr>
          <p:nvPr>
            <p:ph idx="1"/>
          </p:nvPr>
        </p:nvSpPr>
        <p:spPr/>
        <p:txBody>
          <a:bodyPr/>
          <a:lstStyle/>
          <a:p>
            <a:r>
              <a:rPr lang="en-US" smtClean="0"/>
              <a:t>Genetic engineering can be used to modify the metabolism of microorganisms</a:t>
            </a:r>
          </a:p>
          <a:p>
            <a:r>
              <a:rPr lang="en-US" smtClean="0"/>
              <a:t>Some modified microorganisms can be used to extract minerals from the environment or degrade potentially toxic waste materials</a:t>
            </a:r>
            <a:endParaRPr lang="en-US" dirty="0"/>
          </a:p>
        </p:txBody>
      </p:sp>
    </p:spTree>
    <p:extLst>
      <p:ext uri="{BB962C8B-B14F-4D97-AF65-F5344CB8AC3E}">
        <p14:creationId xmlns:p14="http://schemas.microsoft.com/office/powerpoint/2010/main" val="1771944661"/>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smtClean="0"/>
              <a:t>Agricultural Applications</a:t>
            </a:r>
            <a:endParaRPr lang="en-US" dirty="0"/>
          </a:p>
        </p:txBody>
      </p:sp>
      <p:sp>
        <p:nvSpPr>
          <p:cNvPr id="4099" name="Rectangle 3"/>
          <p:cNvSpPr>
            <a:spLocks noGrp="1" noChangeArrowheads="1"/>
          </p:cNvSpPr>
          <p:nvPr>
            <p:ph idx="1"/>
          </p:nvPr>
        </p:nvSpPr>
        <p:spPr/>
        <p:txBody>
          <a:bodyPr/>
          <a:lstStyle/>
          <a:p>
            <a:r>
              <a:rPr lang="en-US" smtClean="0"/>
              <a:t>DNA technology is being used to improve agricultural productivity and food quality</a:t>
            </a:r>
          </a:p>
          <a:p>
            <a:r>
              <a:rPr lang="en-US" smtClean="0"/>
              <a:t>Genetic engineering of transgenic animals speeds up the selective breeding process</a:t>
            </a:r>
          </a:p>
          <a:p>
            <a:r>
              <a:rPr lang="en-US" smtClean="0"/>
              <a:t>Beneficial genes can be transferred between varieties or species</a:t>
            </a:r>
            <a:endParaRPr lang="en-US" dirty="0"/>
          </a:p>
        </p:txBody>
      </p:sp>
    </p:spTree>
    <p:extLst>
      <p:ext uri="{BB962C8B-B14F-4D97-AF65-F5344CB8AC3E}">
        <p14:creationId xmlns:p14="http://schemas.microsoft.com/office/powerpoint/2010/main" val="29043082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_03aDideoxyChainTerm-U.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04" y="1487424"/>
            <a:ext cx="8546592" cy="3730752"/>
          </a:xfrm>
          <a:prstGeom prst="rect">
            <a:avLst/>
          </a:prstGeom>
        </p:spPr>
      </p:pic>
      <p:sp>
        <p:nvSpPr>
          <p:cNvPr id="9217" name="Rectangle 3"/>
          <p:cNvSpPr>
            <a:spLocks noGrp="1" noChangeArrowheads="1"/>
          </p:cNvSpPr>
          <p:nvPr>
            <p:ph type="ctrTitle"/>
          </p:nvPr>
        </p:nvSpPr>
        <p:spPr bwMode="auto">
          <a:xfrm>
            <a:off x="20638" y="0"/>
            <a:ext cx="5648325" cy="30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20.3a</a:t>
            </a:r>
            <a:endParaRPr lang="en-US" sz="1200" dirty="0">
              <a:latin typeface="Arial" charset="0"/>
            </a:endParaRPr>
          </a:p>
        </p:txBody>
      </p:sp>
      <p:sp>
        <p:nvSpPr>
          <p:cNvPr id="36" name="Text Box 31"/>
          <p:cNvSpPr txBox="1">
            <a:spLocks noChangeArrowheads="1"/>
          </p:cNvSpPr>
          <p:nvPr/>
        </p:nvSpPr>
        <p:spPr bwMode="auto">
          <a:xfrm>
            <a:off x="332317" y="1867093"/>
            <a:ext cx="1970616" cy="6051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900" dirty="0" smtClean="0">
                <a:solidFill>
                  <a:srgbClr val="000000"/>
                </a:solidFill>
                <a:latin typeface="Arial" charset="0"/>
              </a:rPr>
              <a:t>DNA</a:t>
            </a:r>
          </a:p>
          <a:p>
            <a:pPr eaLnBrk="0" hangingPunct="0"/>
            <a:r>
              <a:rPr lang="en-US" sz="1900" dirty="0" smtClean="0">
                <a:solidFill>
                  <a:srgbClr val="000000"/>
                </a:solidFill>
                <a:latin typeface="Arial" charset="0"/>
              </a:rPr>
              <a:t>(template strand)</a:t>
            </a:r>
            <a:endParaRPr lang="en-US" sz="1900" dirty="0">
              <a:solidFill>
                <a:srgbClr val="000000"/>
              </a:solidFill>
              <a:latin typeface="Arial" charset="0"/>
            </a:endParaRPr>
          </a:p>
        </p:txBody>
      </p:sp>
      <p:sp>
        <p:nvSpPr>
          <p:cNvPr id="37" name="Text Box 31"/>
          <p:cNvSpPr txBox="1">
            <a:spLocks noChangeArrowheads="1"/>
          </p:cNvSpPr>
          <p:nvPr/>
        </p:nvSpPr>
        <p:spPr bwMode="auto">
          <a:xfrm>
            <a:off x="2584451" y="1867093"/>
            <a:ext cx="793749" cy="2665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900" dirty="0" smtClean="0">
                <a:solidFill>
                  <a:srgbClr val="000000"/>
                </a:solidFill>
                <a:latin typeface="Arial" charset="0"/>
              </a:rPr>
              <a:t>Primer</a:t>
            </a:r>
            <a:endParaRPr lang="en-US" sz="1900" dirty="0">
              <a:solidFill>
                <a:srgbClr val="000000"/>
              </a:solidFill>
              <a:latin typeface="Arial" charset="0"/>
            </a:endParaRPr>
          </a:p>
        </p:txBody>
      </p:sp>
      <p:sp>
        <p:nvSpPr>
          <p:cNvPr id="38" name="Text Box 31"/>
          <p:cNvSpPr txBox="1">
            <a:spLocks noChangeArrowheads="1"/>
          </p:cNvSpPr>
          <p:nvPr/>
        </p:nvSpPr>
        <p:spPr bwMode="auto">
          <a:xfrm>
            <a:off x="4106335" y="1867094"/>
            <a:ext cx="1303866" cy="6305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900" dirty="0" err="1" smtClean="0">
                <a:solidFill>
                  <a:srgbClr val="000000"/>
                </a:solidFill>
                <a:latin typeface="Arial" charset="0"/>
              </a:rPr>
              <a:t>Deoxyribo</a:t>
            </a:r>
            <a:r>
              <a:rPr lang="en-US" sz="1900" dirty="0" smtClean="0">
                <a:solidFill>
                  <a:srgbClr val="000000"/>
                </a:solidFill>
                <a:latin typeface="Arial" charset="0"/>
              </a:rPr>
              <a:t>-</a:t>
            </a:r>
            <a:br>
              <a:rPr lang="en-US" sz="1900" dirty="0" smtClean="0">
                <a:solidFill>
                  <a:srgbClr val="000000"/>
                </a:solidFill>
                <a:latin typeface="Arial" charset="0"/>
              </a:rPr>
            </a:br>
            <a:r>
              <a:rPr lang="en-US" sz="1900" dirty="0" smtClean="0">
                <a:solidFill>
                  <a:srgbClr val="000000"/>
                </a:solidFill>
                <a:latin typeface="Arial" charset="0"/>
              </a:rPr>
              <a:t>nucleotides</a:t>
            </a:r>
            <a:endParaRPr lang="en-US" sz="1900" dirty="0">
              <a:solidFill>
                <a:srgbClr val="000000"/>
              </a:solidFill>
              <a:latin typeface="Arial" charset="0"/>
            </a:endParaRPr>
          </a:p>
        </p:txBody>
      </p:sp>
      <p:sp>
        <p:nvSpPr>
          <p:cNvPr id="39" name="Text Box 31"/>
          <p:cNvSpPr txBox="1">
            <a:spLocks noChangeArrowheads="1"/>
          </p:cNvSpPr>
          <p:nvPr/>
        </p:nvSpPr>
        <p:spPr bwMode="auto">
          <a:xfrm>
            <a:off x="6104467" y="1877679"/>
            <a:ext cx="2692401" cy="5861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900" dirty="0" err="1" smtClean="0">
                <a:solidFill>
                  <a:srgbClr val="000000"/>
                </a:solidFill>
                <a:latin typeface="Arial" charset="0"/>
              </a:rPr>
              <a:t>Dideoxyribonucleotides</a:t>
            </a:r>
            <a:r>
              <a:rPr lang="en-US" sz="1900" dirty="0" smtClean="0">
                <a:solidFill>
                  <a:srgbClr val="000000"/>
                </a:solidFill>
                <a:latin typeface="Arial" charset="0"/>
              </a:rPr>
              <a:t/>
            </a:r>
            <a:br>
              <a:rPr lang="en-US" sz="1900" dirty="0" smtClean="0">
                <a:solidFill>
                  <a:srgbClr val="000000"/>
                </a:solidFill>
                <a:latin typeface="Arial" charset="0"/>
              </a:rPr>
            </a:br>
            <a:r>
              <a:rPr lang="en-US" sz="1900" dirty="0" smtClean="0">
                <a:solidFill>
                  <a:srgbClr val="000000"/>
                </a:solidFill>
                <a:latin typeface="Arial" charset="0"/>
              </a:rPr>
              <a:t>(fluorescently tagged)</a:t>
            </a:r>
            <a:endParaRPr lang="en-US" sz="1900" dirty="0">
              <a:solidFill>
                <a:srgbClr val="000000"/>
              </a:solidFill>
              <a:latin typeface="Arial" charset="0"/>
            </a:endParaRPr>
          </a:p>
        </p:txBody>
      </p:sp>
      <p:sp>
        <p:nvSpPr>
          <p:cNvPr id="40" name="Text Box 31"/>
          <p:cNvSpPr txBox="1">
            <a:spLocks noChangeArrowheads="1"/>
          </p:cNvSpPr>
          <p:nvPr/>
        </p:nvSpPr>
        <p:spPr bwMode="auto">
          <a:xfrm>
            <a:off x="359834" y="1462810"/>
            <a:ext cx="1382660" cy="343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900" dirty="0" smtClean="0">
                <a:solidFill>
                  <a:srgbClr val="FF6600"/>
                </a:solidFill>
                <a:latin typeface="Arial" charset="0"/>
              </a:rPr>
              <a:t>Technique</a:t>
            </a:r>
            <a:endParaRPr lang="en-US" sz="1900" dirty="0">
              <a:solidFill>
                <a:srgbClr val="FF6600"/>
              </a:solidFill>
              <a:latin typeface="Arial" charset="0"/>
            </a:endParaRPr>
          </a:p>
        </p:txBody>
      </p:sp>
      <p:cxnSp>
        <p:nvCxnSpPr>
          <p:cNvPr id="41" name="Straight Connector 40"/>
          <p:cNvCxnSpPr/>
          <p:nvPr/>
        </p:nvCxnSpPr>
        <p:spPr bwMode="auto">
          <a:xfrm>
            <a:off x="2984982" y="3935019"/>
            <a:ext cx="139218" cy="188248"/>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42" name="Text Box 31"/>
          <p:cNvSpPr txBox="1">
            <a:spLocks noChangeArrowheads="1"/>
          </p:cNvSpPr>
          <p:nvPr/>
        </p:nvSpPr>
        <p:spPr bwMode="auto">
          <a:xfrm>
            <a:off x="2377019" y="3340293"/>
            <a:ext cx="1382182" cy="5967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900" dirty="0" smtClean="0">
                <a:solidFill>
                  <a:srgbClr val="000000"/>
                </a:solidFill>
                <a:latin typeface="Arial" charset="0"/>
              </a:rPr>
              <a:t>DNA</a:t>
            </a:r>
          </a:p>
          <a:p>
            <a:pPr eaLnBrk="0" hangingPunct="0"/>
            <a:r>
              <a:rPr lang="en-US" sz="1900" dirty="0" smtClean="0">
                <a:solidFill>
                  <a:srgbClr val="000000"/>
                </a:solidFill>
                <a:latin typeface="Arial" charset="0"/>
              </a:rPr>
              <a:t>polymerase</a:t>
            </a:r>
            <a:endParaRPr lang="en-US" sz="1900" dirty="0">
              <a:solidFill>
                <a:srgbClr val="000000"/>
              </a:solidFill>
              <a:latin typeface="Arial" charset="0"/>
            </a:endParaRPr>
          </a:p>
        </p:txBody>
      </p:sp>
      <p:sp>
        <p:nvSpPr>
          <p:cNvPr id="43" name="Text Box 31"/>
          <p:cNvSpPr txBox="1">
            <a:spLocks noChangeArrowheads="1"/>
          </p:cNvSpPr>
          <p:nvPr/>
        </p:nvSpPr>
        <p:spPr bwMode="auto">
          <a:xfrm>
            <a:off x="579968" y="2459759"/>
            <a:ext cx="241299" cy="2749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700" dirty="0" smtClean="0">
                <a:solidFill>
                  <a:srgbClr val="000000"/>
                </a:solidFill>
                <a:latin typeface="Arial" charset="0"/>
              </a:rPr>
              <a:t>5</a:t>
            </a:r>
            <a:r>
              <a:rPr lang="en-US" sz="1700" dirty="0" smtClean="0">
                <a:solidFill>
                  <a:srgbClr val="000000"/>
                </a:solidFill>
                <a:latin typeface="Symbol Std"/>
                <a:cs typeface="Symbol Std"/>
              </a:rPr>
              <a:t>′</a:t>
            </a:r>
            <a:endParaRPr lang="en-US" sz="1700" dirty="0">
              <a:solidFill>
                <a:srgbClr val="000000"/>
              </a:solidFill>
              <a:latin typeface="Symbol Std"/>
              <a:cs typeface="Symbol Std"/>
            </a:endParaRPr>
          </a:p>
        </p:txBody>
      </p:sp>
      <p:sp>
        <p:nvSpPr>
          <p:cNvPr id="44" name="Text Box 31"/>
          <p:cNvSpPr txBox="1">
            <a:spLocks noChangeArrowheads="1"/>
          </p:cNvSpPr>
          <p:nvPr/>
        </p:nvSpPr>
        <p:spPr bwMode="auto">
          <a:xfrm flipH="1">
            <a:off x="3071281" y="3033378"/>
            <a:ext cx="253833" cy="2722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700" dirty="0" smtClean="0">
                <a:solidFill>
                  <a:srgbClr val="000000"/>
                </a:solidFill>
                <a:latin typeface="Arial" charset="0"/>
              </a:rPr>
              <a:t>5</a:t>
            </a:r>
            <a:r>
              <a:rPr lang="en-US" sz="1700" dirty="0" smtClean="0">
                <a:solidFill>
                  <a:srgbClr val="000000"/>
                </a:solidFill>
                <a:latin typeface="Symbol Std"/>
                <a:cs typeface="Symbol Std"/>
              </a:rPr>
              <a:t>′</a:t>
            </a:r>
            <a:endParaRPr lang="en-US" sz="1700" dirty="0">
              <a:solidFill>
                <a:srgbClr val="000000"/>
              </a:solidFill>
              <a:latin typeface="Symbol Std"/>
              <a:cs typeface="Symbol Std"/>
            </a:endParaRPr>
          </a:p>
        </p:txBody>
      </p:sp>
      <p:sp>
        <p:nvSpPr>
          <p:cNvPr id="45" name="Text Box 31"/>
          <p:cNvSpPr txBox="1">
            <a:spLocks noChangeArrowheads="1"/>
          </p:cNvSpPr>
          <p:nvPr/>
        </p:nvSpPr>
        <p:spPr bwMode="auto">
          <a:xfrm>
            <a:off x="3033182" y="2171893"/>
            <a:ext cx="311150" cy="2919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700" dirty="0" smtClean="0">
                <a:solidFill>
                  <a:srgbClr val="000000"/>
                </a:solidFill>
                <a:latin typeface="Arial" charset="0"/>
              </a:rPr>
              <a:t>3</a:t>
            </a:r>
            <a:r>
              <a:rPr lang="en-US" sz="1700" dirty="0" smtClean="0">
                <a:solidFill>
                  <a:srgbClr val="000000"/>
                </a:solidFill>
                <a:latin typeface="Symbol Std"/>
                <a:cs typeface="Symbol Std"/>
              </a:rPr>
              <a:t>′</a:t>
            </a:r>
            <a:endParaRPr lang="en-US" sz="1700" dirty="0">
              <a:solidFill>
                <a:srgbClr val="000000"/>
              </a:solidFill>
              <a:latin typeface="Symbol Std"/>
              <a:cs typeface="Symbol Std"/>
            </a:endParaRPr>
          </a:p>
        </p:txBody>
      </p:sp>
      <p:sp>
        <p:nvSpPr>
          <p:cNvPr id="46" name="Text Box 31"/>
          <p:cNvSpPr txBox="1">
            <a:spLocks noChangeArrowheads="1"/>
          </p:cNvSpPr>
          <p:nvPr/>
        </p:nvSpPr>
        <p:spPr bwMode="auto">
          <a:xfrm>
            <a:off x="546099" y="4944728"/>
            <a:ext cx="311150" cy="2919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700" dirty="0" smtClean="0">
                <a:solidFill>
                  <a:srgbClr val="000000"/>
                </a:solidFill>
                <a:latin typeface="Arial" charset="0"/>
              </a:rPr>
              <a:t>3</a:t>
            </a:r>
            <a:r>
              <a:rPr lang="en-US" sz="1700" dirty="0" smtClean="0">
                <a:solidFill>
                  <a:srgbClr val="000000"/>
                </a:solidFill>
                <a:latin typeface="Symbol Std"/>
                <a:cs typeface="Symbol Std"/>
              </a:rPr>
              <a:t>′</a:t>
            </a:r>
            <a:endParaRPr lang="en-US" sz="1700" dirty="0">
              <a:solidFill>
                <a:srgbClr val="000000"/>
              </a:solidFill>
              <a:latin typeface="Symbol Std"/>
              <a:cs typeface="Symbol Std"/>
            </a:endParaRPr>
          </a:p>
        </p:txBody>
      </p:sp>
      <p:sp>
        <p:nvSpPr>
          <p:cNvPr id="47" name="Text Box 31"/>
          <p:cNvSpPr txBox="1">
            <a:spLocks noChangeArrowheads="1"/>
          </p:cNvSpPr>
          <p:nvPr/>
        </p:nvSpPr>
        <p:spPr bwMode="auto">
          <a:xfrm>
            <a:off x="795868" y="2590996"/>
            <a:ext cx="273050" cy="24805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lnSpc>
                <a:spcPct val="85000"/>
              </a:lnSpc>
            </a:pPr>
            <a:r>
              <a:rPr lang="en-US" sz="1500" dirty="0" smtClean="0">
                <a:solidFill>
                  <a:srgbClr val="000000"/>
                </a:solidFill>
                <a:latin typeface="Arial" charset="0"/>
              </a:rPr>
              <a:t>C</a:t>
            </a:r>
          </a:p>
          <a:p>
            <a:pPr algn="ctr" eaLnBrk="0" hangingPunct="0">
              <a:lnSpc>
                <a:spcPct val="85000"/>
              </a:lnSpc>
            </a:pPr>
            <a:r>
              <a:rPr lang="en-US" sz="1500" dirty="0" smtClean="0">
                <a:solidFill>
                  <a:srgbClr val="000000"/>
                </a:solidFill>
                <a:latin typeface="Arial" charset="0"/>
                <a:cs typeface="Symbol Std"/>
              </a:rPr>
              <a:t>T</a:t>
            </a:r>
          </a:p>
          <a:p>
            <a:pPr algn="ctr" eaLnBrk="0" hangingPunct="0">
              <a:lnSpc>
                <a:spcPct val="85000"/>
              </a:lnSpc>
            </a:pPr>
            <a:r>
              <a:rPr lang="en-US" sz="1500" dirty="0" smtClean="0">
                <a:solidFill>
                  <a:srgbClr val="000000"/>
                </a:solidFill>
                <a:latin typeface="Arial" charset="0"/>
                <a:cs typeface="Symbol Std"/>
              </a:rPr>
              <a:t>G</a:t>
            </a:r>
          </a:p>
          <a:p>
            <a:pPr algn="ctr" eaLnBrk="0" hangingPunct="0">
              <a:lnSpc>
                <a:spcPct val="85000"/>
              </a:lnSpc>
            </a:pPr>
            <a:r>
              <a:rPr lang="en-US" sz="1500" dirty="0" smtClean="0">
                <a:solidFill>
                  <a:srgbClr val="000000"/>
                </a:solidFill>
                <a:latin typeface="Arial" charset="0"/>
                <a:cs typeface="Symbol Std"/>
              </a:rPr>
              <a:t>A</a:t>
            </a:r>
            <a:br>
              <a:rPr lang="en-US" sz="1500" dirty="0" smtClean="0">
                <a:solidFill>
                  <a:srgbClr val="000000"/>
                </a:solidFill>
                <a:latin typeface="Arial" charset="0"/>
                <a:cs typeface="Symbol Std"/>
              </a:rPr>
            </a:br>
            <a:r>
              <a:rPr lang="en-US" sz="1500" dirty="0" smtClean="0">
                <a:solidFill>
                  <a:srgbClr val="000000"/>
                </a:solidFill>
                <a:latin typeface="Arial" charset="0"/>
                <a:cs typeface="Symbol Std"/>
              </a:rPr>
              <a:t>C</a:t>
            </a:r>
          </a:p>
          <a:p>
            <a:pPr algn="ctr" eaLnBrk="0" hangingPunct="0">
              <a:lnSpc>
                <a:spcPct val="85000"/>
              </a:lnSpc>
            </a:pPr>
            <a:r>
              <a:rPr lang="en-US" sz="1500" dirty="0" smtClean="0">
                <a:solidFill>
                  <a:srgbClr val="000000"/>
                </a:solidFill>
                <a:latin typeface="Arial" charset="0"/>
                <a:cs typeface="Symbol Std"/>
              </a:rPr>
              <a:t>T</a:t>
            </a:r>
          </a:p>
          <a:p>
            <a:pPr algn="ctr" eaLnBrk="0" hangingPunct="0">
              <a:lnSpc>
                <a:spcPct val="85000"/>
              </a:lnSpc>
            </a:pPr>
            <a:r>
              <a:rPr lang="en-US" sz="1500" dirty="0" smtClean="0">
                <a:solidFill>
                  <a:srgbClr val="000000"/>
                </a:solidFill>
                <a:latin typeface="Arial" charset="0"/>
                <a:cs typeface="Symbol Std"/>
              </a:rPr>
              <a:t>T</a:t>
            </a:r>
          </a:p>
          <a:p>
            <a:pPr algn="ctr" eaLnBrk="0" hangingPunct="0">
              <a:lnSpc>
                <a:spcPct val="85000"/>
              </a:lnSpc>
            </a:pPr>
            <a:r>
              <a:rPr lang="en-US" sz="1500" dirty="0" smtClean="0">
                <a:solidFill>
                  <a:srgbClr val="000000"/>
                </a:solidFill>
                <a:latin typeface="Arial" charset="0"/>
                <a:cs typeface="Symbol Std"/>
              </a:rPr>
              <a:t>C</a:t>
            </a:r>
          </a:p>
          <a:p>
            <a:pPr algn="ctr" eaLnBrk="0" hangingPunct="0">
              <a:lnSpc>
                <a:spcPct val="85000"/>
              </a:lnSpc>
            </a:pPr>
            <a:r>
              <a:rPr lang="en-US" sz="1500" dirty="0" smtClean="0">
                <a:solidFill>
                  <a:srgbClr val="000000"/>
                </a:solidFill>
                <a:latin typeface="Arial" charset="0"/>
                <a:cs typeface="Symbol Std"/>
              </a:rPr>
              <a:t>G</a:t>
            </a:r>
          </a:p>
          <a:p>
            <a:pPr algn="ctr" eaLnBrk="0" hangingPunct="0">
              <a:lnSpc>
                <a:spcPct val="85000"/>
              </a:lnSpc>
            </a:pPr>
            <a:r>
              <a:rPr lang="en-US" sz="1500" dirty="0" smtClean="0">
                <a:solidFill>
                  <a:srgbClr val="000000"/>
                </a:solidFill>
                <a:latin typeface="Arial" charset="0"/>
                <a:cs typeface="Symbol Std"/>
              </a:rPr>
              <a:t>A</a:t>
            </a:r>
            <a:endParaRPr lang="en-US" sz="1500" dirty="0">
              <a:solidFill>
                <a:srgbClr val="000000"/>
              </a:solidFill>
              <a:latin typeface="Arial" charset="0"/>
              <a:cs typeface="Symbol Std"/>
            </a:endParaRPr>
          </a:p>
          <a:p>
            <a:pPr algn="ctr" eaLnBrk="0" hangingPunct="0">
              <a:lnSpc>
                <a:spcPct val="85000"/>
              </a:lnSpc>
            </a:pPr>
            <a:r>
              <a:rPr lang="en-US" sz="1500" dirty="0" smtClean="0">
                <a:solidFill>
                  <a:srgbClr val="000000"/>
                </a:solidFill>
                <a:latin typeface="Arial" charset="0"/>
                <a:cs typeface="Symbol Std"/>
              </a:rPr>
              <a:t>C</a:t>
            </a:r>
          </a:p>
          <a:p>
            <a:pPr algn="ctr" eaLnBrk="0" hangingPunct="0">
              <a:lnSpc>
                <a:spcPct val="85000"/>
              </a:lnSpc>
            </a:pPr>
            <a:r>
              <a:rPr lang="en-US" sz="1500" dirty="0" smtClean="0">
                <a:solidFill>
                  <a:srgbClr val="000000"/>
                </a:solidFill>
                <a:latin typeface="Arial" charset="0"/>
                <a:cs typeface="Symbol Std"/>
              </a:rPr>
              <a:t>A</a:t>
            </a:r>
            <a:endParaRPr lang="en-US" sz="1500" dirty="0">
              <a:solidFill>
                <a:srgbClr val="000000"/>
              </a:solidFill>
              <a:latin typeface="Arial" charset="0"/>
              <a:cs typeface="Symbol Std"/>
            </a:endParaRPr>
          </a:p>
          <a:p>
            <a:pPr algn="ctr" eaLnBrk="0" hangingPunct="0">
              <a:lnSpc>
                <a:spcPct val="85000"/>
              </a:lnSpc>
            </a:pPr>
            <a:r>
              <a:rPr lang="en-US" sz="1500" dirty="0" smtClean="0">
                <a:solidFill>
                  <a:srgbClr val="000000"/>
                </a:solidFill>
                <a:latin typeface="Symbol Std"/>
                <a:cs typeface="Symbol Std"/>
              </a:rPr>
              <a:t>A</a:t>
            </a:r>
            <a:endParaRPr lang="en-US" sz="1500" dirty="0">
              <a:solidFill>
                <a:srgbClr val="000000"/>
              </a:solidFill>
              <a:latin typeface="Symbol Std"/>
              <a:cs typeface="Symbol Std"/>
            </a:endParaRPr>
          </a:p>
        </p:txBody>
      </p:sp>
      <p:sp>
        <p:nvSpPr>
          <p:cNvPr id="48" name="Text Box 31"/>
          <p:cNvSpPr txBox="1">
            <a:spLocks noChangeArrowheads="1"/>
          </p:cNvSpPr>
          <p:nvPr/>
        </p:nvSpPr>
        <p:spPr bwMode="auto">
          <a:xfrm>
            <a:off x="2836334" y="2341230"/>
            <a:ext cx="273050" cy="8422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lnSpc>
                <a:spcPct val="92000"/>
              </a:lnSpc>
            </a:pPr>
            <a:r>
              <a:rPr lang="en-US" sz="1500" dirty="0" smtClean="0">
                <a:solidFill>
                  <a:srgbClr val="000000"/>
                </a:solidFill>
                <a:latin typeface="Arial" charset="0"/>
              </a:rPr>
              <a:t>T</a:t>
            </a:r>
          </a:p>
          <a:p>
            <a:pPr algn="ctr" eaLnBrk="0" hangingPunct="0">
              <a:lnSpc>
                <a:spcPct val="92000"/>
              </a:lnSpc>
            </a:pPr>
            <a:r>
              <a:rPr lang="en-US" sz="1500" dirty="0">
                <a:solidFill>
                  <a:srgbClr val="000000"/>
                </a:solidFill>
                <a:latin typeface="Arial" charset="0"/>
                <a:cs typeface="Symbol Std"/>
              </a:rPr>
              <a:t>G</a:t>
            </a:r>
            <a:endParaRPr lang="en-US" sz="1500" dirty="0" smtClean="0">
              <a:solidFill>
                <a:srgbClr val="000000"/>
              </a:solidFill>
              <a:latin typeface="Arial" charset="0"/>
              <a:cs typeface="Symbol Std"/>
            </a:endParaRPr>
          </a:p>
          <a:p>
            <a:pPr algn="ctr" eaLnBrk="0" hangingPunct="0">
              <a:lnSpc>
                <a:spcPct val="92000"/>
              </a:lnSpc>
            </a:pPr>
            <a:r>
              <a:rPr lang="en-US" sz="1500" dirty="0" smtClean="0">
                <a:solidFill>
                  <a:srgbClr val="000000"/>
                </a:solidFill>
                <a:latin typeface="Arial" charset="0"/>
                <a:cs typeface="Symbol Std"/>
              </a:rPr>
              <a:t>T</a:t>
            </a:r>
          </a:p>
          <a:p>
            <a:pPr algn="ctr" eaLnBrk="0" hangingPunct="0">
              <a:lnSpc>
                <a:spcPct val="92000"/>
              </a:lnSpc>
            </a:pPr>
            <a:r>
              <a:rPr lang="en-US" sz="1500" dirty="0">
                <a:solidFill>
                  <a:srgbClr val="000000"/>
                </a:solidFill>
                <a:latin typeface="Arial" charset="0"/>
                <a:cs typeface="Symbol Std"/>
              </a:rPr>
              <a:t>T</a:t>
            </a:r>
            <a:endParaRPr lang="en-US" sz="1500" dirty="0">
              <a:solidFill>
                <a:srgbClr val="000000"/>
              </a:solidFill>
              <a:latin typeface="Symbol Std"/>
              <a:cs typeface="Symbol Std"/>
            </a:endParaRPr>
          </a:p>
        </p:txBody>
      </p:sp>
      <p:sp>
        <p:nvSpPr>
          <p:cNvPr id="49" name="Text Box 31"/>
          <p:cNvSpPr txBox="1">
            <a:spLocks noChangeArrowheads="1"/>
          </p:cNvSpPr>
          <p:nvPr/>
        </p:nvSpPr>
        <p:spPr bwMode="auto">
          <a:xfrm>
            <a:off x="4468282" y="2665079"/>
            <a:ext cx="615950" cy="2707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lnSpc>
                <a:spcPct val="80000"/>
              </a:lnSpc>
            </a:pPr>
            <a:r>
              <a:rPr lang="en-US" sz="1600" dirty="0" err="1" smtClean="0">
                <a:solidFill>
                  <a:srgbClr val="000000"/>
                </a:solidFill>
                <a:latin typeface="Arial" charset="0"/>
              </a:rPr>
              <a:t>dATP</a:t>
            </a:r>
            <a:endParaRPr lang="en-US" sz="1600" dirty="0">
              <a:solidFill>
                <a:srgbClr val="000000"/>
              </a:solidFill>
              <a:latin typeface="Symbol Std"/>
              <a:cs typeface="Symbol Std"/>
            </a:endParaRPr>
          </a:p>
        </p:txBody>
      </p:sp>
      <p:sp>
        <p:nvSpPr>
          <p:cNvPr id="50" name="Text Box 31"/>
          <p:cNvSpPr txBox="1">
            <a:spLocks noChangeArrowheads="1"/>
          </p:cNvSpPr>
          <p:nvPr/>
        </p:nvSpPr>
        <p:spPr bwMode="auto">
          <a:xfrm>
            <a:off x="6949017" y="2694711"/>
            <a:ext cx="615950" cy="2707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lnSpc>
                <a:spcPct val="80000"/>
              </a:lnSpc>
            </a:pPr>
            <a:r>
              <a:rPr lang="en-US" sz="1600" dirty="0" err="1" smtClean="0">
                <a:solidFill>
                  <a:srgbClr val="000000"/>
                </a:solidFill>
                <a:latin typeface="Arial" charset="0"/>
              </a:rPr>
              <a:t>ddATP</a:t>
            </a:r>
            <a:endParaRPr lang="en-US" sz="1600" dirty="0">
              <a:solidFill>
                <a:srgbClr val="000000"/>
              </a:solidFill>
              <a:latin typeface="Symbol Std"/>
              <a:cs typeface="Symbol Std"/>
            </a:endParaRPr>
          </a:p>
        </p:txBody>
      </p:sp>
      <p:sp>
        <p:nvSpPr>
          <p:cNvPr id="51" name="Text Box 31"/>
          <p:cNvSpPr txBox="1">
            <a:spLocks noChangeArrowheads="1"/>
          </p:cNvSpPr>
          <p:nvPr/>
        </p:nvSpPr>
        <p:spPr bwMode="auto">
          <a:xfrm>
            <a:off x="4468283" y="3024912"/>
            <a:ext cx="615950" cy="2707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lnSpc>
                <a:spcPct val="80000"/>
              </a:lnSpc>
            </a:pPr>
            <a:r>
              <a:rPr lang="en-US" sz="1600" dirty="0" err="1" smtClean="0">
                <a:solidFill>
                  <a:srgbClr val="000000"/>
                </a:solidFill>
                <a:latin typeface="Arial" charset="0"/>
              </a:rPr>
              <a:t>dCTP</a:t>
            </a:r>
            <a:endParaRPr lang="en-US" sz="1600" dirty="0">
              <a:solidFill>
                <a:srgbClr val="000000"/>
              </a:solidFill>
              <a:latin typeface="Symbol Std"/>
              <a:cs typeface="Symbol Std"/>
            </a:endParaRPr>
          </a:p>
        </p:txBody>
      </p:sp>
      <p:sp>
        <p:nvSpPr>
          <p:cNvPr id="52" name="Text Box 31"/>
          <p:cNvSpPr txBox="1">
            <a:spLocks noChangeArrowheads="1"/>
          </p:cNvSpPr>
          <p:nvPr/>
        </p:nvSpPr>
        <p:spPr bwMode="auto">
          <a:xfrm>
            <a:off x="6951134" y="3048201"/>
            <a:ext cx="615950" cy="2707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lnSpc>
                <a:spcPct val="80000"/>
              </a:lnSpc>
            </a:pPr>
            <a:r>
              <a:rPr lang="en-US" sz="1600" dirty="0" err="1" smtClean="0">
                <a:solidFill>
                  <a:srgbClr val="000000"/>
                </a:solidFill>
                <a:latin typeface="Arial" charset="0"/>
              </a:rPr>
              <a:t>ddCTP</a:t>
            </a:r>
            <a:endParaRPr lang="en-US" sz="1600" dirty="0">
              <a:solidFill>
                <a:srgbClr val="000000"/>
              </a:solidFill>
              <a:latin typeface="Symbol Std"/>
              <a:cs typeface="Symbol Std"/>
            </a:endParaRPr>
          </a:p>
        </p:txBody>
      </p:sp>
      <p:sp>
        <p:nvSpPr>
          <p:cNvPr id="53" name="Text Box 31"/>
          <p:cNvSpPr txBox="1">
            <a:spLocks noChangeArrowheads="1"/>
          </p:cNvSpPr>
          <p:nvPr/>
        </p:nvSpPr>
        <p:spPr bwMode="auto">
          <a:xfrm>
            <a:off x="4474633" y="3399569"/>
            <a:ext cx="615950" cy="2707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lnSpc>
                <a:spcPct val="80000"/>
              </a:lnSpc>
            </a:pPr>
            <a:r>
              <a:rPr lang="en-US" sz="1600" dirty="0" err="1" smtClean="0">
                <a:solidFill>
                  <a:srgbClr val="000000"/>
                </a:solidFill>
                <a:latin typeface="Arial" charset="0"/>
              </a:rPr>
              <a:t>dTTP</a:t>
            </a:r>
            <a:endParaRPr lang="en-US" sz="1600" dirty="0">
              <a:solidFill>
                <a:srgbClr val="000000"/>
              </a:solidFill>
              <a:latin typeface="Symbol Std"/>
              <a:cs typeface="Symbol Std"/>
            </a:endParaRPr>
          </a:p>
        </p:txBody>
      </p:sp>
      <p:sp>
        <p:nvSpPr>
          <p:cNvPr id="54" name="Text Box 31"/>
          <p:cNvSpPr txBox="1">
            <a:spLocks noChangeArrowheads="1"/>
          </p:cNvSpPr>
          <p:nvPr/>
        </p:nvSpPr>
        <p:spPr bwMode="auto">
          <a:xfrm>
            <a:off x="6957484" y="3405924"/>
            <a:ext cx="615950" cy="2707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lnSpc>
                <a:spcPct val="80000"/>
              </a:lnSpc>
            </a:pPr>
            <a:r>
              <a:rPr lang="en-US" sz="1600" dirty="0" err="1" smtClean="0">
                <a:solidFill>
                  <a:srgbClr val="000000"/>
                </a:solidFill>
                <a:latin typeface="Arial" charset="0"/>
              </a:rPr>
              <a:t>ddTTP</a:t>
            </a:r>
            <a:endParaRPr lang="en-US" sz="1600" dirty="0">
              <a:solidFill>
                <a:srgbClr val="000000"/>
              </a:solidFill>
              <a:latin typeface="Symbol Std"/>
              <a:cs typeface="Symbol Std"/>
            </a:endParaRPr>
          </a:p>
        </p:txBody>
      </p:sp>
      <p:sp>
        <p:nvSpPr>
          <p:cNvPr id="55" name="Text Box 31"/>
          <p:cNvSpPr txBox="1">
            <a:spLocks noChangeArrowheads="1"/>
          </p:cNvSpPr>
          <p:nvPr/>
        </p:nvSpPr>
        <p:spPr bwMode="auto">
          <a:xfrm>
            <a:off x="4480983" y="3759409"/>
            <a:ext cx="615950" cy="2707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lnSpc>
                <a:spcPct val="80000"/>
              </a:lnSpc>
            </a:pPr>
            <a:r>
              <a:rPr lang="en-US" sz="1600" dirty="0" err="1" smtClean="0">
                <a:solidFill>
                  <a:srgbClr val="000000"/>
                </a:solidFill>
                <a:latin typeface="Arial" charset="0"/>
              </a:rPr>
              <a:t>dGTP</a:t>
            </a:r>
            <a:endParaRPr lang="en-US" sz="1600" dirty="0">
              <a:solidFill>
                <a:srgbClr val="000000"/>
              </a:solidFill>
              <a:latin typeface="Symbol Std"/>
              <a:cs typeface="Symbol Std"/>
            </a:endParaRPr>
          </a:p>
        </p:txBody>
      </p:sp>
      <p:sp>
        <p:nvSpPr>
          <p:cNvPr id="56" name="Text Box 31"/>
          <p:cNvSpPr txBox="1">
            <a:spLocks noChangeArrowheads="1"/>
          </p:cNvSpPr>
          <p:nvPr/>
        </p:nvSpPr>
        <p:spPr bwMode="auto">
          <a:xfrm>
            <a:off x="6951134" y="3789048"/>
            <a:ext cx="615950" cy="2707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lnSpc>
                <a:spcPct val="80000"/>
              </a:lnSpc>
            </a:pPr>
            <a:r>
              <a:rPr lang="en-US" sz="1600" dirty="0" err="1" smtClean="0">
                <a:solidFill>
                  <a:srgbClr val="000000"/>
                </a:solidFill>
                <a:latin typeface="Arial" charset="0"/>
              </a:rPr>
              <a:t>ddGTP</a:t>
            </a:r>
            <a:endParaRPr lang="en-US" sz="1600" dirty="0">
              <a:solidFill>
                <a:srgbClr val="000000"/>
              </a:solidFill>
              <a:latin typeface="Symbol Std"/>
              <a:cs typeface="Symbol Std"/>
            </a:endParaRPr>
          </a:p>
        </p:txBody>
      </p:sp>
      <p:sp>
        <p:nvSpPr>
          <p:cNvPr id="57" name="Text Box 31"/>
          <p:cNvSpPr txBox="1">
            <a:spLocks noChangeArrowheads="1"/>
          </p:cNvSpPr>
          <p:nvPr/>
        </p:nvSpPr>
        <p:spPr bwMode="auto">
          <a:xfrm>
            <a:off x="4155015" y="4356296"/>
            <a:ext cx="278921" cy="2313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lnSpc>
                <a:spcPct val="80000"/>
              </a:lnSpc>
            </a:pPr>
            <a:r>
              <a:rPr lang="en-US" sz="1400" dirty="0" smtClean="0">
                <a:solidFill>
                  <a:srgbClr val="000000"/>
                </a:solidFill>
                <a:latin typeface="Arial" charset="0"/>
              </a:rPr>
              <a:t>P</a:t>
            </a:r>
            <a:endParaRPr lang="en-US" sz="1400" dirty="0">
              <a:solidFill>
                <a:srgbClr val="000000"/>
              </a:solidFill>
              <a:latin typeface="Symbol Std"/>
              <a:cs typeface="Symbol Std"/>
            </a:endParaRPr>
          </a:p>
        </p:txBody>
      </p:sp>
      <p:sp>
        <p:nvSpPr>
          <p:cNvPr id="58" name="Text Box 31"/>
          <p:cNvSpPr txBox="1">
            <a:spLocks noChangeArrowheads="1"/>
          </p:cNvSpPr>
          <p:nvPr/>
        </p:nvSpPr>
        <p:spPr bwMode="auto">
          <a:xfrm>
            <a:off x="4455579" y="4356295"/>
            <a:ext cx="278921" cy="2313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lnSpc>
                <a:spcPct val="80000"/>
              </a:lnSpc>
            </a:pPr>
            <a:r>
              <a:rPr lang="en-US" sz="1400" dirty="0" smtClean="0">
                <a:solidFill>
                  <a:srgbClr val="000000"/>
                </a:solidFill>
                <a:latin typeface="Arial" charset="0"/>
              </a:rPr>
              <a:t>P</a:t>
            </a:r>
            <a:endParaRPr lang="en-US" sz="1400" dirty="0">
              <a:solidFill>
                <a:srgbClr val="000000"/>
              </a:solidFill>
              <a:latin typeface="Symbol Std"/>
              <a:cs typeface="Symbol Std"/>
            </a:endParaRPr>
          </a:p>
        </p:txBody>
      </p:sp>
      <p:sp>
        <p:nvSpPr>
          <p:cNvPr id="59" name="Text Box 31"/>
          <p:cNvSpPr txBox="1">
            <a:spLocks noChangeArrowheads="1"/>
          </p:cNvSpPr>
          <p:nvPr/>
        </p:nvSpPr>
        <p:spPr bwMode="auto">
          <a:xfrm>
            <a:off x="4762501" y="4354178"/>
            <a:ext cx="278921" cy="2313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lnSpc>
                <a:spcPct val="80000"/>
              </a:lnSpc>
            </a:pPr>
            <a:r>
              <a:rPr lang="en-US" sz="1400" dirty="0" smtClean="0">
                <a:solidFill>
                  <a:srgbClr val="000000"/>
                </a:solidFill>
                <a:latin typeface="Arial" charset="0"/>
              </a:rPr>
              <a:t>P</a:t>
            </a:r>
            <a:endParaRPr lang="en-US" sz="1400" dirty="0">
              <a:solidFill>
                <a:srgbClr val="000000"/>
              </a:solidFill>
              <a:latin typeface="Symbol Std"/>
              <a:cs typeface="Symbol Std"/>
            </a:endParaRPr>
          </a:p>
        </p:txBody>
      </p:sp>
      <p:sp>
        <p:nvSpPr>
          <p:cNvPr id="60" name="Text Box 31"/>
          <p:cNvSpPr txBox="1">
            <a:spLocks noChangeArrowheads="1"/>
          </p:cNvSpPr>
          <p:nvPr/>
        </p:nvSpPr>
        <p:spPr bwMode="auto">
          <a:xfrm>
            <a:off x="6646369" y="4377462"/>
            <a:ext cx="278921" cy="2313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lnSpc>
                <a:spcPct val="80000"/>
              </a:lnSpc>
            </a:pPr>
            <a:r>
              <a:rPr lang="en-US" sz="1400" dirty="0" smtClean="0">
                <a:solidFill>
                  <a:srgbClr val="000000"/>
                </a:solidFill>
                <a:latin typeface="Arial" charset="0"/>
              </a:rPr>
              <a:t>P</a:t>
            </a:r>
            <a:endParaRPr lang="en-US" sz="1400" dirty="0">
              <a:solidFill>
                <a:srgbClr val="000000"/>
              </a:solidFill>
              <a:latin typeface="Symbol Std"/>
              <a:cs typeface="Symbol Std"/>
            </a:endParaRPr>
          </a:p>
        </p:txBody>
      </p:sp>
      <p:sp>
        <p:nvSpPr>
          <p:cNvPr id="61" name="Text Box 31"/>
          <p:cNvSpPr txBox="1">
            <a:spLocks noChangeArrowheads="1"/>
          </p:cNvSpPr>
          <p:nvPr/>
        </p:nvSpPr>
        <p:spPr bwMode="auto">
          <a:xfrm>
            <a:off x="6955408" y="4377462"/>
            <a:ext cx="278921" cy="2313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lnSpc>
                <a:spcPct val="80000"/>
              </a:lnSpc>
            </a:pPr>
            <a:r>
              <a:rPr lang="en-US" sz="1400" dirty="0" smtClean="0">
                <a:solidFill>
                  <a:srgbClr val="000000"/>
                </a:solidFill>
                <a:latin typeface="Arial" charset="0"/>
              </a:rPr>
              <a:t>P</a:t>
            </a:r>
            <a:endParaRPr lang="en-US" sz="1400" dirty="0">
              <a:solidFill>
                <a:srgbClr val="000000"/>
              </a:solidFill>
              <a:latin typeface="Symbol Std"/>
              <a:cs typeface="Symbol Std"/>
            </a:endParaRPr>
          </a:p>
        </p:txBody>
      </p:sp>
      <p:sp>
        <p:nvSpPr>
          <p:cNvPr id="62" name="Text Box 31"/>
          <p:cNvSpPr txBox="1">
            <a:spLocks noChangeArrowheads="1"/>
          </p:cNvSpPr>
          <p:nvPr/>
        </p:nvSpPr>
        <p:spPr bwMode="auto">
          <a:xfrm>
            <a:off x="7264447" y="4371112"/>
            <a:ext cx="278921" cy="2313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lnSpc>
                <a:spcPct val="80000"/>
              </a:lnSpc>
            </a:pPr>
            <a:r>
              <a:rPr lang="en-US" sz="1400" dirty="0" smtClean="0">
                <a:solidFill>
                  <a:srgbClr val="000000"/>
                </a:solidFill>
                <a:latin typeface="Arial" charset="0"/>
              </a:rPr>
              <a:t>P</a:t>
            </a:r>
            <a:endParaRPr lang="en-US" sz="1400" dirty="0">
              <a:solidFill>
                <a:srgbClr val="000000"/>
              </a:solidFill>
              <a:latin typeface="Symbol Std"/>
              <a:cs typeface="Symbol Std"/>
            </a:endParaRPr>
          </a:p>
        </p:txBody>
      </p:sp>
      <p:sp>
        <p:nvSpPr>
          <p:cNvPr id="63" name="Text Box 31"/>
          <p:cNvSpPr txBox="1">
            <a:spLocks noChangeArrowheads="1"/>
          </p:cNvSpPr>
          <p:nvPr/>
        </p:nvSpPr>
        <p:spPr bwMode="auto">
          <a:xfrm>
            <a:off x="5562616" y="4498114"/>
            <a:ext cx="278921" cy="2313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lnSpc>
                <a:spcPct val="80000"/>
              </a:lnSpc>
            </a:pPr>
            <a:r>
              <a:rPr lang="en-US" sz="1400" dirty="0" smtClean="0">
                <a:solidFill>
                  <a:srgbClr val="000000"/>
                </a:solidFill>
                <a:latin typeface="Arial" charset="0"/>
              </a:rPr>
              <a:t>G</a:t>
            </a:r>
            <a:endParaRPr lang="en-US" sz="1400" dirty="0">
              <a:solidFill>
                <a:srgbClr val="000000"/>
              </a:solidFill>
              <a:latin typeface="Symbol Std"/>
              <a:cs typeface="Symbol Std"/>
            </a:endParaRPr>
          </a:p>
        </p:txBody>
      </p:sp>
      <p:sp>
        <p:nvSpPr>
          <p:cNvPr id="64" name="Text Box 31"/>
          <p:cNvSpPr txBox="1">
            <a:spLocks noChangeArrowheads="1"/>
          </p:cNvSpPr>
          <p:nvPr/>
        </p:nvSpPr>
        <p:spPr bwMode="auto">
          <a:xfrm>
            <a:off x="8064562" y="4521398"/>
            <a:ext cx="278921" cy="2313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lnSpc>
                <a:spcPct val="80000"/>
              </a:lnSpc>
            </a:pPr>
            <a:r>
              <a:rPr lang="en-US" sz="1400" dirty="0" smtClean="0">
                <a:solidFill>
                  <a:srgbClr val="000000"/>
                </a:solidFill>
                <a:latin typeface="Arial" charset="0"/>
              </a:rPr>
              <a:t>G</a:t>
            </a:r>
            <a:endParaRPr lang="en-US" sz="1400" dirty="0">
              <a:solidFill>
                <a:srgbClr val="000000"/>
              </a:solidFill>
              <a:latin typeface="Symbol Std"/>
              <a:cs typeface="Symbol Std"/>
            </a:endParaRPr>
          </a:p>
        </p:txBody>
      </p:sp>
    </p:spTree>
    <p:extLst>
      <p:ext uri="{BB962C8B-B14F-4D97-AF65-F5344CB8AC3E}">
        <p14:creationId xmlns:p14="http://schemas.microsoft.com/office/powerpoint/2010/main" val="1942210525"/>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smtClean="0"/>
              <a:t> </a:t>
            </a:r>
            <a:endParaRPr lang="en-US" dirty="0"/>
          </a:p>
        </p:txBody>
      </p:sp>
      <p:sp>
        <p:nvSpPr>
          <p:cNvPr id="4099" name="Rectangle 3"/>
          <p:cNvSpPr>
            <a:spLocks noGrp="1" noChangeArrowheads="1"/>
          </p:cNvSpPr>
          <p:nvPr>
            <p:ph idx="1"/>
          </p:nvPr>
        </p:nvSpPr>
        <p:spPr/>
        <p:txBody>
          <a:bodyPr/>
          <a:lstStyle/>
          <a:p>
            <a:r>
              <a:rPr lang="en-US" dirty="0" smtClean="0"/>
              <a:t>Agricultural scientists have endowed a number of crop plants with genes for desirable traits</a:t>
            </a:r>
          </a:p>
          <a:p>
            <a:r>
              <a:rPr lang="en-US" dirty="0" smtClean="0"/>
              <a:t>The Ti plasmid</a:t>
            </a:r>
            <a:r>
              <a:rPr lang="en-US" b="1" dirty="0" smtClean="0"/>
              <a:t> </a:t>
            </a:r>
            <a:r>
              <a:rPr lang="en-US" dirty="0" smtClean="0"/>
              <a:t>is the most commonly used vector for introducing new genes into plant cells</a:t>
            </a:r>
          </a:p>
          <a:p>
            <a:r>
              <a:rPr lang="en-US" dirty="0" smtClean="0"/>
              <a:t>Genetic engineering in plants has been used to transfer many useful genes including those for herbicide resistance, increased resistance to pests, increased resistance to salinity, and improved nutritional value of crops</a:t>
            </a:r>
            <a:endParaRPr lang="en-US" dirty="0"/>
          </a:p>
        </p:txBody>
      </p:sp>
    </p:spTree>
    <p:extLst>
      <p:ext uri="{BB962C8B-B14F-4D97-AF65-F5344CB8AC3E}">
        <p14:creationId xmlns:p14="http://schemas.microsoft.com/office/powerpoint/2010/main" val="2068216326"/>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smtClean="0"/>
              <a:t>Safety and Ethical Questions Raised by DNA Technology</a:t>
            </a:r>
            <a:endParaRPr lang="en-US" dirty="0"/>
          </a:p>
        </p:txBody>
      </p:sp>
      <p:sp>
        <p:nvSpPr>
          <p:cNvPr id="4099" name="Rectangle 3"/>
          <p:cNvSpPr>
            <a:spLocks noGrp="1" noChangeArrowheads="1"/>
          </p:cNvSpPr>
          <p:nvPr>
            <p:ph idx="1"/>
          </p:nvPr>
        </p:nvSpPr>
        <p:spPr/>
        <p:txBody>
          <a:bodyPr/>
          <a:lstStyle/>
          <a:p>
            <a:r>
              <a:rPr lang="en-US" smtClean="0"/>
              <a:t>Potential benefits of genetic engineering must be weighed against potential hazards of creating harmful products or procedures</a:t>
            </a:r>
          </a:p>
          <a:p>
            <a:r>
              <a:rPr lang="en-US" smtClean="0"/>
              <a:t>Guidelines are in place in the United States and other countries to ensure safe practices for recombinant DNA technology</a:t>
            </a:r>
            <a:endParaRPr lang="en-US" dirty="0"/>
          </a:p>
        </p:txBody>
      </p:sp>
    </p:spTree>
    <p:extLst>
      <p:ext uri="{BB962C8B-B14F-4D97-AF65-F5344CB8AC3E}">
        <p14:creationId xmlns:p14="http://schemas.microsoft.com/office/powerpoint/2010/main" val="2604139549"/>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smtClean="0"/>
              <a:t> </a:t>
            </a:r>
            <a:endParaRPr lang="en-US" dirty="0"/>
          </a:p>
        </p:txBody>
      </p:sp>
      <p:sp>
        <p:nvSpPr>
          <p:cNvPr id="4099" name="Rectangle 3"/>
          <p:cNvSpPr>
            <a:spLocks noGrp="1" noChangeArrowheads="1"/>
          </p:cNvSpPr>
          <p:nvPr>
            <p:ph idx="1"/>
          </p:nvPr>
        </p:nvSpPr>
        <p:spPr/>
        <p:txBody>
          <a:bodyPr/>
          <a:lstStyle/>
          <a:p>
            <a:r>
              <a:rPr lang="en-US" dirty="0" smtClean="0"/>
              <a:t>Most public concern about possible hazards centers on </a:t>
            </a:r>
            <a:r>
              <a:rPr lang="en-US" b="1" dirty="0" smtClean="0"/>
              <a:t>genetically modified</a:t>
            </a:r>
            <a:r>
              <a:rPr lang="en-US" dirty="0" smtClean="0"/>
              <a:t> (</a:t>
            </a:r>
            <a:r>
              <a:rPr lang="en-US" b="1" dirty="0" smtClean="0"/>
              <a:t>GM</a:t>
            </a:r>
            <a:r>
              <a:rPr lang="en-US" dirty="0" smtClean="0"/>
              <a:t>)</a:t>
            </a:r>
            <a:r>
              <a:rPr lang="en-US" b="1" dirty="0" smtClean="0"/>
              <a:t> organisms </a:t>
            </a:r>
            <a:r>
              <a:rPr lang="en-US" dirty="0" smtClean="0"/>
              <a:t>used as food</a:t>
            </a:r>
          </a:p>
          <a:p>
            <a:r>
              <a:rPr lang="en-US" dirty="0" smtClean="0"/>
              <a:t>Some are concerned about the creation of </a:t>
            </a:r>
            <a:r>
              <a:rPr lang="ja-JP" altLang="en-US" dirty="0" smtClean="0"/>
              <a:t>“</a:t>
            </a:r>
            <a:r>
              <a:rPr lang="en-US" altLang="ja-JP" dirty="0" smtClean="0"/>
              <a:t>super weeds</a:t>
            </a:r>
            <a:r>
              <a:rPr lang="ja-JP" altLang="en-US" dirty="0" smtClean="0"/>
              <a:t>”</a:t>
            </a:r>
            <a:r>
              <a:rPr lang="en-US" altLang="ja-JP" dirty="0" smtClean="0"/>
              <a:t> from the transfer of genes from GM crops to their wild relatives</a:t>
            </a:r>
          </a:p>
          <a:p>
            <a:r>
              <a:rPr lang="en-US" dirty="0" smtClean="0"/>
              <a:t>Other worries include the possibility that transgenic protein products might cause allergic reactions</a:t>
            </a:r>
            <a:endParaRPr lang="en-US" dirty="0"/>
          </a:p>
        </p:txBody>
      </p:sp>
    </p:spTree>
    <p:extLst>
      <p:ext uri="{BB962C8B-B14F-4D97-AF65-F5344CB8AC3E}">
        <p14:creationId xmlns:p14="http://schemas.microsoft.com/office/powerpoint/2010/main" val="2950486833"/>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smtClean="0"/>
              <a:t> </a:t>
            </a:r>
            <a:endParaRPr lang="en-US" dirty="0"/>
          </a:p>
        </p:txBody>
      </p:sp>
      <p:sp>
        <p:nvSpPr>
          <p:cNvPr id="4099" name="Rectangle 3"/>
          <p:cNvSpPr>
            <a:spLocks noGrp="1" noChangeArrowheads="1"/>
          </p:cNvSpPr>
          <p:nvPr>
            <p:ph idx="1"/>
          </p:nvPr>
        </p:nvSpPr>
        <p:spPr/>
        <p:txBody>
          <a:bodyPr/>
          <a:lstStyle/>
          <a:p>
            <a:r>
              <a:rPr lang="en-US" smtClean="0"/>
              <a:t>As biotechnology continues to change, so does its use in agriculture, industry, and medicine </a:t>
            </a:r>
          </a:p>
          <a:p>
            <a:r>
              <a:rPr lang="en-US" smtClean="0"/>
              <a:t>National agencies and international organizations strive to set guidelines for safe and ethical practices in the use of biotechnology</a:t>
            </a:r>
            <a:endParaRPr lang="en-US" dirty="0"/>
          </a:p>
        </p:txBody>
      </p:sp>
    </p:spTree>
    <p:extLst>
      <p:ext uri="{BB962C8B-B14F-4D97-AF65-F5344CB8AC3E}">
        <p14:creationId xmlns:p14="http://schemas.microsoft.com/office/powerpoint/2010/main" val="3027583904"/>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_UN01DNATarget-U.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6856" y="3139440"/>
            <a:ext cx="4590288" cy="426720"/>
          </a:xfrm>
          <a:prstGeom prst="rect">
            <a:avLst/>
          </a:prstGeom>
        </p:spPr>
      </p:pic>
      <p:sp>
        <p:nvSpPr>
          <p:cNvPr id="9217" name="Rectangle 3"/>
          <p:cNvSpPr>
            <a:spLocks noGrp="1" noChangeArrowheads="1"/>
          </p:cNvSpPr>
          <p:nvPr>
            <p:ph type="ctrTitle"/>
          </p:nvPr>
        </p:nvSpPr>
        <p:spPr bwMode="auto">
          <a:xfrm>
            <a:off x="20638" y="0"/>
            <a:ext cx="5648325" cy="30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20.UN01</a:t>
            </a:r>
            <a:endParaRPr lang="en-US" sz="1200" dirty="0">
              <a:latin typeface="Arial" charset="0"/>
            </a:endParaRPr>
          </a:p>
        </p:txBody>
      </p:sp>
      <p:sp>
        <p:nvSpPr>
          <p:cNvPr id="27" name="Text Box 31"/>
          <p:cNvSpPr txBox="1">
            <a:spLocks noChangeArrowheads="1"/>
          </p:cNvSpPr>
          <p:nvPr/>
        </p:nvSpPr>
        <p:spPr bwMode="auto">
          <a:xfrm>
            <a:off x="2313563" y="3159288"/>
            <a:ext cx="344971" cy="4136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dirty="0" smtClean="0">
                <a:solidFill>
                  <a:srgbClr val="000000"/>
                </a:solidFill>
                <a:latin typeface="Arial" charset="0"/>
              </a:rPr>
              <a:t>5</a:t>
            </a:r>
            <a:r>
              <a:rPr lang="en-US" dirty="0" smtClean="0">
                <a:solidFill>
                  <a:srgbClr val="000000"/>
                </a:solidFill>
                <a:latin typeface="Symbol Std"/>
                <a:cs typeface="Symbol Std"/>
              </a:rPr>
              <a:t>′</a:t>
            </a:r>
            <a:endParaRPr lang="en-US" dirty="0">
              <a:solidFill>
                <a:srgbClr val="000000"/>
              </a:solidFill>
              <a:latin typeface="Symbol Std"/>
              <a:cs typeface="Symbol Std"/>
            </a:endParaRPr>
          </a:p>
        </p:txBody>
      </p:sp>
      <p:sp>
        <p:nvSpPr>
          <p:cNvPr id="7" name="Text Box 31"/>
          <p:cNvSpPr txBox="1">
            <a:spLocks noChangeArrowheads="1"/>
          </p:cNvSpPr>
          <p:nvPr/>
        </p:nvSpPr>
        <p:spPr bwMode="auto">
          <a:xfrm>
            <a:off x="6572299" y="3159289"/>
            <a:ext cx="344971" cy="4136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dirty="0" smtClean="0">
                <a:solidFill>
                  <a:srgbClr val="000000"/>
                </a:solidFill>
                <a:latin typeface="Arial" charset="0"/>
              </a:rPr>
              <a:t>3</a:t>
            </a:r>
            <a:r>
              <a:rPr lang="en-US" dirty="0" smtClean="0">
                <a:solidFill>
                  <a:srgbClr val="000000"/>
                </a:solidFill>
                <a:latin typeface="Symbol Std"/>
                <a:cs typeface="Symbol Std"/>
              </a:rPr>
              <a:t>′</a:t>
            </a:r>
            <a:endParaRPr lang="en-US" dirty="0">
              <a:solidFill>
                <a:srgbClr val="000000"/>
              </a:solidFill>
              <a:latin typeface="Symbol Std"/>
              <a:cs typeface="Symbol Std"/>
            </a:endParaRPr>
          </a:p>
        </p:txBody>
      </p:sp>
      <p:sp>
        <p:nvSpPr>
          <p:cNvPr id="8" name="Text Box 31"/>
          <p:cNvSpPr txBox="1">
            <a:spLocks noChangeArrowheads="1"/>
          </p:cNvSpPr>
          <p:nvPr/>
        </p:nvSpPr>
        <p:spPr bwMode="auto">
          <a:xfrm>
            <a:off x="2855431" y="3159289"/>
            <a:ext cx="3431070" cy="371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pc="110" dirty="0" smtClean="0">
                <a:solidFill>
                  <a:srgbClr val="FFFFFF"/>
                </a:solidFill>
                <a:latin typeface="Arial" charset="0"/>
              </a:rPr>
              <a:t>CUCAUCACCGGC</a:t>
            </a:r>
            <a:endParaRPr lang="en-US" spc="110" dirty="0">
              <a:solidFill>
                <a:srgbClr val="FFFFFF"/>
              </a:solidFill>
              <a:latin typeface="Symbol Std"/>
              <a:cs typeface="Symbol Std"/>
            </a:endParaRPr>
          </a:p>
        </p:txBody>
      </p:sp>
    </p:spTree>
    <p:extLst>
      <p:ext uri="{BB962C8B-B14F-4D97-AF65-F5344CB8AC3E}">
        <p14:creationId xmlns:p14="http://schemas.microsoft.com/office/powerpoint/2010/main" val="794813067"/>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_UN02DNAProbe-U.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5352" y="2938526"/>
            <a:ext cx="4273296" cy="841248"/>
          </a:xfrm>
          <a:prstGeom prst="rect">
            <a:avLst/>
          </a:prstGeom>
        </p:spPr>
      </p:pic>
      <p:sp>
        <p:nvSpPr>
          <p:cNvPr id="9217" name="Rectangle 3"/>
          <p:cNvSpPr>
            <a:spLocks noGrp="1" noChangeArrowheads="1"/>
          </p:cNvSpPr>
          <p:nvPr>
            <p:ph type="ctrTitle"/>
          </p:nvPr>
        </p:nvSpPr>
        <p:spPr bwMode="auto">
          <a:xfrm>
            <a:off x="20638" y="0"/>
            <a:ext cx="5648325" cy="30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20.UN02</a:t>
            </a:r>
            <a:endParaRPr lang="en-US" sz="1200" dirty="0">
              <a:latin typeface="Arial" charset="0"/>
            </a:endParaRPr>
          </a:p>
        </p:txBody>
      </p:sp>
      <p:sp>
        <p:nvSpPr>
          <p:cNvPr id="7" name="Text Box 31"/>
          <p:cNvSpPr txBox="1">
            <a:spLocks noChangeArrowheads="1"/>
          </p:cNvSpPr>
          <p:nvPr/>
        </p:nvSpPr>
        <p:spPr bwMode="auto">
          <a:xfrm>
            <a:off x="6191298" y="3167752"/>
            <a:ext cx="344971" cy="4136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dirty="0" smtClean="0">
                <a:solidFill>
                  <a:srgbClr val="000000"/>
                </a:solidFill>
                <a:latin typeface="Arial" charset="0"/>
              </a:rPr>
              <a:t>5</a:t>
            </a:r>
            <a:r>
              <a:rPr lang="en-US" dirty="0" smtClean="0">
                <a:solidFill>
                  <a:srgbClr val="000000"/>
                </a:solidFill>
                <a:latin typeface="Symbol Std"/>
                <a:cs typeface="Symbol Std"/>
              </a:rPr>
              <a:t>′</a:t>
            </a:r>
            <a:endParaRPr lang="en-US" dirty="0">
              <a:solidFill>
                <a:srgbClr val="000000"/>
              </a:solidFill>
              <a:latin typeface="Symbol Std"/>
              <a:cs typeface="Symbol Std"/>
            </a:endParaRPr>
          </a:p>
        </p:txBody>
      </p:sp>
      <p:sp>
        <p:nvSpPr>
          <p:cNvPr id="8" name="Text Box 31"/>
          <p:cNvSpPr txBox="1">
            <a:spLocks noChangeArrowheads="1"/>
          </p:cNvSpPr>
          <p:nvPr/>
        </p:nvSpPr>
        <p:spPr bwMode="auto">
          <a:xfrm>
            <a:off x="2779233" y="3167755"/>
            <a:ext cx="344971" cy="4136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dirty="0" smtClean="0">
                <a:solidFill>
                  <a:srgbClr val="000000"/>
                </a:solidFill>
                <a:latin typeface="Arial" charset="0"/>
              </a:rPr>
              <a:t>3</a:t>
            </a:r>
            <a:r>
              <a:rPr lang="en-US" dirty="0" smtClean="0">
                <a:solidFill>
                  <a:srgbClr val="000000"/>
                </a:solidFill>
                <a:latin typeface="Symbol Std"/>
                <a:cs typeface="Symbol Std"/>
              </a:rPr>
              <a:t>′</a:t>
            </a:r>
            <a:endParaRPr lang="en-US" dirty="0">
              <a:solidFill>
                <a:srgbClr val="000000"/>
              </a:solidFill>
              <a:latin typeface="Symbol Std"/>
              <a:cs typeface="Symbol Std"/>
            </a:endParaRPr>
          </a:p>
        </p:txBody>
      </p:sp>
      <p:sp>
        <p:nvSpPr>
          <p:cNvPr id="9" name="Text Box 31"/>
          <p:cNvSpPr txBox="1">
            <a:spLocks noChangeArrowheads="1"/>
          </p:cNvSpPr>
          <p:nvPr/>
        </p:nvSpPr>
        <p:spPr bwMode="auto">
          <a:xfrm>
            <a:off x="3160233" y="3176220"/>
            <a:ext cx="3503037" cy="405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300" spc="240" dirty="0" smtClean="0">
                <a:solidFill>
                  <a:srgbClr val="000000"/>
                </a:solidFill>
                <a:latin typeface="Arial" charset="0"/>
              </a:rPr>
              <a:t>GAGTAGTGGCCG</a:t>
            </a:r>
            <a:endParaRPr lang="en-US" sz="2300" spc="240" dirty="0">
              <a:solidFill>
                <a:srgbClr val="000000"/>
              </a:solidFill>
              <a:latin typeface="Symbol Std"/>
              <a:cs typeface="Symbol Std"/>
            </a:endParaRPr>
          </a:p>
        </p:txBody>
      </p:sp>
    </p:spTree>
    <p:extLst>
      <p:ext uri="{BB962C8B-B14F-4D97-AF65-F5344CB8AC3E}">
        <p14:creationId xmlns:p14="http://schemas.microsoft.com/office/powerpoint/2010/main" val="1963947886"/>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_UN03SkillsExercise-U.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04" y="203962"/>
            <a:ext cx="8546592" cy="6437376"/>
          </a:xfrm>
          <a:prstGeom prst="rect">
            <a:avLst/>
          </a:prstGeom>
        </p:spPr>
      </p:pic>
      <p:sp>
        <p:nvSpPr>
          <p:cNvPr id="9217" name="Rectangle 3"/>
          <p:cNvSpPr>
            <a:spLocks noGrp="1" noChangeArrowheads="1"/>
          </p:cNvSpPr>
          <p:nvPr>
            <p:ph type="ctrTitle"/>
          </p:nvPr>
        </p:nvSpPr>
        <p:spPr bwMode="auto">
          <a:xfrm>
            <a:off x="20638" y="0"/>
            <a:ext cx="5648325" cy="30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20.UN03</a:t>
            </a:r>
            <a:endParaRPr lang="en-US" sz="1200" dirty="0">
              <a:latin typeface="Arial" charset="0"/>
            </a:endParaRPr>
          </a:p>
        </p:txBody>
      </p:sp>
      <p:sp>
        <p:nvSpPr>
          <p:cNvPr id="27" name="Text Box 31"/>
          <p:cNvSpPr txBox="1">
            <a:spLocks noChangeArrowheads="1"/>
          </p:cNvSpPr>
          <p:nvPr/>
        </p:nvSpPr>
        <p:spPr bwMode="auto">
          <a:xfrm>
            <a:off x="645629" y="280618"/>
            <a:ext cx="2021372" cy="312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000000"/>
                </a:solidFill>
                <a:latin typeface="Arial" charset="0"/>
              </a:rPr>
              <a:t>Regulatory region</a:t>
            </a:r>
            <a:endParaRPr lang="en-US" sz="1800" dirty="0">
              <a:solidFill>
                <a:srgbClr val="000000"/>
              </a:solidFill>
              <a:latin typeface="Arial" charset="0"/>
            </a:endParaRPr>
          </a:p>
        </p:txBody>
      </p:sp>
      <p:cxnSp>
        <p:nvCxnSpPr>
          <p:cNvPr id="6" name="Straight Connector 5"/>
          <p:cNvCxnSpPr/>
          <p:nvPr/>
        </p:nvCxnSpPr>
        <p:spPr bwMode="auto">
          <a:xfrm>
            <a:off x="986699" y="2277066"/>
            <a:ext cx="185934" cy="148634"/>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9" name="Straight Connector 8"/>
          <p:cNvCxnSpPr/>
          <p:nvPr/>
        </p:nvCxnSpPr>
        <p:spPr bwMode="auto">
          <a:xfrm flipH="1">
            <a:off x="2146300" y="2268599"/>
            <a:ext cx="186599" cy="152868"/>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1" name="Straight Connector 10"/>
          <p:cNvCxnSpPr/>
          <p:nvPr/>
        </p:nvCxnSpPr>
        <p:spPr bwMode="auto">
          <a:xfrm flipH="1">
            <a:off x="1693333" y="2272833"/>
            <a:ext cx="334" cy="165567"/>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12" name="Left Brace 11"/>
          <p:cNvSpPr/>
          <p:nvPr/>
        </p:nvSpPr>
        <p:spPr bwMode="auto">
          <a:xfrm rot="5400000">
            <a:off x="1514772" y="-373293"/>
            <a:ext cx="238590" cy="2082799"/>
          </a:xfrm>
          <a:prstGeom prst="leftBrace">
            <a:avLst>
              <a:gd name="adj1" fmla="val 41012"/>
              <a:gd name="adj2" fmla="val 50000"/>
            </a:avLst>
          </a:prstGeom>
          <a:no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5" name="Left Brace 14"/>
          <p:cNvSpPr/>
          <p:nvPr/>
        </p:nvSpPr>
        <p:spPr bwMode="auto">
          <a:xfrm rot="5400000">
            <a:off x="4145788" y="272290"/>
            <a:ext cx="234355" cy="795866"/>
          </a:xfrm>
          <a:prstGeom prst="leftBrace">
            <a:avLst>
              <a:gd name="adj1" fmla="val 41012"/>
              <a:gd name="adj2" fmla="val 50000"/>
            </a:avLst>
          </a:prstGeom>
          <a:no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6" name="Text Box 31"/>
          <p:cNvSpPr txBox="1">
            <a:spLocks noChangeArrowheads="1"/>
          </p:cNvSpPr>
          <p:nvPr/>
        </p:nvSpPr>
        <p:spPr bwMode="auto">
          <a:xfrm>
            <a:off x="3744429" y="293321"/>
            <a:ext cx="1051938" cy="2570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000000"/>
                </a:solidFill>
                <a:latin typeface="Arial" charset="0"/>
              </a:rPr>
              <a:t>Promoter</a:t>
            </a:r>
            <a:endParaRPr lang="en-US" sz="1800" dirty="0">
              <a:solidFill>
                <a:srgbClr val="000000"/>
              </a:solidFill>
              <a:latin typeface="Arial" charset="0"/>
            </a:endParaRPr>
          </a:p>
        </p:txBody>
      </p:sp>
      <p:sp>
        <p:nvSpPr>
          <p:cNvPr id="17" name="Text Box 31"/>
          <p:cNvSpPr txBox="1">
            <a:spLocks noChangeArrowheads="1"/>
          </p:cNvSpPr>
          <p:nvPr/>
        </p:nvSpPr>
        <p:spPr bwMode="auto">
          <a:xfrm>
            <a:off x="819199" y="814021"/>
            <a:ext cx="264538" cy="2570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500" dirty="0" smtClean="0">
                <a:solidFill>
                  <a:srgbClr val="000000"/>
                </a:solidFill>
                <a:latin typeface="Arial" charset="0"/>
              </a:rPr>
              <a:t>A</a:t>
            </a:r>
            <a:endParaRPr lang="en-US" sz="1500" dirty="0">
              <a:solidFill>
                <a:srgbClr val="000000"/>
              </a:solidFill>
              <a:latin typeface="Arial" charset="0"/>
            </a:endParaRPr>
          </a:p>
        </p:txBody>
      </p:sp>
      <p:sp>
        <p:nvSpPr>
          <p:cNvPr id="18" name="Text Box 31"/>
          <p:cNvSpPr txBox="1">
            <a:spLocks noChangeArrowheads="1"/>
          </p:cNvSpPr>
          <p:nvPr/>
        </p:nvSpPr>
        <p:spPr bwMode="auto">
          <a:xfrm>
            <a:off x="836133" y="2981484"/>
            <a:ext cx="264538" cy="2570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500" dirty="0" smtClean="0">
                <a:solidFill>
                  <a:srgbClr val="000000"/>
                </a:solidFill>
                <a:latin typeface="Arial" charset="0"/>
              </a:rPr>
              <a:t>A</a:t>
            </a:r>
            <a:endParaRPr lang="en-US" sz="1500" dirty="0">
              <a:solidFill>
                <a:srgbClr val="000000"/>
              </a:solidFill>
              <a:latin typeface="Arial" charset="0"/>
            </a:endParaRPr>
          </a:p>
        </p:txBody>
      </p:sp>
      <p:sp>
        <p:nvSpPr>
          <p:cNvPr id="19" name="Text Box 31"/>
          <p:cNvSpPr txBox="1">
            <a:spLocks noChangeArrowheads="1"/>
          </p:cNvSpPr>
          <p:nvPr/>
        </p:nvSpPr>
        <p:spPr bwMode="auto">
          <a:xfrm>
            <a:off x="831899" y="2037453"/>
            <a:ext cx="264538" cy="2570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500" dirty="0" smtClean="0">
                <a:solidFill>
                  <a:srgbClr val="000000"/>
                </a:solidFill>
                <a:latin typeface="Arial" charset="0"/>
              </a:rPr>
              <a:t>A</a:t>
            </a:r>
            <a:endParaRPr lang="en-US" sz="1500" dirty="0">
              <a:solidFill>
                <a:srgbClr val="000000"/>
              </a:solidFill>
              <a:latin typeface="Arial" charset="0"/>
            </a:endParaRPr>
          </a:p>
        </p:txBody>
      </p:sp>
      <p:sp>
        <p:nvSpPr>
          <p:cNvPr id="20" name="Text Box 31"/>
          <p:cNvSpPr txBox="1">
            <a:spLocks noChangeArrowheads="1"/>
          </p:cNvSpPr>
          <p:nvPr/>
        </p:nvSpPr>
        <p:spPr bwMode="auto">
          <a:xfrm>
            <a:off x="1576965" y="809788"/>
            <a:ext cx="264538" cy="2570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500" dirty="0" smtClean="0">
                <a:solidFill>
                  <a:srgbClr val="000000"/>
                </a:solidFill>
                <a:latin typeface="Arial" charset="0"/>
              </a:rPr>
              <a:t>B</a:t>
            </a:r>
            <a:endParaRPr lang="en-US" sz="1500" dirty="0">
              <a:solidFill>
                <a:srgbClr val="000000"/>
              </a:solidFill>
              <a:latin typeface="Arial" charset="0"/>
            </a:endParaRPr>
          </a:p>
        </p:txBody>
      </p:sp>
      <p:sp>
        <p:nvSpPr>
          <p:cNvPr id="23" name="Text Box 31"/>
          <p:cNvSpPr txBox="1">
            <a:spLocks noChangeArrowheads="1"/>
          </p:cNvSpPr>
          <p:nvPr/>
        </p:nvSpPr>
        <p:spPr bwMode="auto">
          <a:xfrm>
            <a:off x="1576967" y="2977251"/>
            <a:ext cx="264538" cy="2570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500" dirty="0" smtClean="0">
                <a:solidFill>
                  <a:srgbClr val="000000"/>
                </a:solidFill>
                <a:latin typeface="Arial" charset="0"/>
              </a:rPr>
              <a:t>B</a:t>
            </a:r>
            <a:endParaRPr lang="en-US" sz="1500" dirty="0">
              <a:solidFill>
                <a:srgbClr val="000000"/>
              </a:solidFill>
              <a:latin typeface="Arial" charset="0"/>
            </a:endParaRPr>
          </a:p>
        </p:txBody>
      </p:sp>
      <p:sp>
        <p:nvSpPr>
          <p:cNvPr id="24" name="Text Box 31"/>
          <p:cNvSpPr txBox="1">
            <a:spLocks noChangeArrowheads="1"/>
          </p:cNvSpPr>
          <p:nvPr/>
        </p:nvSpPr>
        <p:spPr bwMode="auto">
          <a:xfrm>
            <a:off x="1576966" y="2033220"/>
            <a:ext cx="264538" cy="2570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500" dirty="0" smtClean="0">
                <a:solidFill>
                  <a:srgbClr val="000000"/>
                </a:solidFill>
                <a:latin typeface="Arial" charset="0"/>
              </a:rPr>
              <a:t>B</a:t>
            </a:r>
            <a:endParaRPr lang="en-US" sz="1500" dirty="0">
              <a:solidFill>
                <a:srgbClr val="000000"/>
              </a:solidFill>
              <a:latin typeface="Arial" charset="0"/>
            </a:endParaRPr>
          </a:p>
        </p:txBody>
      </p:sp>
      <p:sp>
        <p:nvSpPr>
          <p:cNvPr id="25" name="Text Box 31"/>
          <p:cNvSpPr txBox="1">
            <a:spLocks noChangeArrowheads="1"/>
          </p:cNvSpPr>
          <p:nvPr/>
        </p:nvSpPr>
        <p:spPr bwMode="auto">
          <a:xfrm>
            <a:off x="2228901" y="809789"/>
            <a:ext cx="264538" cy="2570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500" dirty="0" smtClean="0">
                <a:solidFill>
                  <a:srgbClr val="000000"/>
                </a:solidFill>
                <a:latin typeface="Arial" charset="0"/>
              </a:rPr>
              <a:t>C</a:t>
            </a:r>
            <a:endParaRPr lang="en-US" sz="1500" dirty="0">
              <a:solidFill>
                <a:srgbClr val="000000"/>
              </a:solidFill>
              <a:latin typeface="Arial" charset="0"/>
            </a:endParaRPr>
          </a:p>
        </p:txBody>
      </p:sp>
      <p:sp>
        <p:nvSpPr>
          <p:cNvPr id="26" name="Text Box 31"/>
          <p:cNvSpPr txBox="1">
            <a:spLocks noChangeArrowheads="1"/>
          </p:cNvSpPr>
          <p:nvPr/>
        </p:nvSpPr>
        <p:spPr bwMode="auto">
          <a:xfrm>
            <a:off x="2228903" y="2977252"/>
            <a:ext cx="264538" cy="2570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500" dirty="0" smtClean="0">
                <a:solidFill>
                  <a:srgbClr val="000000"/>
                </a:solidFill>
                <a:latin typeface="Arial" charset="0"/>
              </a:rPr>
              <a:t>C</a:t>
            </a:r>
            <a:endParaRPr lang="en-US" sz="1500" dirty="0">
              <a:solidFill>
                <a:srgbClr val="000000"/>
              </a:solidFill>
              <a:latin typeface="Arial" charset="0"/>
            </a:endParaRPr>
          </a:p>
        </p:txBody>
      </p:sp>
      <p:sp>
        <p:nvSpPr>
          <p:cNvPr id="28" name="Text Box 31"/>
          <p:cNvSpPr txBox="1">
            <a:spLocks noChangeArrowheads="1"/>
          </p:cNvSpPr>
          <p:nvPr/>
        </p:nvSpPr>
        <p:spPr bwMode="auto">
          <a:xfrm>
            <a:off x="2228902" y="2033221"/>
            <a:ext cx="264538" cy="2570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500" dirty="0" smtClean="0">
                <a:solidFill>
                  <a:srgbClr val="000000"/>
                </a:solidFill>
                <a:latin typeface="Arial" charset="0"/>
              </a:rPr>
              <a:t>C</a:t>
            </a:r>
            <a:endParaRPr lang="en-US" sz="1500" dirty="0">
              <a:solidFill>
                <a:srgbClr val="000000"/>
              </a:solidFill>
              <a:latin typeface="Arial" charset="0"/>
            </a:endParaRPr>
          </a:p>
        </p:txBody>
      </p:sp>
      <p:sp>
        <p:nvSpPr>
          <p:cNvPr id="29" name="Text Box 31"/>
          <p:cNvSpPr txBox="1">
            <a:spLocks noChangeArrowheads="1"/>
          </p:cNvSpPr>
          <p:nvPr/>
        </p:nvSpPr>
        <p:spPr bwMode="auto">
          <a:xfrm>
            <a:off x="831901" y="3942450"/>
            <a:ext cx="264538" cy="2570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500" dirty="0" smtClean="0">
                <a:solidFill>
                  <a:srgbClr val="000000"/>
                </a:solidFill>
                <a:latin typeface="Arial" charset="0"/>
              </a:rPr>
              <a:t>A</a:t>
            </a:r>
            <a:endParaRPr lang="en-US" sz="1500" dirty="0">
              <a:solidFill>
                <a:srgbClr val="000000"/>
              </a:solidFill>
              <a:latin typeface="Arial" charset="0"/>
            </a:endParaRPr>
          </a:p>
        </p:txBody>
      </p:sp>
      <p:sp>
        <p:nvSpPr>
          <p:cNvPr id="30" name="Text Box 31"/>
          <p:cNvSpPr txBox="1">
            <a:spLocks noChangeArrowheads="1"/>
          </p:cNvSpPr>
          <p:nvPr/>
        </p:nvSpPr>
        <p:spPr bwMode="auto">
          <a:xfrm>
            <a:off x="1572735" y="3938217"/>
            <a:ext cx="264538" cy="2570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500" dirty="0" smtClean="0">
                <a:solidFill>
                  <a:srgbClr val="000000"/>
                </a:solidFill>
                <a:latin typeface="Arial" charset="0"/>
              </a:rPr>
              <a:t>B</a:t>
            </a:r>
            <a:endParaRPr lang="en-US" sz="1500" dirty="0">
              <a:solidFill>
                <a:srgbClr val="000000"/>
              </a:solidFill>
              <a:latin typeface="Arial" charset="0"/>
            </a:endParaRPr>
          </a:p>
        </p:txBody>
      </p:sp>
      <p:sp>
        <p:nvSpPr>
          <p:cNvPr id="31" name="Text Box 31"/>
          <p:cNvSpPr txBox="1">
            <a:spLocks noChangeArrowheads="1"/>
          </p:cNvSpPr>
          <p:nvPr/>
        </p:nvSpPr>
        <p:spPr bwMode="auto">
          <a:xfrm>
            <a:off x="2224671" y="3938218"/>
            <a:ext cx="264538" cy="2570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500" dirty="0" smtClean="0">
                <a:solidFill>
                  <a:srgbClr val="000000"/>
                </a:solidFill>
                <a:latin typeface="Arial" charset="0"/>
              </a:rPr>
              <a:t>C</a:t>
            </a:r>
            <a:endParaRPr lang="en-US" sz="1500" dirty="0">
              <a:solidFill>
                <a:srgbClr val="000000"/>
              </a:solidFill>
              <a:latin typeface="Arial" charset="0"/>
            </a:endParaRPr>
          </a:p>
        </p:txBody>
      </p:sp>
      <p:sp>
        <p:nvSpPr>
          <p:cNvPr id="32" name="Text Box 31"/>
          <p:cNvSpPr txBox="1">
            <a:spLocks noChangeArrowheads="1"/>
          </p:cNvSpPr>
          <p:nvPr/>
        </p:nvSpPr>
        <p:spPr bwMode="auto">
          <a:xfrm>
            <a:off x="836131" y="4907652"/>
            <a:ext cx="264538" cy="2570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500" dirty="0" smtClean="0">
                <a:solidFill>
                  <a:srgbClr val="000000"/>
                </a:solidFill>
                <a:latin typeface="Arial" charset="0"/>
              </a:rPr>
              <a:t>A</a:t>
            </a:r>
            <a:endParaRPr lang="en-US" sz="1500" dirty="0">
              <a:solidFill>
                <a:srgbClr val="000000"/>
              </a:solidFill>
              <a:latin typeface="Arial" charset="0"/>
            </a:endParaRPr>
          </a:p>
        </p:txBody>
      </p:sp>
      <p:sp>
        <p:nvSpPr>
          <p:cNvPr id="33" name="Text Box 31"/>
          <p:cNvSpPr txBox="1">
            <a:spLocks noChangeArrowheads="1"/>
          </p:cNvSpPr>
          <p:nvPr/>
        </p:nvSpPr>
        <p:spPr bwMode="auto">
          <a:xfrm>
            <a:off x="1576965" y="4903419"/>
            <a:ext cx="264538" cy="2570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500" dirty="0" smtClean="0">
                <a:solidFill>
                  <a:srgbClr val="000000"/>
                </a:solidFill>
                <a:latin typeface="Arial" charset="0"/>
              </a:rPr>
              <a:t>B</a:t>
            </a:r>
            <a:endParaRPr lang="en-US" sz="1500" dirty="0">
              <a:solidFill>
                <a:srgbClr val="000000"/>
              </a:solidFill>
              <a:latin typeface="Arial" charset="0"/>
            </a:endParaRPr>
          </a:p>
        </p:txBody>
      </p:sp>
      <p:sp>
        <p:nvSpPr>
          <p:cNvPr id="34" name="Text Box 31"/>
          <p:cNvSpPr txBox="1">
            <a:spLocks noChangeArrowheads="1"/>
          </p:cNvSpPr>
          <p:nvPr/>
        </p:nvSpPr>
        <p:spPr bwMode="auto">
          <a:xfrm>
            <a:off x="2228901" y="4903420"/>
            <a:ext cx="264538" cy="2570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500" dirty="0" smtClean="0">
                <a:solidFill>
                  <a:srgbClr val="000000"/>
                </a:solidFill>
                <a:latin typeface="Arial" charset="0"/>
              </a:rPr>
              <a:t>C</a:t>
            </a:r>
            <a:endParaRPr lang="en-US" sz="1500" dirty="0">
              <a:solidFill>
                <a:srgbClr val="000000"/>
              </a:solidFill>
              <a:latin typeface="Arial" charset="0"/>
            </a:endParaRPr>
          </a:p>
        </p:txBody>
      </p:sp>
      <p:sp>
        <p:nvSpPr>
          <p:cNvPr id="35" name="Text Box 31"/>
          <p:cNvSpPr txBox="1">
            <a:spLocks noChangeArrowheads="1"/>
          </p:cNvSpPr>
          <p:nvPr/>
        </p:nvSpPr>
        <p:spPr bwMode="auto">
          <a:xfrm>
            <a:off x="5099096" y="538854"/>
            <a:ext cx="658238" cy="2654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000000"/>
                </a:solidFill>
                <a:latin typeface="Arial" charset="0"/>
              </a:rPr>
              <a:t>Gene</a:t>
            </a:r>
            <a:endParaRPr lang="en-US" sz="1800" dirty="0">
              <a:solidFill>
                <a:srgbClr val="000000"/>
              </a:solidFill>
              <a:latin typeface="Arial" charset="0"/>
            </a:endParaRPr>
          </a:p>
        </p:txBody>
      </p:sp>
      <p:sp>
        <p:nvSpPr>
          <p:cNvPr id="36" name="Text Box 31"/>
          <p:cNvSpPr txBox="1">
            <a:spLocks noChangeArrowheads="1"/>
          </p:cNvSpPr>
          <p:nvPr/>
        </p:nvSpPr>
        <p:spPr bwMode="auto">
          <a:xfrm>
            <a:off x="1068961" y="1681853"/>
            <a:ext cx="1233971" cy="2654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000000"/>
                </a:solidFill>
                <a:latin typeface="Arial" charset="0"/>
              </a:rPr>
              <a:t>Treatments</a:t>
            </a:r>
            <a:endParaRPr lang="en-US" sz="1800" dirty="0">
              <a:solidFill>
                <a:srgbClr val="000000"/>
              </a:solidFill>
              <a:latin typeface="Arial" charset="0"/>
            </a:endParaRPr>
          </a:p>
        </p:txBody>
      </p:sp>
      <p:sp>
        <p:nvSpPr>
          <p:cNvPr id="37" name="Text Box 31"/>
          <p:cNvSpPr txBox="1">
            <a:spLocks noChangeArrowheads="1"/>
          </p:cNvSpPr>
          <p:nvPr/>
        </p:nvSpPr>
        <p:spPr bwMode="auto">
          <a:xfrm>
            <a:off x="425495" y="2384587"/>
            <a:ext cx="2537837" cy="2654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000000"/>
                </a:solidFill>
                <a:latin typeface="Arial" charset="0"/>
              </a:rPr>
              <a:t>Segments being tested</a:t>
            </a:r>
            <a:endParaRPr lang="en-US" sz="1800" dirty="0">
              <a:solidFill>
                <a:srgbClr val="000000"/>
              </a:solidFill>
              <a:latin typeface="Arial" charset="0"/>
            </a:endParaRPr>
          </a:p>
        </p:txBody>
      </p:sp>
      <p:sp>
        <p:nvSpPr>
          <p:cNvPr id="38" name="Text Box 31"/>
          <p:cNvSpPr txBox="1">
            <a:spLocks noChangeArrowheads="1"/>
          </p:cNvSpPr>
          <p:nvPr/>
        </p:nvSpPr>
        <p:spPr bwMode="auto">
          <a:xfrm>
            <a:off x="6792428" y="809778"/>
            <a:ext cx="1335571" cy="257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500" i="1" dirty="0" smtClean="0">
                <a:solidFill>
                  <a:srgbClr val="FFFFFF"/>
                </a:solidFill>
                <a:latin typeface="Arial" charset="0"/>
              </a:rPr>
              <a:t>Hoxd13</a:t>
            </a:r>
            <a:r>
              <a:rPr lang="en-US" sz="1500" dirty="0" smtClean="0">
                <a:solidFill>
                  <a:srgbClr val="FFFFFF"/>
                </a:solidFill>
                <a:latin typeface="Arial" charset="0"/>
              </a:rPr>
              <a:t> mRNA</a:t>
            </a:r>
            <a:endParaRPr lang="en-US" sz="1500" dirty="0">
              <a:solidFill>
                <a:srgbClr val="FFFFFF"/>
              </a:solidFill>
              <a:latin typeface="Arial" charset="0"/>
            </a:endParaRPr>
          </a:p>
        </p:txBody>
      </p:sp>
      <p:sp>
        <p:nvSpPr>
          <p:cNvPr id="39" name="Text Box 31"/>
          <p:cNvSpPr txBox="1">
            <a:spLocks noChangeArrowheads="1"/>
          </p:cNvSpPr>
          <p:nvPr/>
        </p:nvSpPr>
        <p:spPr bwMode="auto">
          <a:xfrm>
            <a:off x="5056762" y="809779"/>
            <a:ext cx="734439" cy="2316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500" i="1" dirty="0" smtClean="0">
                <a:solidFill>
                  <a:srgbClr val="FFFFFF"/>
                </a:solidFill>
                <a:latin typeface="Arial" charset="0"/>
              </a:rPr>
              <a:t>Hoxd13</a:t>
            </a:r>
            <a:endParaRPr lang="en-US" sz="1500" dirty="0">
              <a:solidFill>
                <a:srgbClr val="FFFFFF"/>
              </a:solidFill>
              <a:latin typeface="Arial" charset="0"/>
            </a:endParaRPr>
          </a:p>
        </p:txBody>
      </p:sp>
      <p:sp>
        <p:nvSpPr>
          <p:cNvPr id="40" name="Text Box 31"/>
          <p:cNvSpPr txBox="1">
            <a:spLocks noChangeArrowheads="1"/>
          </p:cNvSpPr>
          <p:nvPr/>
        </p:nvSpPr>
        <p:spPr bwMode="auto">
          <a:xfrm>
            <a:off x="6860165" y="5593458"/>
            <a:ext cx="1885904" cy="1146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lnSpc>
                <a:spcPct val="90000"/>
              </a:lnSpc>
            </a:pPr>
            <a:r>
              <a:rPr lang="en-US" sz="1800" dirty="0" smtClean="0">
                <a:solidFill>
                  <a:srgbClr val="000000"/>
                </a:solidFill>
                <a:latin typeface="Arial" charset="0"/>
              </a:rPr>
              <a:t>Blue </a:t>
            </a:r>
            <a:r>
              <a:rPr lang="en-US" sz="1800" dirty="0" smtClean="0">
                <a:solidFill>
                  <a:srgbClr val="000000"/>
                </a:solidFill>
                <a:latin typeface="Symbol Std"/>
                <a:cs typeface="Symbol Std"/>
              </a:rPr>
              <a:t>=</a:t>
            </a:r>
            <a:r>
              <a:rPr lang="en-US" sz="1800" dirty="0" smtClean="0">
                <a:solidFill>
                  <a:srgbClr val="000000"/>
                </a:solidFill>
                <a:latin typeface="Arial" charset="0"/>
              </a:rPr>
              <a:t> </a:t>
            </a:r>
            <a:r>
              <a:rPr lang="en-US" sz="1800" i="1" dirty="0" smtClean="0">
                <a:solidFill>
                  <a:srgbClr val="000000"/>
                </a:solidFill>
                <a:latin typeface="Arial" charset="0"/>
              </a:rPr>
              <a:t>Hoxd13</a:t>
            </a:r>
            <a:r>
              <a:rPr lang="en-US" sz="1800" dirty="0" smtClean="0">
                <a:solidFill>
                  <a:srgbClr val="000000"/>
                </a:solidFill>
                <a:latin typeface="Arial" charset="0"/>
              </a:rPr>
              <a:t/>
            </a:r>
            <a:br>
              <a:rPr lang="en-US" sz="1800" dirty="0" smtClean="0">
                <a:solidFill>
                  <a:srgbClr val="000000"/>
                </a:solidFill>
                <a:latin typeface="Arial" charset="0"/>
              </a:rPr>
            </a:br>
            <a:r>
              <a:rPr lang="en-US" sz="1800" dirty="0" smtClean="0">
                <a:solidFill>
                  <a:srgbClr val="000000"/>
                </a:solidFill>
                <a:latin typeface="Arial" charset="0"/>
              </a:rPr>
              <a:t>mRNA; white</a:t>
            </a:r>
            <a:br>
              <a:rPr lang="en-US" sz="1800" dirty="0" smtClean="0">
                <a:solidFill>
                  <a:srgbClr val="000000"/>
                </a:solidFill>
                <a:latin typeface="Arial" charset="0"/>
              </a:rPr>
            </a:br>
            <a:r>
              <a:rPr lang="en-US" sz="1800" dirty="0" smtClean="0">
                <a:solidFill>
                  <a:srgbClr val="000000"/>
                </a:solidFill>
                <a:latin typeface="Arial" charset="0"/>
              </a:rPr>
              <a:t>triangles </a:t>
            </a:r>
            <a:r>
              <a:rPr lang="en-US" sz="1800" dirty="0">
                <a:solidFill>
                  <a:srgbClr val="000000"/>
                </a:solidFill>
                <a:latin typeface="Symbol Std"/>
                <a:cs typeface="Symbol Std"/>
              </a:rPr>
              <a:t>=</a:t>
            </a:r>
            <a:r>
              <a:rPr lang="en-US" sz="1800" dirty="0" smtClean="0">
                <a:solidFill>
                  <a:srgbClr val="000000"/>
                </a:solidFill>
                <a:latin typeface="Arial" charset="0"/>
              </a:rPr>
              <a:t> future</a:t>
            </a:r>
            <a:br>
              <a:rPr lang="en-US" sz="1800" dirty="0" smtClean="0">
                <a:solidFill>
                  <a:srgbClr val="000000"/>
                </a:solidFill>
                <a:latin typeface="Arial" charset="0"/>
              </a:rPr>
            </a:br>
            <a:r>
              <a:rPr lang="en-US" sz="1800" dirty="0" smtClean="0">
                <a:solidFill>
                  <a:srgbClr val="000000"/>
                </a:solidFill>
                <a:latin typeface="Arial" charset="0"/>
              </a:rPr>
              <a:t>thumb locations</a:t>
            </a:r>
            <a:endParaRPr lang="en-US" sz="1800" dirty="0">
              <a:solidFill>
                <a:srgbClr val="000000"/>
              </a:solidFill>
              <a:latin typeface="Arial" charset="0"/>
            </a:endParaRPr>
          </a:p>
        </p:txBody>
      </p:sp>
      <p:sp>
        <p:nvSpPr>
          <p:cNvPr id="41" name="Text Box 31"/>
          <p:cNvSpPr txBox="1">
            <a:spLocks noChangeArrowheads="1"/>
          </p:cNvSpPr>
          <p:nvPr/>
        </p:nvSpPr>
        <p:spPr bwMode="auto">
          <a:xfrm>
            <a:off x="3964562" y="5872853"/>
            <a:ext cx="2080638" cy="5787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800" dirty="0" smtClean="0">
                <a:solidFill>
                  <a:srgbClr val="000000"/>
                </a:solidFill>
                <a:latin typeface="Arial" charset="0"/>
              </a:rPr>
              <a:t>Relative amount of</a:t>
            </a:r>
            <a:br>
              <a:rPr lang="en-US" sz="1800" dirty="0" smtClean="0">
                <a:solidFill>
                  <a:srgbClr val="000000"/>
                </a:solidFill>
                <a:latin typeface="Arial" charset="0"/>
              </a:rPr>
            </a:br>
            <a:r>
              <a:rPr lang="en-US" sz="1800" i="1" dirty="0" smtClean="0">
                <a:solidFill>
                  <a:srgbClr val="000000"/>
                </a:solidFill>
                <a:latin typeface="Arial" charset="0"/>
              </a:rPr>
              <a:t>Hoxd13</a:t>
            </a:r>
            <a:r>
              <a:rPr lang="en-US" sz="1800" dirty="0" smtClean="0">
                <a:solidFill>
                  <a:srgbClr val="000000"/>
                </a:solidFill>
                <a:latin typeface="Arial" charset="0"/>
              </a:rPr>
              <a:t> mRNA (%)</a:t>
            </a:r>
            <a:endParaRPr lang="en-US" sz="1800" dirty="0">
              <a:solidFill>
                <a:srgbClr val="000000"/>
              </a:solidFill>
              <a:latin typeface="Arial" charset="0"/>
            </a:endParaRPr>
          </a:p>
        </p:txBody>
      </p:sp>
      <p:sp>
        <p:nvSpPr>
          <p:cNvPr id="42" name="Text Box 31"/>
          <p:cNvSpPr txBox="1">
            <a:spLocks noChangeArrowheads="1"/>
          </p:cNvSpPr>
          <p:nvPr/>
        </p:nvSpPr>
        <p:spPr bwMode="auto">
          <a:xfrm>
            <a:off x="3329562" y="5584987"/>
            <a:ext cx="3392971" cy="282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tabLst>
                <a:tab pos="627063" algn="ctr"/>
                <a:tab pos="1262063" algn="ctr"/>
                <a:tab pos="1887538" algn="ctr"/>
                <a:tab pos="2514600" algn="ctr"/>
                <a:tab pos="3124200" algn="ctr"/>
              </a:tabLst>
            </a:pPr>
            <a:r>
              <a:rPr lang="en-US" sz="1800" dirty="0" smtClean="0">
                <a:solidFill>
                  <a:srgbClr val="000000"/>
                </a:solidFill>
                <a:latin typeface="Arial" charset="0"/>
              </a:rPr>
              <a:t>0	20	40	60	80	100</a:t>
            </a:r>
            <a:endParaRPr lang="en-US" sz="1800" dirty="0">
              <a:solidFill>
                <a:srgbClr val="000000"/>
              </a:solidFill>
              <a:latin typeface="Arial" charset="0"/>
            </a:endParaRPr>
          </a:p>
        </p:txBody>
      </p:sp>
    </p:spTree>
    <p:extLst>
      <p:ext uri="{BB962C8B-B14F-4D97-AF65-F5344CB8AC3E}">
        <p14:creationId xmlns:p14="http://schemas.microsoft.com/office/powerpoint/2010/main" val="3166636882"/>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_UN04Summary_C1-U.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6360" y="2514600"/>
            <a:ext cx="6431280" cy="1676400"/>
          </a:xfrm>
          <a:prstGeom prst="rect">
            <a:avLst/>
          </a:prstGeom>
        </p:spPr>
      </p:pic>
      <p:sp>
        <p:nvSpPr>
          <p:cNvPr id="9217" name="Rectangle 3"/>
          <p:cNvSpPr>
            <a:spLocks noGrp="1" noChangeArrowheads="1"/>
          </p:cNvSpPr>
          <p:nvPr>
            <p:ph type="ctrTitle"/>
          </p:nvPr>
        </p:nvSpPr>
        <p:spPr bwMode="auto">
          <a:xfrm>
            <a:off x="20638" y="0"/>
            <a:ext cx="5648325" cy="30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20.UN04</a:t>
            </a:r>
            <a:endParaRPr lang="en-US" sz="1200" dirty="0">
              <a:latin typeface="Arial" charset="0"/>
            </a:endParaRPr>
          </a:p>
        </p:txBody>
      </p:sp>
      <p:sp>
        <p:nvSpPr>
          <p:cNvPr id="27" name="Text Box 31"/>
          <p:cNvSpPr txBox="1">
            <a:spLocks noChangeArrowheads="1"/>
          </p:cNvSpPr>
          <p:nvPr/>
        </p:nvSpPr>
        <p:spPr bwMode="auto">
          <a:xfrm>
            <a:off x="4751964" y="3777349"/>
            <a:ext cx="1564170" cy="3797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dirty="0" smtClean="0">
                <a:solidFill>
                  <a:srgbClr val="000000"/>
                </a:solidFill>
                <a:latin typeface="Arial" charset="0"/>
              </a:rPr>
              <a:t>Sticky end</a:t>
            </a:r>
            <a:endParaRPr lang="en-US" dirty="0">
              <a:solidFill>
                <a:srgbClr val="000000"/>
              </a:solidFill>
              <a:latin typeface="Arial" charset="0"/>
            </a:endParaRPr>
          </a:p>
        </p:txBody>
      </p:sp>
      <p:cxnSp>
        <p:nvCxnSpPr>
          <p:cNvPr id="6" name="Straight Connector 5"/>
          <p:cNvCxnSpPr>
            <a:stCxn id="4" idx="1"/>
          </p:cNvCxnSpPr>
          <p:nvPr/>
        </p:nvCxnSpPr>
        <p:spPr bwMode="auto">
          <a:xfrm flipH="1">
            <a:off x="5384801" y="3534832"/>
            <a:ext cx="48684" cy="258235"/>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4" name="Left Brace 3"/>
          <p:cNvSpPr/>
          <p:nvPr/>
        </p:nvSpPr>
        <p:spPr bwMode="auto">
          <a:xfrm rot="16200000">
            <a:off x="5257801" y="2916763"/>
            <a:ext cx="351368" cy="884770"/>
          </a:xfrm>
          <a:prstGeom prst="leftBrace">
            <a:avLst>
              <a:gd name="adj1" fmla="val 34864"/>
              <a:gd name="adj2" fmla="val 50000"/>
            </a:avLst>
          </a:prstGeom>
          <a:no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0" name="Text Box 31"/>
          <p:cNvSpPr txBox="1">
            <a:spLocks noChangeArrowheads="1"/>
          </p:cNvSpPr>
          <p:nvPr/>
        </p:nvSpPr>
        <p:spPr bwMode="auto">
          <a:xfrm>
            <a:off x="1407632" y="2490417"/>
            <a:ext cx="353436" cy="3628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000" dirty="0" smtClean="0">
                <a:solidFill>
                  <a:srgbClr val="000000"/>
                </a:solidFill>
                <a:latin typeface="Arial" charset="0"/>
              </a:rPr>
              <a:t>5</a:t>
            </a:r>
            <a:r>
              <a:rPr lang="en-US" sz="2000" dirty="0" smtClean="0">
                <a:solidFill>
                  <a:srgbClr val="000000"/>
                </a:solidFill>
                <a:latin typeface="Symbol Std"/>
                <a:cs typeface="Symbol Std"/>
              </a:rPr>
              <a:t>′</a:t>
            </a:r>
            <a:endParaRPr lang="en-US" sz="2000" dirty="0">
              <a:solidFill>
                <a:srgbClr val="000000"/>
              </a:solidFill>
              <a:latin typeface="Symbol Std"/>
              <a:cs typeface="Symbol Std"/>
            </a:endParaRPr>
          </a:p>
        </p:txBody>
      </p:sp>
      <p:sp>
        <p:nvSpPr>
          <p:cNvPr id="11" name="Text Box 31"/>
          <p:cNvSpPr txBox="1">
            <a:spLocks noChangeArrowheads="1"/>
          </p:cNvSpPr>
          <p:nvPr/>
        </p:nvSpPr>
        <p:spPr bwMode="auto">
          <a:xfrm>
            <a:off x="3947641" y="3506417"/>
            <a:ext cx="353436" cy="3628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000" dirty="0" smtClean="0">
                <a:solidFill>
                  <a:srgbClr val="000000"/>
                </a:solidFill>
                <a:latin typeface="Arial" charset="0"/>
              </a:rPr>
              <a:t>5</a:t>
            </a:r>
            <a:r>
              <a:rPr lang="en-US" sz="2000" dirty="0" smtClean="0">
                <a:solidFill>
                  <a:srgbClr val="000000"/>
                </a:solidFill>
                <a:latin typeface="Symbol Std"/>
                <a:cs typeface="Symbol Std"/>
              </a:rPr>
              <a:t>′</a:t>
            </a:r>
            <a:endParaRPr lang="en-US" sz="2000" dirty="0">
              <a:solidFill>
                <a:srgbClr val="000000"/>
              </a:solidFill>
              <a:latin typeface="Symbol Std"/>
              <a:cs typeface="Symbol Std"/>
            </a:endParaRPr>
          </a:p>
        </p:txBody>
      </p:sp>
      <p:sp>
        <p:nvSpPr>
          <p:cNvPr id="12" name="Text Box 31"/>
          <p:cNvSpPr txBox="1">
            <a:spLocks noChangeArrowheads="1"/>
          </p:cNvSpPr>
          <p:nvPr/>
        </p:nvSpPr>
        <p:spPr bwMode="auto">
          <a:xfrm>
            <a:off x="4955167" y="2490416"/>
            <a:ext cx="353436" cy="3628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000" dirty="0" smtClean="0">
                <a:solidFill>
                  <a:srgbClr val="000000"/>
                </a:solidFill>
                <a:latin typeface="Arial" charset="0"/>
              </a:rPr>
              <a:t>5</a:t>
            </a:r>
            <a:r>
              <a:rPr lang="en-US" sz="2000" dirty="0" smtClean="0">
                <a:solidFill>
                  <a:srgbClr val="000000"/>
                </a:solidFill>
                <a:latin typeface="Symbol Std"/>
                <a:cs typeface="Symbol Std"/>
              </a:rPr>
              <a:t>′</a:t>
            </a:r>
            <a:endParaRPr lang="en-US" sz="2000" dirty="0">
              <a:solidFill>
                <a:srgbClr val="000000"/>
              </a:solidFill>
              <a:latin typeface="Symbol Std"/>
              <a:cs typeface="Symbol Std"/>
            </a:endParaRPr>
          </a:p>
        </p:txBody>
      </p:sp>
      <p:sp>
        <p:nvSpPr>
          <p:cNvPr id="13" name="Text Box 31"/>
          <p:cNvSpPr txBox="1">
            <a:spLocks noChangeArrowheads="1"/>
          </p:cNvSpPr>
          <p:nvPr/>
        </p:nvSpPr>
        <p:spPr bwMode="auto">
          <a:xfrm>
            <a:off x="7461301" y="3506417"/>
            <a:ext cx="353436" cy="3628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000" dirty="0" smtClean="0">
                <a:solidFill>
                  <a:srgbClr val="000000"/>
                </a:solidFill>
                <a:latin typeface="Arial" charset="0"/>
              </a:rPr>
              <a:t>5</a:t>
            </a:r>
            <a:r>
              <a:rPr lang="en-US" sz="2000" dirty="0" smtClean="0">
                <a:solidFill>
                  <a:srgbClr val="000000"/>
                </a:solidFill>
                <a:latin typeface="Symbol Std"/>
                <a:cs typeface="Symbol Std"/>
              </a:rPr>
              <a:t>′</a:t>
            </a:r>
            <a:endParaRPr lang="en-US" sz="2000" dirty="0">
              <a:solidFill>
                <a:srgbClr val="000000"/>
              </a:solidFill>
              <a:latin typeface="Symbol Std"/>
              <a:cs typeface="Symbol Std"/>
            </a:endParaRPr>
          </a:p>
        </p:txBody>
      </p:sp>
      <p:sp>
        <p:nvSpPr>
          <p:cNvPr id="14" name="Text Box 31"/>
          <p:cNvSpPr txBox="1">
            <a:spLocks noChangeArrowheads="1"/>
          </p:cNvSpPr>
          <p:nvPr/>
        </p:nvSpPr>
        <p:spPr bwMode="auto">
          <a:xfrm>
            <a:off x="3041701" y="2490416"/>
            <a:ext cx="353436" cy="3628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000" dirty="0" smtClean="0">
                <a:solidFill>
                  <a:srgbClr val="000000"/>
                </a:solidFill>
                <a:latin typeface="Arial" charset="0"/>
              </a:rPr>
              <a:t>3</a:t>
            </a:r>
            <a:r>
              <a:rPr lang="en-US" sz="2000" dirty="0" smtClean="0">
                <a:solidFill>
                  <a:srgbClr val="000000"/>
                </a:solidFill>
                <a:latin typeface="Symbol Std"/>
                <a:cs typeface="Symbol Std"/>
              </a:rPr>
              <a:t>′</a:t>
            </a:r>
            <a:endParaRPr lang="en-US" sz="2000" dirty="0">
              <a:solidFill>
                <a:srgbClr val="000000"/>
              </a:solidFill>
              <a:latin typeface="Symbol Std"/>
              <a:cs typeface="Symbol Std"/>
            </a:endParaRPr>
          </a:p>
        </p:txBody>
      </p:sp>
      <p:sp>
        <p:nvSpPr>
          <p:cNvPr id="15" name="Text Box 31"/>
          <p:cNvSpPr txBox="1">
            <a:spLocks noChangeArrowheads="1"/>
          </p:cNvSpPr>
          <p:nvPr/>
        </p:nvSpPr>
        <p:spPr bwMode="auto">
          <a:xfrm>
            <a:off x="1416102" y="3506416"/>
            <a:ext cx="353436" cy="3628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000" dirty="0" smtClean="0">
                <a:solidFill>
                  <a:srgbClr val="000000"/>
                </a:solidFill>
                <a:latin typeface="Arial" charset="0"/>
              </a:rPr>
              <a:t>3</a:t>
            </a:r>
            <a:r>
              <a:rPr lang="en-US" sz="2000" dirty="0" smtClean="0">
                <a:solidFill>
                  <a:srgbClr val="000000"/>
                </a:solidFill>
                <a:latin typeface="Symbol Std"/>
                <a:cs typeface="Symbol Std"/>
              </a:rPr>
              <a:t>′</a:t>
            </a:r>
            <a:endParaRPr lang="en-US" sz="2000" dirty="0">
              <a:solidFill>
                <a:srgbClr val="000000"/>
              </a:solidFill>
              <a:latin typeface="Symbol Std"/>
              <a:cs typeface="Symbol Std"/>
            </a:endParaRPr>
          </a:p>
        </p:txBody>
      </p:sp>
      <p:sp>
        <p:nvSpPr>
          <p:cNvPr id="16" name="Text Box 31"/>
          <p:cNvSpPr txBox="1">
            <a:spLocks noChangeArrowheads="1"/>
          </p:cNvSpPr>
          <p:nvPr/>
        </p:nvSpPr>
        <p:spPr bwMode="auto">
          <a:xfrm>
            <a:off x="5928833" y="3506417"/>
            <a:ext cx="353436" cy="3628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000" dirty="0" smtClean="0">
                <a:solidFill>
                  <a:srgbClr val="000000"/>
                </a:solidFill>
                <a:latin typeface="Arial" charset="0"/>
              </a:rPr>
              <a:t>3</a:t>
            </a:r>
            <a:r>
              <a:rPr lang="en-US" sz="2000" dirty="0" smtClean="0">
                <a:solidFill>
                  <a:srgbClr val="000000"/>
                </a:solidFill>
                <a:latin typeface="Symbol Std"/>
                <a:cs typeface="Symbol Std"/>
              </a:rPr>
              <a:t>′</a:t>
            </a:r>
            <a:endParaRPr lang="en-US" sz="2000" dirty="0">
              <a:solidFill>
                <a:srgbClr val="000000"/>
              </a:solidFill>
              <a:latin typeface="Symbol Std"/>
              <a:cs typeface="Symbol Std"/>
            </a:endParaRPr>
          </a:p>
        </p:txBody>
      </p:sp>
      <p:sp>
        <p:nvSpPr>
          <p:cNvPr id="17" name="Text Box 31"/>
          <p:cNvSpPr txBox="1">
            <a:spLocks noChangeArrowheads="1"/>
          </p:cNvSpPr>
          <p:nvPr/>
        </p:nvSpPr>
        <p:spPr bwMode="auto">
          <a:xfrm>
            <a:off x="7478236" y="2490416"/>
            <a:ext cx="353436" cy="3628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000" dirty="0" smtClean="0">
                <a:solidFill>
                  <a:srgbClr val="000000"/>
                </a:solidFill>
                <a:latin typeface="Arial" charset="0"/>
              </a:rPr>
              <a:t>3</a:t>
            </a:r>
            <a:r>
              <a:rPr lang="en-US" sz="2000" dirty="0" smtClean="0">
                <a:solidFill>
                  <a:srgbClr val="000000"/>
                </a:solidFill>
                <a:latin typeface="Symbol Std"/>
                <a:cs typeface="Symbol Std"/>
              </a:rPr>
              <a:t>′</a:t>
            </a:r>
            <a:endParaRPr lang="en-US" sz="2000" dirty="0">
              <a:solidFill>
                <a:srgbClr val="000000"/>
              </a:solidFill>
              <a:latin typeface="Symbol Std"/>
              <a:cs typeface="Symbol Std"/>
            </a:endParaRPr>
          </a:p>
        </p:txBody>
      </p:sp>
      <p:sp>
        <p:nvSpPr>
          <p:cNvPr id="18" name="Text Box 31"/>
          <p:cNvSpPr txBox="1">
            <a:spLocks noChangeArrowheads="1"/>
          </p:cNvSpPr>
          <p:nvPr/>
        </p:nvSpPr>
        <p:spPr bwMode="auto">
          <a:xfrm>
            <a:off x="2931635" y="2803683"/>
            <a:ext cx="353436" cy="3628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300" dirty="0" smtClean="0">
                <a:solidFill>
                  <a:srgbClr val="000000"/>
                </a:solidFill>
                <a:latin typeface="Arial" charset="0"/>
              </a:rPr>
              <a:t>G</a:t>
            </a:r>
            <a:endParaRPr lang="en-US" sz="2300" dirty="0">
              <a:solidFill>
                <a:srgbClr val="000000"/>
              </a:solidFill>
              <a:latin typeface="Symbol Std"/>
              <a:cs typeface="Symbol Std"/>
            </a:endParaRPr>
          </a:p>
        </p:txBody>
      </p:sp>
      <p:sp>
        <p:nvSpPr>
          <p:cNvPr id="19" name="Text Box 31"/>
          <p:cNvSpPr txBox="1">
            <a:spLocks noChangeArrowheads="1"/>
          </p:cNvSpPr>
          <p:nvPr/>
        </p:nvSpPr>
        <p:spPr bwMode="auto">
          <a:xfrm>
            <a:off x="5945771" y="3159283"/>
            <a:ext cx="353436" cy="3628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300" dirty="0" smtClean="0">
                <a:solidFill>
                  <a:srgbClr val="000000"/>
                </a:solidFill>
                <a:latin typeface="Arial" charset="0"/>
              </a:rPr>
              <a:t>G</a:t>
            </a:r>
            <a:endParaRPr lang="en-US" sz="2300" dirty="0">
              <a:solidFill>
                <a:srgbClr val="000000"/>
              </a:solidFill>
              <a:latin typeface="Symbol Std"/>
              <a:cs typeface="Symbol Std"/>
            </a:endParaRPr>
          </a:p>
        </p:txBody>
      </p:sp>
      <p:sp>
        <p:nvSpPr>
          <p:cNvPr id="20" name="Text Box 31"/>
          <p:cNvSpPr txBox="1">
            <a:spLocks noChangeArrowheads="1"/>
          </p:cNvSpPr>
          <p:nvPr/>
        </p:nvSpPr>
        <p:spPr bwMode="auto">
          <a:xfrm>
            <a:off x="2931635" y="3167749"/>
            <a:ext cx="1250897" cy="3543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300" spc="450" dirty="0" smtClean="0">
                <a:solidFill>
                  <a:srgbClr val="000000"/>
                </a:solidFill>
                <a:latin typeface="Arial" charset="0"/>
              </a:rPr>
              <a:t>CTTAA</a:t>
            </a:r>
            <a:endParaRPr lang="en-US" sz="2300" spc="450" dirty="0">
              <a:solidFill>
                <a:srgbClr val="000000"/>
              </a:solidFill>
              <a:latin typeface="Symbol Std"/>
              <a:cs typeface="Symbol Std"/>
            </a:endParaRPr>
          </a:p>
        </p:txBody>
      </p:sp>
      <p:sp>
        <p:nvSpPr>
          <p:cNvPr id="21" name="Text Box 31"/>
          <p:cNvSpPr txBox="1">
            <a:spLocks noChangeArrowheads="1"/>
          </p:cNvSpPr>
          <p:nvPr/>
        </p:nvSpPr>
        <p:spPr bwMode="auto">
          <a:xfrm>
            <a:off x="4997506" y="2803682"/>
            <a:ext cx="1250897" cy="3543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300" spc="450" dirty="0" smtClean="0">
                <a:solidFill>
                  <a:srgbClr val="000000"/>
                </a:solidFill>
                <a:latin typeface="Arial" charset="0"/>
              </a:rPr>
              <a:t>AATT</a:t>
            </a:r>
            <a:r>
              <a:rPr lang="en-US" sz="2300" spc="450" dirty="0">
                <a:solidFill>
                  <a:srgbClr val="000000"/>
                </a:solidFill>
                <a:latin typeface="Arial" charset="0"/>
              </a:rPr>
              <a:t>C</a:t>
            </a:r>
            <a:endParaRPr lang="en-US" sz="2300" spc="450" dirty="0">
              <a:solidFill>
                <a:srgbClr val="000000"/>
              </a:solidFill>
              <a:latin typeface="Symbol Std"/>
              <a:cs typeface="Symbol Std"/>
            </a:endParaRPr>
          </a:p>
        </p:txBody>
      </p:sp>
    </p:spTree>
    <p:extLst>
      <p:ext uri="{BB962C8B-B14F-4D97-AF65-F5344CB8AC3E}">
        <p14:creationId xmlns:p14="http://schemas.microsoft.com/office/powerpoint/2010/main" val="2066703238"/>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_UN05Summary_C1-U.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04" y="333502"/>
            <a:ext cx="8546592" cy="6254496"/>
          </a:xfrm>
          <a:prstGeom prst="rect">
            <a:avLst/>
          </a:prstGeom>
        </p:spPr>
      </p:pic>
      <p:sp>
        <p:nvSpPr>
          <p:cNvPr id="9217" name="Rectangle 3"/>
          <p:cNvSpPr>
            <a:spLocks noGrp="1" noChangeArrowheads="1"/>
          </p:cNvSpPr>
          <p:nvPr>
            <p:ph type="ctrTitle"/>
          </p:nvPr>
        </p:nvSpPr>
        <p:spPr bwMode="auto">
          <a:xfrm>
            <a:off x="20638" y="0"/>
            <a:ext cx="5648325" cy="30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20.UN05</a:t>
            </a:r>
            <a:endParaRPr lang="en-US" sz="1200" dirty="0">
              <a:latin typeface="Arial" charset="0"/>
            </a:endParaRPr>
          </a:p>
        </p:txBody>
      </p:sp>
      <p:sp>
        <p:nvSpPr>
          <p:cNvPr id="27" name="Text Box 31"/>
          <p:cNvSpPr txBox="1">
            <a:spLocks noChangeArrowheads="1"/>
          </p:cNvSpPr>
          <p:nvPr/>
        </p:nvSpPr>
        <p:spPr bwMode="auto">
          <a:xfrm>
            <a:off x="2830029" y="3286298"/>
            <a:ext cx="1691171" cy="3120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000" dirty="0" smtClean="0">
                <a:solidFill>
                  <a:srgbClr val="000000"/>
                </a:solidFill>
                <a:latin typeface="Arial" charset="0"/>
              </a:rPr>
              <a:t>Mix and ligate</a:t>
            </a:r>
            <a:endParaRPr lang="en-US" sz="2000" dirty="0">
              <a:solidFill>
                <a:srgbClr val="000000"/>
              </a:solidFill>
              <a:latin typeface="Arial" charset="0"/>
            </a:endParaRPr>
          </a:p>
        </p:txBody>
      </p:sp>
      <p:sp>
        <p:nvSpPr>
          <p:cNvPr id="7" name="Text Box 31"/>
          <p:cNvSpPr txBox="1">
            <a:spLocks noChangeArrowheads="1"/>
          </p:cNvSpPr>
          <p:nvPr/>
        </p:nvSpPr>
        <p:spPr bwMode="auto">
          <a:xfrm>
            <a:off x="1881763" y="6232697"/>
            <a:ext cx="3376038" cy="3120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000" dirty="0" smtClean="0">
                <a:solidFill>
                  <a:srgbClr val="000000"/>
                </a:solidFill>
                <a:latin typeface="Arial" charset="0"/>
              </a:rPr>
              <a:t>Recombinant DNA plasmids</a:t>
            </a:r>
            <a:endParaRPr lang="en-US" sz="2000" dirty="0">
              <a:solidFill>
                <a:srgbClr val="000000"/>
              </a:solidFill>
              <a:latin typeface="Arial" charset="0"/>
            </a:endParaRPr>
          </a:p>
        </p:txBody>
      </p:sp>
      <p:sp>
        <p:nvSpPr>
          <p:cNvPr id="8" name="Text Box 31"/>
          <p:cNvSpPr txBox="1">
            <a:spLocks noChangeArrowheads="1"/>
          </p:cNvSpPr>
          <p:nvPr/>
        </p:nvSpPr>
        <p:spPr bwMode="auto">
          <a:xfrm>
            <a:off x="349294" y="322962"/>
            <a:ext cx="1030771" cy="15820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000" dirty="0" smtClean="0">
                <a:solidFill>
                  <a:srgbClr val="000000"/>
                </a:solidFill>
                <a:latin typeface="Arial" charset="0"/>
              </a:rPr>
              <a:t>Cloning</a:t>
            </a:r>
            <a:br>
              <a:rPr lang="en-US" sz="2000" dirty="0" smtClean="0">
                <a:solidFill>
                  <a:srgbClr val="000000"/>
                </a:solidFill>
                <a:latin typeface="Arial" charset="0"/>
              </a:rPr>
            </a:br>
            <a:r>
              <a:rPr lang="en-US" sz="2000" dirty="0" smtClean="0">
                <a:solidFill>
                  <a:srgbClr val="000000"/>
                </a:solidFill>
                <a:latin typeface="Arial" charset="0"/>
              </a:rPr>
              <a:t>vector</a:t>
            </a:r>
            <a:br>
              <a:rPr lang="en-US" sz="2000" dirty="0" smtClean="0">
                <a:solidFill>
                  <a:srgbClr val="000000"/>
                </a:solidFill>
                <a:latin typeface="Arial" charset="0"/>
              </a:rPr>
            </a:br>
            <a:r>
              <a:rPr lang="en-US" sz="2000" dirty="0" smtClean="0">
                <a:solidFill>
                  <a:srgbClr val="000000"/>
                </a:solidFill>
                <a:latin typeface="Arial" charset="0"/>
              </a:rPr>
              <a:t>(often a</a:t>
            </a:r>
            <a:br>
              <a:rPr lang="en-US" sz="2000" dirty="0" smtClean="0">
                <a:solidFill>
                  <a:srgbClr val="000000"/>
                </a:solidFill>
                <a:latin typeface="Arial" charset="0"/>
              </a:rPr>
            </a:br>
            <a:r>
              <a:rPr lang="en-US" sz="2000" dirty="0" smtClean="0">
                <a:solidFill>
                  <a:srgbClr val="000000"/>
                </a:solidFill>
                <a:latin typeface="Arial" charset="0"/>
              </a:rPr>
              <a:t>bacterial</a:t>
            </a:r>
            <a:br>
              <a:rPr lang="en-US" sz="2000" dirty="0" smtClean="0">
                <a:solidFill>
                  <a:srgbClr val="000000"/>
                </a:solidFill>
                <a:latin typeface="Arial" charset="0"/>
              </a:rPr>
            </a:br>
            <a:r>
              <a:rPr lang="en-US" sz="2000" dirty="0" smtClean="0">
                <a:solidFill>
                  <a:srgbClr val="000000"/>
                </a:solidFill>
                <a:latin typeface="Arial" charset="0"/>
              </a:rPr>
              <a:t>plasmid)</a:t>
            </a:r>
            <a:endParaRPr lang="en-US" sz="2000" dirty="0">
              <a:solidFill>
                <a:srgbClr val="000000"/>
              </a:solidFill>
              <a:latin typeface="Arial" charset="0"/>
            </a:endParaRPr>
          </a:p>
        </p:txBody>
      </p:sp>
      <p:sp>
        <p:nvSpPr>
          <p:cNvPr id="9" name="Text Box 31"/>
          <p:cNvSpPr txBox="1">
            <a:spLocks noChangeArrowheads="1"/>
          </p:cNvSpPr>
          <p:nvPr/>
        </p:nvSpPr>
        <p:spPr bwMode="auto">
          <a:xfrm>
            <a:off x="4904363" y="407630"/>
            <a:ext cx="3858638" cy="12772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000" dirty="0" smtClean="0">
                <a:solidFill>
                  <a:srgbClr val="000000"/>
                </a:solidFill>
                <a:latin typeface="Arial" charset="0"/>
              </a:rPr>
              <a:t>DNA fragments obtained</a:t>
            </a:r>
            <a:br>
              <a:rPr lang="en-US" sz="2000" dirty="0" smtClean="0">
                <a:solidFill>
                  <a:srgbClr val="000000"/>
                </a:solidFill>
                <a:latin typeface="Arial" charset="0"/>
              </a:rPr>
            </a:br>
            <a:r>
              <a:rPr lang="en-US" sz="2000" dirty="0" smtClean="0">
                <a:solidFill>
                  <a:srgbClr val="000000"/>
                </a:solidFill>
                <a:latin typeface="Arial" charset="0"/>
              </a:rPr>
              <a:t>by PCR or from another source</a:t>
            </a:r>
            <a:br>
              <a:rPr lang="en-US" sz="2000" dirty="0" smtClean="0">
                <a:solidFill>
                  <a:srgbClr val="000000"/>
                </a:solidFill>
                <a:latin typeface="Arial" charset="0"/>
              </a:rPr>
            </a:br>
            <a:r>
              <a:rPr lang="en-US" sz="2000" dirty="0" smtClean="0">
                <a:solidFill>
                  <a:srgbClr val="000000"/>
                </a:solidFill>
                <a:latin typeface="Arial" charset="0"/>
              </a:rPr>
              <a:t>(cut by same restriction</a:t>
            </a:r>
            <a:br>
              <a:rPr lang="en-US" sz="2000" dirty="0" smtClean="0">
                <a:solidFill>
                  <a:srgbClr val="000000"/>
                </a:solidFill>
                <a:latin typeface="Arial" charset="0"/>
              </a:rPr>
            </a:br>
            <a:r>
              <a:rPr lang="en-US" sz="2000" dirty="0" smtClean="0">
                <a:solidFill>
                  <a:srgbClr val="000000"/>
                </a:solidFill>
                <a:latin typeface="Arial" charset="0"/>
              </a:rPr>
              <a:t>enzyme used on cloning vector)</a:t>
            </a:r>
            <a:endParaRPr lang="en-US" sz="2000" dirty="0">
              <a:solidFill>
                <a:srgbClr val="000000"/>
              </a:solidFill>
              <a:latin typeface="Arial" charset="0"/>
            </a:endParaRPr>
          </a:p>
        </p:txBody>
      </p:sp>
    </p:spTree>
    <p:extLst>
      <p:ext uri="{BB962C8B-B14F-4D97-AF65-F5344CB8AC3E}">
        <p14:creationId xmlns:p14="http://schemas.microsoft.com/office/powerpoint/2010/main" val="1955264965"/>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_UN06Test_Q10-U.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6048" y="509016"/>
            <a:ext cx="6851904" cy="5687568"/>
          </a:xfrm>
          <a:prstGeom prst="rect">
            <a:avLst/>
          </a:prstGeom>
        </p:spPr>
      </p:pic>
      <p:sp>
        <p:nvSpPr>
          <p:cNvPr id="9217" name="Rectangle 3"/>
          <p:cNvSpPr>
            <a:spLocks noGrp="1" noChangeArrowheads="1"/>
          </p:cNvSpPr>
          <p:nvPr>
            <p:ph type="ctrTitle"/>
          </p:nvPr>
        </p:nvSpPr>
        <p:spPr bwMode="auto">
          <a:xfrm>
            <a:off x="20638" y="0"/>
            <a:ext cx="5648325" cy="30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20.UN06</a:t>
            </a:r>
            <a:endParaRPr lang="en-US" sz="1200" dirty="0">
              <a:latin typeface="Arial" charset="0"/>
            </a:endParaRPr>
          </a:p>
        </p:txBody>
      </p:sp>
      <p:sp>
        <p:nvSpPr>
          <p:cNvPr id="27" name="Text Box 31"/>
          <p:cNvSpPr txBox="1">
            <a:spLocks noChangeArrowheads="1"/>
          </p:cNvSpPr>
          <p:nvPr/>
        </p:nvSpPr>
        <p:spPr bwMode="auto">
          <a:xfrm>
            <a:off x="4032299" y="5843216"/>
            <a:ext cx="1352504" cy="3289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dirty="0" smtClean="0">
                <a:solidFill>
                  <a:srgbClr val="000000"/>
                </a:solidFill>
                <a:latin typeface="Arial" charset="0"/>
              </a:rPr>
              <a:t>Plasmid</a:t>
            </a:r>
            <a:endParaRPr lang="en-US" dirty="0">
              <a:solidFill>
                <a:srgbClr val="000000"/>
              </a:solidFill>
              <a:latin typeface="Arial" charset="0"/>
            </a:endParaRPr>
          </a:p>
        </p:txBody>
      </p:sp>
      <p:sp>
        <p:nvSpPr>
          <p:cNvPr id="7" name="Text Box 31"/>
          <p:cNvSpPr txBox="1">
            <a:spLocks noChangeArrowheads="1"/>
          </p:cNvSpPr>
          <p:nvPr/>
        </p:nvSpPr>
        <p:spPr bwMode="auto">
          <a:xfrm>
            <a:off x="3727497" y="1398216"/>
            <a:ext cx="2173768" cy="3289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dirty="0" smtClean="0">
                <a:solidFill>
                  <a:srgbClr val="000000"/>
                </a:solidFill>
                <a:latin typeface="Arial" charset="0"/>
              </a:rPr>
              <a:t>Aardvark DNA</a:t>
            </a:r>
            <a:endParaRPr lang="en-US" dirty="0">
              <a:solidFill>
                <a:srgbClr val="000000"/>
              </a:solidFill>
              <a:latin typeface="Arial" charset="0"/>
            </a:endParaRPr>
          </a:p>
        </p:txBody>
      </p:sp>
      <p:sp>
        <p:nvSpPr>
          <p:cNvPr id="8" name="Text Box 31"/>
          <p:cNvSpPr txBox="1">
            <a:spLocks noChangeArrowheads="1"/>
          </p:cNvSpPr>
          <p:nvPr/>
        </p:nvSpPr>
        <p:spPr bwMode="auto">
          <a:xfrm>
            <a:off x="1179040" y="543083"/>
            <a:ext cx="353436" cy="3628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300" dirty="0" smtClean="0">
                <a:solidFill>
                  <a:srgbClr val="000000"/>
                </a:solidFill>
                <a:latin typeface="Arial" charset="0"/>
              </a:rPr>
              <a:t>5</a:t>
            </a:r>
            <a:r>
              <a:rPr lang="en-US" sz="2300" dirty="0" smtClean="0">
                <a:solidFill>
                  <a:srgbClr val="000000"/>
                </a:solidFill>
                <a:latin typeface="Symbol Std"/>
                <a:cs typeface="Symbol Std"/>
              </a:rPr>
              <a:t>′</a:t>
            </a:r>
            <a:endParaRPr lang="en-US" sz="2300" dirty="0">
              <a:solidFill>
                <a:srgbClr val="000000"/>
              </a:solidFill>
              <a:latin typeface="Symbol Std"/>
              <a:cs typeface="Symbol Std"/>
            </a:endParaRPr>
          </a:p>
        </p:txBody>
      </p:sp>
      <p:sp>
        <p:nvSpPr>
          <p:cNvPr id="9" name="Text Box 31"/>
          <p:cNvSpPr txBox="1">
            <a:spLocks noChangeArrowheads="1"/>
          </p:cNvSpPr>
          <p:nvPr/>
        </p:nvSpPr>
        <p:spPr bwMode="auto">
          <a:xfrm>
            <a:off x="7706847" y="551548"/>
            <a:ext cx="353436" cy="3628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300" dirty="0" smtClean="0">
                <a:solidFill>
                  <a:srgbClr val="000000"/>
                </a:solidFill>
                <a:latin typeface="Arial" charset="0"/>
              </a:rPr>
              <a:t>3</a:t>
            </a:r>
            <a:r>
              <a:rPr lang="en-US" sz="2300" dirty="0" smtClean="0">
                <a:solidFill>
                  <a:srgbClr val="000000"/>
                </a:solidFill>
                <a:latin typeface="Symbol Std"/>
                <a:cs typeface="Symbol Std"/>
              </a:rPr>
              <a:t>′</a:t>
            </a:r>
            <a:endParaRPr lang="en-US" sz="2300" dirty="0">
              <a:solidFill>
                <a:srgbClr val="000000"/>
              </a:solidFill>
              <a:latin typeface="Symbol Std"/>
              <a:cs typeface="Symbol Std"/>
            </a:endParaRPr>
          </a:p>
        </p:txBody>
      </p:sp>
      <p:sp>
        <p:nvSpPr>
          <p:cNvPr id="10" name="Text Box 31"/>
          <p:cNvSpPr txBox="1">
            <a:spLocks noChangeArrowheads="1"/>
          </p:cNvSpPr>
          <p:nvPr/>
        </p:nvSpPr>
        <p:spPr bwMode="auto">
          <a:xfrm>
            <a:off x="1187517" y="941013"/>
            <a:ext cx="353436" cy="3628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300" dirty="0" smtClean="0">
                <a:solidFill>
                  <a:srgbClr val="000000"/>
                </a:solidFill>
                <a:latin typeface="Arial" charset="0"/>
              </a:rPr>
              <a:t>3</a:t>
            </a:r>
            <a:r>
              <a:rPr lang="en-US" sz="2300" dirty="0" smtClean="0">
                <a:solidFill>
                  <a:srgbClr val="000000"/>
                </a:solidFill>
                <a:latin typeface="Symbol Std"/>
                <a:cs typeface="Symbol Std"/>
              </a:rPr>
              <a:t>′</a:t>
            </a:r>
            <a:endParaRPr lang="en-US" sz="2300" dirty="0">
              <a:solidFill>
                <a:srgbClr val="000000"/>
              </a:solidFill>
              <a:latin typeface="Symbol Std"/>
              <a:cs typeface="Symbol Std"/>
            </a:endParaRPr>
          </a:p>
        </p:txBody>
      </p:sp>
      <p:sp>
        <p:nvSpPr>
          <p:cNvPr id="11" name="Text Box 31"/>
          <p:cNvSpPr txBox="1">
            <a:spLocks noChangeArrowheads="1"/>
          </p:cNvSpPr>
          <p:nvPr/>
        </p:nvSpPr>
        <p:spPr bwMode="auto">
          <a:xfrm>
            <a:off x="7698374" y="941015"/>
            <a:ext cx="353436" cy="3628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300" dirty="0" smtClean="0">
                <a:solidFill>
                  <a:srgbClr val="000000"/>
                </a:solidFill>
                <a:latin typeface="Arial" charset="0"/>
              </a:rPr>
              <a:t>5</a:t>
            </a:r>
            <a:r>
              <a:rPr lang="en-US" sz="2300" dirty="0" smtClean="0">
                <a:solidFill>
                  <a:srgbClr val="000000"/>
                </a:solidFill>
                <a:latin typeface="Symbol Std"/>
                <a:cs typeface="Symbol Std"/>
              </a:rPr>
              <a:t>′</a:t>
            </a:r>
            <a:endParaRPr lang="en-US" sz="2300" dirty="0">
              <a:solidFill>
                <a:srgbClr val="000000"/>
              </a:solidFill>
              <a:latin typeface="Symbol Std"/>
              <a:cs typeface="Symbol Std"/>
            </a:endParaRPr>
          </a:p>
        </p:txBody>
      </p:sp>
      <p:sp>
        <p:nvSpPr>
          <p:cNvPr id="12" name="Text Box 31"/>
          <p:cNvSpPr txBox="1">
            <a:spLocks noChangeArrowheads="1"/>
          </p:cNvSpPr>
          <p:nvPr/>
        </p:nvSpPr>
        <p:spPr bwMode="auto">
          <a:xfrm>
            <a:off x="1720907" y="534615"/>
            <a:ext cx="5831361" cy="3459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300" spc="300" dirty="0" smtClean="0">
                <a:solidFill>
                  <a:srgbClr val="000000"/>
                </a:solidFill>
                <a:latin typeface="Arial" charset="0"/>
              </a:rPr>
              <a:t>GAATTCTAAAGCGCTTATGAATTC</a:t>
            </a:r>
            <a:endParaRPr lang="en-US" sz="2300" spc="300" dirty="0">
              <a:solidFill>
                <a:srgbClr val="000000"/>
              </a:solidFill>
              <a:latin typeface="Symbol Std"/>
              <a:cs typeface="Symbol Std"/>
            </a:endParaRPr>
          </a:p>
        </p:txBody>
      </p:sp>
      <p:sp>
        <p:nvSpPr>
          <p:cNvPr id="13" name="Text Box 31"/>
          <p:cNvSpPr txBox="1">
            <a:spLocks noChangeArrowheads="1"/>
          </p:cNvSpPr>
          <p:nvPr/>
        </p:nvSpPr>
        <p:spPr bwMode="auto">
          <a:xfrm>
            <a:off x="1737842" y="932548"/>
            <a:ext cx="5831361" cy="3459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300" spc="300" dirty="0" smtClean="0">
                <a:solidFill>
                  <a:srgbClr val="000000"/>
                </a:solidFill>
                <a:latin typeface="Arial" charset="0"/>
              </a:rPr>
              <a:t>CTTAAGATTTCGCGAATACTTAAG</a:t>
            </a:r>
            <a:endParaRPr lang="en-US" sz="2300" spc="300" dirty="0">
              <a:solidFill>
                <a:srgbClr val="000000"/>
              </a:solidFill>
              <a:latin typeface="Symbol Std"/>
              <a:cs typeface="Symbol Std"/>
            </a:endParaRPr>
          </a:p>
        </p:txBody>
      </p:sp>
      <p:pic>
        <p:nvPicPr>
          <p:cNvPr id="3" name="Picture 2" descr="20_UN06Test_Q10.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703628" y="2330520"/>
            <a:ext cx="1804476" cy="893094"/>
          </a:xfrm>
          <a:prstGeom prst="rect">
            <a:avLst/>
          </a:prstGeom>
        </p:spPr>
      </p:pic>
    </p:spTree>
    <p:extLst>
      <p:ext uri="{BB962C8B-B14F-4D97-AF65-F5344CB8AC3E}">
        <p14:creationId xmlns:p14="http://schemas.microsoft.com/office/powerpoint/2010/main" val="25116209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_03bDideoxyChainTerm-U.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04" y="1478534"/>
            <a:ext cx="8546592" cy="3761232"/>
          </a:xfrm>
          <a:prstGeom prst="rect">
            <a:avLst/>
          </a:prstGeom>
        </p:spPr>
      </p:pic>
      <p:sp>
        <p:nvSpPr>
          <p:cNvPr id="9217" name="Rectangle 3"/>
          <p:cNvSpPr>
            <a:spLocks noGrp="1" noChangeArrowheads="1"/>
          </p:cNvSpPr>
          <p:nvPr>
            <p:ph type="ctrTitle"/>
          </p:nvPr>
        </p:nvSpPr>
        <p:spPr bwMode="auto">
          <a:xfrm>
            <a:off x="20638" y="0"/>
            <a:ext cx="5648325" cy="30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20.3b</a:t>
            </a:r>
            <a:endParaRPr lang="en-US" sz="1200" dirty="0">
              <a:latin typeface="Arial" charset="0"/>
            </a:endParaRPr>
          </a:p>
        </p:txBody>
      </p:sp>
      <p:cxnSp>
        <p:nvCxnSpPr>
          <p:cNvPr id="6" name="Straight Connector 5"/>
          <p:cNvCxnSpPr>
            <a:endCxn id="8" idx="1"/>
          </p:cNvCxnSpPr>
          <p:nvPr/>
        </p:nvCxnSpPr>
        <p:spPr bwMode="auto">
          <a:xfrm flipH="1">
            <a:off x="4846369" y="2264367"/>
            <a:ext cx="1131" cy="454976"/>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8" name="Right Brace 7"/>
          <p:cNvSpPr/>
          <p:nvPr/>
        </p:nvSpPr>
        <p:spPr bwMode="auto">
          <a:xfrm rot="15395501">
            <a:off x="4873912" y="-656854"/>
            <a:ext cx="191103" cy="6890163"/>
          </a:xfrm>
          <a:prstGeom prst="rightBrace">
            <a:avLst>
              <a:gd name="adj1" fmla="val 46171"/>
              <a:gd name="adj2" fmla="val 48494"/>
            </a:avLst>
          </a:prstGeom>
          <a:no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9" name="Text Box 31"/>
          <p:cNvSpPr txBox="1">
            <a:spLocks noChangeArrowheads="1"/>
          </p:cNvSpPr>
          <p:nvPr/>
        </p:nvSpPr>
        <p:spPr bwMode="auto">
          <a:xfrm>
            <a:off x="1162051" y="1962343"/>
            <a:ext cx="1581149" cy="5861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000000"/>
                </a:solidFill>
                <a:latin typeface="Arial" charset="0"/>
              </a:rPr>
              <a:t>DNA (template </a:t>
            </a:r>
            <a:br>
              <a:rPr lang="en-US" sz="1800" dirty="0" smtClean="0">
                <a:solidFill>
                  <a:srgbClr val="000000"/>
                </a:solidFill>
                <a:latin typeface="Arial" charset="0"/>
              </a:rPr>
            </a:br>
            <a:r>
              <a:rPr lang="en-US" sz="1800" dirty="0" smtClean="0">
                <a:solidFill>
                  <a:srgbClr val="000000"/>
                </a:solidFill>
                <a:latin typeface="Arial" charset="0"/>
              </a:rPr>
              <a:t>strand)</a:t>
            </a:r>
            <a:endParaRPr lang="en-US" sz="1800" dirty="0">
              <a:solidFill>
                <a:srgbClr val="000000"/>
              </a:solidFill>
              <a:latin typeface="Arial" charset="0"/>
            </a:endParaRPr>
          </a:p>
        </p:txBody>
      </p:sp>
      <p:sp>
        <p:nvSpPr>
          <p:cNvPr id="10" name="Text Box 31"/>
          <p:cNvSpPr txBox="1">
            <a:spLocks noChangeArrowheads="1"/>
          </p:cNvSpPr>
          <p:nvPr/>
        </p:nvSpPr>
        <p:spPr bwMode="auto">
          <a:xfrm>
            <a:off x="3949705" y="1964460"/>
            <a:ext cx="1770441" cy="4353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000000"/>
                </a:solidFill>
                <a:latin typeface="Arial" charset="0"/>
              </a:rPr>
              <a:t>Labeled strands</a:t>
            </a:r>
            <a:endParaRPr lang="en-US" sz="1800" dirty="0">
              <a:solidFill>
                <a:srgbClr val="000000"/>
              </a:solidFill>
              <a:latin typeface="Arial" charset="0"/>
            </a:endParaRPr>
          </a:p>
        </p:txBody>
      </p:sp>
      <p:sp>
        <p:nvSpPr>
          <p:cNvPr id="11" name="Text Box 31"/>
          <p:cNvSpPr txBox="1">
            <a:spLocks noChangeArrowheads="1"/>
          </p:cNvSpPr>
          <p:nvPr/>
        </p:nvSpPr>
        <p:spPr bwMode="auto">
          <a:xfrm>
            <a:off x="1538818" y="4849478"/>
            <a:ext cx="1058332" cy="2813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000000"/>
                </a:solidFill>
                <a:latin typeface="Arial" charset="0"/>
              </a:rPr>
              <a:t>Shortest</a:t>
            </a:r>
            <a:endParaRPr lang="en-US" sz="1800" dirty="0">
              <a:solidFill>
                <a:srgbClr val="000000"/>
              </a:solidFill>
              <a:latin typeface="Arial" charset="0"/>
            </a:endParaRPr>
          </a:p>
        </p:txBody>
      </p:sp>
      <p:sp>
        <p:nvSpPr>
          <p:cNvPr id="12" name="Text Box 31"/>
          <p:cNvSpPr txBox="1">
            <a:spLocks noChangeArrowheads="1"/>
          </p:cNvSpPr>
          <p:nvPr/>
        </p:nvSpPr>
        <p:spPr bwMode="auto">
          <a:xfrm>
            <a:off x="7571317" y="4843128"/>
            <a:ext cx="950339" cy="2537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000000"/>
                </a:solidFill>
                <a:latin typeface="Arial" charset="0"/>
              </a:rPr>
              <a:t>Longest</a:t>
            </a:r>
            <a:endParaRPr lang="en-US" sz="1800" dirty="0">
              <a:solidFill>
                <a:srgbClr val="000000"/>
              </a:solidFill>
              <a:latin typeface="Arial" charset="0"/>
            </a:endParaRPr>
          </a:p>
        </p:txBody>
      </p:sp>
      <p:sp>
        <p:nvSpPr>
          <p:cNvPr id="13" name="Text Box 31"/>
          <p:cNvSpPr txBox="1">
            <a:spLocks noChangeArrowheads="1"/>
          </p:cNvSpPr>
          <p:nvPr/>
        </p:nvSpPr>
        <p:spPr bwMode="auto">
          <a:xfrm>
            <a:off x="579968" y="2093578"/>
            <a:ext cx="270932" cy="2305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800" dirty="0" smtClean="0">
                <a:solidFill>
                  <a:srgbClr val="000000"/>
                </a:solidFill>
                <a:latin typeface="Arial" charset="0"/>
              </a:rPr>
              <a:t>5</a:t>
            </a:r>
            <a:r>
              <a:rPr lang="en-US" sz="1800" dirty="0" smtClean="0">
                <a:solidFill>
                  <a:srgbClr val="000000"/>
                </a:solidFill>
                <a:latin typeface="Symbol Std"/>
                <a:cs typeface="Symbol Std"/>
              </a:rPr>
              <a:t>′</a:t>
            </a:r>
            <a:endParaRPr lang="en-US" sz="1800" dirty="0">
              <a:solidFill>
                <a:srgbClr val="000000"/>
              </a:solidFill>
              <a:latin typeface="Symbol Std"/>
              <a:cs typeface="Symbol Std"/>
            </a:endParaRPr>
          </a:p>
        </p:txBody>
      </p:sp>
      <p:sp>
        <p:nvSpPr>
          <p:cNvPr id="14" name="Text Box 31"/>
          <p:cNvSpPr txBox="1">
            <a:spLocks noChangeArrowheads="1"/>
          </p:cNvSpPr>
          <p:nvPr/>
        </p:nvSpPr>
        <p:spPr bwMode="auto">
          <a:xfrm>
            <a:off x="2161117" y="4576428"/>
            <a:ext cx="167997" cy="274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800" dirty="0" smtClean="0">
                <a:solidFill>
                  <a:srgbClr val="000000"/>
                </a:solidFill>
                <a:latin typeface="Arial" charset="0"/>
              </a:rPr>
              <a:t>5</a:t>
            </a:r>
            <a:r>
              <a:rPr lang="en-US" sz="1800" dirty="0" smtClean="0">
                <a:solidFill>
                  <a:srgbClr val="000000"/>
                </a:solidFill>
                <a:latin typeface="Symbol Std"/>
                <a:cs typeface="Symbol Std"/>
              </a:rPr>
              <a:t>′</a:t>
            </a:r>
            <a:endParaRPr lang="en-US" sz="1800" dirty="0">
              <a:solidFill>
                <a:srgbClr val="000000"/>
              </a:solidFill>
              <a:latin typeface="Symbol Std"/>
              <a:cs typeface="Symbol Std"/>
            </a:endParaRPr>
          </a:p>
        </p:txBody>
      </p:sp>
      <p:sp>
        <p:nvSpPr>
          <p:cNvPr id="15" name="Text Box 31"/>
          <p:cNvSpPr txBox="1">
            <a:spLocks noChangeArrowheads="1"/>
          </p:cNvSpPr>
          <p:nvPr/>
        </p:nvSpPr>
        <p:spPr bwMode="auto">
          <a:xfrm>
            <a:off x="8136468" y="4525628"/>
            <a:ext cx="226482" cy="287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800" dirty="0" smtClean="0">
                <a:solidFill>
                  <a:srgbClr val="000000"/>
                </a:solidFill>
                <a:latin typeface="Arial" charset="0"/>
              </a:rPr>
              <a:t>5</a:t>
            </a:r>
            <a:r>
              <a:rPr lang="en-US" sz="1800" dirty="0" smtClean="0">
                <a:solidFill>
                  <a:srgbClr val="000000"/>
                </a:solidFill>
                <a:latin typeface="Symbol Std"/>
                <a:cs typeface="Symbol Std"/>
              </a:rPr>
              <a:t>′</a:t>
            </a:r>
            <a:endParaRPr lang="en-US" sz="1800" dirty="0">
              <a:solidFill>
                <a:srgbClr val="000000"/>
              </a:solidFill>
              <a:latin typeface="Symbol Std"/>
              <a:cs typeface="Symbol Std"/>
            </a:endParaRPr>
          </a:p>
        </p:txBody>
      </p:sp>
      <p:sp>
        <p:nvSpPr>
          <p:cNvPr id="16" name="Text Box 31"/>
          <p:cNvSpPr txBox="1">
            <a:spLocks noChangeArrowheads="1"/>
          </p:cNvSpPr>
          <p:nvPr/>
        </p:nvSpPr>
        <p:spPr bwMode="auto">
          <a:xfrm>
            <a:off x="605367" y="4582778"/>
            <a:ext cx="239183" cy="2813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800" dirty="0" smtClean="0">
                <a:solidFill>
                  <a:srgbClr val="000000"/>
                </a:solidFill>
                <a:latin typeface="Arial" charset="0"/>
              </a:rPr>
              <a:t>3</a:t>
            </a:r>
            <a:r>
              <a:rPr lang="en-US" sz="1800" dirty="0" smtClean="0">
                <a:solidFill>
                  <a:srgbClr val="000000"/>
                </a:solidFill>
                <a:latin typeface="Symbol Std"/>
                <a:cs typeface="Symbol Std"/>
              </a:rPr>
              <a:t>′</a:t>
            </a:r>
            <a:endParaRPr lang="en-US" sz="1800" dirty="0">
              <a:solidFill>
                <a:srgbClr val="000000"/>
              </a:solidFill>
              <a:latin typeface="Symbol Std"/>
              <a:cs typeface="Symbol Std"/>
            </a:endParaRPr>
          </a:p>
        </p:txBody>
      </p:sp>
      <p:sp>
        <p:nvSpPr>
          <p:cNvPr id="17" name="Text Box 31"/>
          <p:cNvSpPr txBox="1">
            <a:spLocks noChangeArrowheads="1"/>
          </p:cNvSpPr>
          <p:nvPr/>
        </p:nvSpPr>
        <p:spPr bwMode="auto">
          <a:xfrm>
            <a:off x="2123017" y="3655678"/>
            <a:ext cx="245533" cy="2940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800" dirty="0" smtClean="0">
                <a:solidFill>
                  <a:srgbClr val="000000"/>
                </a:solidFill>
                <a:latin typeface="Arial" charset="0"/>
              </a:rPr>
              <a:t>3</a:t>
            </a:r>
            <a:r>
              <a:rPr lang="en-US" sz="1800" dirty="0" smtClean="0">
                <a:solidFill>
                  <a:srgbClr val="000000"/>
                </a:solidFill>
                <a:latin typeface="Symbol Std"/>
                <a:cs typeface="Symbol Std"/>
              </a:rPr>
              <a:t>′</a:t>
            </a:r>
            <a:endParaRPr lang="en-US" sz="1800" dirty="0">
              <a:solidFill>
                <a:srgbClr val="000000"/>
              </a:solidFill>
              <a:latin typeface="Symbol Std"/>
              <a:cs typeface="Symbol Std"/>
            </a:endParaRPr>
          </a:p>
        </p:txBody>
      </p:sp>
      <p:sp>
        <p:nvSpPr>
          <p:cNvPr id="18" name="Text Box 31"/>
          <p:cNvSpPr txBox="1">
            <a:spLocks noChangeArrowheads="1"/>
          </p:cNvSpPr>
          <p:nvPr/>
        </p:nvSpPr>
        <p:spPr bwMode="auto">
          <a:xfrm>
            <a:off x="8096250" y="2061829"/>
            <a:ext cx="331011" cy="3084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800" dirty="0" smtClean="0">
                <a:solidFill>
                  <a:srgbClr val="000000"/>
                </a:solidFill>
                <a:latin typeface="Arial" charset="0"/>
              </a:rPr>
              <a:t>3</a:t>
            </a:r>
            <a:r>
              <a:rPr lang="en-US" sz="1800" dirty="0" smtClean="0">
                <a:solidFill>
                  <a:srgbClr val="000000"/>
                </a:solidFill>
                <a:latin typeface="Symbol Std"/>
                <a:cs typeface="Symbol Std"/>
              </a:rPr>
              <a:t>′</a:t>
            </a:r>
            <a:endParaRPr lang="en-US" sz="1800" dirty="0">
              <a:solidFill>
                <a:srgbClr val="000000"/>
              </a:solidFill>
              <a:latin typeface="Symbol Std"/>
              <a:cs typeface="Symbol Std"/>
            </a:endParaRPr>
          </a:p>
        </p:txBody>
      </p:sp>
      <p:sp>
        <p:nvSpPr>
          <p:cNvPr id="19" name="Text Box 31"/>
          <p:cNvSpPr txBox="1">
            <a:spLocks noChangeArrowheads="1"/>
          </p:cNvSpPr>
          <p:nvPr/>
        </p:nvSpPr>
        <p:spPr bwMode="auto">
          <a:xfrm>
            <a:off x="814917" y="2239628"/>
            <a:ext cx="273050" cy="25482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lnSpc>
                <a:spcPct val="80000"/>
              </a:lnSpc>
            </a:pPr>
            <a:r>
              <a:rPr lang="en-US" sz="1600" dirty="0" smtClean="0">
                <a:solidFill>
                  <a:srgbClr val="000000"/>
                </a:solidFill>
                <a:latin typeface="Arial" charset="0"/>
              </a:rPr>
              <a:t>C</a:t>
            </a:r>
          </a:p>
          <a:p>
            <a:pPr algn="ctr" eaLnBrk="0" hangingPunct="0">
              <a:lnSpc>
                <a:spcPct val="80000"/>
              </a:lnSpc>
            </a:pPr>
            <a:r>
              <a:rPr lang="en-US" sz="1600" dirty="0" smtClean="0">
                <a:solidFill>
                  <a:srgbClr val="000000"/>
                </a:solidFill>
                <a:latin typeface="Arial" charset="0"/>
                <a:cs typeface="Symbol Std"/>
              </a:rPr>
              <a:t>T</a:t>
            </a:r>
          </a:p>
          <a:p>
            <a:pPr algn="ctr" eaLnBrk="0" hangingPunct="0">
              <a:lnSpc>
                <a:spcPct val="80000"/>
              </a:lnSpc>
            </a:pPr>
            <a:r>
              <a:rPr lang="en-US" sz="1600" dirty="0" smtClean="0">
                <a:solidFill>
                  <a:srgbClr val="000000"/>
                </a:solidFill>
                <a:latin typeface="Arial" charset="0"/>
                <a:cs typeface="Symbol Std"/>
              </a:rPr>
              <a:t>G</a:t>
            </a:r>
          </a:p>
          <a:p>
            <a:pPr algn="ctr" eaLnBrk="0" hangingPunct="0">
              <a:lnSpc>
                <a:spcPct val="80000"/>
              </a:lnSpc>
            </a:pPr>
            <a:r>
              <a:rPr lang="en-US" sz="1600" dirty="0" smtClean="0">
                <a:solidFill>
                  <a:srgbClr val="000000"/>
                </a:solidFill>
                <a:latin typeface="Arial" charset="0"/>
                <a:cs typeface="Symbol Std"/>
              </a:rPr>
              <a:t>A</a:t>
            </a:r>
            <a:br>
              <a:rPr lang="en-US" sz="1600" dirty="0" smtClean="0">
                <a:solidFill>
                  <a:srgbClr val="000000"/>
                </a:solidFill>
                <a:latin typeface="Arial" charset="0"/>
                <a:cs typeface="Symbol Std"/>
              </a:rPr>
            </a:br>
            <a:r>
              <a:rPr lang="en-US" sz="1600" dirty="0" smtClean="0">
                <a:solidFill>
                  <a:srgbClr val="000000"/>
                </a:solidFill>
                <a:latin typeface="Arial" charset="0"/>
                <a:cs typeface="Symbol Std"/>
              </a:rPr>
              <a:t>C</a:t>
            </a:r>
          </a:p>
          <a:p>
            <a:pPr algn="ctr" eaLnBrk="0" hangingPunct="0">
              <a:lnSpc>
                <a:spcPct val="80000"/>
              </a:lnSpc>
            </a:pPr>
            <a:r>
              <a:rPr lang="en-US" sz="1600" dirty="0" smtClean="0">
                <a:solidFill>
                  <a:srgbClr val="000000"/>
                </a:solidFill>
                <a:latin typeface="Arial" charset="0"/>
                <a:cs typeface="Symbol Std"/>
              </a:rPr>
              <a:t>T</a:t>
            </a:r>
          </a:p>
          <a:p>
            <a:pPr algn="ctr" eaLnBrk="0" hangingPunct="0">
              <a:lnSpc>
                <a:spcPct val="80000"/>
              </a:lnSpc>
            </a:pPr>
            <a:r>
              <a:rPr lang="en-US" sz="1600" dirty="0" smtClean="0">
                <a:solidFill>
                  <a:srgbClr val="000000"/>
                </a:solidFill>
                <a:latin typeface="Arial" charset="0"/>
                <a:cs typeface="Symbol Std"/>
              </a:rPr>
              <a:t>T</a:t>
            </a:r>
          </a:p>
          <a:p>
            <a:pPr algn="ctr" eaLnBrk="0" hangingPunct="0">
              <a:lnSpc>
                <a:spcPct val="80000"/>
              </a:lnSpc>
            </a:pPr>
            <a:r>
              <a:rPr lang="en-US" sz="1600" dirty="0" smtClean="0">
                <a:solidFill>
                  <a:srgbClr val="000000"/>
                </a:solidFill>
                <a:latin typeface="Arial" charset="0"/>
                <a:cs typeface="Symbol Std"/>
              </a:rPr>
              <a:t>C</a:t>
            </a:r>
          </a:p>
          <a:p>
            <a:pPr algn="ctr" eaLnBrk="0" hangingPunct="0">
              <a:lnSpc>
                <a:spcPct val="80000"/>
              </a:lnSpc>
            </a:pPr>
            <a:r>
              <a:rPr lang="en-US" sz="1600" dirty="0" smtClean="0">
                <a:solidFill>
                  <a:srgbClr val="000000"/>
                </a:solidFill>
                <a:latin typeface="Arial" charset="0"/>
                <a:cs typeface="Symbol Std"/>
              </a:rPr>
              <a:t>G</a:t>
            </a:r>
          </a:p>
          <a:p>
            <a:pPr algn="ctr" eaLnBrk="0" hangingPunct="0">
              <a:lnSpc>
                <a:spcPct val="80000"/>
              </a:lnSpc>
            </a:pPr>
            <a:r>
              <a:rPr lang="en-US" sz="1600" dirty="0" smtClean="0">
                <a:solidFill>
                  <a:srgbClr val="000000"/>
                </a:solidFill>
                <a:latin typeface="Arial" charset="0"/>
                <a:cs typeface="Symbol Std"/>
              </a:rPr>
              <a:t>A</a:t>
            </a:r>
            <a:endParaRPr lang="en-US" sz="1600" dirty="0">
              <a:solidFill>
                <a:srgbClr val="000000"/>
              </a:solidFill>
              <a:latin typeface="Arial" charset="0"/>
              <a:cs typeface="Symbol Std"/>
            </a:endParaRPr>
          </a:p>
          <a:p>
            <a:pPr algn="ctr" eaLnBrk="0" hangingPunct="0">
              <a:lnSpc>
                <a:spcPct val="80000"/>
              </a:lnSpc>
            </a:pPr>
            <a:r>
              <a:rPr lang="en-US" sz="1600" dirty="0" smtClean="0">
                <a:solidFill>
                  <a:srgbClr val="000000"/>
                </a:solidFill>
                <a:latin typeface="Arial" charset="0"/>
                <a:cs typeface="Symbol Std"/>
              </a:rPr>
              <a:t>C</a:t>
            </a:r>
          </a:p>
          <a:p>
            <a:pPr algn="ctr" eaLnBrk="0" hangingPunct="0">
              <a:lnSpc>
                <a:spcPct val="80000"/>
              </a:lnSpc>
            </a:pPr>
            <a:r>
              <a:rPr lang="en-US" sz="1600" dirty="0" smtClean="0">
                <a:solidFill>
                  <a:srgbClr val="000000"/>
                </a:solidFill>
                <a:latin typeface="Arial" charset="0"/>
                <a:cs typeface="Symbol Std"/>
              </a:rPr>
              <a:t>A</a:t>
            </a:r>
            <a:endParaRPr lang="en-US" sz="1600" dirty="0">
              <a:solidFill>
                <a:srgbClr val="000000"/>
              </a:solidFill>
              <a:latin typeface="Arial" charset="0"/>
              <a:cs typeface="Symbol Std"/>
            </a:endParaRPr>
          </a:p>
          <a:p>
            <a:pPr algn="ctr" eaLnBrk="0" hangingPunct="0">
              <a:lnSpc>
                <a:spcPct val="80000"/>
              </a:lnSpc>
            </a:pPr>
            <a:r>
              <a:rPr lang="en-US" sz="1600" dirty="0" smtClean="0">
                <a:solidFill>
                  <a:srgbClr val="000000"/>
                </a:solidFill>
                <a:latin typeface="Symbol Std"/>
                <a:cs typeface="Symbol Std"/>
              </a:rPr>
              <a:t>A</a:t>
            </a:r>
            <a:endParaRPr lang="en-US" sz="1600" dirty="0">
              <a:solidFill>
                <a:srgbClr val="000000"/>
              </a:solidFill>
              <a:latin typeface="Symbol Std"/>
              <a:cs typeface="Symbol Std"/>
            </a:endParaRPr>
          </a:p>
        </p:txBody>
      </p:sp>
      <p:sp>
        <p:nvSpPr>
          <p:cNvPr id="20" name="Text Box 31"/>
          <p:cNvSpPr txBox="1">
            <a:spLocks noChangeArrowheads="1"/>
          </p:cNvSpPr>
          <p:nvPr/>
        </p:nvSpPr>
        <p:spPr bwMode="auto">
          <a:xfrm>
            <a:off x="1866900" y="3818662"/>
            <a:ext cx="273050" cy="10433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lnSpc>
                <a:spcPct val="83000"/>
              </a:lnSpc>
            </a:pPr>
            <a:r>
              <a:rPr lang="en-US" sz="1600" dirty="0" smtClean="0">
                <a:solidFill>
                  <a:srgbClr val="000000"/>
                </a:solidFill>
                <a:latin typeface="Arial" charset="0"/>
              </a:rPr>
              <a:t>C</a:t>
            </a:r>
          </a:p>
          <a:p>
            <a:pPr algn="ctr" eaLnBrk="0" hangingPunct="0">
              <a:lnSpc>
                <a:spcPct val="83000"/>
              </a:lnSpc>
            </a:pPr>
            <a:r>
              <a:rPr lang="en-US" sz="1600" dirty="0" smtClean="0">
                <a:solidFill>
                  <a:srgbClr val="000000"/>
                </a:solidFill>
                <a:latin typeface="Arial" charset="0"/>
              </a:rPr>
              <a:t>T</a:t>
            </a:r>
          </a:p>
          <a:p>
            <a:pPr algn="ctr" eaLnBrk="0" hangingPunct="0">
              <a:lnSpc>
                <a:spcPct val="83000"/>
              </a:lnSpc>
            </a:pPr>
            <a:r>
              <a:rPr lang="en-US" sz="1600" dirty="0">
                <a:solidFill>
                  <a:srgbClr val="000000"/>
                </a:solidFill>
                <a:latin typeface="Arial" charset="0"/>
                <a:cs typeface="Symbol Std"/>
              </a:rPr>
              <a:t>G</a:t>
            </a:r>
            <a:endParaRPr lang="en-US" sz="1600" dirty="0" smtClean="0">
              <a:solidFill>
                <a:srgbClr val="000000"/>
              </a:solidFill>
              <a:latin typeface="Arial" charset="0"/>
              <a:cs typeface="Symbol Std"/>
            </a:endParaRPr>
          </a:p>
          <a:p>
            <a:pPr algn="ctr" eaLnBrk="0" hangingPunct="0">
              <a:lnSpc>
                <a:spcPct val="83000"/>
              </a:lnSpc>
            </a:pPr>
            <a:r>
              <a:rPr lang="en-US" sz="1600" dirty="0" smtClean="0">
                <a:solidFill>
                  <a:srgbClr val="000000"/>
                </a:solidFill>
                <a:latin typeface="Arial" charset="0"/>
                <a:cs typeface="Symbol Std"/>
              </a:rPr>
              <a:t>T</a:t>
            </a:r>
          </a:p>
          <a:p>
            <a:pPr algn="ctr" eaLnBrk="0" hangingPunct="0">
              <a:lnSpc>
                <a:spcPct val="83000"/>
              </a:lnSpc>
            </a:pPr>
            <a:r>
              <a:rPr lang="en-US" sz="1600" dirty="0">
                <a:solidFill>
                  <a:srgbClr val="000000"/>
                </a:solidFill>
                <a:latin typeface="Arial" charset="0"/>
                <a:cs typeface="Symbol Std"/>
              </a:rPr>
              <a:t>T</a:t>
            </a:r>
            <a:endParaRPr lang="en-US" sz="1600" dirty="0">
              <a:solidFill>
                <a:srgbClr val="000000"/>
              </a:solidFill>
              <a:latin typeface="Symbol Std"/>
              <a:cs typeface="Symbol Std"/>
            </a:endParaRPr>
          </a:p>
        </p:txBody>
      </p:sp>
      <p:sp>
        <p:nvSpPr>
          <p:cNvPr id="21" name="Text Box 31"/>
          <p:cNvSpPr txBox="1">
            <a:spLocks noChangeArrowheads="1"/>
          </p:cNvSpPr>
          <p:nvPr/>
        </p:nvSpPr>
        <p:spPr bwMode="auto">
          <a:xfrm>
            <a:off x="2641599" y="3615462"/>
            <a:ext cx="277283" cy="11893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lnSpc>
                <a:spcPct val="83000"/>
              </a:lnSpc>
            </a:pPr>
            <a:r>
              <a:rPr lang="en-US" sz="1600" dirty="0" smtClean="0">
                <a:solidFill>
                  <a:srgbClr val="000000"/>
                </a:solidFill>
                <a:latin typeface="Arial" charset="0"/>
              </a:rPr>
              <a:t>G</a:t>
            </a:r>
          </a:p>
          <a:p>
            <a:pPr algn="ctr" eaLnBrk="0" hangingPunct="0">
              <a:lnSpc>
                <a:spcPct val="83000"/>
              </a:lnSpc>
            </a:pPr>
            <a:r>
              <a:rPr lang="en-US" sz="1600" dirty="0" smtClean="0">
                <a:solidFill>
                  <a:srgbClr val="000000"/>
                </a:solidFill>
                <a:latin typeface="Arial" charset="0"/>
              </a:rPr>
              <a:t>C</a:t>
            </a:r>
          </a:p>
          <a:p>
            <a:pPr algn="ctr" eaLnBrk="0" hangingPunct="0">
              <a:lnSpc>
                <a:spcPct val="83000"/>
              </a:lnSpc>
            </a:pPr>
            <a:r>
              <a:rPr lang="en-US" sz="1600" dirty="0" smtClean="0">
                <a:solidFill>
                  <a:srgbClr val="000000"/>
                </a:solidFill>
                <a:latin typeface="Arial" charset="0"/>
              </a:rPr>
              <a:t>T</a:t>
            </a:r>
          </a:p>
          <a:p>
            <a:pPr algn="ctr" eaLnBrk="0" hangingPunct="0">
              <a:lnSpc>
                <a:spcPct val="83000"/>
              </a:lnSpc>
            </a:pPr>
            <a:r>
              <a:rPr lang="en-US" sz="1600" dirty="0">
                <a:solidFill>
                  <a:srgbClr val="000000"/>
                </a:solidFill>
                <a:latin typeface="Arial" charset="0"/>
                <a:cs typeface="Symbol Std"/>
              </a:rPr>
              <a:t>G</a:t>
            </a:r>
            <a:endParaRPr lang="en-US" sz="1600" dirty="0" smtClean="0">
              <a:solidFill>
                <a:srgbClr val="000000"/>
              </a:solidFill>
              <a:latin typeface="Arial" charset="0"/>
              <a:cs typeface="Symbol Std"/>
            </a:endParaRPr>
          </a:p>
          <a:p>
            <a:pPr algn="ctr" eaLnBrk="0" hangingPunct="0">
              <a:lnSpc>
                <a:spcPct val="83000"/>
              </a:lnSpc>
            </a:pPr>
            <a:r>
              <a:rPr lang="en-US" sz="1600" dirty="0" smtClean="0">
                <a:solidFill>
                  <a:srgbClr val="000000"/>
                </a:solidFill>
                <a:latin typeface="Arial" charset="0"/>
                <a:cs typeface="Symbol Std"/>
              </a:rPr>
              <a:t>T</a:t>
            </a:r>
          </a:p>
          <a:p>
            <a:pPr algn="ctr" eaLnBrk="0" hangingPunct="0">
              <a:lnSpc>
                <a:spcPct val="83000"/>
              </a:lnSpc>
            </a:pPr>
            <a:r>
              <a:rPr lang="en-US" sz="1600" dirty="0">
                <a:solidFill>
                  <a:srgbClr val="000000"/>
                </a:solidFill>
                <a:latin typeface="Arial" charset="0"/>
                <a:cs typeface="Symbol Std"/>
              </a:rPr>
              <a:t>T</a:t>
            </a:r>
            <a:endParaRPr lang="en-US" sz="1600" dirty="0">
              <a:solidFill>
                <a:srgbClr val="000000"/>
              </a:solidFill>
              <a:latin typeface="Symbol Std"/>
              <a:cs typeface="Symbol Std"/>
            </a:endParaRPr>
          </a:p>
        </p:txBody>
      </p:sp>
      <p:sp>
        <p:nvSpPr>
          <p:cNvPr id="22" name="Text Box 31"/>
          <p:cNvSpPr txBox="1">
            <a:spLocks noChangeArrowheads="1"/>
          </p:cNvSpPr>
          <p:nvPr/>
        </p:nvSpPr>
        <p:spPr bwMode="auto">
          <a:xfrm>
            <a:off x="3323167" y="3818662"/>
            <a:ext cx="273050" cy="10242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lnSpc>
                <a:spcPct val="83000"/>
              </a:lnSpc>
            </a:pPr>
            <a:r>
              <a:rPr lang="en-US" sz="1600" dirty="0" smtClean="0">
                <a:solidFill>
                  <a:srgbClr val="000000"/>
                </a:solidFill>
                <a:latin typeface="Arial" charset="0"/>
              </a:rPr>
              <a:t>C</a:t>
            </a:r>
          </a:p>
          <a:p>
            <a:pPr algn="ctr" eaLnBrk="0" hangingPunct="0">
              <a:lnSpc>
                <a:spcPct val="83000"/>
              </a:lnSpc>
            </a:pPr>
            <a:r>
              <a:rPr lang="en-US" sz="1600" dirty="0" smtClean="0">
                <a:solidFill>
                  <a:srgbClr val="000000"/>
                </a:solidFill>
                <a:latin typeface="Arial" charset="0"/>
              </a:rPr>
              <a:t>T</a:t>
            </a:r>
          </a:p>
          <a:p>
            <a:pPr algn="ctr" eaLnBrk="0" hangingPunct="0">
              <a:lnSpc>
                <a:spcPct val="83000"/>
              </a:lnSpc>
            </a:pPr>
            <a:r>
              <a:rPr lang="en-US" sz="1600" dirty="0">
                <a:solidFill>
                  <a:srgbClr val="000000"/>
                </a:solidFill>
                <a:latin typeface="Arial" charset="0"/>
                <a:cs typeface="Symbol Std"/>
              </a:rPr>
              <a:t>G</a:t>
            </a:r>
            <a:endParaRPr lang="en-US" sz="1600" dirty="0" smtClean="0">
              <a:solidFill>
                <a:srgbClr val="000000"/>
              </a:solidFill>
              <a:latin typeface="Arial" charset="0"/>
              <a:cs typeface="Symbol Std"/>
            </a:endParaRPr>
          </a:p>
          <a:p>
            <a:pPr algn="ctr" eaLnBrk="0" hangingPunct="0">
              <a:lnSpc>
                <a:spcPct val="83000"/>
              </a:lnSpc>
            </a:pPr>
            <a:r>
              <a:rPr lang="en-US" sz="1600" dirty="0" smtClean="0">
                <a:solidFill>
                  <a:srgbClr val="000000"/>
                </a:solidFill>
                <a:latin typeface="Arial" charset="0"/>
                <a:cs typeface="Symbol Std"/>
              </a:rPr>
              <a:t>T</a:t>
            </a:r>
          </a:p>
          <a:p>
            <a:pPr algn="ctr" eaLnBrk="0" hangingPunct="0">
              <a:lnSpc>
                <a:spcPct val="83000"/>
              </a:lnSpc>
            </a:pPr>
            <a:r>
              <a:rPr lang="en-US" sz="1600" dirty="0">
                <a:solidFill>
                  <a:srgbClr val="000000"/>
                </a:solidFill>
                <a:latin typeface="Arial" charset="0"/>
                <a:cs typeface="Symbol Std"/>
              </a:rPr>
              <a:t>T</a:t>
            </a:r>
            <a:endParaRPr lang="en-US" sz="1600" dirty="0">
              <a:solidFill>
                <a:srgbClr val="000000"/>
              </a:solidFill>
              <a:latin typeface="Symbol Std"/>
              <a:cs typeface="Symbol Std"/>
            </a:endParaRPr>
          </a:p>
        </p:txBody>
      </p:sp>
      <p:sp>
        <p:nvSpPr>
          <p:cNvPr id="23" name="Text Box 31"/>
          <p:cNvSpPr txBox="1">
            <a:spLocks noChangeArrowheads="1"/>
          </p:cNvSpPr>
          <p:nvPr/>
        </p:nvSpPr>
        <p:spPr bwMode="auto">
          <a:xfrm>
            <a:off x="4066117" y="3816545"/>
            <a:ext cx="273050" cy="10369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lnSpc>
                <a:spcPct val="83000"/>
              </a:lnSpc>
              <a:spcAft>
                <a:spcPts val="0"/>
              </a:spcAft>
            </a:pPr>
            <a:r>
              <a:rPr lang="en-US" sz="1600" dirty="0" smtClean="0">
                <a:solidFill>
                  <a:srgbClr val="000000"/>
                </a:solidFill>
                <a:latin typeface="Arial" charset="0"/>
              </a:rPr>
              <a:t>C</a:t>
            </a:r>
          </a:p>
          <a:p>
            <a:pPr algn="ctr" eaLnBrk="0" hangingPunct="0">
              <a:lnSpc>
                <a:spcPct val="83000"/>
              </a:lnSpc>
              <a:spcAft>
                <a:spcPts val="0"/>
              </a:spcAft>
            </a:pPr>
            <a:r>
              <a:rPr lang="en-US" sz="1600" dirty="0" smtClean="0">
                <a:solidFill>
                  <a:srgbClr val="000000"/>
                </a:solidFill>
                <a:latin typeface="Arial" charset="0"/>
              </a:rPr>
              <a:t>T</a:t>
            </a:r>
          </a:p>
          <a:p>
            <a:pPr algn="ctr" eaLnBrk="0" hangingPunct="0">
              <a:lnSpc>
                <a:spcPct val="83000"/>
              </a:lnSpc>
              <a:spcAft>
                <a:spcPts val="0"/>
              </a:spcAft>
            </a:pPr>
            <a:r>
              <a:rPr lang="en-US" sz="1600" dirty="0">
                <a:solidFill>
                  <a:srgbClr val="000000"/>
                </a:solidFill>
                <a:latin typeface="Arial" charset="0"/>
                <a:cs typeface="Symbol Std"/>
              </a:rPr>
              <a:t>G</a:t>
            </a:r>
            <a:endParaRPr lang="en-US" sz="1600" dirty="0" smtClean="0">
              <a:solidFill>
                <a:srgbClr val="000000"/>
              </a:solidFill>
              <a:latin typeface="Arial" charset="0"/>
              <a:cs typeface="Symbol Std"/>
            </a:endParaRPr>
          </a:p>
          <a:p>
            <a:pPr algn="ctr" eaLnBrk="0" hangingPunct="0">
              <a:lnSpc>
                <a:spcPct val="83000"/>
              </a:lnSpc>
              <a:spcAft>
                <a:spcPts val="0"/>
              </a:spcAft>
            </a:pPr>
            <a:r>
              <a:rPr lang="en-US" sz="1600" dirty="0" smtClean="0">
                <a:solidFill>
                  <a:srgbClr val="000000"/>
                </a:solidFill>
                <a:latin typeface="Arial" charset="0"/>
                <a:cs typeface="Symbol Std"/>
              </a:rPr>
              <a:t>T</a:t>
            </a:r>
          </a:p>
          <a:p>
            <a:pPr algn="ctr" eaLnBrk="0" hangingPunct="0">
              <a:lnSpc>
                <a:spcPct val="83000"/>
              </a:lnSpc>
              <a:spcAft>
                <a:spcPts val="0"/>
              </a:spcAft>
            </a:pPr>
            <a:r>
              <a:rPr lang="en-US" sz="1600" dirty="0">
                <a:solidFill>
                  <a:srgbClr val="000000"/>
                </a:solidFill>
                <a:latin typeface="Arial" charset="0"/>
                <a:cs typeface="Symbol Std"/>
              </a:rPr>
              <a:t>T</a:t>
            </a:r>
            <a:endParaRPr lang="en-US" sz="1600" dirty="0">
              <a:solidFill>
                <a:srgbClr val="000000"/>
              </a:solidFill>
              <a:latin typeface="Symbol Std"/>
              <a:cs typeface="Symbol Std"/>
            </a:endParaRPr>
          </a:p>
        </p:txBody>
      </p:sp>
      <p:sp>
        <p:nvSpPr>
          <p:cNvPr id="24" name="Text Box 31"/>
          <p:cNvSpPr txBox="1">
            <a:spLocks noChangeArrowheads="1"/>
          </p:cNvSpPr>
          <p:nvPr/>
        </p:nvSpPr>
        <p:spPr bwMode="auto">
          <a:xfrm>
            <a:off x="5482167" y="3803845"/>
            <a:ext cx="273050" cy="1017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lnSpc>
                <a:spcPct val="83000"/>
              </a:lnSpc>
            </a:pPr>
            <a:r>
              <a:rPr lang="en-US" sz="1600" dirty="0" smtClean="0">
                <a:solidFill>
                  <a:srgbClr val="000000"/>
                </a:solidFill>
                <a:latin typeface="Arial" charset="0"/>
              </a:rPr>
              <a:t>C</a:t>
            </a:r>
          </a:p>
          <a:p>
            <a:pPr algn="ctr" eaLnBrk="0" hangingPunct="0">
              <a:lnSpc>
                <a:spcPct val="83000"/>
              </a:lnSpc>
            </a:pPr>
            <a:r>
              <a:rPr lang="en-US" sz="1600" dirty="0" smtClean="0">
                <a:solidFill>
                  <a:srgbClr val="000000"/>
                </a:solidFill>
                <a:latin typeface="Arial" charset="0"/>
              </a:rPr>
              <a:t>T</a:t>
            </a:r>
          </a:p>
          <a:p>
            <a:pPr algn="ctr" eaLnBrk="0" hangingPunct="0">
              <a:lnSpc>
                <a:spcPct val="83000"/>
              </a:lnSpc>
            </a:pPr>
            <a:r>
              <a:rPr lang="en-US" sz="1600" dirty="0">
                <a:solidFill>
                  <a:srgbClr val="000000"/>
                </a:solidFill>
                <a:latin typeface="Arial" charset="0"/>
                <a:cs typeface="Symbol Std"/>
              </a:rPr>
              <a:t>G</a:t>
            </a:r>
            <a:endParaRPr lang="en-US" sz="1600" dirty="0" smtClean="0">
              <a:solidFill>
                <a:srgbClr val="000000"/>
              </a:solidFill>
              <a:latin typeface="Arial" charset="0"/>
              <a:cs typeface="Symbol Std"/>
            </a:endParaRPr>
          </a:p>
          <a:p>
            <a:pPr algn="ctr" eaLnBrk="0" hangingPunct="0">
              <a:lnSpc>
                <a:spcPct val="83000"/>
              </a:lnSpc>
            </a:pPr>
            <a:r>
              <a:rPr lang="en-US" sz="1600" dirty="0" smtClean="0">
                <a:solidFill>
                  <a:srgbClr val="000000"/>
                </a:solidFill>
                <a:latin typeface="Arial" charset="0"/>
                <a:cs typeface="Symbol Std"/>
              </a:rPr>
              <a:t>T</a:t>
            </a:r>
          </a:p>
          <a:p>
            <a:pPr algn="ctr" eaLnBrk="0" hangingPunct="0">
              <a:lnSpc>
                <a:spcPct val="83000"/>
              </a:lnSpc>
            </a:pPr>
            <a:r>
              <a:rPr lang="en-US" sz="1600" dirty="0">
                <a:solidFill>
                  <a:srgbClr val="000000"/>
                </a:solidFill>
                <a:latin typeface="Arial" charset="0"/>
                <a:cs typeface="Symbol Std"/>
              </a:rPr>
              <a:t>T</a:t>
            </a:r>
            <a:endParaRPr lang="en-US" sz="1600" dirty="0">
              <a:solidFill>
                <a:srgbClr val="000000"/>
              </a:solidFill>
              <a:latin typeface="Symbol Std"/>
              <a:cs typeface="Symbol Std"/>
            </a:endParaRPr>
          </a:p>
        </p:txBody>
      </p:sp>
      <p:sp>
        <p:nvSpPr>
          <p:cNvPr id="25" name="Text Box 31"/>
          <p:cNvSpPr txBox="1">
            <a:spLocks noChangeArrowheads="1"/>
          </p:cNvSpPr>
          <p:nvPr/>
        </p:nvSpPr>
        <p:spPr bwMode="auto">
          <a:xfrm>
            <a:off x="6282267" y="3810195"/>
            <a:ext cx="273050" cy="1017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lnSpc>
                <a:spcPct val="83000"/>
              </a:lnSpc>
            </a:pPr>
            <a:r>
              <a:rPr lang="en-US" sz="1600" dirty="0" smtClean="0">
                <a:solidFill>
                  <a:srgbClr val="000000"/>
                </a:solidFill>
                <a:latin typeface="Arial" charset="0"/>
              </a:rPr>
              <a:t>C</a:t>
            </a:r>
          </a:p>
          <a:p>
            <a:pPr algn="ctr" eaLnBrk="0" hangingPunct="0">
              <a:lnSpc>
                <a:spcPct val="83000"/>
              </a:lnSpc>
            </a:pPr>
            <a:r>
              <a:rPr lang="en-US" sz="1600" dirty="0" smtClean="0">
                <a:solidFill>
                  <a:srgbClr val="000000"/>
                </a:solidFill>
                <a:latin typeface="Arial" charset="0"/>
              </a:rPr>
              <a:t>T</a:t>
            </a:r>
          </a:p>
          <a:p>
            <a:pPr algn="ctr" eaLnBrk="0" hangingPunct="0">
              <a:lnSpc>
                <a:spcPct val="83000"/>
              </a:lnSpc>
            </a:pPr>
            <a:r>
              <a:rPr lang="en-US" sz="1600" dirty="0">
                <a:solidFill>
                  <a:srgbClr val="000000"/>
                </a:solidFill>
                <a:latin typeface="Arial" charset="0"/>
                <a:cs typeface="Symbol Std"/>
              </a:rPr>
              <a:t>G</a:t>
            </a:r>
            <a:endParaRPr lang="en-US" sz="1600" dirty="0" smtClean="0">
              <a:solidFill>
                <a:srgbClr val="000000"/>
              </a:solidFill>
              <a:latin typeface="Arial" charset="0"/>
              <a:cs typeface="Symbol Std"/>
            </a:endParaRPr>
          </a:p>
          <a:p>
            <a:pPr algn="ctr" eaLnBrk="0" hangingPunct="0">
              <a:lnSpc>
                <a:spcPct val="83000"/>
              </a:lnSpc>
            </a:pPr>
            <a:r>
              <a:rPr lang="en-US" sz="1600" dirty="0" smtClean="0">
                <a:solidFill>
                  <a:srgbClr val="000000"/>
                </a:solidFill>
                <a:latin typeface="Arial" charset="0"/>
                <a:cs typeface="Symbol Std"/>
              </a:rPr>
              <a:t>T</a:t>
            </a:r>
          </a:p>
          <a:p>
            <a:pPr algn="ctr" eaLnBrk="0" hangingPunct="0">
              <a:lnSpc>
                <a:spcPct val="83000"/>
              </a:lnSpc>
            </a:pPr>
            <a:r>
              <a:rPr lang="en-US" sz="1600" dirty="0">
                <a:solidFill>
                  <a:srgbClr val="000000"/>
                </a:solidFill>
                <a:latin typeface="Arial" charset="0"/>
                <a:cs typeface="Symbol Std"/>
              </a:rPr>
              <a:t>T</a:t>
            </a:r>
            <a:endParaRPr lang="en-US" sz="1600" dirty="0">
              <a:solidFill>
                <a:srgbClr val="000000"/>
              </a:solidFill>
              <a:latin typeface="Symbol Std"/>
              <a:cs typeface="Symbol Std"/>
            </a:endParaRPr>
          </a:p>
        </p:txBody>
      </p:sp>
      <p:sp>
        <p:nvSpPr>
          <p:cNvPr id="26" name="Text Box 31"/>
          <p:cNvSpPr txBox="1">
            <a:spLocks noChangeArrowheads="1"/>
          </p:cNvSpPr>
          <p:nvPr/>
        </p:nvSpPr>
        <p:spPr bwMode="auto">
          <a:xfrm>
            <a:off x="7088717" y="3822896"/>
            <a:ext cx="273050" cy="1017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lnSpc>
                <a:spcPct val="83000"/>
              </a:lnSpc>
            </a:pPr>
            <a:r>
              <a:rPr lang="en-US" sz="1600" dirty="0" smtClean="0">
                <a:solidFill>
                  <a:srgbClr val="000000"/>
                </a:solidFill>
                <a:latin typeface="Arial" charset="0"/>
              </a:rPr>
              <a:t>C</a:t>
            </a:r>
          </a:p>
          <a:p>
            <a:pPr algn="ctr" eaLnBrk="0" hangingPunct="0">
              <a:lnSpc>
                <a:spcPct val="83000"/>
              </a:lnSpc>
            </a:pPr>
            <a:r>
              <a:rPr lang="en-US" sz="1600" dirty="0" smtClean="0">
                <a:solidFill>
                  <a:srgbClr val="000000"/>
                </a:solidFill>
                <a:latin typeface="Arial" charset="0"/>
              </a:rPr>
              <a:t>T</a:t>
            </a:r>
          </a:p>
          <a:p>
            <a:pPr algn="ctr" eaLnBrk="0" hangingPunct="0">
              <a:lnSpc>
                <a:spcPct val="83000"/>
              </a:lnSpc>
            </a:pPr>
            <a:r>
              <a:rPr lang="en-US" sz="1600" dirty="0">
                <a:solidFill>
                  <a:srgbClr val="000000"/>
                </a:solidFill>
                <a:latin typeface="Arial" charset="0"/>
                <a:cs typeface="Symbol Std"/>
              </a:rPr>
              <a:t>G</a:t>
            </a:r>
            <a:endParaRPr lang="en-US" sz="1600" dirty="0" smtClean="0">
              <a:solidFill>
                <a:srgbClr val="000000"/>
              </a:solidFill>
              <a:latin typeface="Arial" charset="0"/>
              <a:cs typeface="Symbol Std"/>
            </a:endParaRPr>
          </a:p>
          <a:p>
            <a:pPr algn="ctr" eaLnBrk="0" hangingPunct="0">
              <a:lnSpc>
                <a:spcPct val="83000"/>
              </a:lnSpc>
            </a:pPr>
            <a:r>
              <a:rPr lang="en-US" sz="1600" dirty="0" smtClean="0">
                <a:solidFill>
                  <a:srgbClr val="000000"/>
                </a:solidFill>
                <a:latin typeface="Arial" charset="0"/>
                <a:cs typeface="Symbol Std"/>
              </a:rPr>
              <a:t>T</a:t>
            </a:r>
          </a:p>
          <a:p>
            <a:pPr algn="ctr" eaLnBrk="0" hangingPunct="0">
              <a:lnSpc>
                <a:spcPct val="83000"/>
              </a:lnSpc>
            </a:pPr>
            <a:r>
              <a:rPr lang="en-US" sz="1600" dirty="0">
                <a:solidFill>
                  <a:srgbClr val="000000"/>
                </a:solidFill>
                <a:latin typeface="Arial" charset="0"/>
                <a:cs typeface="Symbol Std"/>
              </a:rPr>
              <a:t>T</a:t>
            </a:r>
            <a:endParaRPr lang="en-US" sz="1600" dirty="0">
              <a:solidFill>
                <a:srgbClr val="000000"/>
              </a:solidFill>
              <a:latin typeface="Symbol Std"/>
              <a:cs typeface="Symbol Std"/>
            </a:endParaRPr>
          </a:p>
        </p:txBody>
      </p:sp>
      <p:sp>
        <p:nvSpPr>
          <p:cNvPr id="28" name="Text Box 31"/>
          <p:cNvSpPr txBox="1">
            <a:spLocks noChangeArrowheads="1"/>
          </p:cNvSpPr>
          <p:nvPr/>
        </p:nvSpPr>
        <p:spPr bwMode="auto">
          <a:xfrm>
            <a:off x="7882467" y="2195178"/>
            <a:ext cx="273050" cy="14052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lnSpc>
                <a:spcPct val="83000"/>
              </a:lnSpc>
            </a:pPr>
            <a:r>
              <a:rPr lang="en-US" sz="1600" dirty="0" smtClean="0">
                <a:solidFill>
                  <a:srgbClr val="000000"/>
                </a:solidFill>
                <a:latin typeface="Arial" charset="0"/>
              </a:rPr>
              <a:t>G</a:t>
            </a:r>
          </a:p>
          <a:p>
            <a:pPr algn="ctr" eaLnBrk="0" hangingPunct="0">
              <a:lnSpc>
                <a:spcPct val="83000"/>
              </a:lnSpc>
            </a:pPr>
            <a:r>
              <a:rPr lang="en-US" sz="1600" dirty="0" smtClean="0">
                <a:solidFill>
                  <a:srgbClr val="000000"/>
                </a:solidFill>
                <a:latin typeface="Arial" charset="0"/>
              </a:rPr>
              <a:t>A</a:t>
            </a:r>
          </a:p>
          <a:p>
            <a:pPr algn="ctr" eaLnBrk="0" hangingPunct="0">
              <a:lnSpc>
                <a:spcPct val="83000"/>
              </a:lnSpc>
            </a:pPr>
            <a:r>
              <a:rPr lang="en-US" sz="1600" dirty="0" smtClean="0">
                <a:solidFill>
                  <a:srgbClr val="000000"/>
                </a:solidFill>
                <a:latin typeface="Arial" charset="0"/>
              </a:rPr>
              <a:t>C</a:t>
            </a:r>
          </a:p>
          <a:p>
            <a:pPr algn="ctr" eaLnBrk="0" hangingPunct="0">
              <a:lnSpc>
                <a:spcPct val="83000"/>
              </a:lnSpc>
            </a:pPr>
            <a:r>
              <a:rPr lang="en-US" sz="1600" dirty="0" smtClean="0">
                <a:solidFill>
                  <a:srgbClr val="000000"/>
                </a:solidFill>
                <a:latin typeface="Arial" charset="0"/>
              </a:rPr>
              <a:t>T</a:t>
            </a:r>
          </a:p>
          <a:p>
            <a:pPr algn="ctr" eaLnBrk="0" hangingPunct="0">
              <a:lnSpc>
                <a:spcPct val="83000"/>
              </a:lnSpc>
            </a:pPr>
            <a:r>
              <a:rPr lang="en-US" sz="1600" dirty="0" smtClean="0">
                <a:solidFill>
                  <a:srgbClr val="000000"/>
                </a:solidFill>
                <a:latin typeface="Arial" charset="0"/>
              </a:rPr>
              <a:t>G</a:t>
            </a:r>
          </a:p>
          <a:p>
            <a:pPr algn="ctr" eaLnBrk="0" hangingPunct="0">
              <a:lnSpc>
                <a:spcPct val="83000"/>
              </a:lnSpc>
            </a:pPr>
            <a:r>
              <a:rPr lang="en-US" sz="1600" dirty="0" smtClean="0">
                <a:solidFill>
                  <a:srgbClr val="000000"/>
                </a:solidFill>
                <a:latin typeface="Arial" charset="0"/>
              </a:rPr>
              <a:t>A</a:t>
            </a:r>
          </a:p>
        </p:txBody>
      </p:sp>
      <p:sp>
        <p:nvSpPr>
          <p:cNvPr id="29" name="Text Box 31"/>
          <p:cNvSpPr txBox="1">
            <a:spLocks noChangeArrowheads="1"/>
          </p:cNvSpPr>
          <p:nvPr/>
        </p:nvSpPr>
        <p:spPr bwMode="auto">
          <a:xfrm>
            <a:off x="7888817" y="3403795"/>
            <a:ext cx="273050" cy="13586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lnSpc>
                <a:spcPct val="83000"/>
              </a:lnSpc>
            </a:pPr>
            <a:r>
              <a:rPr lang="en-US" sz="1600" dirty="0" smtClean="0">
                <a:solidFill>
                  <a:srgbClr val="000000"/>
                </a:solidFill>
                <a:latin typeface="Arial" charset="0"/>
              </a:rPr>
              <a:t>A</a:t>
            </a:r>
          </a:p>
          <a:p>
            <a:pPr algn="ctr" eaLnBrk="0" hangingPunct="0">
              <a:lnSpc>
                <a:spcPct val="83000"/>
              </a:lnSpc>
            </a:pPr>
            <a:r>
              <a:rPr lang="en-US" sz="1600" dirty="0" smtClean="0">
                <a:solidFill>
                  <a:srgbClr val="000000"/>
                </a:solidFill>
                <a:latin typeface="Arial" charset="0"/>
              </a:rPr>
              <a:t>G</a:t>
            </a:r>
          </a:p>
          <a:p>
            <a:pPr algn="ctr" eaLnBrk="0" hangingPunct="0">
              <a:lnSpc>
                <a:spcPct val="83000"/>
              </a:lnSpc>
            </a:pPr>
            <a:r>
              <a:rPr lang="en-US" sz="1600" dirty="0" smtClean="0">
                <a:solidFill>
                  <a:srgbClr val="000000"/>
                </a:solidFill>
                <a:latin typeface="Arial" charset="0"/>
              </a:rPr>
              <a:t>C</a:t>
            </a:r>
          </a:p>
          <a:p>
            <a:pPr algn="ctr" eaLnBrk="0" hangingPunct="0">
              <a:lnSpc>
                <a:spcPct val="83000"/>
              </a:lnSpc>
            </a:pPr>
            <a:r>
              <a:rPr lang="en-US" sz="1600" dirty="0" smtClean="0">
                <a:solidFill>
                  <a:srgbClr val="000000"/>
                </a:solidFill>
                <a:latin typeface="Arial" charset="0"/>
              </a:rPr>
              <a:t>T</a:t>
            </a:r>
          </a:p>
          <a:p>
            <a:pPr algn="ctr" eaLnBrk="0" hangingPunct="0">
              <a:lnSpc>
                <a:spcPct val="83000"/>
              </a:lnSpc>
            </a:pPr>
            <a:r>
              <a:rPr lang="en-US" sz="1600" dirty="0">
                <a:solidFill>
                  <a:srgbClr val="000000"/>
                </a:solidFill>
                <a:latin typeface="Arial" charset="0"/>
                <a:cs typeface="Symbol Std"/>
              </a:rPr>
              <a:t>G</a:t>
            </a:r>
            <a:endParaRPr lang="en-US" sz="1600" dirty="0" smtClean="0">
              <a:solidFill>
                <a:srgbClr val="000000"/>
              </a:solidFill>
              <a:latin typeface="Arial" charset="0"/>
              <a:cs typeface="Symbol Std"/>
            </a:endParaRPr>
          </a:p>
          <a:p>
            <a:pPr algn="ctr" eaLnBrk="0" hangingPunct="0">
              <a:lnSpc>
                <a:spcPct val="83000"/>
              </a:lnSpc>
            </a:pPr>
            <a:r>
              <a:rPr lang="en-US" sz="1600" dirty="0" smtClean="0">
                <a:solidFill>
                  <a:srgbClr val="000000"/>
                </a:solidFill>
                <a:latin typeface="Arial" charset="0"/>
                <a:cs typeface="Symbol Std"/>
              </a:rPr>
              <a:t>T</a:t>
            </a:r>
          </a:p>
          <a:p>
            <a:pPr algn="ctr" eaLnBrk="0" hangingPunct="0">
              <a:lnSpc>
                <a:spcPct val="83000"/>
              </a:lnSpc>
            </a:pPr>
            <a:r>
              <a:rPr lang="en-US" sz="1600" dirty="0">
                <a:solidFill>
                  <a:srgbClr val="000000"/>
                </a:solidFill>
                <a:latin typeface="Arial" charset="0"/>
                <a:cs typeface="Symbol Std"/>
              </a:rPr>
              <a:t>T</a:t>
            </a:r>
            <a:endParaRPr lang="en-US" sz="1600" dirty="0">
              <a:solidFill>
                <a:srgbClr val="000000"/>
              </a:solidFill>
              <a:latin typeface="Symbol Std"/>
              <a:cs typeface="Symbol Std"/>
            </a:endParaRPr>
          </a:p>
        </p:txBody>
      </p:sp>
      <p:sp>
        <p:nvSpPr>
          <p:cNvPr id="30" name="Text Box 31"/>
          <p:cNvSpPr txBox="1">
            <a:spLocks noChangeArrowheads="1"/>
          </p:cNvSpPr>
          <p:nvPr/>
        </p:nvSpPr>
        <p:spPr bwMode="auto">
          <a:xfrm>
            <a:off x="7088717" y="2398378"/>
            <a:ext cx="273050" cy="14040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lnSpc>
                <a:spcPct val="83000"/>
              </a:lnSpc>
            </a:pPr>
            <a:r>
              <a:rPr lang="en-US" sz="1600" dirty="0" smtClean="0">
                <a:solidFill>
                  <a:srgbClr val="000000"/>
                </a:solidFill>
                <a:latin typeface="Arial" charset="0"/>
              </a:rPr>
              <a:t>A</a:t>
            </a:r>
          </a:p>
          <a:p>
            <a:pPr algn="ctr" eaLnBrk="0" hangingPunct="0">
              <a:lnSpc>
                <a:spcPct val="83000"/>
              </a:lnSpc>
            </a:pPr>
            <a:r>
              <a:rPr lang="en-US" sz="1600" dirty="0" smtClean="0">
                <a:solidFill>
                  <a:srgbClr val="000000"/>
                </a:solidFill>
                <a:latin typeface="Arial" charset="0"/>
                <a:cs typeface="Symbol Std"/>
              </a:rPr>
              <a:t>C</a:t>
            </a:r>
          </a:p>
          <a:p>
            <a:pPr algn="ctr" eaLnBrk="0" hangingPunct="0">
              <a:lnSpc>
                <a:spcPct val="83000"/>
              </a:lnSpc>
            </a:pPr>
            <a:r>
              <a:rPr lang="en-US" sz="1600" dirty="0" smtClean="0">
                <a:solidFill>
                  <a:srgbClr val="000000"/>
                </a:solidFill>
                <a:latin typeface="Arial" charset="0"/>
                <a:cs typeface="Symbol Std"/>
              </a:rPr>
              <a:t>T</a:t>
            </a:r>
          </a:p>
          <a:p>
            <a:pPr algn="ctr" eaLnBrk="0" hangingPunct="0">
              <a:lnSpc>
                <a:spcPct val="83000"/>
              </a:lnSpc>
            </a:pPr>
            <a:r>
              <a:rPr lang="en-US" sz="1600" dirty="0" smtClean="0">
                <a:solidFill>
                  <a:srgbClr val="000000"/>
                </a:solidFill>
                <a:latin typeface="Arial" charset="0"/>
                <a:cs typeface="Symbol Std"/>
              </a:rPr>
              <a:t>G</a:t>
            </a:r>
          </a:p>
          <a:p>
            <a:pPr algn="ctr" eaLnBrk="0" hangingPunct="0">
              <a:lnSpc>
                <a:spcPct val="83000"/>
              </a:lnSpc>
            </a:pPr>
            <a:r>
              <a:rPr lang="en-US" sz="1600" dirty="0" smtClean="0">
                <a:solidFill>
                  <a:srgbClr val="000000"/>
                </a:solidFill>
                <a:latin typeface="Arial" charset="0"/>
                <a:cs typeface="Symbol Std"/>
              </a:rPr>
              <a:t>A</a:t>
            </a:r>
          </a:p>
          <a:p>
            <a:pPr algn="ctr" eaLnBrk="0" hangingPunct="0">
              <a:lnSpc>
                <a:spcPct val="83000"/>
              </a:lnSpc>
            </a:pPr>
            <a:r>
              <a:rPr lang="en-US" sz="1600" dirty="0" smtClean="0">
                <a:solidFill>
                  <a:srgbClr val="000000"/>
                </a:solidFill>
                <a:latin typeface="Arial" charset="0"/>
                <a:cs typeface="Symbol Std"/>
              </a:rPr>
              <a:t>A</a:t>
            </a:r>
          </a:p>
          <a:p>
            <a:pPr algn="ctr" eaLnBrk="0" hangingPunct="0">
              <a:lnSpc>
                <a:spcPct val="83000"/>
              </a:lnSpc>
            </a:pPr>
            <a:r>
              <a:rPr lang="en-US" sz="1600" dirty="0">
                <a:solidFill>
                  <a:srgbClr val="000000"/>
                </a:solidFill>
                <a:latin typeface="Arial" charset="0"/>
                <a:cs typeface="Symbol Std"/>
              </a:rPr>
              <a:t>G</a:t>
            </a:r>
            <a:endParaRPr lang="en-US" sz="1600" dirty="0">
              <a:solidFill>
                <a:srgbClr val="000000"/>
              </a:solidFill>
              <a:latin typeface="Symbol Std"/>
              <a:cs typeface="Symbol Std"/>
            </a:endParaRPr>
          </a:p>
        </p:txBody>
      </p:sp>
      <p:sp>
        <p:nvSpPr>
          <p:cNvPr id="31" name="Text Box 31"/>
          <p:cNvSpPr txBox="1">
            <a:spLocks noChangeArrowheads="1"/>
          </p:cNvSpPr>
          <p:nvPr/>
        </p:nvSpPr>
        <p:spPr bwMode="auto">
          <a:xfrm>
            <a:off x="6282267" y="2595228"/>
            <a:ext cx="273050" cy="1245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lnSpc>
                <a:spcPct val="83000"/>
              </a:lnSpc>
            </a:pPr>
            <a:r>
              <a:rPr lang="en-US" sz="1600" dirty="0" smtClean="0">
                <a:solidFill>
                  <a:srgbClr val="000000"/>
                </a:solidFill>
                <a:latin typeface="Arial" charset="0"/>
              </a:rPr>
              <a:t>C</a:t>
            </a:r>
          </a:p>
          <a:p>
            <a:pPr algn="ctr" eaLnBrk="0" hangingPunct="0">
              <a:lnSpc>
                <a:spcPct val="83000"/>
              </a:lnSpc>
            </a:pPr>
            <a:r>
              <a:rPr lang="en-US" sz="1600" dirty="0" smtClean="0">
                <a:solidFill>
                  <a:srgbClr val="000000"/>
                </a:solidFill>
                <a:latin typeface="Arial" charset="0"/>
                <a:cs typeface="Symbol Std"/>
              </a:rPr>
              <a:t>T</a:t>
            </a:r>
          </a:p>
          <a:p>
            <a:pPr algn="ctr" eaLnBrk="0" hangingPunct="0">
              <a:lnSpc>
                <a:spcPct val="83000"/>
              </a:lnSpc>
            </a:pPr>
            <a:r>
              <a:rPr lang="en-US" sz="1600" dirty="0" smtClean="0">
                <a:solidFill>
                  <a:srgbClr val="000000"/>
                </a:solidFill>
                <a:latin typeface="Arial" charset="0"/>
                <a:cs typeface="Symbol Std"/>
              </a:rPr>
              <a:t>G</a:t>
            </a:r>
          </a:p>
          <a:p>
            <a:pPr algn="ctr" eaLnBrk="0" hangingPunct="0">
              <a:lnSpc>
                <a:spcPct val="83000"/>
              </a:lnSpc>
            </a:pPr>
            <a:r>
              <a:rPr lang="en-US" sz="1600" dirty="0" smtClean="0">
                <a:solidFill>
                  <a:srgbClr val="000000"/>
                </a:solidFill>
                <a:latin typeface="Arial" charset="0"/>
                <a:cs typeface="Symbol Std"/>
              </a:rPr>
              <a:t>A</a:t>
            </a:r>
          </a:p>
          <a:p>
            <a:pPr algn="ctr" eaLnBrk="0" hangingPunct="0">
              <a:lnSpc>
                <a:spcPct val="83000"/>
              </a:lnSpc>
            </a:pPr>
            <a:r>
              <a:rPr lang="en-US" sz="1600" dirty="0" smtClean="0">
                <a:solidFill>
                  <a:srgbClr val="000000"/>
                </a:solidFill>
                <a:latin typeface="Arial" charset="0"/>
                <a:cs typeface="Symbol Std"/>
              </a:rPr>
              <a:t>A</a:t>
            </a:r>
          </a:p>
          <a:p>
            <a:pPr algn="ctr" eaLnBrk="0" hangingPunct="0">
              <a:lnSpc>
                <a:spcPct val="83000"/>
              </a:lnSpc>
            </a:pPr>
            <a:r>
              <a:rPr lang="en-US" sz="1600" dirty="0">
                <a:solidFill>
                  <a:srgbClr val="000000"/>
                </a:solidFill>
                <a:latin typeface="Arial" charset="0"/>
                <a:cs typeface="Symbol Std"/>
              </a:rPr>
              <a:t>G</a:t>
            </a:r>
            <a:endParaRPr lang="en-US" sz="1600" dirty="0">
              <a:solidFill>
                <a:srgbClr val="000000"/>
              </a:solidFill>
              <a:latin typeface="Symbol Std"/>
              <a:cs typeface="Symbol Std"/>
            </a:endParaRPr>
          </a:p>
        </p:txBody>
      </p:sp>
      <p:sp>
        <p:nvSpPr>
          <p:cNvPr id="32" name="Text Box 31"/>
          <p:cNvSpPr txBox="1">
            <a:spLocks noChangeArrowheads="1"/>
          </p:cNvSpPr>
          <p:nvPr/>
        </p:nvSpPr>
        <p:spPr bwMode="auto">
          <a:xfrm>
            <a:off x="5482167" y="2798428"/>
            <a:ext cx="273050" cy="1017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lnSpc>
                <a:spcPct val="83000"/>
              </a:lnSpc>
            </a:pPr>
            <a:r>
              <a:rPr lang="en-US" sz="1600" dirty="0" smtClean="0">
                <a:solidFill>
                  <a:srgbClr val="000000"/>
                </a:solidFill>
                <a:latin typeface="Arial" charset="0"/>
              </a:rPr>
              <a:t>T</a:t>
            </a:r>
          </a:p>
          <a:p>
            <a:pPr algn="ctr" eaLnBrk="0" hangingPunct="0">
              <a:lnSpc>
                <a:spcPct val="83000"/>
              </a:lnSpc>
            </a:pPr>
            <a:r>
              <a:rPr lang="en-US" sz="1600" dirty="0" smtClean="0">
                <a:solidFill>
                  <a:srgbClr val="000000"/>
                </a:solidFill>
                <a:latin typeface="Arial" charset="0"/>
                <a:cs typeface="Symbol Std"/>
              </a:rPr>
              <a:t>G</a:t>
            </a:r>
          </a:p>
          <a:p>
            <a:pPr algn="ctr" eaLnBrk="0" hangingPunct="0">
              <a:lnSpc>
                <a:spcPct val="83000"/>
              </a:lnSpc>
            </a:pPr>
            <a:r>
              <a:rPr lang="en-US" sz="1600" dirty="0" smtClean="0">
                <a:solidFill>
                  <a:srgbClr val="000000"/>
                </a:solidFill>
                <a:latin typeface="Arial" charset="0"/>
                <a:cs typeface="Symbol Std"/>
              </a:rPr>
              <a:t>A</a:t>
            </a:r>
          </a:p>
          <a:p>
            <a:pPr algn="ctr" eaLnBrk="0" hangingPunct="0">
              <a:lnSpc>
                <a:spcPct val="83000"/>
              </a:lnSpc>
            </a:pPr>
            <a:r>
              <a:rPr lang="en-US" sz="1600" dirty="0" smtClean="0">
                <a:solidFill>
                  <a:srgbClr val="000000"/>
                </a:solidFill>
                <a:latin typeface="Arial" charset="0"/>
                <a:cs typeface="Symbol Std"/>
              </a:rPr>
              <a:t>A</a:t>
            </a:r>
          </a:p>
          <a:p>
            <a:pPr algn="ctr" eaLnBrk="0" hangingPunct="0">
              <a:lnSpc>
                <a:spcPct val="83000"/>
              </a:lnSpc>
            </a:pPr>
            <a:r>
              <a:rPr lang="en-US" sz="1600" dirty="0" smtClean="0">
                <a:solidFill>
                  <a:srgbClr val="000000"/>
                </a:solidFill>
                <a:latin typeface="Arial" charset="0"/>
                <a:cs typeface="Symbol Std"/>
              </a:rPr>
              <a:t>G</a:t>
            </a:r>
            <a:endParaRPr lang="en-US" sz="1600" dirty="0">
              <a:solidFill>
                <a:srgbClr val="000000"/>
              </a:solidFill>
              <a:latin typeface="Symbol Std"/>
              <a:cs typeface="Symbol Std"/>
            </a:endParaRPr>
          </a:p>
        </p:txBody>
      </p:sp>
      <p:sp>
        <p:nvSpPr>
          <p:cNvPr id="33" name="Text Box 31"/>
          <p:cNvSpPr txBox="1">
            <a:spLocks noChangeArrowheads="1"/>
          </p:cNvSpPr>
          <p:nvPr/>
        </p:nvSpPr>
        <p:spPr bwMode="auto">
          <a:xfrm>
            <a:off x="4739217" y="3803845"/>
            <a:ext cx="273050" cy="1017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lnSpc>
                <a:spcPct val="83000"/>
              </a:lnSpc>
            </a:pPr>
            <a:r>
              <a:rPr lang="en-US" sz="1600" dirty="0" smtClean="0">
                <a:solidFill>
                  <a:srgbClr val="000000"/>
                </a:solidFill>
                <a:latin typeface="Arial" charset="0"/>
              </a:rPr>
              <a:t>C</a:t>
            </a:r>
          </a:p>
          <a:p>
            <a:pPr algn="ctr" eaLnBrk="0" hangingPunct="0">
              <a:lnSpc>
                <a:spcPct val="83000"/>
              </a:lnSpc>
            </a:pPr>
            <a:r>
              <a:rPr lang="en-US" sz="1600" dirty="0" smtClean="0">
                <a:solidFill>
                  <a:srgbClr val="000000"/>
                </a:solidFill>
                <a:latin typeface="Arial" charset="0"/>
              </a:rPr>
              <a:t>T</a:t>
            </a:r>
          </a:p>
          <a:p>
            <a:pPr algn="ctr" eaLnBrk="0" hangingPunct="0">
              <a:lnSpc>
                <a:spcPct val="83000"/>
              </a:lnSpc>
            </a:pPr>
            <a:r>
              <a:rPr lang="en-US" sz="1600" dirty="0">
                <a:solidFill>
                  <a:srgbClr val="000000"/>
                </a:solidFill>
                <a:latin typeface="Arial" charset="0"/>
                <a:cs typeface="Symbol Std"/>
              </a:rPr>
              <a:t>G</a:t>
            </a:r>
            <a:endParaRPr lang="en-US" sz="1600" dirty="0" smtClean="0">
              <a:solidFill>
                <a:srgbClr val="000000"/>
              </a:solidFill>
              <a:latin typeface="Arial" charset="0"/>
              <a:cs typeface="Symbol Std"/>
            </a:endParaRPr>
          </a:p>
          <a:p>
            <a:pPr algn="ctr" eaLnBrk="0" hangingPunct="0">
              <a:lnSpc>
                <a:spcPct val="83000"/>
              </a:lnSpc>
            </a:pPr>
            <a:r>
              <a:rPr lang="en-US" sz="1600" dirty="0" smtClean="0">
                <a:solidFill>
                  <a:srgbClr val="000000"/>
                </a:solidFill>
                <a:latin typeface="Arial" charset="0"/>
                <a:cs typeface="Symbol Std"/>
              </a:rPr>
              <a:t>T</a:t>
            </a:r>
          </a:p>
          <a:p>
            <a:pPr algn="ctr" eaLnBrk="0" hangingPunct="0">
              <a:lnSpc>
                <a:spcPct val="83000"/>
              </a:lnSpc>
            </a:pPr>
            <a:r>
              <a:rPr lang="en-US" sz="1600" dirty="0">
                <a:solidFill>
                  <a:srgbClr val="000000"/>
                </a:solidFill>
                <a:latin typeface="Arial" charset="0"/>
                <a:cs typeface="Symbol Std"/>
              </a:rPr>
              <a:t>T</a:t>
            </a:r>
            <a:endParaRPr lang="en-US" sz="1600" dirty="0">
              <a:solidFill>
                <a:srgbClr val="000000"/>
              </a:solidFill>
              <a:latin typeface="Symbol Std"/>
              <a:cs typeface="Symbol Std"/>
            </a:endParaRPr>
          </a:p>
        </p:txBody>
      </p:sp>
      <p:sp>
        <p:nvSpPr>
          <p:cNvPr id="34" name="Text Box 31"/>
          <p:cNvSpPr txBox="1">
            <a:spLocks noChangeArrowheads="1"/>
          </p:cNvSpPr>
          <p:nvPr/>
        </p:nvSpPr>
        <p:spPr bwMode="auto">
          <a:xfrm>
            <a:off x="4732867" y="3001628"/>
            <a:ext cx="273050" cy="7907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lnSpc>
                <a:spcPct val="83000"/>
              </a:lnSpc>
            </a:pPr>
            <a:r>
              <a:rPr lang="en-US" sz="1600" dirty="0" smtClean="0">
                <a:solidFill>
                  <a:srgbClr val="000000"/>
                </a:solidFill>
                <a:latin typeface="Arial" charset="0"/>
              </a:rPr>
              <a:t>G</a:t>
            </a:r>
          </a:p>
          <a:p>
            <a:pPr algn="ctr" eaLnBrk="0" hangingPunct="0">
              <a:lnSpc>
                <a:spcPct val="83000"/>
              </a:lnSpc>
            </a:pPr>
            <a:r>
              <a:rPr lang="en-US" sz="1600" dirty="0" smtClean="0">
                <a:solidFill>
                  <a:srgbClr val="000000"/>
                </a:solidFill>
                <a:latin typeface="Arial" charset="0"/>
              </a:rPr>
              <a:t>A</a:t>
            </a:r>
          </a:p>
          <a:p>
            <a:pPr algn="ctr" eaLnBrk="0" hangingPunct="0">
              <a:lnSpc>
                <a:spcPct val="83000"/>
              </a:lnSpc>
            </a:pPr>
            <a:r>
              <a:rPr lang="en-US" sz="1600" dirty="0" smtClean="0">
                <a:solidFill>
                  <a:srgbClr val="000000"/>
                </a:solidFill>
                <a:latin typeface="Arial" charset="0"/>
              </a:rPr>
              <a:t>A</a:t>
            </a:r>
          </a:p>
          <a:p>
            <a:pPr algn="ctr" eaLnBrk="0" hangingPunct="0">
              <a:lnSpc>
                <a:spcPct val="83000"/>
              </a:lnSpc>
            </a:pPr>
            <a:r>
              <a:rPr lang="en-US" sz="1600" dirty="0" smtClean="0">
                <a:solidFill>
                  <a:srgbClr val="000000"/>
                </a:solidFill>
                <a:latin typeface="Arial" charset="0"/>
              </a:rPr>
              <a:t>G</a:t>
            </a:r>
          </a:p>
        </p:txBody>
      </p:sp>
      <p:sp>
        <p:nvSpPr>
          <p:cNvPr id="35" name="Text Box 31"/>
          <p:cNvSpPr txBox="1">
            <a:spLocks noChangeArrowheads="1"/>
          </p:cNvSpPr>
          <p:nvPr/>
        </p:nvSpPr>
        <p:spPr bwMode="auto">
          <a:xfrm>
            <a:off x="4059767" y="3211178"/>
            <a:ext cx="273050" cy="608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lnSpc>
                <a:spcPct val="83000"/>
              </a:lnSpc>
              <a:spcAft>
                <a:spcPts val="0"/>
              </a:spcAft>
            </a:pPr>
            <a:r>
              <a:rPr lang="en-US" sz="1600" dirty="0" smtClean="0">
                <a:solidFill>
                  <a:srgbClr val="000000"/>
                </a:solidFill>
                <a:latin typeface="Arial" charset="0"/>
              </a:rPr>
              <a:t>A</a:t>
            </a:r>
          </a:p>
          <a:p>
            <a:pPr algn="ctr" eaLnBrk="0" hangingPunct="0">
              <a:lnSpc>
                <a:spcPct val="83000"/>
              </a:lnSpc>
              <a:spcAft>
                <a:spcPts val="0"/>
              </a:spcAft>
            </a:pPr>
            <a:r>
              <a:rPr lang="en-US" sz="1600" dirty="0" smtClean="0">
                <a:solidFill>
                  <a:srgbClr val="000000"/>
                </a:solidFill>
                <a:latin typeface="Arial" charset="0"/>
                <a:cs typeface="Symbol Std"/>
              </a:rPr>
              <a:t>A</a:t>
            </a:r>
          </a:p>
          <a:p>
            <a:pPr algn="ctr" eaLnBrk="0" hangingPunct="0">
              <a:lnSpc>
                <a:spcPct val="83000"/>
              </a:lnSpc>
              <a:spcAft>
                <a:spcPts val="0"/>
              </a:spcAft>
            </a:pPr>
            <a:r>
              <a:rPr lang="en-US" sz="1600" dirty="0" smtClean="0">
                <a:solidFill>
                  <a:srgbClr val="000000"/>
                </a:solidFill>
                <a:latin typeface="Arial" charset="0"/>
                <a:cs typeface="Symbol Std"/>
              </a:rPr>
              <a:t>G</a:t>
            </a:r>
          </a:p>
          <a:p>
            <a:pPr algn="ctr" eaLnBrk="0" hangingPunct="0">
              <a:lnSpc>
                <a:spcPct val="83000"/>
              </a:lnSpc>
              <a:spcAft>
                <a:spcPts val="0"/>
              </a:spcAft>
            </a:pPr>
            <a:endParaRPr lang="en-US" sz="1600" dirty="0">
              <a:solidFill>
                <a:srgbClr val="000000"/>
              </a:solidFill>
              <a:latin typeface="Symbol Std"/>
              <a:cs typeface="Symbol Std"/>
            </a:endParaRPr>
          </a:p>
        </p:txBody>
      </p:sp>
      <p:sp>
        <p:nvSpPr>
          <p:cNvPr id="36" name="Text Box 31"/>
          <p:cNvSpPr txBox="1">
            <a:spLocks noChangeArrowheads="1"/>
          </p:cNvSpPr>
          <p:nvPr/>
        </p:nvSpPr>
        <p:spPr bwMode="auto">
          <a:xfrm>
            <a:off x="3323167" y="3408028"/>
            <a:ext cx="273050" cy="3892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lnSpc>
                <a:spcPct val="83000"/>
              </a:lnSpc>
            </a:pPr>
            <a:r>
              <a:rPr lang="en-US" sz="1600" dirty="0" smtClean="0">
                <a:solidFill>
                  <a:srgbClr val="000000"/>
                </a:solidFill>
                <a:latin typeface="Arial" charset="0"/>
              </a:rPr>
              <a:t>A</a:t>
            </a:r>
          </a:p>
          <a:p>
            <a:pPr algn="ctr" eaLnBrk="0" hangingPunct="0">
              <a:lnSpc>
                <a:spcPct val="83000"/>
              </a:lnSpc>
            </a:pPr>
            <a:r>
              <a:rPr lang="en-US" sz="1600" dirty="0">
                <a:solidFill>
                  <a:srgbClr val="000000"/>
                </a:solidFill>
                <a:latin typeface="Arial" charset="0"/>
                <a:cs typeface="Symbol Std"/>
              </a:rPr>
              <a:t>G</a:t>
            </a:r>
            <a:endParaRPr lang="en-US" sz="1600" dirty="0">
              <a:solidFill>
                <a:srgbClr val="000000"/>
              </a:solidFill>
              <a:latin typeface="Symbol Std"/>
              <a:cs typeface="Symbol Std"/>
            </a:endParaRPr>
          </a:p>
        </p:txBody>
      </p:sp>
      <p:sp>
        <p:nvSpPr>
          <p:cNvPr id="37" name="Text Box 31"/>
          <p:cNvSpPr txBox="1">
            <a:spLocks noChangeArrowheads="1"/>
          </p:cNvSpPr>
          <p:nvPr/>
        </p:nvSpPr>
        <p:spPr bwMode="auto">
          <a:xfrm>
            <a:off x="7562850" y="2186711"/>
            <a:ext cx="361950" cy="2262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lnSpc>
                <a:spcPct val="80000"/>
              </a:lnSpc>
            </a:pPr>
            <a:r>
              <a:rPr lang="en-US" sz="1800" dirty="0" err="1" smtClean="0">
                <a:solidFill>
                  <a:srgbClr val="000000"/>
                </a:solidFill>
                <a:latin typeface="Arial" charset="0"/>
              </a:rPr>
              <a:t>dd</a:t>
            </a:r>
            <a:endParaRPr lang="en-US" sz="1800" dirty="0">
              <a:solidFill>
                <a:srgbClr val="000000"/>
              </a:solidFill>
              <a:latin typeface="Symbol Std"/>
              <a:cs typeface="Symbol Std"/>
            </a:endParaRPr>
          </a:p>
        </p:txBody>
      </p:sp>
      <p:sp>
        <p:nvSpPr>
          <p:cNvPr id="38" name="Text Box 31"/>
          <p:cNvSpPr txBox="1">
            <a:spLocks noChangeArrowheads="1"/>
          </p:cNvSpPr>
          <p:nvPr/>
        </p:nvSpPr>
        <p:spPr bwMode="auto">
          <a:xfrm>
            <a:off x="6769100" y="2402611"/>
            <a:ext cx="361950" cy="2262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lnSpc>
                <a:spcPct val="80000"/>
              </a:lnSpc>
            </a:pPr>
            <a:r>
              <a:rPr lang="en-US" sz="1800" dirty="0" err="1" smtClean="0">
                <a:solidFill>
                  <a:srgbClr val="000000"/>
                </a:solidFill>
                <a:latin typeface="Arial" charset="0"/>
              </a:rPr>
              <a:t>dd</a:t>
            </a:r>
            <a:endParaRPr lang="en-US" sz="1800" dirty="0">
              <a:solidFill>
                <a:srgbClr val="000000"/>
              </a:solidFill>
              <a:latin typeface="Symbol Std"/>
              <a:cs typeface="Symbol Std"/>
            </a:endParaRPr>
          </a:p>
        </p:txBody>
      </p:sp>
      <p:sp>
        <p:nvSpPr>
          <p:cNvPr id="39" name="Text Box 31"/>
          <p:cNvSpPr txBox="1">
            <a:spLocks noChangeArrowheads="1"/>
          </p:cNvSpPr>
          <p:nvPr/>
        </p:nvSpPr>
        <p:spPr bwMode="auto">
          <a:xfrm>
            <a:off x="5962650" y="2586761"/>
            <a:ext cx="361950" cy="2262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lnSpc>
                <a:spcPct val="80000"/>
              </a:lnSpc>
            </a:pPr>
            <a:r>
              <a:rPr lang="en-US" sz="1800" dirty="0" err="1" smtClean="0">
                <a:solidFill>
                  <a:srgbClr val="000000"/>
                </a:solidFill>
                <a:latin typeface="Arial" charset="0"/>
              </a:rPr>
              <a:t>dd</a:t>
            </a:r>
            <a:endParaRPr lang="en-US" sz="1800" dirty="0">
              <a:solidFill>
                <a:srgbClr val="000000"/>
              </a:solidFill>
              <a:latin typeface="Symbol Std"/>
              <a:cs typeface="Symbol Std"/>
            </a:endParaRPr>
          </a:p>
        </p:txBody>
      </p:sp>
      <p:sp>
        <p:nvSpPr>
          <p:cNvPr id="40" name="Text Box 31"/>
          <p:cNvSpPr txBox="1">
            <a:spLocks noChangeArrowheads="1"/>
          </p:cNvSpPr>
          <p:nvPr/>
        </p:nvSpPr>
        <p:spPr bwMode="auto">
          <a:xfrm>
            <a:off x="5162550" y="2789961"/>
            <a:ext cx="361950" cy="2262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lnSpc>
                <a:spcPct val="80000"/>
              </a:lnSpc>
            </a:pPr>
            <a:r>
              <a:rPr lang="en-US" sz="1800" dirty="0" err="1" smtClean="0">
                <a:solidFill>
                  <a:srgbClr val="000000"/>
                </a:solidFill>
                <a:latin typeface="Arial" charset="0"/>
              </a:rPr>
              <a:t>dd</a:t>
            </a:r>
            <a:endParaRPr lang="en-US" sz="1800" dirty="0">
              <a:solidFill>
                <a:srgbClr val="000000"/>
              </a:solidFill>
              <a:latin typeface="Symbol Std"/>
              <a:cs typeface="Symbol Std"/>
            </a:endParaRPr>
          </a:p>
        </p:txBody>
      </p:sp>
      <p:sp>
        <p:nvSpPr>
          <p:cNvPr id="41" name="Text Box 31"/>
          <p:cNvSpPr txBox="1">
            <a:spLocks noChangeArrowheads="1"/>
          </p:cNvSpPr>
          <p:nvPr/>
        </p:nvSpPr>
        <p:spPr bwMode="auto">
          <a:xfrm>
            <a:off x="4413250" y="2999511"/>
            <a:ext cx="361950" cy="2262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lnSpc>
                <a:spcPct val="80000"/>
              </a:lnSpc>
            </a:pPr>
            <a:r>
              <a:rPr lang="en-US" sz="1800" dirty="0" err="1" smtClean="0">
                <a:solidFill>
                  <a:srgbClr val="000000"/>
                </a:solidFill>
                <a:latin typeface="Arial" charset="0"/>
              </a:rPr>
              <a:t>dd</a:t>
            </a:r>
            <a:endParaRPr lang="en-US" sz="1800" dirty="0">
              <a:solidFill>
                <a:srgbClr val="000000"/>
              </a:solidFill>
              <a:latin typeface="Symbol Std"/>
              <a:cs typeface="Symbol Std"/>
            </a:endParaRPr>
          </a:p>
        </p:txBody>
      </p:sp>
      <p:sp>
        <p:nvSpPr>
          <p:cNvPr id="42" name="Text Box 31"/>
          <p:cNvSpPr txBox="1">
            <a:spLocks noChangeArrowheads="1"/>
          </p:cNvSpPr>
          <p:nvPr/>
        </p:nvSpPr>
        <p:spPr bwMode="auto">
          <a:xfrm>
            <a:off x="3740150" y="3202711"/>
            <a:ext cx="361950" cy="2262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lnSpc>
                <a:spcPct val="80000"/>
              </a:lnSpc>
            </a:pPr>
            <a:r>
              <a:rPr lang="en-US" sz="1800" dirty="0" err="1" smtClean="0">
                <a:solidFill>
                  <a:srgbClr val="000000"/>
                </a:solidFill>
                <a:latin typeface="Arial" charset="0"/>
              </a:rPr>
              <a:t>dd</a:t>
            </a:r>
            <a:endParaRPr lang="en-US" sz="1800" dirty="0">
              <a:solidFill>
                <a:srgbClr val="000000"/>
              </a:solidFill>
              <a:latin typeface="Symbol Std"/>
              <a:cs typeface="Symbol Std"/>
            </a:endParaRPr>
          </a:p>
        </p:txBody>
      </p:sp>
      <p:sp>
        <p:nvSpPr>
          <p:cNvPr id="43" name="Text Box 31"/>
          <p:cNvSpPr txBox="1">
            <a:spLocks noChangeArrowheads="1"/>
          </p:cNvSpPr>
          <p:nvPr/>
        </p:nvSpPr>
        <p:spPr bwMode="auto">
          <a:xfrm>
            <a:off x="2997200" y="3386861"/>
            <a:ext cx="361950" cy="2262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lnSpc>
                <a:spcPct val="80000"/>
              </a:lnSpc>
            </a:pPr>
            <a:r>
              <a:rPr lang="en-US" sz="1800" dirty="0" err="1" smtClean="0">
                <a:solidFill>
                  <a:srgbClr val="000000"/>
                </a:solidFill>
                <a:latin typeface="Arial" charset="0"/>
              </a:rPr>
              <a:t>dd</a:t>
            </a:r>
            <a:endParaRPr lang="en-US" sz="1800" dirty="0">
              <a:solidFill>
                <a:srgbClr val="000000"/>
              </a:solidFill>
              <a:latin typeface="Symbol Std"/>
              <a:cs typeface="Symbol Std"/>
            </a:endParaRPr>
          </a:p>
        </p:txBody>
      </p:sp>
      <p:sp>
        <p:nvSpPr>
          <p:cNvPr id="44" name="Text Box 31"/>
          <p:cNvSpPr txBox="1">
            <a:spLocks noChangeArrowheads="1"/>
          </p:cNvSpPr>
          <p:nvPr/>
        </p:nvSpPr>
        <p:spPr bwMode="auto">
          <a:xfrm>
            <a:off x="2336800" y="3577361"/>
            <a:ext cx="361950" cy="2262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lnSpc>
                <a:spcPct val="80000"/>
              </a:lnSpc>
            </a:pPr>
            <a:r>
              <a:rPr lang="en-US" sz="1800" dirty="0" err="1" smtClean="0">
                <a:solidFill>
                  <a:srgbClr val="000000"/>
                </a:solidFill>
                <a:latin typeface="Arial" charset="0"/>
              </a:rPr>
              <a:t>dd</a:t>
            </a:r>
            <a:endParaRPr lang="en-US" sz="1800" dirty="0">
              <a:solidFill>
                <a:srgbClr val="000000"/>
              </a:solidFill>
              <a:latin typeface="Symbol Std"/>
              <a:cs typeface="Symbol Std"/>
            </a:endParaRPr>
          </a:p>
        </p:txBody>
      </p:sp>
      <p:sp>
        <p:nvSpPr>
          <p:cNvPr id="45" name="Text Box 31"/>
          <p:cNvSpPr txBox="1">
            <a:spLocks noChangeArrowheads="1"/>
          </p:cNvSpPr>
          <p:nvPr/>
        </p:nvSpPr>
        <p:spPr bwMode="auto">
          <a:xfrm>
            <a:off x="1555750" y="3793261"/>
            <a:ext cx="361950" cy="2262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lnSpc>
                <a:spcPct val="80000"/>
              </a:lnSpc>
            </a:pPr>
            <a:r>
              <a:rPr lang="en-US" sz="1800" dirty="0" err="1" smtClean="0">
                <a:solidFill>
                  <a:srgbClr val="000000"/>
                </a:solidFill>
                <a:latin typeface="Arial" charset="0"/>
              </a:rPr>
              <a:t>dd</a:t>
            </a:r>
            <a:endParaRPr lang="en-US" sz="1800" dirty="0">
              <a:solidFill>
                <a:srgbClr val="000000"/>
              </a:solidFill>
              <a:latin typeface="Symbol Std"/>
              <a:cs typeface="Symbol Std"/>
            </a:endParaRPr>
          </a:p>
        </p:txBody>
      </p:sp>
      <p:sp>
        <p:nvSpPr>
          <p:cNvPr id="46" name="Text Box 31"/>
          <p:cNvSpPr txBox="1">
            <a:spLocks noChangeArrowheads="1"/>
          </p:cNvSpPr>
          <p:nvPr/>
        </p:nvSpPr>
        <p:spPr bwMode="auto">
          <a:xfrm>
            <a:off x="359834" y="1462810"/>
            <a:ext cx="1382660" cy="343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900" dirty="0" smtClean="0">
                <a:solidFill>
                  <a:srgbClr val="FF6600"/>
                </a:solidFill>
                <a:latin typeface="Arial" charset="0"/>
              </a:rPr>
              <a:t>Technique</a:t>
            </a:r>
            <a:endParaRPr lang="en-US" sz="1900" dirty="0">
              <a:solidFill>
                <a:srgbClr val="FF6600"/>
              </a:solidFill>
              <a:latin typeface="Arial" charset="0"/>
            </a:endParaRPr>
          </a:p>
        </p:txBody>
      </p:sp>
    </p:spTree>
    <p:extLst>
      <p:ext uri="{BB962C8B-B14F-4D97-AF65-F5344CB8AC3E}">
        <p14:creationId xmlns:p14="http://schemas.microsoft.com/office/powerpoint/2010/main" val="804958979"/>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_UN07Test_Q14-U.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4536" y="1776984"/>
            <a:ext cx="3614928" cy="3304032"/>
          </a:xfrm>
          <a:prstGeom prst="rect">
            <a:avLst/>
          </a:prstGeom>
        </p:spPr>
      </p:pic>
      <p:sp>
        <p:nvSpPr>
          <p:cNvPr id="9217" name="Rectangle 3"/>
          <p:cNvSpPr>
            <a:spLocks noGrp="1" noChangeArrowheads="1"/>
          </p:cNvSpPr>
          <p:nvPr>
            <p:ph type="ctrTitle"/>
          </p:nvPr>
        </p:nvSpPr>
        <p:spPr bwMode="auto">
          <a:xfrm>
            <a:off x="20638" y="0"/>
            <a:ext cx="5648325" cy="30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20.UN07</a:t>
            </a:r>
            <a:endParaRPr lang="en-US" sz="1200" dirty="0">
              <a:latin typeface="Arial" charset="0"/>
            </a:endParaRPr>
          </a:p>
        </p:txBody>
      </p:sp>
    </p:spTree>
    <p:extLst>
      <p:ext uri="{BB962C8B-B14F-4D97-AF65-F5344CB8AC3E}">
        <p14:creationId xmlns:p14="http://schemas.microsoft.com/office/powerpoint/2010/main" val="216407087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_03cDideoxyChainTerm-U.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704" y="554990"/>
            <a:ext cx="7784592" cy="5608320"/>
          </a:xfrm>
          <a:prstGeom prst="rect">
            <a:avLst/>
          </a:prstGeom>
        </p:spPr>
      </p:pic>
      <p:sp>
        <p:nvSpPr>
          <p:cNvPr id="9217" name="Rectangle 3"/>
          <p:cNvSpPr>
            <a:spLocks noGrp="1" noChangeArrowheads="1"/>
          </p:cNvSpPr>
          <p:nvPr>
            <p:ph type="ctrTitle"/>
          </p:nvPr>
        </p:nvSpPr>
        <p:spPr bwMode="auto">
          <a:xfrm>
            <a:off x="20638" y="0"/>
            <a:ext cx="5648325" cy="30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20.3c</a:t>
            </a:r>
            <a:endParaRPr lang="en-US" sz="1200" dirty="0">
              <a:latin typeface="Arial" charset="0"/>
            </a:endParaRPr>
          </a:p>
        </p:txBody>
      </p:sp>
      <p:cxnSp>
        <p:nvCxnSpPr>
          <p:cNvPr id="6" name="Straight Connector 5"/>
          <p:cNvCxnSpPr/>
          <p:nvPr/>
        </p:nvCxnSpPr>
        <p:spPr bwMode="auto">
          <a:xfrm>
            <a:off x="3010232" y="4101633"/>
            <a:ext cx="461101" cy="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7" name="Straight Connector 6"/>
          <p:cNvCxnSpPr/>
          <p:nvPr/>
        </p:nvCxnSpPr>
        <p:spPr bwMode="auto">
          <a:xfrm flipV="1">
            <a:off x="2900166" y="5892800"/>
            <a:ext cx="562701" cy="3767"/>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11" name="Text Box 31"/>
          <p:cNvSpPr txBox="1">
            <a:spLocks noChangeArrowheads="1"/>
          </p:cNvSpPr>
          <p:nvPr/>
        </p:nvSpPr>
        <p:spPr bwMode="auto">
          <a:xfrm>
            <a:off x="1159934" y="982327"/>
            <a:ext cx="1524000" cy="9057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900" dirty="0" smtClean="0">
                <a:solidFill>
                  <a:srgbClr val="000000"/>
                </a:solidFill>
                <a:latin typeface="Arial" charset="0"/>
              </a:rPr>
              <a:t>Direction</a:t>
            </a:r>
            <a:br>
              <a:rPr lang="en-US" sz="1900" dirty="0" smtClean="0">
                <a:solidFill>
                  <a:srgbClr val="000000"/>
                </a:solidFill>
                <a:latin typeface="Arial" charset="0"/>
              </a:rPr>
            </a:br>
            <a:r>
              <a:rPr lang="en-US" sz="1900" dirty="0" smtClean="0">
                <a:solidFill>
                  <a:srgbClr val="000000"/>
                </a:solidFill>
                <a:latin typeface="Arial" charset="0"/>
              </a:rPr>
              <a:t>of movement</a:t>
            </a:r>
            <a:br>
              <a:rPr lang="en-US" sz="1900" dirty="0" smtClean="0">
                <a:solidFill>
                  <a:srgbClr val="000000"/>
                </a:solidFill>
                <a:latin typeface="Arial" charset="0"/>
              </a:rPr>
            </a:br>
            <a:r>
              <a:rPr lang="en-US" sz="1900" dirty="0" smtClean="0">
                <a:solidFill>
                  <a:srgbClr val="000000"/>
                </a:solidFill>
                <a:latin typeface="Arial" charset="0"/>
              </a:rPr>
              <a:t>of strands</a:t>
            </a:r>
            <a:endParaRPr lang="en-US" sz="1900" dirty="0">
              <a:solidFill>
                <a:srgbClr val="000000"/>
              </a:solidFill>
              <a:latin typeface="Arial" charset="0"/>
            </a:endParaRPr>
          </a:p>
        </p:txBody>
      </p:sp>
      <p:sp>
        <p:nvSpPr>
          <p:cNvPr id="12" name="Text Box 31"/>
          <p:cNvSpPr txBox="1">
            <a:spLocks noChangeArrowheads="1"/>
          </p:cNvSpPr>
          <p:nvPr/>
        </p:nvSpPr>
        <p:spPr bwMode="auto">
          <a:xfrm>
            <a:off x="3680883" y="1259611"/>
            <a:ext cx="2584450" cy="3151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900" dirty="0" smtClean="0">
                <a:solidFill>
                  <a:srgbClr val="000000"/>
                </a:solidFill>
                <a:latin typeface="Arial" charset="0"/>
              </a:rPr>
              <a:t>Longest labeled strand</a:t>
            </a:r>
            <a:endParaRPr lang="en-US" sz="1900" dirty="0">
              <a:solidFill>
                <a:srgbClr val="000000"/>
              </a:solidFill>
              <a:latin typeface="Arial" charset="0"/>
            </a:endParaRPr>
          </a:p>
        </p:txBody>
      </p:sp>
      <p:sp>
        <p:nvSpPr>
          <p:cNvPr id="13" name="Text Box 31"/>
          <p:cNvSpPr txBox="1">
            <a:spLocks noChangeArrowheads="1"/>
          </p:cNvSpPr>
          <p:nvPr/>
        </p:nvSpPr>
        <p:spPr bwMode="auto">
          <a:xfrm>
            <a:off x="4976284" y="2093578"/>
            <a:ext cx="1026583" cy="319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900" dirty="0" smtClean="0">
                <a:solidFill>
                  <a:srgbClr val="000000"/>
                </a:solidFill>
                <a:latin typeface="Arial" charset="0"/>
              </a:rPr>
              <a:t>Detector</a:t>
            </a:r>
            <a:endParaRPr lang="en-US" sz="1900" dirty="0">
              <a:solidFill>
                <a:srgbClr val="000000"/>
              </a:solidFill>
              <a:latin typeface="Arial" charset="0"/>
            </a:endParaRPr>
          </a:p>
        </p:txBody>
      </p:sp>
      <p:sp>
        <p:nvSpPr>
          <p:cNvPr id="14" name="Text Box 31"/>
          <p:cNvSpPr txBox="1">
            <a:spLocks noChangeArrowheads="1"/>
          </p:cNvSpPr>
          <p:nvPr/>
        </p:nvSpPr>
        <p:spPr bwMode="auto">
          <a:xfrm>
            <a:off x="1299635" y="3050310"/>
            <a:ext cx="656166" cy="2686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900" dirty="0" smtClean="0">
                <a:solidFill>
                  <a:srgbClr val="000000"/>
                </a:solidFill>
                <a:latin typeface="Arial" charset="0"/>
              </a:rPr>
              <a:t>Laser</a:t>
            </a:r>
            <a:endParaRPr lang="en-US" sz="1900" dirty="0">
              <a:solidFill>
                <a:srgbClr val="000000"/>
              </a:solidFill>
              <a:latin typeface="Arial" charset="0"/>
            </a:endParaRPr>
          </a:p>
        </p:txBody>
      </p:sp>
      <p:sp>
        <p:nvSpPr>
          <p:cNvPr id="15" name="Text Box 31"/>
          <p:cNvSpPr txBox="1">
            <a:spLocks noChangeArrowheads="1"/>
          </p:cNvSpPr>
          <p:nvPr/>
        </p:nvSpPr>
        <p:spPr bwMode="auto">
          <a:xfrm>
            <a:off x="3661834" y="3185768"/>
            <a:ext cx="2747433" cy="319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900" dirty="0" smtClean="0">
                <a:solidFill>
                  <a:srgbClr val="000000"/>
                </a:solidFill>
                <a:latin typeface="Arial" charset="0"/>
              </a:rPr>
              <a:t>Shortest labeled strand</a:t>
            </a:r>
            <a:endParaRPr lang="en-US" sz="1900" dirty="0">
              <a:solidFill>
                <a:srgbClr val="000000"/>
              </a:solidFill>
              <a:latin typeface="Arial" charset="0"/>
            </a:endParaRPr>
          </a:p>
        </p:txBody>
      </p:sp>
      <p:sp>
        <p:nvSpPr>
          <p:cNvPr id="16" name="Text Box 31"/>
          <p:cNvSpPr txBox="1">
            <a:spLocks noChangeArrowheads="1"/>
          </p:cNvSpPr>
          <p:nvPr/>
        </p:nvSpPr>
        <p:spPr bwMode="auto">
          <a:xfrm>
            <a:off x="711200" y="3562545"/>
            <a:ext cx="990599" cy="2643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900" dirty="0" smtClean="0">
                <a:solidFill>
                  <a:srgbClr val="FF6600"/>
                </a:solidFill>
                <a:latin typeface="Arial" charset="0"/>
              </a:rPr>
              <a:t>Results</a:t>
            </a:r>
            <a:endParaRPr lang="en-US" sz="1900" dirty="0">
              <a:solidFill>
                <a:srgbClr val="FF6600"/>
              </a:solidFill>
              <a:latin typeface="Arial" charset="0"/>
            </a:endParaRPr>
          </a:p>
        </p:txBody>
      </p:sp>
      <p:sp>
        <p:nvSpPr>
          <p:cNvPr id="17" name="Text Box 31"/>
          <p:cNvSpPr txBox="1">
            <a:spLocks noChangeArrowheads="1"/>
          </p:cNvSpPr>
          <p:nvPr/>
        </p:nvSpPr>
        <p:spPr bwMode="auto">
          <a:xfrm>
            <a:off x="1219205" y="3937196"/>
            <a:ext cx="1769533" cy="8634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900" dirty="0" smtClean="0">
                <a:solidFill>
                  <a:srgbClr val="000000"/>
                </a:solidFill>
                <a:latin typeface="Arial" charset="0"/>
              </a:rPr>
              <a:t>Last nucleotide</a:t>
            </a:r>
            <a:br>
              <a:rPr lang="en-US" sz="1900" dirty="0" smtClean="0">
                <a:solidFill>
                  <a:srgbClr val="000000"/>
                </a:solidFill>
                <a:latin typeface="Arial" charset="0"/>
              </a:rPr>
            </a:br>
            <a:r>
              <a:rPr lang="en-US" sz="1900" dirty="0" smtClean="0">
                <a:solidFill>
                  <a:srgbClr val="000000"/>
                </a:solidFill>
                <a:latin typeface="Arial" charset="0"/>
              </a:rPr>
              <a:t>of longest</a:t>
            </a:r>
            <a:br>
              <a:rPr lang="en-US" sz="1900" dirty="0" smtClean="0">
                <a:solidFill>
                  <a:srgbClr val="000000"/>
                </a:solidFill>
                <a:latin typeface="Arial" charset="0"/>
              </a:rPr>
            </a:br>
            <a:r>
              <a:rPr lang="en-US" sz="1900" dirty="0" smtClean="0">
                <a:solidFill>
                  <a:srgbClr val="000000"/>
                </a:solidFill>
                <a:latin typeface="Arial" charset="0"/>
              </a:rPr>
              <a:t>labeled strand</a:t>
            </a:r>
            <a:endParaRPr lang="en-US" sz="1900" dirty="0">
              <a:solidFill>
                <a:srgbClr val="000000"/>
              </a:solidFill>
              <a:latin typeface="Arial" charset="0"/>
            </a:endParaRPr>
          </a:p>
        </p:txBody>
      </p:sp>
      <p:sp>
        <p:nvSpPr>
          <p:cNvPr id="18" name="Text Box 31"/>
          <p:cNvSpPr txBox="1">
            <a:spLocks noChangeArrowheads="1"/>
          </p:cNvSpPr>
          <p:nvPr/>
        </p:nvSpPr>
        <p:spPr bwMode="auto">
          <a:xfrm>
            <a:off x="1227672" y="5181796"/>
            <a:ext cx="1803398" cy="897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900" dirty="0" smtClean="0">
                <a:solidFill>
                  <a:srgbClr val="000000"/>
                </a:solidFill>
                <a:latin typeface="Arial" charset="0"/>
              </a:rPr>
              <a:t>Last nucleotide</a:t>
            </a:r>
            <a:br>
              <a:rPr lang="en-US" sz="1900" dirty="0" smtClean="0">
                <a:solidFill>
                  <a:srgbClr val="000000"/>
                </a:solidFill>
                <a:latin typeface="Arial" charset="0"/>
              </a:rPr>
            </a:br>
            <a:r>
              <a:rPr lang="en-US" sz="1900" dirty="0" smtClean="0">
                <a:solidFill>
                  <a:srgbClr val="000000"/>
                </a:solidFill>
                <a:latin typeface="Arial" charset="0"/>
              </a:rPr>
              <a:t>of shortest</a:t>
            </a:r>
            <a:br>
              <a:rPr lang="en-US" sz="1900" dirty="0" smtClean="0">
                <a:solidFill>
                  <a:srgbClr val="000000"/>
                </a:solidFill>
                <a:latin typeface="Arial" charset="0"/>
              </a:rPr>
            </a:br>
            <a:r>
              <a:rPr lang="en-US" sz="1900" dirty="0" smtClean="0">
                <a:solidFill>
                  <a:srgbClr val="000000"/>
                </a:solidFill>
                <a:latin typeface="Arial" charset="0"/>
              </a:rPr>
              <a:t>labeled strand</a:t>
            </a:r>
            <a:endParaRPr lang="en-US" sz="1900" dirty="0">
              <a:solidFill>
                <a:srgbClr val="000000"/>
              </a:solidFill>
              <a:latin typeface="Arial" charset="0"/>
            </a:endParaRPr>
          </a:p>
        </p:txBody>
      </p:sp>
      <p:sp>
        <p:nvSpPr>
          <p:cNvPr id="19" name="Text Box 31"/>
          <p:cNvSpPr txBox="1">
            <a:spLocks noChangeArrowheads="1"/>
          </p:cNvSpPr>
          <p:nvPr/>
        </p:nvSpPr>
        <p:spPr bwMode="auto">
          <a:xfrm>
            <a:off x="3475552" y="4013196"/>
            <a:ext cx="258233" cy="9990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lnSpc>
                <a:spcPct val="90000"/>
              </a:lnSpc>
            </a:pPr>
            <a:r>
              <a:rPr lang="en-US" sz="1600" dirty="0" smtClean="0">
                <a:solidFill>
                  <a:srgbClr val="000000"/>
                </a:solidFill>
                <a:latin typeface="Arial" charset="0"/>
              </a:rPr>
              <a:t>G</a:t>
            </a:r>
          </a:p>
          <a:p>
            <a:pPr algn="ctr" eaLnBrk="0" hangingPunct="0">
              <a:lnSpc>
                <a:spcPct val="90000"/>
              </a:lnSpc>
            </a:pPr>
            <a:r>
              <a:rPr lang="en-US" sz="1600" dirty="0" smtClean="0">
                <a:solidFill>
                  <a:srgbClr val="000000"/>
                </a:solidFill>
                <a:latin typeface="Arial" charset="0"/>
                <a:cs typeface="Symbol Std"/>
              </a:rPr>
              <a:t>A</a:t>
            </a:r>
          </a:p>
          <a:p>
            <a:pPr algn="ctr" eaLnBrk="0" hangingPunct="0">
              <a:lnSpc>
                <a:spcPct val="90000"/>
              </a:lnSpc>
            </a:pPr>
            <a:r>
              <a:rPr lang="en-US" sz="1600" dirty="0" smtClean="0">
                <a:solidFill>
                  <a:srgbClr val="000000"/>
                </a:solidFill>
                <a:latin typeface="Arial" charset="0"/>
                <a:cs typeface="Symbol Std"/>
              </a:rPr>
              <a:t>C</a:t>
            </a:r>
          </a:p>
          <a:p>
            <a:pPr algn="ctr" eaLnBrk="0" hangingPunct="0">
              <a:lnSpc>
                <a:spcPct val="90000"/>
              </a:lnSpc>
            </a:pPr>
            <a:r>
              <a:rPr lang="en-US" sz="1600" dirty="0" smtClean="0">
                <a:solidFill>
                  <a:srgbClr val="000000"/>
                </a:solidFill>
                <a:latin typeface="Arial" charset="0"/>
                <a:cs typeface="Symbol Std"/>
              </a:rPr>
              <a:t>T</a:t>
            </a:r>
          </a:p>
        </p:txBody>
      </p:sp>
      <p:sp>
        <p:nvSpPr>
          <p:cNvPr id="20" name="Text Box 31"/>
          <p:cNvSpPr txBox="1">
            <a:spLocks noChangeArrowheads="1"/>
          </p:cNvSpPr>
          <p:nvPr/>
        </p:nvSpPr>
        <p:spPr bwMode="auto">
          <a:xfrm>
            <a:off x="3475552" y="4673595"/>
            <a:ext cx="258233" cy="15070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lnSpc>
                <a:spcPct val="90000"/>
              </a:lnSpc>
            </a:pPr>
            <a:endParaRPr lang="en-US" sz="1600" dirty="0" smtClean="0">
              <a:solidFill>
                <a:srgbClr val="000000"/>
              </a:solidFill>
              <a:latin typeface="Arial" charset="0"/>
              <a:cs typeface="Symbol Std"/>
            </a:endParaRPr>
          </a:p>
          <a:p>
            <a:pPr algn="ctr" eaLnBrk="0" hangingPunct="0">
              <a:lnSpc>
                <a:spcPct val="90000"/>
              </a:lnSpc>
            </a:pPr>
            <a:r>
              <a:rPr lang="en-US" sz="1600" dirty="0" smtClean="0">
                <a:solidFill>
                  <a:srgbClr val="000000"/>
                </a:solidFill>
                <a:latin typeface="Arial" charset="0"/>
                <a:cs typeface="Symbol Std"/>
              </a:rPr>
              <a:t>G</a:t>
            </a:r>
          </a:p>
          <a:p>
            <a:pPr algn="ctr" eaLnBrk="0" hangingPunct="0">
              <a:lnSpc>
                <a:spcPct val="90000"/>
              </a:lnSpc>
            </a:pPr>
            <a:r>
              <a:rPr lang="en-US" sz="1600" dirty="0" smtClean="0">
                <a:solidFill>
                  <a:srgbClr val="000000"/>
                </a:solidFill>
                <a:latin typeface="Arial" charset="0"/>
                <a:cs typeface="Symbol Std"/>
              </a:rPr>
              <a:t>A</a:t>
            </a:r>
          </a:p>
          <a:p>
            <a:pPr algn="ctr" eaLnBrk="0" hangingPunct="0">
              <a:lnSpc>
                <a:spcPct val="90000"/>
              </a:lnSpc>
            </a:pPr>
            <a:r>
              <a:rPr lang="en-US" sz="1600" dirty="0" smtClean="0">
                <a:solidFill>
                  <a:srgbClr val="000000"/>
                </a:solidFill>
                <a:latin typeface="Arial" charset="0"/>
                <a:cs typeface="Symbol Std"/>
              </a:rPr>
              <a:t>A</a:t>
            </a:r>
          </a:p>
          <a:p>
            <a:pPr algn="ctr" eaLnBrk="0" hangingPunct="0">
              <a:lnSpc>
                <a:spcPct val="90000"/>
              </a:lnSpc>
            </a:pPr>
            <a:r>
              <a:rPr lang="en-US" sz="1600" dirty="0" smtClean="0">
                <a:solidFill>
                  <a:srgbClr val="000000"/>
                </a:solidFill>
                <a:latin typeface="Arial" charset="0"/>
                <a:cs typeface="Symbol Std"/>
              </a:rPr>
              <a:t>G</a:t>
            </a:r>
          </a:p>
          <a:p>
            <a:pPr algn="ctr" eaLnBrk="0" hangingPunct="0">
              <a:lnSpc>
                <a:spcPct val="90000"/>
              </a:lnSpc>
            </a:pPr>
            <a:r>
              <a:rPr lang="en-US" sz="1600" dirty="0">
                <a:solidFill>
                  <a:srgbClr val="000000"/>
                </a:solidFill>
                <a:latin typeface="Arial" charset="0"/>
                <a:cs typeface="Symbol Std"/>
              </a:rPr>
              <a:t>C</a:t>
            </a:r>
            <a:endParaRPr lang="en-US" sz="1600" dirty="0">
              <a:solidFill>
                <a:srgbClr val="000000"/>
              </a:solidFill>
              <a:latin typeface="Symbol Std"/>
              <a:cs typeface="Symbol Std"/>
            </a:endParaRPr>
          </a:p>
        </p:txBody>
      </p:sp>
      <p:sp>
        <p:nvSpPr>
          <p:cNvPr id="21" name="Text Box 31"/>
          <p:cNvSpPr txBox="1">
            <a:spLocks noChangeArrowheads="1"/>
          </p:cNvSpPr>
          <p:nvPr/>
        </p:nvSpPr>
        <p:spPr bwMode="auto">
          <a:xfrm>
            <a:off x="740834" y="523011"/>
            <a:ext cx="1382660" cy="343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900" dirty="0" smtClean="0">
                <a:solidFill>
                  <a:srgbClr val="FF6600"/>
                </a:solidFill>
                <a:latin typeface="Arial" charset="0"/>
              </a:rPr>
              <a:t>Technique</a:t>
            </a:r>
            <a:endParaRPr lang="en-US" sz="1900" dirty="0">
              <a:solidFill>
                <a:srgbClr val="FF6600"/>
              </a:solidFill>
              <a:latin typeface="Arial" charset="0"/>
            </a:endParaRPr>
          </a:p>
        </p:txBody>
      </p:sp>
    </p:spTree>
    <p:extLst>
      <p:ext uri="{BB962C8B-B14F-4D97-AF65-F5344CB8AC3E}">
        <p14:creationId xmlns:p14="http://schemas.microsoft.com/office/powerpoint/2010/main" val="350971413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smtClean="0"/>
              <a:t> </a:t>
            </a:r>
            <a:endParaRPr lang="en-US" dirty="0"/>
          </a:p>
        </p:txBody>
      </p:sp>
      <p:sp>
        <p:nvSpPr>
          <p:cNvPr id="4099" name="Rectangle 3"/>
          <p:cNvSpPr>
            <a:spLocks noGrp="1" noChangeArrowheads="1"/>
          </p:cNvSpPr>
          <p:nvPr>
            <p:ph idx="1"/>
          </p:nvPr>
        </p:nvSpPr>
        <p:spPr/>
        <p:txBody>
          <a:bodyPr/>
          <a:lstStyle/>
          <a:p>
            <a:r>
              <a:rPr lang="en-US" smtClean="0"/>
              <a:t>“Next-generation sequencing” techniques use a single template strand that is immobilized and amplified to produce an enormous number of identical fragments</a:t>
            </a:r>
          </a:p>
          <a:p>
            <a:r>
              <a:rPr lang="en-US" smtClean="0"/>
              <a:t>Thousands or hundreds of thousands of fragments (400–1,000 nucleotides long) are sequenced in parallel </a:t>
            </a:r>
          </a:p>
          <a:p>
            <a:r>
              <a:rPr lang="en-US" smtClean="0"/>
              <a:t>This is a type of “high-throughput” technology</a:t>
            </a:r>
            <a:endParaRPr lang="en-US" dirty="0"/>
          </a:p>
        </p:txBody>
      </p:sp>
      <p:sp>
        <p:nvSpPr>
          <p:cNvPr id="4100" name="Text Box 4"/>
          <p:cNvSpPr txBox="1">
            <a:spLocks noChangeArrowheads="1"/>
          </p:cNvSpPr>
          <p:nvPr/>
        </p:nvSpPr>
        <p:spPr bwMode="auto">
          <a:xfrm>
            <a:off x="6362700" y="5183188"/>
            <a:ext cx="16287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Geneva"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r"/>
            <a:endParaRPr lang="en-US" sz="1800"/>
          </a:p>
        </p:txBody>
      </p:sp>
    </p:spTree>
    <p:extLst>
      <p:ext uri="{BB962C8B-B14F-4D97-AF65-F5344CB8AC3E}">
        <p14:creationId xmlns:p14="http://schemas.microsoft.com/office/powerpoint/2010/main" val="167295051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_04_NextGenSequencing-U.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9784" y="134112"/>
            <a:ext cx="6504432" cy="6437376"/>
          </a:xfrm>
          <a:prstGeom prst="rect">
            <a:avLst/>
          </a:prstGeom>
        </p:spPr>
      </p:pic>
      <p:pic>
        <p:nvPicPr>
          <p:cNvPr id="9222" name="Picture 9221" descr="20_04_NextGenSequencing-U.jpg"/>
          <p:cNvPicPr>
            <a:picLocks noChangeAspect="1"/>
          </p:cNvPicPr>
          <p:nvPr/>
        </p:nvPicPr>
        <p:blipFill rotWithShape="1">
          <a:blip r:embed="rId4" cstate="email">
            <a:extLst>
              <a:ext uri="{28A0092B-C50C-407E-A947-70E740481C1C}">
                <a14:useLocalDpi xmlns:a14="http://schemas.microsoft.com/office/drawing/2010/main" val="0"/>
              </a:ext>
            </a:extLst>
          </a:blip>
          <a:srcRect b="6019"/>
          <a:stretch/>
        </p:blipFill>
        <p:spPr>
          <a:xfrm>
            <a:off x="1319784" y="137160"/>
            <a:ext cx="6504432" cy="6187440"/>
          </a:xfrm>
          <a:prstGeom prst="rect">
            <a:avLst/>
          </a:prstGeom>
        </p:spPr>
      </p:pic>
      <p:sp>
        <p:nvSpPr>
          <p:cNvPr id="9217" name="Rectangle 3"/>
          <p:cNvSpPr>
            <a:spLocks noGrp="1" noChangeArrowheads="1"/>
          </p:cNvSpPr>
          <p:nvPr>
            <p:ph type="ctrTitle"/>
          </p:nvPr>
        </p:nvSpPr>
        <p:spPr bwMode="auto">
          <a:xfrm>
            <a:off x="20638" y="0"/>
            <a:ext cx="5648325" cy="30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20.4</a:t>
            </a:r>
            <a:endParaRPr lang="en-US" sz="1200" dirty="0">
              <a:latin typeface="Arial" charset="0"/>
            </a:endParaRPr>
          </a:p>
        </p:txBody>
      </p:sp>
      <p:sp>
        <p:nvSpPr>
          <p:cNvPr id="27" name="Text Box 31"/>
          <p:cNvSpPr txBox="1">
            <a:spLocks noChangeArrowheads="1"/>
          </p:cNvSpPr>
          <p:nvPr/>
        </p:nvSpPr>
        <p:spPr bwMode="auto">
          <a:xfrm>
            <a:off x="2233135" y="145154"/>
            <a:ext cx="666705" cy="1935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000" dirty="0" smtClean="0">
                <a:solidFill>
                  <a:srgbClr val="FF6600"/>
                </a:solidFill>
                <a:latin typeface="Arial" charset="0"/>
              </a:rPr>
              <a:t>Technique</a:t>
            </a:r>
            <a:endParaRPr lang="en-US" sz="1000" dirty="0">
              <a:solidFill>
                <a:srgbClr val="FF6600"/>
              </a:solidFill>
              <a:latin typeface="Arial" charset="0"/>
            </a:endParaRPr>
          </a:p>
        </p:txBody>
      </p:sp>
      <p:cxnSp>
        <p:nvCxnSpPr>
          <p:cNvPr id="6" name="Straight Connector 5"/>
          <p:cNvCxnSpPr/>
          <p:nvPr/>
        </p:nvCxnSpPr>
        <p:spPr bwMode="auto">
          <a:xfrm>
            <a:off x="2688167" y="2874433"/>
            <a:ext cx="29633" cy="11430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8" name="Text Box 31"/>
          <p:cNvSpPr txBox="1">
            <a:spLocks noChangeArrowheads="1"/>
          </p:cNvSpPr>
          <p:nvPr/>
        </p:nvSpPr>
        <p:spPr bwMode="auto">
          <a:xfrm>
            <a:off x="2288167" y="593888"/>
            <a:ext cx="1792766" cy="2019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950" dirty="0" smtClean="0">
                <a:solidFill>
                  <a:srgbClr val="000000"/>
                </a:solidFill>
                <a:latin typeface="Arial" charset="0"/>
              </a:rPr>
              <a:t>Genomic DNA is fragmented.</a:t>
            </a:r>
            <a:endParaRPr lang="en-US" sz="950" dirty="0">
              <a:solidFill>
                <a:srgbClr val="000000"/>
              </a:solidFill>
              <a:latin typeface="Arial" charset="0"/>
            </a:endParaRPr>
          </a:p>
        </p:txBody>
      </p:sp>
      <p:sp>
        <p:nvSpPr>
          <p:cNvPr id="9" name="Text Box 31"/>
          <p:cNvSpPr txBox="1">
            <a:spLocks noChangeArrowheads="1"/>
          </p:cNvSpPr>
          <p:nvPr/>
        </p:nvSpPr>
        <p:spPr bwMode="auto">
          <a:xfrm>
            <a:off x="2296634" y="1017221"/>
            <a:ext cx="1792766" cy="2781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950" dirty="0" smtClean="0">
                <a:solidFill>
                  <a:srgbClr val="000000"/>
                </a:solidFill>
                <a:latin typeface="Arial" charset="0"/>
              </a:rPr>
              <a:t>Each fragment is isolated with</a:t>
            </a:r>
            <a:br>
              <a:rPr lang="en-US" sz="950" dirty="0" smtClean="0">
                <a:solidFill>
                  <a:srgbClr val="000000"/>
                </a:solidFill>
                <a:latin typeface="Arial" charset="0"/>
              </a:rPr>
            </a:br>
            <a:r>
              <a:rPr lang="en-US" sz="950" dirty="0" smtClean="0">
                <a:solidFill>
                  <a:srgbClr val="000000"/>
                </a:solidFill>
                <a:latin typeface="Arial" charset="0"/>
              </a:rPr>
              <a:t>a bead.</a:t>
            </a:r>
            <a:endParaRPr lang="en-US" sz="950" dirty="0">
              <a:solidFill>
                <a:srgbClr val="000000"/>
              </a:solidFill>
              <a:latin typeface="Arial" charset="0"/>
            </a:endParaRPr>
          </a:p>
        </p:txBody>
      </p:sp>
      <p:sp>
        <p:nvSpPr>
          <p:cNvPr id="10" name="Text Box 31"/>
          <p:cNvSpPr txBox="1">
            <a:spLocks noChangeArrowheads="1"/>
          </p:cNvSpPr>
          <p:nvPr/>
        </p:nvSpPr>
        <p:spPr bwMode="auto">
          <a:xfrm>
            <a:off x="2292400" y="1520989"/>
            <a:ext cx="2055233" cy="5829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950" dirty="0" smtClean="0">
                <a:solidFill>
                  <a:srgbClr val="000000"/>
                </a:solidFill>
                <a:latin typeface="Arial" charset="0"/>
              </a:rPr>
              <a:t>Using PCR, 10</a:t>
            </a:r>
            <a:r>
              <a:rPr lang="en-US" sz="950" baseline="30000" dirty="0" smtClean="0">
                <a:solidFill>
                  <a:srgbClr val="000000"/>
                </a:solidFill>
                <a:latin typeface="Arial" charset="0"/>
              </a:rPr>
              <a:t>6</a:t>
            </a:r>
            <a:r>
              <a:rPr lang="en-US" sz="950" dirty="0" smtClean="0">
                <a:solidFill>
                  <a:srgbClr val="000000"/>
                </a:solidFill>
                <a:latin typeface="Arial" charset="0"/>
              </a:rPr>
              <a:t> copies of each</a:t>
            </a:r>
            <a:br>
              <a:rPr lang="en-US" sz="950" dirty="0" smtClean="0">
                <a:solidFill>
                  <a:srgbClr val="000000"/>
                </a:solidFill>
                <a:latin typeface="Arial" charset="0"/>
              </a:rPr>
            </a:br>
            <a:r>
              <a:rPr lang="en-US" sz="950" dirty="0" smtClean="0">
                <a:solidFill>
                  <a:srgbClr val="000000"/>
                </a:solidFill>
                <a:latin typeface="Arial" charset="0"/>
              </a:rPr>
              <a:t>fragment are made, each attached</a:t>
            </a:r>
            <a:br>
              <a:rPr lang="en-US" sz="950" dirty="0" smtClean="0">
                <a:solidFill>
                  <a:srgbClr val="000000"/>
                </a:solidFill>
                <a:latin typeface="Arial" charset="0"/>
              </a:rPr>
            </a:br>
            <a:r>
              <a:rPr lang="en-US" sz="950" dirty="0" smtClean="0">
                <a:solidFill>
                  <a:srgbClr val="000000"/>
                </a:solidFill>
                <a:latin typeface="Arial" charset="0"/>
              </a:rPr>
              <a:t>to the bead by 5</a:t>
            </a:r>
            <a:r>
              <a:rPr lang="en-US" sz="950" dirty="0" smtClean="0">
                <a:solidFill>
                  <a:srgbClr val="000000"/>
                </a:solidFill>
                <a:latin typeface="Symbol Std"/>
                <a:cs typeface="Symbol Std"/>
              </a:rPr>
              <a:t>′</a:t>
            </a:r>
            <a:r>
              <a:rPr lang="en-US" sz="950" dirty="0" smtClean="0">
                <a:solidFill>
                  <a:srgbClr val="000000"/>
                </a:solidFill>
                <a:latin typeface="Arial" charset="0"/>
              </a:rPr>
              <a:t> end.</a:t>
            </a:r>
            <a:endParaRPr lang="en-US" sz="950" dirty="0">
              <a:solidFill>
                <a:srgbClr val="000000"/>
              </a:solidFill>
              <a:latin typeface="Arial" charset="0"/>
            </a:endParaRPr>
          </a:p>
        </p:txBody>
      </p:sp>
      <p:sp>
        <p:nvSpPr>
          <p:cNvPr id="11" name="Text Box 31"/>
          <p:cNvSpPr txBox="1">
            <a:spLocks noChangeArrowheads="1"/>
          </p:cNvSpPr>
          <p:nvPr/>
        </p:nvSpPr>
        <p:spPr bwMode="auto">
          <a:xfrm>
            <a:off x="2296634" y="2338022"/>
            <a:ext cx="2046766" cy="3374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950" dirty="0" smtClean="0">
                <a:solidFill>
                  <a:srgbClr val="000000"/>
                </a:solidFill>
                <a:latin typeface="Arial" charset="0"/>
              </a:rPr>
              <a:t>The bead is placed into a well with</a:t>
            </a:r>
            <a:br>
              <a:rPr lang="en-US" sz="950" dirty="0" smtClean="0">
                <a:solidFill>
                  <a:srgbClr val="000000"/>
                </a:solidFill>
                <a:latin typeface="Arial" charset="0"/>
              </a:rPr>
            </a:br>
            <a:r>
              <a:rPr lang="en-US" sz="950" dirty="0" smtClean="0">
                <a:solidFill>
                  <a:srgbClr val="000000"/>
                </a:solidFill>
                <a:latin typeface="Arial" charset="0"/>
              </a:rPr>
              <a:t>DNA polymerases and primers.</a:t>
            </a:r>
            <a:endParaRPr lang="en-US" sz="950" dirty="0">
              <a:solidFill>
                <a:srgbClr val="000000"/>
              </a:solidFill>
              <a:latin typeface="Arial" charset="0"/>
            </a:endParaRPr>
          </a:p>
        </p:txBody>
      </p:sp>
      <p:sp>
        <p:nvSpPr>
          <p:cNvPr id="12" name="Text Box 31"/>
          <p:cNvSpPr txBox="1">
            <a:spLocks noChangeArrowheads="1"/>
          </p:cNvSpPr>
          <p:nvPr/>
        </p:nvSpPr>
        <p:spPr bwMode="auto">
          <a:xfrm>
            <a:off x="3913767" y="3404823"/>
            <a:ext cx="2410833" cy="5829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950" dirty="0" smtClean="0">
                <a:solidFill>
                  <a:srgbClr val="000000"/>
                </a:solidFill>
                <a:latin typeface="Arial" charset="0"/>
              </a:rPr>
              <a:t>A solution of each of the four nucleotides</a:t>
            </a:r>
            <a:br>
              <a:rPr lang="en-US" sz="950" dirty="0" smtClean="0">
                <a:solidFill>
                  <a:srgbClr val="000000"/>
                </a:solidFill>
                <a:latin typeface="Arial" charset="0"/>
              </a:rPr>
            </a:br>
            <a:r>
              <a:rPr lang="en-US" sz="950" dirty="0" smtClean="0">
                <a:solidFill>
                  <a:srgbClr val="000000"/>
                </a:solidFill>
                <a:latin typeface="Arial" charset="0"/>
              </a:rPr>
              <a:t>is added to all wells and then washed off.</a:t>
            </a:r>
            <a:br>
              <a:rPr lang="en-US" sz="950" dirty="0" smtClean="0">
                <a:solidFill>
                  <a:srgbClr val="000000"/>
                </a:solidFill>
                <a:latin typeface="Arial" charset="0"/>
              </a:rPr>
            </a:br>
            <a:r>
              <a:rPr lang="en-US" sz="950" dirty="0" smtClean="0">
                <a:solidFill>
                  <a:srgbClr val="000000"/>
                </a:solidFill>
                <a:latin typeface="Arial" charset="0"/>
              </a:rPr>
              <a:t>The entire process is then repeated.</a:t>
            </a:r>
            <a:endParaRPr lang="en-US" sz="950" dirty="0">
              <a:solidFill>
                <a:srgbClr val="000000"/>
              </a:solidFill>
              <a:latin typeface="Arial" charset="0"/>
            </a:endParaRPr>
          </a:p>
        </p:txBody>
      </p:sp>
      <p:sp>
        <p:nvSpPr>
          <p:cNvPr id="13" name="Text Box 31"/>
          <p:cNvSpPr txBox="1">
            <a:spLocks noChangeArrowheads="1"/>
          </p:cNvSpPr>
          <p:nvPr/>
        </p:nvSpPr>
        <p:spPr bwMode="auto">
          <a:xfrm>
            <a:off x="1547334" y="5842610"/>
            <a:ext cx="1462566" cy="6640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950" dirty="0" smtClean="0">
                <a:solidFill>
                  <a:srgbClr val="000000"/>
                </a:solidFill>
                <a:latin typeface="Arial" charset="0"/>
              </a:rPr>
              <a:t>If a nucleotide is joined to </a:t>
            </a:r>
            <a:br>
              <a:rPr lang="en-US" sz="950" dirty="0" smtClean="0">
                <a:solidFill>
                  <a:srgbClr val="000000"/>
                </a:solidFill>
                <a:latin typeface="Arial" charset="0"/>
              </a:rPr>
            </a:br>
            <a:r>
              <a:rPr lang="en-US" sz="950" dirty="0" smtClean="0">
                <a:solidFill>
                  <a:srgbClr val="000000"/>
                </a:solidFill>
                <a:latin typeface="Arial" charset="0"/>
              </a:rPr>
              <a:t>a growing strand, </a:t>
            </a:r>
            <a:r>
              <a:rPr lang="en-US" sz="950" dirty="0" err="1" smtClean="0">
                <a:solidFill>
                  <a:srgbClr val="000000"/>
                </a:solidFill>
                <a:latin typeface="Arial" charset="0"/>
              </a:rPr>
              <a:t>PP</a:t>
            </a:r>
            <a:r>
              <a:rPr lang="en-US" sz="950" baseline="-25000" dirty="0" err="1" smtClean="0">
                <a:solidFill>
                  <a:srgbClr val="000000"/>
                </a:solidFill>
                <a:latin typeface="Arial" charset="0"/>
              </a:rPr>
              <a:t>i</a:t>
            </a:r>
            <a:r>
              <a:rPr lang="en-US" sz="950" dirty="0" smtClean="0">
                <a:solidFill>
                  <a:srgbClr val="000000"/>
                </a:solidFill>
                <a:latin typeface="Arial" charset="0"/>
              </a:rPr>
              <a:t> is </a:t>
            </a:r>
            <a:br>
              <a:rPr lang="en-US" sz="950" dirty="0" smtClean="0">
                <a:solidFill>
                  <a:srgbClr val="000000"/>
                </a:solidFill>
                <a:latin typeface="Arial" charset="0"/>
              </a:rPr>
            </a:br>
            <a:r>
              <a:rPr lang="en-US" sz="950" dirty="0" smtClean="0">
                <a:solidFill>
                  <a:srgbClr val="000000"/>
                </a:solidFill>
                <a:latin typeface="Arial" charset="0"/>
              </a:rPr>
              <a:t>released, causing a flash</a:t>
            </a:r>
          </a:p>
          <a:p>
            <a:pPr eaLnBrk="0" hangingPunct="0"/>
            <a:r>
              <a:rPr lang="en-US" sz="950" dirty="0" smtClean="0">
                <a:solidFill>
                  <a:srgbClr val="000000"/>
                </a:solidFill>
                <a:latin typeface="Arial" charset="0"/>
              </a:rPr>
              <a:t>of light that is recorded.</a:t>
            </a:r>
          </a:p>
          <a:p>
            <a:pPr eaLnBrk="0" hangingPunct="0"/>
            <a:endParaRPr lang="en-US" sz="950" dirty="0">
              <a:solidFill>
                <a:srgbClr val="000000"/>
              </a:solidFill>
              <a:latin typeface="Arial" charset="0"/>
            </a:endParaRPr>
          </a:p>
        </p:txBody>
      </p:sp>
      <p:sp>
        <p:nvSpPr>
          <p:cNvPr id="14" name="Text Box 31"/>
          <p:cNvSpPr txBox="1">
            <a:spLocks noChangeArrowheads="1"/>
          </p:cNvSpPr>
          <p:nvPr/>
        </p:nvSpPr>
        <p:spPr bwMode="auto">
          <a:xfrm>
            <a:off x="3545471" y="5834143"/>
            <a:ext cx="1699633" cy="7438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950" dirty="0" smtClean="0">
                <a:solidFill>
                  <a:srgbClr val="000000"/>
                </a:solidFill>
                <a:latin typeface="Arial" charset="0"/>
              </a:rPr>
              <a:t>If a nucleotide is not</a:t>
            </a:r>
            <a:br>
              <a:rPr lang="en-US" sz="950" dirty="0" smtClean="0">
                <a:solidFill>
                  <a:srgbClr val="000000"/>
                </a:solidFill>
                <a:latin typeface="Arial" charset="0"/>
              </a:rPr>
            </a:br>
            <a:r>
              <a:rPr lang="en-US" sz="950" dirty="0" smtClean="0">
                <a:solidFill>
                  <a:srgbClr val="000000"/>
                </a:solidFill>
                <a:latin typeface="Arial" charset="0"/>
              </a:rPr>
              <a:t>complementary to the</a:t>
            </a:r>
            <a:br>
              <a:rPr lang="en-US" sz="950" dirty="0" smtClean="0">
                <a:solidFill>
                  <a:srgbClr val="000000"/>
                </a:solidFill>
                <a:latin typeface="Arial" charset="0"/>
              </a:rPr>
            </a:br>
            <a:r>
              <a:rPr lang="en-US" sz="950" dirty="0" smtClean="0">
                <a:solidFill>
                  <a:srgbClr val="000000"/>
                </a:solidFill>
                <a:latin typeface="Arial" charset="0"/>
              </a:rPr>
              <a:t>next template base,</a:t>
            </a:r>
            <a:br>
              <a:rPr lang="en-US" sz="950" dirty="0" smtClean="0">
                <a:solidFill>
                  <a:srgbClr val="000000"/>
                </a:solidFill>
                <a:latin typeface="Arial" charset="0"/>
              </a:rPr>
            </a:br>
            <a:r>
              <a:rPr lang="en-US" sz="950" dirty="0" smtClean="0">
                <a:solidFill>
                  <a:srgbClr val="000000"/>
                </a:solidFill>
                <a:latin typeface="Arial" charset="0"/>
              </a:rPr>
              <a:t>no </a:t>
            </a:r>
            <a:r>
              <a:rPr lang="en-US" sz="950" dirty="0" err="1" smtClean="0">
                <a:solidFill>
                  <a:srgbClr val="000000"/>
                </a:solidFill>
                <a:latin typeface="Arial" charset="0"/>
              </a:rPr>
              <a:t>PP</a:t>
            </a:r>
            <a:r>
              <a:rPr lang="en-US" sz="950" baseline="-25000" dirty="0" err="1" smtClean="0">
                <a:solidFill>
                  <a:srgbClr val="000000"/>
                </a:solidFill>
                <a:latin typeface="Arial" charset="0"/>
              </a:rPr>
              <a:t>i</a:t>
            </a:r>
            <a:r>
              <a:rPr lang="en-US" sz="950" dirty="0" smtClean="0">
                <a:solidFill>
                  <a:srgbClr val="000000"/>
                </a:solidFill>
                <a:latin typeface="Arial" charset="0"/>
              </a:rPr>
              <a:t> is released, and</a:t>
            </a:r>
            <a:br>
              <a:rPr lang="en-US" sz="950" dirty="0" smtClean="0">
                <a:solidFill>
                  <a:srgbClr val="000000"/>
                </a:solidFill>
                <a:latin typeface="Arial" charset="0"/>
              </a:rPr>
            </a:br>
            <a:r>
              <a:rPr lang="en-US" sz="950" dirty="0" smtClean="0">
                <a:solidFill>
                  <a:srgbClr val="000000"/>
                </a:solidFill>
                <a:latin typeface="Arial" charset="0"/>
              </a:rPr>
              <a:t>no flash of light is recorded.</a:t>
            </a:r>
            <a:endParaRPr lang="en-US" sz="950" dirty="0">
              <a:solidFill>
                <a:srgbClr val="000000"/>
              </a:solidFill>
              <a:latin typeface="Arial" charset="0"/>
            </a:endParaRPr>
          </a:p>
        </p:txBody>
      </p:sp>
      <p:sp>
        <p:nvSpPr>
          <p:cNvPr id="15" name="Text Box 31"/>
          <p:cNvSpPr txBox="1">
            <a:spLocks noChangeArrowheads="1"/>
          </p:cNvSpPr>
          <p:nvPr/>
        </p:nvSpPr>
        <p:spPr bwMode="auto">
          <a:xfrm>
            <a:off x="5403902" y="5838987"/>
            <a:ext cx="2410833" cy="5829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950" dirty="0" smtClean="0">
                <a:solidFill>
                  <a:srgbClr val="000000"/>
                </a:solidFill>
                <a:latin typeface="Arial" charset="0"/>
              </a:rPr>
              <a:t>The process is repeated until every</a:t>
            </a:r>
            <a:br>
              <a:rPr lang="en-US" sz="950" dirty="0" smtClean="0">
                <a:solidFill>
                  <a:srgbClr val="000000"/>
                </a:solidFill>
                <a:latin typeface="Arial" charset="0"/>
              </a:rPr>
            </a:br>
            <a:r>
              <a:rPr lang="en-US" sz="950" dirty="0" smtClean="0">
                <a:solidFill>
                  <a:srgbClr val="000000"/>
                </a:solidFill>
                <a:latin typeface="Arial" charset="0"/>
              </a:rPr>
              <a:t>fragment has a complete complementary</a:t>
            </a:r>
            <a:br>
              <a:rPr lang="en-US" sz="950" dirty="0" smtClean="0">
                <a:solidFill>
                  <a:srgbClr val="000000"/>
                </a:solidFill>
                <a:latin typeface="Arial" charset="0"/>
              </a:rPr>
            </a:br>
            <a:r>
              <a:rPr lang="en-US" sz="950" dirty="0" smtClean="0">
                <a:solidFill>
                  <a:srgbClr val="000000"/>
                </a:solidFill>
                <a:latin typeface="Arial" charset="0"/>
              </a:rPr>
              <a:t>strand. The pattern of flashes reveals the</a:t>
            </a:r>
            <a:br>
              <a:rPr lang="en-US" sz="950" dirty="0" smtClean="0">
                <a:solidFill>
                  <a:srgbClr val="000000"/>
                </a:solidFill>
                <a:latin typeface="Arial" charset="0"/>
              </a:rPr>
            </a:br>
            <a:r>
              <a:rPr lang="en-US" sz="950" dirty="0" smtClean="0">
                <a:solidFill>
                  <a:srgbClr val="000000"/>
                </a:solidFill>
                <a:latin typeface="Arial" charset="0"/>
              </a:rPr>
              <a:t>sequence.</a:t>
            </a:r>
            <a:endParaRPr lang="en-US" sz="950" dirty="0">
              <a:solidFill>
                <a:srgbClr val="000000"/>
              </a:solidFill>
              <a:latin typeface="Arial" charset="0"/>
            </a:endParaRPr>
          </a:p>
        </p:txBody>
      </p:sp>
      <p:cxnSp>
        <p:nvCxnSpPr>
          <p:cNvPr id="17" name="Straight Connector 16"/>
          <p:cNvCxnSpPr/>
          <p:nvPr/>
        </p:nvCxnSpPr>
        <p:spPr bwMode="auto">
          <a:xfrm>
            <a:off x="3373967" y="3009900"/>
            <a:ext cx="4233" cy="6985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21" name="Straight Connector 20"/>
          <p:cNvCxnSpPr/>
          <p:nvPr/>
        </p:nvCxnSpPr>
        <p:spPr bwMode="auto">
          <a:xfrm flipV="1">
            <a:off x="2315966" y="4593167"/>
            <a:ext cx="152067" cy="54567"/>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23" name="Straight Connector 22"/>
          <p:cNvCxnSpPr/>
          <p:nvPr/>
        </p:nvCxnSpPr>
        <p:spPr bwMode="auto">
          <a:xfrm flipV="1">
            <a:off x="2010833" y="5240868"/>
            <a:ext cx="152400" cy="198965"/>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26" name="Straight Connector 25"/>
          <p:cNvCxnSpPr/>
          <p:nvPr/>
        </p:nvCxnSpPr>
        <p:spPr bwMode="auto">
          <a:xfrm>
            <a:off x="2396399" y="5553669"/>
            <a:ext cx="147834" cy="4698"/>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29" name="Text Box 31"/>
          <p:cNvSpPr txBox="1">
            <a:spLocks noChangeArrowheads="1"/>
          </p:cNvSpPr>
          <p:nvPr/>
        </p:nvSpPr>
        <p:spPr bwMode="auto">
          <a:xfrm>
            <a:off x="4849333" y="593889"/>
            <a:ext cx="484665" cy="163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000" dirty="0" smtClean="0">
                <a:solidFill>
                  <a:srgbClr val="FF6600"/>
                </a:solidFill>
                <a:latin typeface="Arial" charset="0"/>
              </a:rPr>
              <a:t>Results</a:t>
            </a:r>
            <a:endParaRPr lang="en-US" sz="1000" dirty="0">
              <a:solidFill>
                <a:srgbClr val="FF6600"/>
              </a:solidFill>
              <a:latin typeface="Arial" charset="0"/>
            </a:endParaRPr>
          </a:p>
        </p:txBody>
      </p:sp>
      <p:grpSp>
        <p:nvGrpSpPr>
          <p:cNvPr id="9216" name="Group 9215"/>
          <p:cNvGrpSpPr/>
          <p:nvPr/>
        </p:nvGrpSpPr>
        <p:grpSpPr>
          <a:xfrm>
            <a:off x="1327767" y="5829572"/>
            <a:ext cx="206074" cy="160595"/>
            <a:chOff x="1327767" y="5829572"/>
            <a:chExt cx="206074" cy="160595"/>
          </a:xfrm>
        </p:grpSpPr>
        <p:sp>
          <p:nvSpPr>
            <p:cNvPr id="34" name="Oval 33"/>
            <p:cNvSpPr/>
            <p:nvPr/>
          </p:nvSpPr>
          <p:spPr bwMode="auto">
            <a:xfrm>
              <a:off x="1374333" y="5844678"/>
              <a:ext cx="129364" cy="129364"/>
            </a:xfrm>
            <a:prstGeom prst="ellipse">
              <a:avLst/>
            </a:prstGeom>
            <a:solidFill>
              <a:srgbClr val="0093C5"/>
            </a:solidFill>
            <a:ln w="9525" cap="flat" cmpd="sng" algn="ctr">
              <a:solidFill>
                <a:srgbClr val="0093C5"/>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35" name="Text Box 31"/>
            <p:cNvSpPr txBox="1">
              <a:spLocks noChangeArrowheads="1"/>
            </p:cNvSpPr>
            <p:nvPr/>
          </p:nvSpPr>
          <p:spPr bwMode="auto">
            <a:xfrm>
              <a:off x="1327767" y="5829572"/>
              <a:ext cx="206074" cy="160595"/>
            </a:xfrm>
            <a:prstGeom prst="rect">
              <a:avLst/>
            </a:prstGeom>
            <a:noFill/>
            <a:ln w="6350" cmpd="sng">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900" dirty="0" smtClean="0">
                  <a:solidFill>
                    <a:srgbClr val="FFFFFF"/>
                  </a:solidFill>
                  <a:latin typeface="Arial" charset="0"/>
                </a:rPr>
                <a:t>6</a:t>
              </a:r>
              <a:endParaRPr lang="en-US" sz="900" dirty="0">
                <a:solidFill>
                  <a:srgbClr val="FFFFFF"/>
                </a:solidFill>
                <a:latin typeface="Arial" charset="0"/>
              </a:endParaRPr>
            </a:p>
          </p:txBody>
        </p:sp>
      </p:grpSp>
      <p:grpSp>
        <p:nvGrpSpPr>
          <p:cNvPr id="9218" name="Group 9217"/>
          <p:cNvGrpSpPr/>
          <p:nvPr/>
        </p:nvGrpSpPr>
        <p:grpSpPr>
          <a:xfrm>
            <a:off x="3327400" y="5825338"/>
            <a:ext cx="187639" cy="160595"/>
            <a:chOff x="3162300" y="6058171"/>
            <a:chExt cx="187639" cy="160595"/>
          </a:xfrm>
        </p:grpSpPr>
        <p:sp>
          <p:nvSpPr>
            <p:cNvPr id="39" name="Oval 38"/>
            <p:cNvSpPr/>
            <p:nvPr/>
          </p:nvSpPr>
          <p:spPr bwMode="auto">
            <a:xfrm>
              <a:off x="3190636" y="6069044"/>
              <a:ext cx="125765" cy="129364"/>
            </a:xfrm>
            <a:prstGeom prst="ellipse">
              <a:avLst/>
            </a:prstGeom>
            <a:solidFill>
              <a:srgbClr val="0093C5"/>
            </a:solidFill>
            <a:ln w="9525" cap="flat" cmpd="sng" algn="ctr">
              <a:solidFill>
                <a:srgbClr val="0093C5"/>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40" name="Text Box 31"/>
            <p:cNvSpPr txBox="1">
              <a:spLocks noChangeArrowheads="1"/>
            </p:cNvSpPr>
            <p:nvPr/>
          </p:nvSpPr>
          <p:spPr bwMode="auto">
            <a:xfrm>
              <a:off x="3162300" y="6058171"/>
              <a:ext cx="187639" cy="160595"/>
            </a:xfrm>
            <a:prstGeom prst="rect">
              <a:avLst/>
            </a:prstGeom>
            <a:noFill/>
            <a:ln w="6350" cmpd="sng">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900" dirty="0" smtClean="0">
                  <a:solidFill>
                    <a:srgbClr val="FFFFFF"/>
                  </a:solidFill>
                  <a:latin typeface="Arial" charset="0"/>
                </a:rPr>
                <a:t>7</a:t>
              </a:r>
              <a:endParaRPr lang="en-US" sz="900" dirty="0">
                <a:solidFill>
                  <a:srgbClr val="FFFFFF"/>
                </a:solidFill>
                <a:latin typeface="Arial" charset="0"/>
              </a:endParaRPr>
            </a:p>
          </p:txBody>
        </p:sp>
      </p:grpSp>
      <p:grpSp>
        <p:nvGrpSpPr>
          <p:cNvPr id="42" name="Group 41"/>
          <p:cNvGrpSpPr/>
          <p:nvPr/>
        </p:nvGrpSpPr>
        <p:grpSpPr>
          <a:xfrm>
            <a:off x="5201257" y="5838046"/>
            <a:ext cx="206074" cy="160595"/>
            <a:chOff x="1327767" y="5829572"/>
            <a:chExt cx="206074" cy="160595"/>
          </a:xfrm>
        </p:grpSpPr>
        <p:sp>
          <p:nvSpPr>
            <p:cNvPr id="43" name="Oval 42"/>
            <p:cNvSpPr/>
            <p:nvPr/>
          </p:nvSpPr>
          <p:spPr bwMode="auto">
            <a:xfrm>
              <a:off x="1374333" y="5844678"/>
              <a:ext cx="129364" cy="129364"/>
            </a:xfrm>
            <a:prstGeom prst="ellipse">
              <a:avLst/>
            </a:prstGeom>
            <a:solidFill>
              <a:srgbClr val="0093C5"/>
            </a:solidFill>
            <a:ln w="9525" cap="flat" cmpd="sng" algn="ctr">
              <a:solidFill>
                <a:srgbClr val="0093C5"/>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44" name="Text Box 31"/>
            <p:cNvSpPr txBox="1">
              <a:spLocks noChangeArrowheads="1"/>
            </p:cNvSpPr>
            <p:nvPr/>
          </p:nvSpPr>
          <p:spPr bwMode="auto">
            <a:xfrm>
              <a:off x="1327767" y="5829572"/>
              <a:ext cx="206074" cy="160595"/>
            </a:xfrm>
            <a:prstGeom prst="rect">
              <a:avLst/>
            </a:prstGeom>
            <a:noFill/>
            <a:ln w="6350" cmpd="sng">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900" dirty="0" smtClean="0">
                  <a:solidFill>
                    <a:srgbClr val="FFFFFF"/>
                  </a:solidFill>
                  <a:latin typeface="Arial" charset="0"/>
                </a:rPr>
                <a:t>8</a:t>
              </a:r>
              <a:endParaRPr lang="en-US" sz="900" dirty="0">
                <a:solidFill>
                  <a:srgbClr val="FFFFFF"/>
                </a:solidFill>
                <a:latin typeface="Arial" charset="0"/>
              </a:endParaRPr>
            </a:p>
          </p:txBody>
        </p:sp>
      </p:grpSp>
      <p:grpSp>
        <p:nvGrpSpPr>
          <p:cNvPr id="45" name="Group 44"/>
          <p:cNvGrpSpPr/>
          <p:nvPr/>
        </p:nvGrpSpPr>
        <p:grpSpPr>
          <a:xfrm>
            <a:off x="3647639" y="3399640"/>
            <a:ext cx="206074" cy="160595"/>
            <a:chOff x="1327767" y="5829572"/>
            <a:chExt cx="206074" cy="160595"/>
          </a:xfrm>
        </p:grpSpPr>
        <p:sp>
          <p:nvSpPr>
            <p:cNvPr id="46" name="Oval 45"/>
            <p:cNvSpPr/>
            <p:nvPr/>
          </p:nvSpPr>
          <p:spPr bwMode="auto">
            <a:xfrm>
              <a:off x="1374333" y="5844678"/>
              <a:ext cx="129364" cy="129364"/>
            </a:xfrm>
            <a:prstGeom prst="ellipse">
              <a:avLst/>
            </a:prstGeom>
            <a:solidFill>
              <a:srgbClr val="0093C5"/>
            </a:solidFill>
            <a:ln w="9525" cap="flat" cmpd="sng" algn="ctr">
              <a:solidFill>
                <a:srgbClr val="0093C5"/>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47" name="Text Box 31"/>
            <p:cNvSpPr txBox="1">
              <a:spLocks noChangeArrowheads="1"/>
            </p:cNvSpPr>
            <p:nvPr/>
          </p:nvSpPr>
          <p:spPr bwMode="auto">
            <a:xfrm>
              <a:off x="1327767" y="5829572"/>
              <a:ext cx="206074" cy="160595"/>
            </a:xfrm>
            <a:prstGeom prst="rect">
              <a:avLst/>
            </a:prstGeom>
            <a:noFill/>
            <a:ln w="6350" cmpd="sng">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900" dirty="0" smtClean="0">
                  <a:solidFill>
                    <a:srgbClr val="FFFFFF"/>
                  </a:solidFill>
                  <a:latin typeface="Arial" charset="0"/>
                </a:rPr>
                <a:t>5</a:t>
              </a:r>
              <a:endParaRPr lang="en-US" sz="900" dirty="0">
                <a:solidFill>
                  <a:srgbClr val="FFFFFF"/>
                </a:solidFill>
                <a:latin typeface="Arial" charset="0"/>
              </a:endParaRPr>
            </a:p>
          </p:txBody>
        </p:sp>
      </p:grpSp>
      <p:grpSp>
        <p:nvGrpSpPr>
          <p:cNvPr id="48" name="Group 47"/>
          <p:cNvGrpSpPr/>
          <p:nvPr/>
        </p:nvGrpSpPr>
        <p:grpSpPr>
          <a:xfrm>
            <a:off x="2068607" y="2337073"/>
            <a:ext cx="206074" cy="160595"/>
            <a:chOff x="1327767" y="5829572"/>
            <a:chExt cx="206074" cy="160595"/>
          </a:xfrm>
        </p:grpSpPr>
        <p:sp>
          <p:nvSpPr>
            <p:cNvPr id="49" name="Oval 48"/>
            <p:cNvSpPr/>
            <p:nvPr/>
          </p:nvSpPr>
          <p:spPr bwMode="auto">
            <a:xfrm>
              <a:off x="1374333" y="5844678"/>
              <a:ext cx="129364" cy="129364"/>
            </a:xfrm>
            <a:prstGeom prst="ellipse">
              <a:avLst/>
            </a:prstGeom>
            <a:solidFill>
              <a:srgbClr val="0093C5"/>
            </a:solidFill>
            <a:ln w="9525" cap="flat" cmpd="sng" algn="ctr">
              <a:solidFill>
                <a:srgbClr val="0093C5"/>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50" name="Text Box 31"/>
            <p:cNvSpPr txBox="1">
              <a:spLocks noChangeArrowheads="1"/>
            </p:cNvSpPr>
            <p:nvPr/>
          </p:nvSpPr>
          <p:spPr bwMode="auto">
            <a:xfrm>
              <a:off x="1327767" y="5829572"/>
              <a:ext cx="206074" cy="160595"/>
            </a:xfrm>
            <a:prstGeom prst="rect">
              <a:avLst/>
            </a:prstGeom>
            <a:noFill/>
            <a:ln w="6350" cmpd="sng">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900" dirty="0" smtClean="0">
                  <a:solidFill>
                    <a:srgbClr val="FFFFFF"/>
                  </a:solidFill>
                  <a:latin typeface="Arial" charset="0"/>
                </a:rPr>
                <a:t>4</a:t>
              </a:r>
              <a:endParaRPr lang="en-US" sz="900" dirty="0">
                <a:solidFill>
                  <a:srgbClr val="FFFFFF"/>
                </a:solidFill>
                <a:latin typeface="Arial" charset="0"/>
              </a:endParaRPr>
            </a:p>
          </p:txBody>
        </p:sp>
      </p:grpSp>
      <p:grpSp>
        <p:nvGrpSpPr>
          <p:cNvPr id="51" name="Group 50"/>
          <p:cNvGrpSpPr/>
          <p:nvPr/>
        </p:nvGrpSpPr>
        <p:grpSpPr>
          <a:xfrm>
            <a:off x="2068608" y="1520040"/>
            <a:ext cx="206074" cy="160595"/>
            <a:chOff x="1327767" y="5829572"/>
            <a:chExt cx="206074" cy="160595"/>
          </a:xfrm>
        </p:grpSpPr>
        <p:sp>
          <p:nvSpPr>
            <p:cNvPr id="52" name="Oval 51"/>
            <p:cNvSpPr/>
            <p:nvPr/>
          </p:nvSpPr>
          <p:spPr bwMode="auto">
            <a:xfrm>
              <a:off x="1374333" y="5844678"/>
              <a:ext cx="129364" cy="129364"/>
            </a:xfrm>
            <a:prstGeom prst="ellipse">
              <a:avLst/>
            </a:prstGeom>
            <a:solidFill>
              <a:srgbClr val="0093C5"/>
            </a:solidFill>
            <a:ln w="9525" cap="flat" cmpd="sng" algn="ctr">
              <a:solidFill>
                <a:srgbClr val="0093C5"/>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53" name="Text Box 31"/>
            <p:cNvSpPr txBox="1">
              <a:spLocks noChangeArrowheads="1"/>
            </p:cNvSpPr>
            <p:nvPr/>
          </p:nvSpPr>
          <p:spPr bwMode="auto">
            <a:xfrm>
              <a:off x="1327767" y="5829572"/>
              <a:ext cx="206074" cy="160595"/>
            </a:xfrm>
            <a:prstGeom prst="rect">
              <a:avLst/>
            </a:prstGeom>
            <a:noFill/>
            <a:ln w="6350" cmpd="sng">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900" dirty="0" smtClean="0">
                  <a:solidFill>
                    <a:srgbClr val="FFFFFF"/>
                  </a:solidFill>
                  <a:latin typeface="Arial" charset="0"/>
                </a:rPr>
                <a:t>3</a:t>
              </a:r>
              <a:endParaRPr lang="en-US" sz="900" dirty="0">
                <a:solidFill>
                  <a:srgbClr val="FFFFFF"/>
                </a:solidFill>
                <a:latin typeface="Arial" charset="0"/>
              </a:endParaRPr>
            </a:p>
          </p:txBody>
        </p:sp>
      </p:grpSp>
      <p:grpSp>
        <p:nvGrpSpPr>
          <p:cNvPr id="60" name="Group 59"/>
          <p:cNvGrpSpPr/>
          <p:nvPr/>
        </p:nvGrpSpPr>
        <p:grpSpPr>
          <a:xfrm>
            <a:off x="2064376" y="1020507"/>
            <a:ext cx="206074" cy="160595"/>
            <a:chOff x="1327767" y="5829572"/>
            <a:chExt cx="206074" cy="160595"/>
          </a:xfrm>
        </p:grpSpPr>
        <p:sp>
          <p:nvSpPr>
            <p:cNvPr id="61" name="Oval 60"/>
            <p:cNvSpPr/>
            <p:nvPr/>
          </p:nvSpPr>
          <p:spPr bwMode="auto">
            <a:xfrm>
              <a:off x="1374333" y="5844678"/>
              <a:ext cx="129364" cy="129364"/>
            </a:xfrm>
            <a:prstGeom prst="ellipse">
              <a:avLst/>
            </a:prstGeom>
            <a:solidFill>
              <a:srgbClr val="0093C5"/>
            </a:solidFill>
            <a:ln w="9525" cap="flat" cmpd="sng" algn="ctr">
              <a:solidFill>
                <a:srgbClr val="0093C5"/>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62" name="Text Box 31"/>
            <p:cNvSpPr txBox="1">
              <a:spLocks noChangeArrowheads="1"/>
            </p:cNvSpPr>
            <p:nvPr/>
          </p:nvSpPr>
          <p:spPr bwMode="auto">
            <a:xfrm>
              <a:off x="1327767" y="5829572"/>
              <a:ext cx="206074" cy="160595"/>
            </a:xfrm>
            <a:prstGeom prst="rect">
              <a:avLst/>
            </a:prstGeom>
            <a:noFill/>
            <a:ln w="6350" cmpd="sng">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900" dirty="0" smtClean="0">
                  <a:solidFill>
                    <a:srgbClr val="FFFFFF"/>
                  </a:solidFill>
                  <a:latin typeface="Arial" charset="0"/>
                </a:rPr>
                <a:t>2</a:t>
              </a:r>
              <a:endParaRPr lang="en-US" sz="900" dirty="0">
                <a:solidFill>
                  <a:srgbClr val="FFFFFF"/>
                </a:solidFill>
                <a:latin typeface="Arial" charset="0"/>
              </a:endParaRPr>
            </a:p>
          </p:txBody>
        </p:sp>
      </p:grpSp>
      <p:grpSp>
        <p:nvGrpSpPr>
          <p:cNvPr id="63" name="Group 62"/>
          <p:cNvGrpSpPr/>
          <p:nvPr/>
        </p:nvGrpSpPr>
        <p:grpSpPr>
          <a:xfrm>
            <a:off x="2064376" y="592941"/>
            <a:ext cx="206074" cy="160595"/>
            <a:chOff x="1327767" y="5829572"/>
            <a:chExt cx="206074" cy="160595"/>
          </a:xfrm>
        </p:grpSpPr>
        <p:sp>
          <p:nvSpPr>
            <p:cNvPr id="64" name="Oval 63"/>
            <p:cNvSpPr/>
            <p:nvPr/>
          </p:nvSpPr>
          <p:spPr bwMode="auto">
            <a:xfrm>
              <a:off x="1374333" y="5844678"/>
              <a:ext cx="129364" cy="129364"/>
            </a:xfrm>
            <a:prstGeom prst="ellipse">
              <a:avLst/>
            </a:prstGeom>
            <a:solidFill>
              <a:srgbClr val="0093C5"/>
            </a:solidFill>
            <a:ln w="9525" cap="flat" cmpd="sng" algn="ctr">
              <a:solidFill>
                <a:srgbClr val="0093C5"/>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65" name="Text Box 31"/>
            <p:cNvSpPr txBox="1">
              <a:spLocks noChangeArrowheads="1"/>
            </p:cNvSpPr>
            <p:nvPr/>
          </p:nvSpPr>
          <p:spPr bwMode="auto">
            <a:xfrm>
              <a:off x="1327767" y="5829572"/>
              <a:ext cx="206074" cy="160595"/>
            </a:xfrm>
            <a:prstGeom prst="rect">
              <a:avLst/>
            </a:prstGeom>
            <a:noFill/>
            <a:ln w="6350" cmpd="sng">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900" dirty="0" smtClean="0">
                  <a:solidFill>
                    <a:srgbClr val="FFFFFF"/>
                  </a:solidFill>
                  <a:latin typeface="Arial" charset="0"/>
                </a:rPr>
                <a:t>1</a:t>
              </a:r>
              <a:endParaRPr lang="en-US" sz="900" dirty="0">
                <a:solidFill>
                  <a:srgbClr val="FFFFFF"/>
                </a:solidFill>
                <a:latin typeface="Arial" charset="0"/>
              </a:endParaRPr>
            </a:p>
          </p:txBody>
        </p:sp>
      </p:grpSp>
      <p:sp>
        <p:nvSpPr>
          <p:cNvPr id="9219" name="Left Brace 9218"/>
          <p:cNvSpPr/>
          <p:nvPr/>
        </p:nvSpPr>
        <p:spPr bwMode="auto">
          <a:xfrm>
            <a:off x="5160433" y="863600"/>
            <a:ext cx="76200" cy="241300"/>
          </a:xfrm>
          <a:prstGeom prst="leftBrace">
            <a:avLst>
              <a:gd name="adj1" fmla="val 49182"/>
              <a:gd name="adj2" fmla="val 50000"/>
            </a:avLst>
          </a:prstGeom>
          <a:no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67" name="Left Brace 66"/>
          <p:cNvSpPr/>
          <p:nvPr/>
        </p:nvSpPr>
        <p:spPr bwMode="auto">
          <a:xfrm>
            <a:off x="5151966" y="1100668"/>
            <a:ext cx="76200" cy="241300"/>
          </a:xfrm>
          <a:prstGeom prst="leftBrace">
            <a:avLst>
              <a:gd name="adj1" fmla="val 49182"/>
              <a:gd name="adj2" fmla="val 50000"/>
            </a:avLst>
          </a:prstGeom>
          <a:no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68" name="Left Brace 67"/>
          <p:cNvSpPr/>
          <p:nvPr/>
        </p:nvSpPr>
        <p:spPr bwMode="auto">
          <a:xfrm>
            <a:off x="5151966" y="1341967"/>
            <a:ext cx="76200" cy="241300"/>
          </a:xfrm>
          <a:prstGeom prst="leftBrace">
            <a:avLst>
              <a:gd name="adj1" fmla="val 49182"/>
              <a:gd name="adj2" fmla="val 50000"/>
            </a:avLst>
          </a:prstGeom>
          <a:no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69" name="Left Brace 68"/>
          <p:cNvSpPr/>
          <p:nvPr/>
        </p:nvSpPr>
        <p:spPr bwMode="auto">
          <a:xfrm>
            <a:off x="5147733" y="1579034"/>
            <a:ext cx="76200" cy="241300"/>
          </a:xfrm>
          <a:prstGeom prst="leftBrace">
            <a:avLst>
              <a:gd name="adj1" fmla="val 49182"/>
              <a:gd name="adj2" fmla="val 50000"/>
            </a:avLst>
          </a:prstGeom>
          <a:no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70" name="Text Box 31"/>
          <p:cNvSpPr txBox="1">
            <a:spLocks noChangeArrowheads="1"/>
          </p:cNvSpPr>
          <p:nvPr/>
        </p:nvSpPr>
        <p:spPr bwMode="auto">
          <a:xfrm>
            <a:off x="4878963" y="911383"/>
            <a:ext cx="361900" cy="1511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700" dirty="0" smtClean="0">
                <a:solidFill>
                  <a:srgbClr val="000000"/>
                </a:solidFill>
                <a:latin typeface="Arial" charset="0"/>
              </a:rPr>
              <a:t>4-mer</a:t>
            </a:r>
            <a:endParaRPr lang="en-US" sz="700" dirty="0">
              <a:solidFill>
                <a:srgbClr val="000000"/>
              </a:solidFill>
              <a:latin typeface="Arial" charset="0"/>
            </a:endParaRPr>
          </a:p>
        </p:txBody>
      </p:sp>
      <p:sp>
        <p:nvSpPr>
          <p:cNvPr id="71" name="Text Box 31"/>
          <p:cNvSpPr txBox="1">
            <a:spLocks noChangeArrowheads="1"/>
          </p:cNvSpPr>
          <p:nvPr/>
        </p:nvSpPr>
        <p:spPr bwMode="auto">
          <a:xfrm>
            <a:off x="4883196" y="1144217"/>
            <a:ext cx="273004" cy="1173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700" dirty="0" smtClean="0">
                <a:solidFill>
                  <a:srgbClr val="000000"/>
                </a:solidFill>
                <a:latin typeface="Arial" charset="0"/>
              </a:rPr>
              <a:t>3-mer</a:t>
            </a:r>
            <a:endParaRPr lang="en-US" sz="700" dirty="0">
              <a:solidFill>
                <a:srgbClr val="000000"/>
              </a:solidFill>
              <a:latin typeface="Arial" charset="0"/>
            </a:endParaRPr>
          </a:p>
        </p:txBody>
      </p:sp>
      <p:sp>
        <p:nvSpPr>
          <p:cNvPr id="72" name="Text Box 31"/>
          <p:cNvSpPr txBox="1">
            <a:spLocks noChangeArrowheads="1"/>
          </p:cNvSpPr>
          <p:nvPr/>
        </p:nvSpPr>
        <p:spPr bwMode="auto">
          <a:xfrm>
            <a:off x="4883196" y="1389751"/>
            <a:ext cx="264537" cy="1257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700" dirty="0" smtClean="0">
                <a:solidFill>
                  <a:srgbClr val="000000"/>
                </a:solidFill>
                <a:latin typeface="Arial" charset="0"/>
              </a:rPr>
              <a:t>2-mer</a:t>
            </a:r>
            <a:endParaRPr lang="en-US" sz="700" dirty="0">
              <a:solidFill>
                <a:srgbClr val="000000"/>
              </a:solidFill>
              <a:latin typeface="Arial" charset="0"/>
            </a:endParaRPr>
          </a:p>
        </p:txBody>
      </p:sp>
      <p:sp>
        <p:nvSpPr>
          <p:cNvPr id="73" name="Text Box 31"/>
          <p:cNvSpPr txBox="1">
            <a:spLocks noChangeArrowheads="1"/>
          </p:cNvSpPr>
          <p:nvPr/>
        </p:nvSpPr>
        <p:spPr bwMode="auto">
          <a:xfrm>
            <a:off x="4883195" y="1631050"/>
            <a:ext cx="285705" cy="1257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700" dirty="0" smtClean="0">
                <a:solidFill>
                  <a:srgbClr val="000000"/>
                </a:solidFill>
                <a:latin typeface="Arial" charset="0"/>
              </a:rPr>
              <a:t>1-mer</a:t>
            </a:r>
            <a:endParaRPr lang="en-US" sz="700" dirty="0">
              <a:solidFill>
                <a:srgbClr val="000000"/>
              </a:solidFill>
              <a:latin typeface="Arial" charset="0"/>
            </a:endParaRPr>
          </a:p>
        </p:txBody>
      </p:sp>
      <p:sp>
        <p:nvSpPr>
          <p:cNvPr id="74" name="Text Box 31"/>
          <p:cNvSpPr txBox="1">
            <a:spLocks noChangeArrowheads="1"/>
          </p:cNvSpPr>
          <p:nvPr/>
        </p:nvSpPr>
        <p:spPr bwMode="auto">
          <a:xfrm>
            <a:off x="5467395" y="877517"/>
            <a:ext cx="103670" cy="1173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700" dirty="0" smtClean="0">
                <a:solidFill>
                  <a:srgbClr val="000000"/>
                </a:solidFill>
                <a:latin typeface="Arial" charset="0"/>
              </a:rPr>
              <a:t>A</a:t>
            </a:r>
            <a:endParaRPr lang="en-US" sz="700" dirty="0">
              <a:solidFill>
                <a:srgbClr val="000000"/>
              </a:solidFill>
              <a:latin typeface="Arial" charset="0"/>
            </a:endParaRPr>
          </a:p>
        </p:txBody>
      </p:sp>
      <p:sp>
        <p:nvSpPr>
          <p:cNvPr id="75" name="Text Box 31"/>
          <p:cNvSpPr txBox="1">
            <a:spLocks noChangeArrowheads="1"/>
          </p:cNvSpPr>
          <p:nvPr/>
        </p:nvSpPr>
        <p:spPr bwMode="auto">
          <a:xfrm>
            <a:off x="5475861" y="991817"/>
            <a:ext cx="103670" cy="1173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700" dirty="0" smtClean="0">
                <a:solidFill>
                  <a:srgbClr val="000000"/>
                </a:solidFill>
                <a:latin typeface="Arial" charset="0"/>
              </a:rPr>
              <a:t>T</a:t>
            </a:r>
            <a:endParaRPr lang="en-US" sz="700" dirty="0">
              <a:solidFill>
                <a:srgbClr val="000000"/>
              </a:solidFill>
              <a:latin typeface="Arial" charset="0"/>
            </a:endParaRPr>
          </a:p>
        </p:txBody>
      </p:sp>
      <p:sp>
        <p:nvSpPr>
          <p:cNvPr id="76" name="Text Box 31"/>
          <p:cNvSpPr txBox="1">
            <a:spLocks noChangeArrowheads="1"/>
          </p:cNvSpPr>
          <p:nvPr/>
        </p:nvSpPr>
        <p:spPr bwMode="auto">
          <a:xfrm>
            <a:off x="5467395" y="1101884"/>
            <a:ext cx="103670" cy="1173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700" dirty="0" smtClean="0">
                <a:solidFill>
                  <a:srgbClr val="000000"/>
                </a:solidFill>
                <a:latin typeface="Arial" charset="0"/>
              </a:rPr>
              <a:t>G</a:t>
            </a:r>
            <a:endParaRPr lang="en-US" sz="700" dirty="0">
              <a:solidFill>
                <a:srgbClr val="000000"/>
              </a:solidFill>
              <a:latin typeface="Arial" charset="0"/>
            </a:endParaRPr>
          </a:p>
        </p:txBody>
      </p:sp>
      <p:sp>
        <p:nvSpPr>
          <p:cNvPr id="77" name="Text Box 31"/>
          <p:cNvSpPr txBox="1">
            <a:spLocks noChangeArrowheads="1"/>
          </p:cNvSpPr>
          <p:nvPr/>
        </p:nvSpPr>
        <p:spPr bwMode="auto">
          <a:xfrm>
            <a:off x="5471627" y="1211950"/>
            <a:ext cx="103670" cy="1173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700" dirty="0" smtClean="0">
                <a:solidFill>
                  <a:srgbClr val="000000"/>
                </a:solidFill>
                <a:latin typeface="Arial" charset="0"/>
              </a:rPr>
              <a:t>C</a:t>
            </a:r>
            <a:endParaRPr lang="en-US" sz="700" dirty="0">
              <a:solidFill>
                <a:srgbClr val="000000"/>
              </a:solidFill>
              <a:latin typeface="Arial" charset="0"/>
            </a:endParaRPr>
          </a:p>
        </p:txBody>
      </p:sp>
      <p:sp>
        <p:nvSpPr>
          <p:cNvPr id="78" name="Text Box 31"/>
          <p:cNvSpPr txBox="1">
            <a:spLocks noChangeArrowheads="1"/>
          </p:cNvSpPr>
          <p:nvPr/>
        </p:nvSpPr>
        <p:spPr bwMode="auto">
          <a:xfrm>
            <a:off x="2478659" y="2668217"/>
            <a:ext cx="717505" cy="19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700" dirty="0" smtClean="0">
                <a:solidFill>
                  <a:srgbClr val="000000"/>
                </a:solidFill>
                <a:latin typeface="Arial" charset="0"/>
              </a:rPr>
              <a:t>Template strand</a:t>
            </a:r>
            <a:br>
              <a:rPr lang="en-US" sz="700" dirty="0" smtClean="0">
                <a:solidFill>
                  <a:srgbClr val="000000"/>
                </a:solidFill>
                <a:latin typeface="Arial" charset="0"/>
              </a:rPr>
            </a:br>
            <a:r>
              <a:rPr lang="en-US" sz="700" dirty="0" smtClean="0">
                <a:solidFill>
                  <a:srgbClr val="000000"/>
                </a:solidFill>
                <a:latin typeface="Arial" charset="0"/>
              </a:rPr>
              <a:t>of DNA</a:t>
            </a:r>
            <a:endParaRPr lang="en-US" sz="700" dirty="0">
              <a:solidFill>
                <a:srgbClr val="000000"/>
              </a:solidFill>
              <a:latin typeface="Arial" charset="0"/>
            </a:endParaRPr>
          </a:p>
        </p:txBody>
      </p:sp>
      <p:sp>
        <p:nvSpPr>
          <p:cNvPr id="79" name="Text Box 31"/>
          <p:cNvSpPr txBox="1">
            <a:spLocks noChangeArrowheads="1"/>
          </p:cNvSpPr>
          <p:nvPr/>
        </p:nvSpPr>
        <p:spPr bwMode="auto">
          <a:xfrm>
            <a:off x="3244894" y="3056627"/>
            <a:ext cx="285705" cy="1130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700" dirty="0" smtClean="0">
                <a:solidFill>
                  <a:srgbClr val="000000"/>
                </a:solidFill>
                <a:latin typeface="Arial" charset="0"/>
              </a:rPr>
              <a:t>Primer</a:t>
            </a:r>
            <a:endParaRPr lang="en-US" sz="700" dirty="0">
              <a:solidFill>
                <a:srgbClr val="000000"/>
              </a:solidFill>
              <a:latin typeface="Arial" charset="0"/>
            </a:endParaRPr>
          </a:p>
        </p:txBody>
      </p:sp>
      <p:sp>
        <p:nvSpPr>
          <p:cNvPr id="80" name="Text Box 31"/>
          <p:cNvSpPr txBox="1">
            <a:spLocks noChangeArrowheads="1"/>
          </p:cNvSpPr>
          <p:nvPr/>
        </p:nvSpPr>
        <p:spPr bwMode="auto">
          <a:xfrm>
            <a:off x="3456559" y="2854484"/>
            <a:ext cx="103670" cy="1173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700" dirty="0" smtClean="0">
                <a:solidFill>
                  <a:srgbClr val="000000"/>
                </a:solidFill>
                <a:latin typeface="Arial" charset="0"/>
              </a:rPr>
              <a:t>3</a:t>
            </a:r>
            <a:r>
              <a:rPr lang="en-US" sz="700" dirty="0" smtClean="0">
                <a:solidFill>
                  <a:srgbClr val="000000"/>
                </a:solidFill>
                <a:latin typeface="Symbol Std"/>
                <a:cs typeface="Symbol Std"/>
              </a:rPr>
              <a:t>′</a:t>
            </a:r>
            <a:endParaRPr lang="en-US" sz="700" dirty="0">
              <a:solidFill>
                <a:srgbClr val="000000"/>
              </a:solidFill>
              <a:latin typeface="Symbol Std"/>
              <a:cs typeface="Symbol Std"/>
            </a:endParaRPr>
          </a:p>
        </p:txBody>
      </p:sp>
      <p:sp>
        <p:nvSpPr>
          <p:cNvPr id="81" name="Text Box 31"/>
          <p:cNvSpPr txBox="1">
            <a:spLocks noChangeArrowheads="1"/>
          </p:cNvSpPr>
          <p:nvPr/>
        </p:nvSpPr>
        <p:spPr bwMode="auto">
          <a:xfrm>
            <a:off x="3719027" y="3032285"/>
            <a:ext cx="103670" cy="1173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700" dirty="0" smtClean="0">
                <a:solidFill>
                  <a:srgbClr val="000000"/>
                </a:solidFill>
                <a:latin typeface="Arial" charset="0"/>
              </a:rPr>
              <a:t>A</a:t>
            </a:r>
            <a:endParaRPr lang="en-US" sz="700" dirty="0">
              <a:solidFill>
                <a:srgbClr val="000000"/>
              </a:solidFill>
              <a:latin typeface="Arial" charset="0"/>
            </a:endParaRPr>
          </a:p>
        </p:txBody>
      </p:sp>
      <p:sp>
        <p:nvSpPr>
          <p:cNvPr id="82" name="Text Box 31"/>
          <p:cNvSpPr txBox="1">
            <a:spLocks noChangeArrowheads="1"/>
          </p:cNvSpPr>
          <p:nvPr/>
        </p:nvSpPr>
        <p:spPr bwMode="auto">
          <a:xfrm>
            <a:off x="3211024" y="2973017"/>
            <a:ext cx="103670" cy="1173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700" dirty="0" smtClean="0">
                <a:solidFill>
                  <a:srgbClr val="000000"/>
                </a:solidFill>
                <a:latin typeface="Arial" charset="0"/>
              </a:rPr>
              <a:t>3</a:t>
            </a:r>
            <a:r>
              <a:rPr lang="en-US" sz="700" dirty="0" smtClean="0">
                <a:solidFill>
                  <a:srgbClr val="000000"/>
                </a:solidFill>
                <a:latin typeface="Symbol Std"/>
                <a:cs typeface="Symbol Std"/>
              </a:rPr>
              <a:t>′</a:t>
            </a:r>
            <a:endParaRPr lang="en-US" sz="700" dirty="0">
              <a:solidFill>
                <a:srgbClr val="000000"/>
              </a:solidFill>
              <a:latin typeface="Symbol Std"/>
              <a:cs typeface="Symbol Std"/>
            </a:endParaRPr>
          </a:p>
        </p:txBody>
      </p:sp>
      <p:sp>
        <p:nvSpPr>
          <p:cNvPr id="83" name="Text Box 31"/>
          <p:cNvSpPr txBox="1">
            <a:spLocks noChangeArrowheads="1"/>
          </p:cNvSpPr>
          <p:nvPr/>
        </p:nvSpPr>
        <p:spPr bwMode="auto">
          <a:xfrm>
            <a:off x="2415158" y="2989952"/>
            <a:ext cx="103670" cy="1173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700" dirty="0" smtClean="0">
                <a:solidFill>
                  <a:srgbClr val="000000"/>
                </a:solidFill>
                <a:latin typeface="Arial" charset="0"/>
              </a:rPr>
              <a:t>5</a:t>
            </a:r>
            <a:r>
              <a:rPr lang="en-US" sz="700" dirty="0" smtClean="0">
                <a:solidFill>
                  <a:srgbClr val="000000"/>
                </a:solidFill>
                <a:latin typeface="Symbol Std"/>
                <a:cs typeface="Symbol Std"/>
              </a:rPr>
              <a:t>′</a:t>
            </a:r>
            <a:endParaRPr lang="en-US" sz="700" dirty="0">
              <a:solidFill>
                <a:srgbClr val="000000"/>
              </a:solidFill>
              <a:latin typeface="Symbol Std"/>
              <a:cs typeface="Symbol Std"/>
            </a:endParaRPr>
          </a:p>
        </p:txBody>
      </p:sp>
      <p:sp>
        <p:nvSpPr>
          <p:cNvPr id="84" name="Text Box 31"/>
          <p:cNvSpPr txBox="1">
            <a:spLocks noChangeArrowheads="1"/>
          </p:cNvSpPr>
          <p:nvPr/>
        </p:nvSpPr>
        <p:spPr bwMode="auto">
          <a:xfrm>
            <a:off x="3465023" y="2960317"/>
            <a:ext cx="103670" cy="1173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700" dirty="0" smtClean="0">
                <a:solidFill>
                  <a:srgbClr val="000000"/>
                </a:solidFill>
                <a:latin typeface="Arial" charset="0"/>
              </a:rPr>
              <a:t>5</a:t>
            </a:r>
            <a:r>
              <a:rPr lang="en-US" sz="700" dirty="0" smtClean="0">
                <a:solidFill>
                  <a:srgbClr val="000000"/>
                </a:solidFill>
                <a:latin typeface="Symbol Std"/>
                <a:cs typeface="Symbol Std"/>
              </a:rPr>
              <a:t>′</a:t>
            </a:r>
            <a:endParaRPr lang="en-US" sz="700" dirty="0">
              <a:solidFill>
                <a:srgbClr val="000000"/>
              </a:solidFill>
              <a:latin typeface="Symbol Std"/>
              <a:cs typeface="Symbol Std"/>
            </a:endParaRPr>
          </a:p>
        </p:txBody>
      </p:sp>
      <p:sp>
        <p:nvSpPr>
          <p:cNvPr id="85" name="Text Box 31"/>
          <p:cNvSpPr txBox="1">
            <a:spLocks noChangeArrowheads="1"/>
          </p:cNvSpPr>
          <p:nvPr/>
        </p:nvSpPr>
        <p:spPr bwMode="auto">
          <a:xfrm>
            <a:off x="3824859" y="3032285"/>
            <a:ext cx="103670" cy="1173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700" dirty="0" smtClean="0">
                <a:solidFill>
                  <a:srgbClr val="000000"/>
                </a:solidFill>
                <a:latin typeface="Arial" charset="0"/>
              </a:rPr>
              <a:t>T</a:t>
            </a:r>
            <a:endParaRPr lang="en-US" sz="700" dirty="0">
              <a:solidFill>
                <a:srgbClr val="000000"/>
              </a:solidFill>
              <a:latin typeface="Arial" charset="0"/>
            </a:endParaRPr>
          </a:p>
        </p:txBody>
      </p:sp>
      <p:sp>
        <p:nvSpPr>
          <p:cNvPr id="86" name="Text Box 31"/>
          <p:cNvSpPr txBox="1">
            <a:spLocks noChangeArrowheads="1"/>
          </p:cNvSpPr>
          <p:nvPr/>
        </p:nvSpPr>
        <p:spPr bwMode="auto">
          <a:xfrm>
            <a:off x="3913759" y="3028050"/>
            <a:ext cx="103670" cy="1173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700" dirty="0" smtClean="0">
                <a:solidFill>
                  <a:srgbClr val="000000"/>
                </a:solidFill>
                <a:latin typeface="Arial" charset="0"/>
              </a:rPr>
              <a:t>G</a:t>
            </a:r>
            <a:endParaRPr lang="en-US" sz="700" dirty="0">
              <a:solidFill>
                <a:srgbClr val="000000"/>
              </a:solidFill>
              <a:latin typeface="Arial" charset="0"/>
            </a:endParaRPr>
          </a:p>
        </p:txBody>
      </p:sp>
      <p:sp>
        <p:nvSpPr>
          <p:cNvPr id="87" name="Text Box 31"/>
          <p:cNvSpPr txBox="1">
            <a:spLocks noChangeArrowheads="1"/>
          </p:cNvSpPr>
          <p:nvPr/>
        </p:nvSpPr>
        <p:spPr bwMode="auto">
          <a:xfrm>
            <a:off x="4006893" y="3032285"/>
            <a:ext cx="103670" cy="1173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700" dirty="0" smtClean="0">
                <a:solidFill>
                  <a:srgbClr val="000000"/>
                </a:solidFill>
                <a:latin typeface="Arial" charset="0"/>
              </a:rPr>
              <a:t>C</a:t>
            </a:r>
            <a:endParaRPr lang="en-US" sz="700" dirty="0">
              <a:solidFill>
                <a:srgbClr val="000000"/>
              </a:solidFill>
              <a:latin typeface="Arial" charset="0"/>
            </a:endParaRPr>
          </a:p>
        </p:txBody>
      </p:sp>
      <p:sp>
        <p:nvSpPr>
          <p:cNvPr id="88" name="Text Box 31"/>
          <p:cNvSpPr txBox="1">
            <a:spLocks noChangeArrowheads="1"/>
          </p:cNvSpPr>
          <p:nvPr/>
        </p:nvSpPr>
        <p:spPr bwMode="auto">
          <a:xfrm>
            <a:off x="2148458" y="3938220"/>
            <a:ext cx="103670" cy="1173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700" dirty="0" smtClean="0">
                <a:solidFill>
                  <a:srgbClr val="000000"/>
                </a:solidFill>
                <a:latin typeface="Arial" charset="0"/>
              </a:rPr>
              <a:t>A</a:t>
            </a:r>
            <a:endParaRPr lang="en-US" sz="700" dirty="0">
              <a:solidFill>
                <a:srgbClr val="000000"/>
              </a:solidFill>
              <a:latin typeface="Arial" charset="0"/>
            </a:endParaRPr>
          </a:p>
        </p:txBody>
      </p:sp>
      <p:sp>
        <p:nvSpPr>
          <p:cNvPr id="89" name="Text Box 31"/>
          <p:cNvSpPr txBox="1">
            <a:spLocks noChangeArrowheads="1"/>
          </p:cNvSpPr>
          <p:nvPr/>
        </p:nvSpPr>
        <p:spPr bwMode="auto">
          <a:xfrm>
            <a:off x="2254290" y="3938220"/>
            <a:ext cx="103670" cy="1173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700" dirty="0" smtClean="0">
                <a:solidFill>
                  <a:srgbClr val="000000"/>
                </a:solidFill>
                <a:latin typeface="Arial" charset="0"/>
              </a:rPr>
              <a:t>T</a:t>
            </a:r>
            <a:endParaRPr lang="en-US" sz="700" dirty="0">
              <a:solidFill>
                <a:srgbClr val="000000"/>
              </a:solidFill>
              <a:latin typeface="Arial" charset="0"/>
            </a:endParaRPr>
          </a:p>
        </p:txBody>
      </p:sp>
      <p:sp>
        <p:nvSpPr>
          <p:cNvPr id="90" name="Text Box 31"/>
          <p:cNvSpPr txBox="1">
            <a:spLocks noChangeArrowheads="1"/>
          </p:cNvSpPr>
          <p:nvPr/>
        </p:nvSpPr>
        <p:spPr bwMode="auto">
          <a:xfrm>
            <a:off x="2343190" y="3933985"/>
            <a:ext cx="103670" cy="1173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700" dirty="0" smtClean="0">
                <a:solidFill>
                  <a:srgbClr val="000000"/>
                </a:solidFill>
                <a:latin typeface="Arial" charset="0"/>
              </a:rPr>
              <a:t>G</a:t>
            </a:r>
            <a:endParaRPr lang="en-US" sz="700" dirty="0">
              <a:solidFill>
                <a:srgbClr val="000000"/>
              </a:solidFill>
              <a:latin typeface="Arial" charset="0"/>
            </a:endParaRPr>
          </a:p>
        </p:txBody>
      </p:sp>
      <p:sp>
        <p:nvSpPr>
          <p:cNvPr id="91" name="Text Box 31"/>
          <p:cNvSpPr txBox="1">
            <a:spLocks noChangeArrowheads="1"/>
          </p:cNvSpPr>
          <p:nvPr/>
        </p:nvSpPr>
        <p:spPr bwMode="auto">
          <a:xfrm>
            <a:off x="2440557" y="3938220"/>
            <a:ext cx="103670" cy="1173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700" dirty="0" smtClean="0">
                <a:solidFill>
                  <a:srgbClr val="000000"/>
                </a:solidFill>
                <a:latin typeface="Arial" charset="0"/>
              </a:rPr>
              <a:t>C</a:t>
            </a:r>
            <a:endParaRPr lang="en-US" sz="700" dirty="0">
              <a:solidFill>
                <a:srgbClr val="000000"/>
              </a:solidFill>
              <a:latin typeface="Arial" charset="0"/>
            </a:endParaRPr>
          </a:p>
        </p:txBody>
      </p:sp>
      <p:sp>
        <p:nvSpPr>
          <p:cNvPr id="92" name="Text Box 31"/>
          <p:cNvSpPr txBox="1">
            <a:spLocks noChangeArrowheads="1"/>
          </p:cNvSpPr>
          <p:nvPr/>
        </p:nvSpPr>
        <p:spPr bwMode="auto">
          <a:xfrm>
            <a:off x="3782526" y="3938219"/>
            <a:ext cx="103670" cy="1173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700" dirty="0" smtClean="0">
                <a:solidFill>
                  <a:srgbClr val="000000"/>
                </a:solidFill>
                <a:latin typeface="Arial" charset="0"/>
              </a:rPr>
              <a:t>A</a:t>
            </a:r>
            <a:endParaRPr lang="en-US" sz="700" dirty="0">
              <a:solidFill>
                <a:srgbClr val="000000"/>
              </a:solidFill>
              <a:latin typeface="Arial" charset="0"/>
            </a:endParaRPr>
          </a:p>
        </p:txBody>
      </p:sp>
      <p:sp>
        <p:nvSpPr>
          <p:cNvPr id="93" name="Text Box 31"/>
          <p:cNvSpPr txBox="1">
            <a:spLocks noChangeArrowheads="1"/>
          </p:cNvSpPr>
          <p:nvPr/>
        </p:nvSpPr>
        <p:spPr bwMode="auto">
          <a:xfrm>
            <a:off x="3888358" y="3938219"/>
            <a:ext cx="103670" cy="1173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700" dirty="0" smtClean="0">
                <a:solidFill>
                  <a:srgbClr val="000000"/>
                </a:solidFill>
                <a:latin typeface="Arial" charset="0"/>
              </a:rPr>
              <a:t>T</a:t>
            </a:r>
            <a:endParaRPr lang="en-US" sz="700" dirty="0">
              <a:solidFill>
                <a:srgbClr val="000000"/>
              </a:solidFill>
              <a:latin typeface="Arial" charset="0"/>
            </a:endParaRPr>
          </a:p>
        </p:txBody>
      </p:sp>
      <p:sp>
        <p:nvSpPr>
          <p:cNvPr id="94" name="Text Box 31"/>
          <p:cNvSpPr txBox="1">
            <a:spLocks noChangeArrowheads="1"/>
          </p:cNvSpPr>
          <p:nvPr/>
        </p:nvSpPr>
        <p:spPr bwMode="auto">
          <a:xfrm>
            <a:off x="3977258" y="3933984"/>
            <a:ext cx="103670" cy="1173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700" dirty="0" smtClean="0">
                <a:solidFill>
                  <a:srgbClr val="000000"/>
                </a:solidFill>
                <a:latin typeface="Arial" charset="0"/>
              </a:rPr>
              <a:t>G</a:t>
            </a:r>
            <a:endParaRPr lang="en-US" sz="700" dirty="0">
              <a:solidFill>
                <a:srgbClr val="000000"/>
              </a:solidFill>
              <a:latin typeface="Arial" charset="0"/>
            </a:endParaRPr>
          </a:p>
        </p:txBody>
      </p:sp>
      <p:sp>
        <p:nvSpPr>
          <p:cNvPr id="95" name="Text Box 31"/>
          <p:cNvSpPr txBox="1">
            <a:spLocks noChangeArrowheads="1"/>
          </p:cNvSpPr>
          <p:nvPr/>
        </p:nvSpPr>
        <p:spPr bwMode="auto">
          <a:xfrm>
            <a:off x="4070392" y="3938219"/>
            <a:ext cx="103670" cy="1173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700" dirty="0" smtClean="0">
                <a:solidFill>
                  <a:srgbClr val="000000"/>
                </a:solidFill>
                <a:latin typeface="Arial" charset="0"/>
              </a:rPr>
              <a:t>C</a:t>
            </a:r>
            <a:endParaRPr lang="en-US" sz="700" dirty="0">
              <a:solidFill>
                <a:srgbClr val="000000"/>
              </a:solidFill>
              <a:latin typeface="Arial" charset="0"/>
            </a:endParaRPr>
          </a:p>
        </p:txBody>
      </p:sp>
      <p:sp>
        <p:nvSpPr>
          <p:cNvPr id="96" name="Text Box 31"/>
          <p:cNvSpPr txBox="1">
            <a:spLocks noChangeArrowheads="1"/>
          </p:cNvSpPr>
          <p:nvPr/>
        </p:nvSpPr>
        <p:spPr bwMode="auto">
          <a:xfrm>
            <a:off x="5353091" y="3938219"/>
            <a:ext cx="103670" cy="1173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700" dirty="0" smtClean="0">
                <a:solidFill>
                  <a:srgbClr val="000000"/>
                </a:solidFill>
                <a:latin typeface="Arial" charset="0"/>
              </a:rPr>
              <a:t>A</a:t>
            </a:r>
            <a:endParaRPr lang="en-US" sz="700" dirty="0">
              <a:solidFill>
                <a:srgbClr val="000000"/>
              </a:solidFill>
              <a:latin typeface="Arial" charset="0"/>
            </a:endParaRPr>
          </a:p>
        </p:txBody>
      </p:sp>
      <p:sp>
        <p:nvSpPr>
          <p:cNvPr id="97" name="Text Box 31"/>
          <p:cNvSpPr txBox="1">
            <a:spLocks noChangeArrowheads="1"/>
          </p:cNvSpPr>
          <p:nvPr/>
        </p:nvSpPr>
        <p:spPr bwMode="auto">
          <a:xfrm>
            <a:off x="5458923" y="3938219"/>
            <a:ext cx="103670" cy="1173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700" dirty="0" smtClean="0">
                <a:solidFill>
                  <a:srgbClr val="000000"/>
                </a:solidFill>
                <a:latin typeface="Arial" charset="0"/>
              </a:rPr>
              <a:t>T</a:t>
            </a:r>
            <a:endParaRPr lang="en-US" sz="700" dirty="0">
              <a:solidFill>
                <a:srgbClr val="000000"/>
              </a:solidFill>
              <a:latin typeface="Arial" charset="0"/>
            </a:endParaRPr>
          </a:p>
        </p:txBody>
      </p:sp>
      <p:sp>
        <p:nvSpPr>
          <p:cNvPr id="98" name="Text Box 31"/>
          <p:cNvSpPr txBox="1">
            <a:spLocks noChangeArrowheads="1"/>
          </p:cNvSpPr>
          <p:nvPr/>
        </p:nvSpPr>
        <p:spPr bwMode="auto">
          <a:xfrm>
            <a:off x="5547823" y="3933984"/>
            <a:ext cx="103670" cy="1173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700" dirty="0" smtClean="0">
                <a:solidFill>
                  <a:srgbClr val="000000"/>
                </a:solidFill>
                <a:latin typeface="Arial" charset="0"/>
              </a:rPr>
              <a:t>G</a:t>
            </a:r>
            <a:endParaRPr lang="en-US" sz="700" dirty="0">
              <a:solidFill>
                <a:srgbClr val="000000"/>
              </a:solidFill>
              <a:latin typeface="Arial" charset="0"/>
            </a:endParaRPr>
          </a:p>
        </p:txBody>
      </p:sp>
      <p:sp>
        <p:nvSpPr>
          <p:cNvPr id="99" name="Text Box 31"/>
          <p:cNvSpPr txBox="1">
            <a:spLocks noChangeArrowheads="1"/>
          </p:cNvSpPr>
          <p:nvPr/>
        </p:nvSpPr>
        <p:spPr bwMode="auto">
          <a:xfrm>
            <a:off x="5645190" y="3938219"/>
            <a:ext cx="103670" cy="1173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700" dirty="0" smtClean="0">
                <a:solidFill>
                  <a:srgbClr val="000000"/>
                </a:solidFill>
                <a:latin typeface="Arial" charset="0"/>
              </a:rPr>
              <a:t>C</a:t>
            </a:r>
            <a:endParaRPr lang="en-US" sz="700" dirty="0">
              <a:solidFill>
                <a:srgbClr val="000000"/>
              </a:solidFill>
              <a:latin typeface="Arial" charset="0"/>
            </a:endParaRPr>
          </a:p>
        </p:txBody>
      </p:sp>
      <p:sp>
        <p:nvSpPr>
          <p:cNvPr id="100" name="Text Box 31"/>
          <p:cNvSpPr txBox="1">
            <a:spLocks noChangeArrowheads="1"/>
          </p:cNvSpPr>
          <p:nvPr/>
        </p:nvSpPr>
        <p:spPr bwMode="auto">
          <a:xfrm>
            <a:off x="6927893" y="3933986"/>
            <a:ext cx="103670" cy="1173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700" dirty="0" smtClean="0">
                <a:solidFill>
                  <a:srgbClr val="000000"/>
                </a:solidFill>
                <a:latin typeface="Arial" charset="0"/>
              </a:rPr>
              <a:t>A</a:t>
            </a:r>
            <a:endParaRPr lang="en-US" sz="700" dirty="0">
              <a:solidFill>
                <a:srgbClr val="000000"/>
              </a:solidFill>
              <a:latin typeface="Arial" charset="0"/>
            </a:endParaRPr>
          </a:p>
        </p:txBody>
      </p:sp>
      <p:sp>
        <p:nvSpPr>
          <p:cNvPr id="101" name="Text Box 31"/>
          <p:cNvSpPr txBox="1">
            <a:spLocks noChangeArrowheads="1"/>
          </p:cNvSpPr>
          <p:nvPr/>
        </p:nvSpPr>
        <p:spPr bwMode="auto">
          <a:xfrm>
            <a:off x="7033725" y="3933986"/>
            <a:ext cx="103670" cy="1173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700" dirty="0" smtClean="0">
                <a:solidFill>
                  <a:srgbClr val="000000"/>
                </a:solidFill>
                <a:latin typeface="Arial" charset="0"/>
              </a:rPr>
              <a:t>T</a:t>
            </a:r>
            <a:endParaRPr lang="en-US" sz="700" dirty="0">
              <a:solidFill>
                <a:srgbClr val="000000"/>
              </a:solidFill>
              <a:latin typeface="Arial" charset="0"/>
            </a:endParaRPr>
          </a:p>
        </p:txBody>
      </p:sp>
      <p:sp>
        <p:nvSpPr>
          <p:cNvPr id="102" name="Text Box 31"/>
          <p:cNvSpPr txBox="1">
            <a:spLocks noChangeArrowheads="1"/>
          </p:cNvSpPr>
          <p:nvPr/>
        </p:nvSpPr>
        <p:spPr bwMode="auto">
          <a:xfrm>
            <a:off x="7122625" y="3938218"/>
            <a:ext cx="103670" cy="1173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700" dirty="0" smtClean="0">
                <a:solidFill>
                  <a:srgbClr val="000000"/>
                </a:solidFill>
                <a:latin typeface="Arial" charset="0"/>
              </a:rPr>
              <a:t>G</a:t>
            </a:r>
            <a:endParaRPr lang="en-US" sz="700" dirty="0">
              <a:solidFill>
                <a:srgbClr val="000000"/>
              </a:solidFill>
              <a:latin typeface="Arial" charset="0"/>
            </a:endParaRPr>
          </a:p>
        </p:txBody>
      </p:sp>
      <p:sp>
        <p:nvSpPr>
          <p:cNvPr id="103" name="Text Box 31"/>
          <p:cNvSpPr txBox="1">
            <a:spLocks noChangeArrowheads="1"/>
          </p:cNvSpPr>
          <p:nvPr/>
        </p:nvSpPr>
        <p:spPr bwMode="auto">
          <a:xfrm>
            <a:off x="7215759" y="3933986"/>
            <a:ext cx="103670" cy="1173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700" dirty="0" smtClean="0">
                <a:solidFill>
                  <a:srgbClr val="000000"/>
                </a:solidFill>
                <a:latin typeface="Arial" charset="0"/>
              </a:rPr>
              <a:t>C</a:t>
            </a:r>
            <a:endParaRPr lang="en-US" sz="700" dirty="0">
              <a:solidFill>
                <a:srgbClr val="000000"/>
              </a:solidFill>
              <a:latin typeface="Arial" charset="0"/>
            </a:endParaRPr>
          </a:p>
        </p:txBody>
      </p:sp>
      <p:sp>
        <p:nvSpPr>
          <p:cNvPr id="104" name="Text Box 31"/>
          <p:cNvSpPr txBox="1">
            <a:spLocks noChangeArrowheads="1"/>
          </p:cNvSpPr>
          <p:nvPr/>
        </p:nvSpPr>
        <p:spPr bwMode="auto">
          <a:xfrm>
            <a:off x="2470194" y="4526652"/>
            <a:ext cx="374606" cy="3205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700" dirty="0" smtClean="0">
                <a:solidFill>
                  <a:srgbClr val="000000"/>
                </a:solidFill>
                <a:latin typeface="Arial" charset="0"/>
              </a:rPr>
              <a:t>Template</a:t>
            </a:r>
            <a:br>
              <a:rPr lang="en-US" sz="700" dirty="0" smtClean="0">
                <a:solidFill>
                  <a:srgbClr val="000000"/>
                </a:solidFill>
                <a:latin typeface="Arial" charset="0"/>
              </a:rPr>
            </a:br>
            <a:r>
              <a:rPr lang="en-US" sz="700" dirty="0" smtClean="0">
                <a:solidFill>
                  <a:srgbClr val="000000"/>
                </a:solidFill>
                <a:latin typeface="Arial" charset="0"/>
              </a:rPr>
              <a:t>strand</a:t>
            </a:r>
            <a:br>
              <a:rPr lang="en-US" sz="700" dirty="0" smtClean="0">
                <a:solidFill>
                  <a:srgbClr val="000000"/>
                </a:solidFill>
                <a:latin typeface="Arial" charset="0"/>
              </a:rPr>
            </a:br>
            <a:r>
              <a:rPr lang="en-US" sz="700" dirty="0" smtClean="0">
                <a:solidFill>
                  <a:srgbClr val="000000"/>
                </a:solidFill>
                <a:latin typeface="Arial" charset="0"/>
              </a:rPr>
              <a:t>of DNA</a:t>
            </a:r>
            <a:endParaRPr lang="en-US" sz="700" dirty="0">
              <a:solidFill>
                <a:srgbClr val="000000"/>
              </a:solidFill>
              <a:latin typeface="Arial" charset="0"/>
            </a:endParaRPr>
          </a:p>
        </p:txBody>
      </p:sp>
      <p:sp>
        <p:nvSpPr>
          <p:cNvPr id="105" name="Text Box 31"/>
          <p:cNvSpPr txBox="1">
            <a:spLocks noChangeArrowheads="1"/>
          </p:cNvSpPr>
          <p:nvPr/>
        </p:nvSpPr>
        <p:spPr bwMode="auto">
          <a:xfrm>
            <a:off x="2559091" y="5500319"/>
            <a:ext cx="315341" cy="121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700" dirty="0" smtClean="0">
                <a:solidFill>
                  <a:srgbClr val="000000"/>
                </a:solidFill>
                <a:latin typeface="Arial" charset="0"/>
              </a:rPr>
              <a:t>Primer</a:t>
            </a:r>
            <a:endParaRPr lang="en-US" sz="700" dirty="0">
              <a:solidFill>
                <a:srgbClr val="000000"/>
              </a:solidFill>
              <a:latin typeface="Arial" charset="0"/>
            </a:endParaRPr>
          </a:p>
        </p:txBody>
      </p:sp>
      <p:sp>
        <p:nvSpPr>
          <p:cNvPr id="106" name="Text Box 31"/>
          <p:cNvSpPr txBox="1">
            <a:spLocks noChangeArrowheads="1"/>
          </p:cNvSpPr>
          <p:nvPr/>
        </p:nvSpPr>
        <p:spPr bwMode="auto">
          <a:xfrm>
            <a:off x="1521924" y="5297118"/>
            <a:ext cx="505841" cy="2146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700" dirty="0" smtClean="0">
                <a:solidFill>
                  <a:srgbClr val="000000"/>
                </a:solidFill>
                <a:latin typeface="Arial" charset="0"/>
              </a:rPr>
              <a:t>DNA</a:t>
            </a:r>
            <a:br>
              <a:rPr lang="en-US" sz="700" dirty="0" smtClean="0">
                <a:solidFill>
                  <a:srgbClr val="000000"/>
                </a:solidFill>
                <a:latin typeface="Arial" charset="0"/>
              </a:rPr>
            </a:br>
            <a:r>
              <a:rPr lang="en-US" sz="700" dirty="0" smtClean="0">
                <a:solidFill>
                  <a:srgbClr val="000000"/>
                </a:solidFill>
                <a:latin typeface="Arial" charset="0"/>
              </a:rPr>
              <a:t>polymerase</a:t>
            </a:r>
            <a:endParaRPr lang="en-US" sz="700" dirty="0">
              <a:solidFill>
                <a:srgbClr val="000000"/>
              </a:solidFill>
              <a:latin typeface="Arial" charset="0"/>
            </a:endParaRPr>
          </a:p>
        </p:txBody>
      </p:sp>
      <p:sp>
        <p:nvSpPr>
          <p:cNvPr id="107" name="Text Box 31"/>
          <p:cNvSpPr txBox="1">
            <a:spLocks noChangeArrowheads="1"/>
          </p:cNvSpPr>
          <p:nvPr/>
        </p:nvSpPr>
        <p:spPr bwMode="auto">
          <a:xfrm>
            <a:off x="2444792" y="4882252"/>
            <a:ext cx="247607" cy="1173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700" dirty="0" err="1" smtClean="0">
                <a:solidFill>
                  <a:srgbClr val="000000"/>
                </a:solidFill>
                <a:latin typeface="Arial" charset="0"/>
              </a:rPr>
              <a:t>dATP</a:t>
            </a:r>
            <a:endParaRPr lang="en-US" sz="700" dirty="0">
              <a:solidFill>
                <a:srgbClr val="000000"/>
              </a:solidFill>
              <a:latin typeface="Arial" charset="0"/>
            </a:endParaRPr>
          </a:p>
        </p:txBody>
      </p:sp>
      <p:sp>
        <p:nvSpPr>
          <p:cNvPr id="109" name="Text Box 31"/>
          <p:cNvSpPr txBox="1">
            <a:spLocks noChangeArrowheads="1"/>
          </p:cNvSpPr>
          <p:nvPr/>
        </p:nvSpPr>
        <p:spPr bwMode="auto">
          <a:xfrm>
            <a:off x="4133891" y="4801820"/>
            <a:ext cx="247607" cy="961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700" dirty="0" err="1" smtClean="0">
                <a:solidFill>
                  <a:srgbClr val="000000"/>
                </a:solidFill>
                <a:latin typeface="Arial" charset="0"/>
              </a:rPr>
              <a:t>dTTP</a:t>
            </a:r>
            <a:endParaRPr lang="en-US" sz="700" dirty="0">
              <a:solidFill>
                <a:srgbClr val="000000"/>
              </a:solidFill>
              <a:latin typeface="Arial" charset="0"/>
            </a:endParaRPr>
          </a:p>
        </p:txBody>
      </p:sp>
      <p:sp>
        <p:nvSpPr>
          <p:cNvPr id="110" name="Text Box 31"/>
          <p:cNvSpPr txBox="1">
            <a:spLocks noChangeArrowheads="1"/>
          </p:cNvSpPr>
          <p:nvPr/>
        </p:nvSpPr>
        <p:spPr bwMode="auto">
          <a:xfrm>
            <a:off x="5708691" y="4801819"/>
            <a:ext cx="247607" cy="1173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700" dirty="0" err="1" smtClean="0">
                <a:solidFill>
                  <a:srgbClr val="000000"/>
                </a:solidFill>
                <a:latin typeface="Arial" charset="0"/>
              </a:rPr>
              <a:t>dGTP</a:t>
            </a:r>
            <a:endParaRPr lang="en-US" sz="700" dirty="0">
              <a:solidFill>
                <a:srgbClr val="000000"/>
              </a:solidFill>
              <a:latin typeface="Arial" charset="0"/>
            </a:endParaRPr>
          </a:p>
        </p:txBody>
      </p:sp>
      <p:sp>
        <p:nvSpPr>
          <p:cNvPr id="111" name="Text Box 31"/>
          <p:cNvSpPr txBox="1">
            <a:spLocks noChangeArrowheads="1"/>
          </p:cNvSpPr>
          <p:nvPr/>
        </p:nvSpPr>
        <p:spPr bwMode="auto">
          <a:xfrm>
            <a:off x="7304658" y="4759487"/>
            <a:ext cx="247607" cy="1173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700" dirty="0" err="1" smtClean="0">
                <a:solidFill>
                  <a:srgbClr val="000000"/>
                </a:solidFill>
                <a:latin typeface="Arial" charset="0"/>
              </a:rPr>
              <a:t>dCTP</a:t>
            </a:r>
            <a:endParaRPr lang="en-US" sz="700" dirty="0">
              <a:solidFill>
                <a:srgbClr val="000000"/>
              </a:solidFill>
              <a:latin typeface="Arial" charset="0"/>
            </a:endParaRPr>
          </a:p>
        </p:txBody>
      </p:sp>
      <p:sp>
        <p:nvSpPr>
          <p:cNvPr id="112" name="Text Box 31"/>
          <p:cNvSpPr txBox="1">
            <a:spLocks noChangeArrowheads="1"/>
          </p:cNvSpPr>
          <p:nvPr/>
        </p:nvSpPr>
        <p:spPr bwMode="auto">
          <a:xfrm>
            <a:off x="2639523" y="5203986"/>
            <a:ext cx="184110" cy="1638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700" dirty="0" err="1" smtClean="0">
                <a:solidFill>
                  <a:srgbClr val="000000"/>
                </a:solidFill>
                <a:latin typeface="Arial" charset="0"/>
              </a:rPr>
              <a:t>PP</a:t>
            </a:r>
            <a:r>
              <a:rPr lang="en-US" sz="700" baseline="-25000" dirty="0" err="1" smtClean="0">
                <a:solidFill>
                  <a:srgbClr val="000000"/>
                </a:solidFill>
                <a:latin typeface="Arial" charset="0"/>
              </a:rPr>
              <a:t>i</a:t>
            </a:r>
            <a:endParaRPr lang="en-US" sz="700" baseline="-25000" dirty="0">
              <a:solidFill>
                <a:srgbClr val="000000"/>
              </a:solidFill>
              <a:latin typeface="Arial" charset="0"/>
            </a:endParaRPr>
          </a:p>
        </p:txBody>
      </p:sp>
      <p:sp>
        <p:nvSpPr>
          <p:cNvPr id="113" name="Text Box 31"/>
          <p:cNvSpPr txBox="1">
            <a:spLocks noChangeArrowheads="1"/>
          </p:cNvSpPr>
          <p:nvPr/>
        </p:nvSpPr>
        <p:spPr bwMode="auto">
          <a:xfrm>
            <a:off x="7457054" y="5110851"/>
            <a:ext cx="192577" cy="1596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700" dirty="0" err="1" smtClean="0">
                <a:solidFill>
                  <a:srgbClr val="000000"/>
                </a:solidFill>
                <a:latin typeface="Arial" charset="0"/>
              </a:rPr>
              <a:t>PP</a:t>
            </a:r>
            <a:r>
              <a:rPr lang="en-US" sz="700" baseline="-25000" dirty="0" err="1" smtClean="0">
                <a:solidFill>
                  <a:srgbClr val="000000"/>
                </a:solidFill>
                <a:latin typeface="Arial" charset="0"/>
              </a:rPr>
              <a:t>i</a:t>
            </a:r>
            <a:endParaRPr lang="en-US" sz="700" baseline="-25000" dirty="0">
              <a:solidFill>
                <a:srgbClr val="000000"/>
              </a:solidFill>
              <a:latin typeface="Arial" charset="0"/>
            </a:endParaRPr>
          </a:p>
        </p:txBody>
      </p:sp>
      <p:grpSp>
        <p:nvGrpSpPr>
          <p:cNvPr id="9221" name="Group 9220"/>
          <p:cNvGrpSpPr/>
          <p:nvPr/>
        </p:nvGrpSpPr>
        <p:grpSpPr>
          <a:xfrm>
            <a:off x="2237354" y="4585921"/>
            <a:ext cx="150243" cy="1086751"/>
            <a:chOff x="2237354" y="4585921"/>
            <a:chExt cx="150243" cy="1086751"/>
          </a:xfrm>
        </p:grpSpPr>
        <p:sp>
          <p:nvSpPr>
            <p:cNvPr id="114" name="Text Box 31"/>
            <p:cNvSpPr txBox="1">
              <a:spLocks noChangeArrowheads="1"/>
            </p:cNvSpPr>
            <p:nvPr/>
          </p:nvSpPr>
          <p:spPr bwMode="auto">
            <a:xfrm>
              <a:off x="2241588" y="4585921"/>
              <a:ext cx="74044" cy="1088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700" dirty="0" smtClean="0">
                  <a:solidFill>
                    <a:srgbClr val="000000"/>
                  </a:solidFill>
                  <a:latin typeface="Arial" charset="0"/>
                </a:rPr>
                <a:t>C</a:t>
              </a:r>
              <a:endParaRPr lang="en-US" sz="700" baseline="-25000" dirty="0">
                <a:solidFill>
                  <a:srgbClr val="000000"/>
                </a:solidFill>
                <a:latin typeface="Arial" charset="0"/>
              </a:endParaRPr>
            </a:p>
          </p:txBody>
        </p:sp>
        <p:sp>
          <p:nvSpPr>
            <p:cNvPr id="115" name="Text Box 31"/>
            <p:cNvSpPr txBox="1">
              <a:spLocks noChangeArrowheads="1"/>
            </p:cNvSpPr>
            <p:nvPr/>
          </p:nvSpPr>
          <p:spPr bwMode="auto">
            <a:xfrm>
              <a:off x="2243667" y="4683287"/>
              <a:ext cx="93134" cy="1130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700" dirty="0" smtClean="0">
                  <a:solidFill>
                    <a:srgbClr val="000000"/>
                  </a:solidFill>
                  <a:latin typeface="Arial" charset="0"/>
                </a:rPr>
                <a:t>C</a:t>
              </a:r>
              <a:endParaRPr lang="en-US" sz="700" baseline="-25000" dirty="0">
                <a:solidFill>
                  <a:srgbClr val="000000"/>
                </a:solidFill>
                <a:latin typeface="Arial" charset="0"/>
              </a:endParaRPr>
            </a:p>
          </p:txBody>
        </p:sp>
        <p:sp>
          <p:nvSpPr>
            <p:cNvPr id="116" name="Text Box 31"/>
            <p:cNvSpPr txBox="1">
              <a:spLocks noChangeArrowheads="1"/>
            </p:cNvSpPr>
            <p:nvPr/>
          </p:nvSpPr>
          <p:spPr bwMode="auto">
            <a:xfrm>
              <a:off x="2309320" y="5271721"/>
              <a:ext cx="74044" cy="1088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700" dirty="0" smtClean="0">
                  <a:solidFill>
                    <a:srgbClr val="000000"/>
                  </a:solidFill>
                  <a:latin typeface="Arial" charset="0"/>
                </a:rPr>
                <a:t>C</a:t>
              </a:r>
              <a:endParaRPr lang="en-US" sz="700" baseline="-25000" dirty="0">
                <a:solidFill>
                  <a:srgbClr val="000000"/>
                </a:solidFill>
                <a:latin typeface="Arial" charset="0"/>
              </a:endParaRPr>
            </a:p>
          </p:txBody>
        </p:sp>
        <p:sp>
          <p:nvSpPr>
            <p:cNvPr id="117" name="Text Box 31"/>
            <p:cNvSpPr txBox="1">
              <a:spLocks noChangeArrowheads="1"/>
            </p:cNvSpPr>
            <p:nvPr/>
          </p:nvSpPr>
          <p:spPr bwMode="auto">
            <a:xfrm>
              <a:off x="2313552" y="5364856"/>
              <a:ext cx="74044" cy="1088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700" dirty="0" smtClean="0">
                  <a:solidFill>
                    <a:srgbClr val="000000"/>
                  </a:solidFill>
                  <a:latin typeface="Arial" charset="0"/>
                </a:rPr>
                <a:t>C</a:t>
              </a:r>
              <a:endParaRPr lang="en-US" sz="700" baseline="-25000" dirty="0">
                <a:solidFill>
                  <a:srgbClr val="000000"/>
                </a:solidFill>
                <a:latin typeface="Arial" charset="0"/>
              </a:endParaRPr>
            </a:p>
          </p:txBody>
        </p:sp>
        <p:sp>
          <p:nvSpPr>
            <p:cNvPr id="118" name="Text Box 31"/>
            <p:cNvSpPr txBox="1">
              <a:spLocks noChangeArrowheads="1"/>
            </p:cNvSpPr>
            <p:nvPr/>
          </p:nvSpPr>
          <p:spPr bwMode="auto">
            <a:xfrm>
              <a:off x="2245820" y="4780656"/>
              <a:ext cx="74044" cy="1088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700" dirty="0" smtClean="0">
                  <a:solidFill>
                    <a:srgbClr val="000000"/>
                  </a:solidFill>
                  <a:latin typeface="Arial" charset="0"/>
                </a:rPr>
                <a:t>A</a:t>
              </a:r>
              <a:endParaRPr lang="en-US" sz="700" baseline="-25000" dirty="0">
                <a:solidFill>
                  <a:srgbClr val="000000"/>
                </a:solidFill>
                <a:latin typeface="Arial" charset="0"/>
              </a:endParaRPr>
            </a:p>
          </p:txBody>
        </p:sp>
        <p:sp>
          <p:nvSpPr>
            <p:cNvPr id="119" name="Text Box 31"/>
            <p:cNvSpPr txBox="1">
              <a:spLocks noChangeArrowheads="1"/>
            </p:cNvSpPr>
            <p:nvPr/>
          </p:nvSpPr>
          <p:spPr bwMode="auto">
            <a:xfrm>
              <a:off x="2239431" y="4881032"/>
              <a:ext cx="118531" cy="143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700" dirty="0" smtClean="0">
                  <a:solidFill>
                    <a:srgbClr val="000000"/>
                  </a:solidFill>
                  <a:latin typeface="Arial" charset="0"/>
                </a:rPr>
                <a:t>A</a:t>
              </a:r>
              <a:endParaRPr lang="en-US" sz="700" baseline="-25000" dirty="0">
                <a:solidFill>
                  <a:srgbClr val="000000"/>
                </a:solidFill>
                <a:latin typeface="Arial" charset="0"/>
              </a:endParaRPr>
            </a:p>
          </p:txBody>
        </p:sp>
        <p:sp>
          <p:nvSpPr>
            <p:cNvPr id="120" name="Text Box 31"/>
            <p:cNvSpPr txBox="1">
              <a:spLocks noChangeArrowheads="1"/>
            </p:cNvSpPr>
            <p:nvPr/>
          </p:nvSpPr>
          <p:spPr bwMode="auto">
            <a:xfrm>
              <a:off x="2241586" y="5470690"/>
              <a:ext cx="74044" cy="1088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700" dirty="0" smtClean="0">
                  <a:solidFill>
                    <a:srgbClr val="000000"/>
                  </a:solidFill>
                  <a:latin typeface="Arial" charset="0"/>
                </a:rPr>
                <a:t>A</a:t>
              </a:r>
              <a:endParaRPr lang="en-US" sz="700" baseline="-25000" dirty="0">
                <a:solidFill>
                  <a:srgbClr val="000000"/>
                </a:solidFill>
                <a:latin typeface="Arial" charset="0"/>
              </a:endParaRPr>
            </a:p>
          </p:txBody>
        </p:sp>
        <p:sp>
          <p:nvSpPr>
            <p:cNvPr id="121" name="Text Box 31"/>
            <p:cNvSpPr txBox="1">
              <a:spLocks noChangeArrowheads="1"/>
            </p:cNvSpPr>
            <p:nvPr/>
          </p:nvSpPr>
          <p:spPr bwMode="auto">
            <a:xfrm>
              <a:off x="2313552" y="5563824"/>
              <a:ext cx="74044" cy="1088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700" dirty="0" smtClean="0">
                  <a:solidFill>
                    <a:srgbClr val="000000"/>
                  </a:solidFill>
                  <a:latin typeface="Arial" charset="0"/>
                </a:rPr>
                <a:t>A</a:t>
              </a:r>
              <a:endParaRPr lang="en-US" sz="700" baseline="-25000" dirty="0">
                <a:solidFill>
                  <a:srgbClr val="000000"/>
                </a:solidFill>
                <a:latin typeface="Arial" charset="0"/>
              </a:endParaRPr>
            </a:p>
          </p:txBody>
        </p:sp>
        <p:sp>
          <p:nvSpPr>
            <p:cNvPr id="122" name="Text Box 31"/>
            <p:cNvSpPr txBox="1">
              <a:spLocks noChangeArrowheads="1"/>
            </p:cNvSpPr>
            <p:nvPr/>
          </p:nvSpPr>
          <p:spPr bwMode="auto">
            <a:xfrm>
              <a:off x="2245819" y="4979623"/>
              <a:ext cx="74044" cy="1088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700" dirty="0" smtClean="0">
                  <a:solidFill>
                    <a:srgbClr val="000000"/>
                  </a:solidFill>
                  <a:latin typeface="Arial" charset="0"/>
                </a:rPr>
                <a:t>T</a:t>
              </a:r>
              <a:endParaRPr lang="en-US" sz="700" baseline="-25000" dirty="0">
                <a:solidFill>
                  <a:srgbClr val="000000"/>
                </a:solidFill>
                <a:latin typeface="Arial" charset="0"/>
              </a:endParaRPr>
            </a:p>
          </p:txBody>
        </p:sp>
        <p:sp>
          <p:nvSpPr>
            <p:cNvPr id="123" name="Text Box 31"/>
            <p:cNvSpPr txBox="1">
              <a:spLocks noChangeArrowheads="1"/>
            </p:cNvSpPr>
            <p:nvPr/>
          </p:nvSpPr>
          <p:spPr bwMode="auto">
            <a:xfrm>
              <a:off x="2250051" y="5178589"/>
              <a:ext cx="74044" cy="1088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700" dirty="0" smtClean="0">
                  <a:solidFill>
                    <a:srgbClr val="000000"/>
                  </a:solidFill>
                  <a:latin typeface="Arial" charset="0"/>
                </a:rPr>
                <a:t>T</a:t>
              </a:r>
              <a:endParaRPr lang="en-US" sz="700" baseline="-25000" dirty="0">
                <a:solidFill>
                  <a:srgbClr val="000000"/>
                </a:solidFill>
                <a:latin typeface="Arial" charset="0"/>
              </a:endParaRPr>
            </a:p>
          </p:txBody>
        </p:sp>
        <p:sp>
          <p:nvSpPr>
            <p:cNvPr id="124" name="Text Box 31"/>
            <p:cNvSpPr txBox="1">
              <a:spLocks noChangeArrowheads="1"/>
            </p:cNvSpPr>
            <p:nvPr/>
          </p:nvSpPr>
          <p:spPr bwMode="auto">
            <a:xfrm>
              <a:off x="2250052" y="5563824"/>
              <a:ext cx="74044" cy="1088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700" dirty="0" smtClean="0">
                  <a:solidFill>
                    <a:srgbClr val="000000"/>
                  </a:solidFill>
                  <a:latin typeface="Arial" charset="0"/>
                </a:rPr>
                <a:t>T</a:t>
              </a:r>
              <a:endParaRPr lang="en-US" sz="700" baseline="-25000" dirty="0">
                <a:solidFill>
                  <a:srgbClr val="000000"/>
                </a:solidFill>
                <a:latin typeface="Arial" charset="0"/>
              </a:endParaRPr>
            </a:p>
          </p:txBody>
        </p:sp>
        <p:sp>
          <p:nvSpPr>
            <p:cNvPr id="125" name="Text Box 31"/>
            <p:cNvSpPr txBox="1">
              <a:spLocks noChangeArrowheads="1"/>
            </p:cNvSpPr>
            <p:nvPr/>
          </p:nvSpPr>
          <p:spPr bwMode="auto">
            <a:xfrm>
              <a:off x="2241586" y="5076991"/>
              <a:ext cx="74044" cy="1088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700" dirty="0" smtClean="0">
                  <a:solidFill>
                    <a:srgbClr val="000000"/>
                  </a:solidFill>
                  <a:latin typeface="Arial" charset="0"/>
                </a:rPr>
                <a:t>G</a:t>
              </a:r>
              <a:endParaRPr lang="en-US" sz="700" baseline="-25000" dirty="0">
                <a:solidFill>
                  <a:srgbClr val="000000"/>
                </a:solidFill>
                <a:latin typeface="Arial" charset="0"/>
              </a:endParaRPr>
            </a:p>
          </p:txBody>
        </p:sp>
        <p:sp>
          <p:nvSpPr>
            <p:cNvPr id="126" name="Text Box 31"/>
            <p:cNvSpPr txBox="1">
              <a:spLocks noChangeArrowheads="1"/>
            </p:cNvSpPr>
            <p:nvPr/>
          </p:nvSpPr>
          <p:spPr bwMode="auto">
            <a:xfrm>
              <a:off x="2241585" y="5275958"/>
              <a:ext cx="74044" cy="1088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700" dirty="0" smtClean="0">
                  <a:solidFill>
                    <a:srgbClr val="000000"/>
                  </a:solidFill>
                  <a:latin typeface="Arial" charset="0"/>
                </a:rPr>
                <a:t>G</a:t>
              </a:r>
              <a:endParaRPr lang="en-US" sz="700" baseline="-25000" dirty="0">
                <a:solidFill>
                  <a:srgbClr val="000000"/>
                </a:solidFill>
                <a:latin typeface="Arial" charset="0"/>
              </a:endParaRPr>
            </a:p>
          </p:txBody>
        </p:sp>
        <p:sp>
          <p:nvSpPr>
            <p:cNvPr id="127" name="Text Box 31"/>
            <p:cNvSpPr txBox="1">
              <a:spLocks noChangeArrowheads="1"/>
            </p:cNvSpPr>
            <p:nvPr/>
          </p:nvSpPr>
          <p:spPr bwMode="auto">
            <a:xfrm>
              <a:off x="2237354" y="5373325"/>
              <a:ext cx="74044" cy="1088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700" dirty="0" smtClean="0">
                  <a:solidFill>
                    <a:srgbClr val="000000"/>
                  </a:solidFill>
                  <a:latin typeface="Arial" charset="0"/>
                </a:rPr>
                <a:t>G</a:t>
              </a:r>
              <a:endParaRPr lang="en-US" sz="700" baseline="-25000" dirty="0">
                <a:solidFill>
                  <a:srgbClr val="000000"/>
                </a:solidFill>
                <a:latin typeface="Arial" charset="0"/>
              </a:endParaRPr>
            </a:p>
          </p:txBody>
        </p:sp>
        <p:sp>
          <p:nvSpPr>
            <p:cNvPr id="128" name="Text Box 31"/>
            <p:cNvSpPr txBox="1">
              <a:spLocks noChangeArrowheads="1"/>
            </p:cNvSpPr>
            <p:nvPr/>
          </p:nvSpPr>
          <p:spPr bwMode="auto">
            <a:xfrm>
              <a:off x="2313553" y="5470690"/>
              <a:ext cx="74044" cy="1088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700" dirty="0" smtClean="0">
                  <a:solidFill>
                    <a:srgbClr val="000000"/>
                  </a:solidFill>
                  <a:latin typeface="Arial" charset="0"/>
                </a:rPr>
                <a:t>G</a:t>
              </a:r>
              <a:endParaRPr lang="en-US" sz="700" baseline="-25000" dirty="0">
                <a:solidFill>
                  <a:srgbClr val="000000"/>
                </a:solidFill>
                <a:latin typeface="Arial" charset="0"/>
              </a:endParaRPr>
            </a:p>
          </p:txBody>
        </p:sp>
      </p:grpSp>
      <p:grpSp>
        <p:nvGrpSpPr>
          <p:cNvPr id="130" name="Group 129"/>
          <p:cNvGrpSpPr/>
          <p:nvPr/>
        </p:nvGrpSpPr>
        <p:grpSpPr>
          <a:xfrm>
            <a:off x="3930687" y="4585921"/>
            <a:ext cx="150243" cy="1086751"/>
            <a:chOff x="2237354" y="4585921"/>
            <a:chExt cx="150243" cy="1086751"/>
          </a:xfrm>
        </p:grpSpPr>
        <p:sp>
          <p:nvSpPr>
            <p:cNvPr id="131" name="Text Box 31"/>
            <p:cNvSpPr txBox="1">
              <a:spLocks noChangeArrowheads="1"/>
            </p:cNvSpPr>
            <p:nvPr/>
          </p:nvSpPr>
          <p:spPr bwMode="auto">
            <a:xfrm>
              <a:off x="2241588" y="4585921"/>
              <a:ext cx="74044" cy="1088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700" dirty="0" smtClean="0">
                  <a:solidFill>
                    <a:srgbClr val="000000"/>
                  </a:solidFill>
                  <a:latin typeface="Arial" charset="0"/>
                </a:rPr>
                <a:t>C</a:t>
              </a:r>
              <a:endParaRPr lang="en-US" sz="700" baseline="-25000" dirty="0">
                <a:solidFill>
                  <a:srgbClr val="000000"/>
                </a:solidFill>
                <a:latin typeface="Arial" charset="0"/>
              </a:endParaRPr>
            </a:p>
          </p:txBody>
        </p:sp>
        <p:sp>
          <p:nvSpPr>
            <p:cNvPr id="132" name="Text Box 31"/>
            <p:cNvSpPr txBox="1">
              <a:spLocks noChangeArrowheads="1"/>
            </p:cNvSpPr>
            <p:nvPr/>
          </p:nvSpPr>
          <p:spPr bwMode="auto">
            <a:xfrm>
              <a:off x="2243667" y="4683287"/>
              <a:ext cx="93134" cy="1130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700" dirty="0" smtClean="0">
                  <a:solidFill>
                    <a:srgbClr val="000000"/>
                  </a:solidFill>
                  <a:latin typeface="Arial" charset="0"/>
                </a:rPr>
                <a:t>C</a:t>
              </a:r>
              <a:endParaRPr lang="en-US" sz="700" baseline="-25000" dirty="0">
                <a:solidFill>
                  <a:srgbClr val="000000"/>
                </a:solidFill>
                <a:latin typeface="Arial" charset="0"/>
              </a:endParaRPr>
            </a:p>
          </p:txBody>
        </p:sp>
        <p:sp>
          <p:nvSpPr>
            <p:cNvPr id="133" name="Text Box 31"/>
            <p:cNvSpPr txBox="1">
              <a:spLocks noChangeArrowheads="1"/>
            </p:cNvSpPr>
            <p:nvPr/>
          </p:nvSpPr>
          <p:spPr bwMode="auto">
            <a:xfrm>
              <a:off x="2309320" y="5271721"/>
              <a:ext cx="74044" cy="1088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700" dirty="0" smtClean="0">
                  <a:solidFill>
                    <a:srgbClr val="000000"/>
                  </a:solidFill>
                  <a:latin typeface="Arial" charset="0"/>
                </a:rPr>
                <a:t>C</a:t>
              </a:r>
              <a:endParaRPr lang="en-US" sz="700" baseline="-25000" dirty="0">
                <a:solidFill>
                  <a:srgbClr val="000000"/>
                </a:solidFill>
                <a:latin typeface="Arial" charset="0"/>
              </a:endParaRPr>
            </a:p>
          </p:txBody>
        </p:sp>
        <p:sp>
          <p:nvSpPr>
            <p:cNvPr id="134" name="Text Box 31"/>
            <p:cNvSpPr txBox="1">
              <a:spLocks noChangeArrowheads="1"/>
            </p:cNvSpPr>
            <p:nvPr/>
          </p:nvSpPr>
          <p:spPr bwMode="auto">
            <a:xfrm>
              <a:off x="2313552" y="5364856"/>
              <a:ext cx="74044" cy="1088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700" dirty="0" smtClean="0">
                  <a:solidFill>
                    <a:srgbClr val="000000"/>
                  </a:solidFill>
                  <a:latin typeface="Arial" charset="0"/>
                </a:rPr>
                <a:t>C</a:t>
              </a:r>
              <a:endParaRPr lang="en-US" sz="700" baseline="-25000" dirty="0">
                <a:solidFill>
                  <a:srgbClr val="000000"/>
                </a:solidFill>
                <a:latin typeface="Arial" charset="0"/>
              </a:endParaRPr>
            </a:p>
          </p:txBody>
        </p:sp>
        <p:sp>
          <p:nvSpPr>
            <p:cNvPr id="135" name="Text Box 31"/>
            <p:cNvSpPr txBox="1">
              <a:spLocks noChangeArrowheads="1"/>
            </p:cNvSpPr>
            <p:nvPr/>
          </p:nvSpPr>
          <p:spPr bwMode="auto">
            <a:xfrm>
              <a:off x="2245820" y="4780656"/>
              <a:ext cx="74044" cy="1088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700" dirty="0" smtClean="0">
                  <a:solidFill>
                    <a:srgbClr val="000000"/>
                  </a:solidFill>
                  <a:latin typeface="Arial" charset="0"/>
                </a:rPr>
                <a:t>A</a:t>
              </a:r>
              <a:endParaRPr lang="en-US" sz="700" baseline="-25000" dirty="0">
                <a:solidFill>
                  <a:srgbClr val="000000"/>
                </a:solidFill>
                <a:latin typeface="Arial" charset="0"/>
              </a:endParaRPr>
            </a:p>
          </p:txBody>
        </p:sp>
        <p:sp>
          <p:nvSpPr>
            <p:cNvPr id="136" name="Text Box 31"/>
            <p:cNvSpPr txBox="1">
              <a:spLocks noChangeArrowheads="1"/>
            </p:cNvSpPr>
            <p:nvPr/>
          </p:nvSpPr>
          <p:spPr bwMode="auto">
            <a:xfrm>
              <a:off x="2239431" y="4881032"/>
              <a:ext cx="118531" cy="143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700" dirty="0" smtClean="0">
                  <a:solidFill>
                    <a:srgbClr val="000000"/>
                  </a:solidFill>
                  <a:latin typeface="Arial" charset="0"/>
                </a:rPr>
                <a:t>A</a:t>
              </a:r>
              <a:endParaRPr lang="en-US" sz="700" baseline="-25000" dirty="0">
                <a:solidFill>
                  <a:srgbClr val="000000"/>
                </a:solidFill>
                <a:latin typeface="Arial" charset="0"/>
              </a:endParaRPr>
            </a:p>
          </p:txBody>
        </p:sp>
        <p:sp>
          <p:nvSpPr>
            <p:cNvPr id="137" name="Text Box 31"/>
            <p:cNvSpPr txBox="1">
              <a:spLocks noChangeArrowheads="1"/>
            </p:cNvSpPr>
            <p:nvPr/>
          </p:nvSpPr>
          <p:spPr bwMode="auto">
            <a:xfrm>
              <a:off x="2241586" y="5470690"/>
              <a:ext cx="74044" cy="1088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700" dirty="0" smtClean="0">
                  <a:solidFill>
                    <a:srgbClr val="000000"/>
                  </a:solidFill>
                  <a:latin typeface="Arial" charset="0"/>
                </a:rPr>
                <a:t>A</a:t>
              </a:r>
              <a:endParaRPr lang="en-US" sz="700" baseline="-25000" dirty="0">
                <a:solidFill>
                  <a:srgbClr val="000000"/>
                </a:solidFill>
                <a:latin typeface="Arial" charset="0"/>
              </a:endParaRPr>
            </a:p>
          </p:txBody>
        </p:sp>
        <p:sp>
          <p:nvSpPr>
            <p:cNvPr id="138" name="Text Box 31"/>
            <p:cNvSpPr txBox="1">
              <a:spLocks noChangeArrowheads="1"/>
            </p:cNvSpPr>
            <p:nvPr/>
          </p:nvSpPr>
          <p:spPr bwMode="auto">
            <a:xfrm>
              <a:off x="2313552" y="5563824"/>
              <a:ext cx="74044" cy="1088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700" dirty="0" smtClean="0">
                  <a:solidFill>
                    <a:srgbClr val="000000"/>
                  </a:solidFill>
                  <a:latin typeface="Arial" charset="0"/>
                </a:rPr>
                <a:t>A</a:t>
              </a:r>
              <a:endParaRPr lang="en-US" sz="700" baseline="-25000" dirty="0">
                <a:solidFill>
                  <a:srgbClr val="000000"/>
                </a:solidFill>
                <a:latin typeface="Arial" charset="0"/>
              </a:endParaRPr>
            </a:p>
          </p:txBody>
        </p:sp>
        <p:sp>
          <p:nvSpPr>
            <p:cNvPr id="139" name="Text Box 31"/>
            <p:cNvSpPr txBox="1">
              <a:spLocks noChangeArrowheads="1"/>
            </p:cNvSpPr>
            <p:nvPr/>
          </p:nvSpPr>
          <p:spPr bwMode="auto">
            <a:xfrm>
              <a:off x="2245819" y="4979623"/>
              <a:ext cx="74044" cy="1088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700" dirty="0" smtClean="0">
                  <a:solidFill>
                    <a:srgbClr val="000000"/>
                  </a:solidFill>
                  <a:latin typeface="Arial" charset="0"/>
                </a:rPr>
                <a:t>T</a:t>
              </a:r>
              <a:endParaRPr lang="en-US" sz="700" baseline="-25000" dirty="0">
                <a:solidFill>
                  <a:srgbClr val="000000"/>
                </a:solidFill>
                <a:latin typeface="Arial" charset="0"/>
              </a:endParaRPr>
            </a:p>
          </p:txBody>
        </p:sp>
        <p:sp>
          <p:nvSpPr>
            <p:cNvPr id="140" name="Text Box 31"/>
            <p:cNvSpPr txBox="1">
              <a:spLocks noChangeArrowheads="1"/>
            </p:cNvSpPr>
            <p:nvPr/>
          </p:nvSpPr>
          <p:spPr bwMode="auto">
            <a:xfrm>
              <a:off x="2250051" y="5178589"/>
              <a:ext cx="74044" cy="1088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700" dirty="0" smtClean="0">
                  <a:solidFill>
                    <a:srgbClr val="000000"/>
                  </a:solidFill>
                  <a:latin typeface="Arial" charset="0"/>
                </a:rPr>
                <a:t>T</a:t>
              </a:r>
              <a:endParaRPr lang="en-US" sz="700" baseline="-25000" dirty="0">
                <a:solidFill>
                  <a:srgbClr val="000000"/>
                </a:solidFill>
                <a:latin typeface="Arial" charset="0"/>
              </a:endParaRPr>
            </a:p>
          </p:txBody>
        </p:sp>
        <p:sp>
          <p:nvSpPr>
            <p:cNvPr id="141" name="Text Box 31"/>
            <p:cNvSpPr txBox="1">
              <a:spLocks noChangeArrowheads="1"/>
            </p:cNvSpPr>
            <p:nvPr/>
          </p:nvSpPr>
          <p:spPr bwMode="auto">
            <a:xfrm>
              <a:off x="2250052" y="5563824"/>
              <a:ext cx="74044" cy="1088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700" dirty="0" smtClean="0">
                  <a:solidFill>
                    <a:srgbClr val="000000"/>
                  </a:solidFill>
                  <a:latin typeface="Arial" charset="0"/>
                </a:rPr>
                <a:t>T</a:t>
              </a:r>
              <a:endParaRPr lang="en-US" sz="700" baseline="-25000" dirty="0">
                <a:solidFill>
                  <a:srgbClr val="000000"/>
                </a:solidFill>
                <a:latin typeface="Arial" charset="0"/>
              </a:endParaRPr>
            </a:p>
          </p:txBody>
        </p:sp>
        <p:sp>
          <p:nvSpPr>
            <p:cNvPr id="142" name="Text Box 31"/>
            <p:cNvSpPr txBox="1">
              <a:spLocks noChangeArrowheads="1"/>
            </p:cNvSpPr>
            <p:nvPr/>
          </p:nvSpPr>
          <p:spPr bwMode="auto">
            <a:xfrm>
              <a:off x="2241586" y="5076991"/>
              <a:ext cx="74044" cy="1088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700" dirty="0" smtClean="0">
                  <a:solidFill>
                    <a:srgbClr val="000000"/>
                  </a:solidFill>
                  <a:latin typeface="Arial" charset="0"/>
                </a:rPr>
                <a:t>G</a:t>
              </a:r>
              <a:endParaRPr lang="en-US" sz="700" baseline="-25000" dirty="0">
                <a:solidFill>
                  <a:srgbClr val="000000"/>
                </a:solidFill>
                <a:latin typeface="Arial" charset="0"/>
              </a:endParaRPr>
            </a:p>
          </p:txBody>
        </p:sp>
        <p:sp>
          <p:nvSpPr>
            <p:cNvPr id="143" name="Text Box 31"/>
            <p:cNvSpPr txBox="1">
              <a:spLocks noChangeArrowheads="1"/>
            </p:cNvSpPr>
            <p:nvPr/>
          </p:nvSpPr>
          <p:spPr bwMode="auto">
            <a:xfrm>
              <a:off x="2241585" y="5275958"/>
              <a:ext cx="74044" cy="1088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700" dirty="0" smtClean="0">
                  <a:solidFill>
                    <a:srgbClr val="000000"/>
                  </a:solidFill>
                  <a:latin typeface="Arial" charset="0"/>
                </a:rPr>
                <a:t>G</a:t>
              </a:r>
              <a:endParaRPr lang="en-US" sz="700" baseline="-25000" dirty="0">
                <a:solidFill>
                  <a:srgbClr val="000000"/>
                </a:solidFill>
                <a:latin typeface="Arial" charset="0"/>
              </a:endParaRPr>
            </a:p>
          </p:txBody>
        </p:sp>
        <p:sp>
          <p:nvSpPr>
            <p:cNvPr id="144" name="Text Box 31"/>
            <p:cNvSpPr txBox="1">
              <a:spLocks noChangeArrowheads="1"/>
            </p:cNvSpPr>
            <p:nvPr/>
          </p:nvSpPr>
          <p:spPr bwMode="auto">
            <a:xfrm>
              <a:off x="2237354" y="5373325"/>
              <a:ext cx="74044" cy="1088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700" dirty="0" smtClean="0">
                  <a:solidFill>
                    <a:srgbClr val="000000"/>
                  </a:solidFill>
                  <a:latin typeface="Arial" charset="0"/>
                </a:rPr>
                <a:t>G</a:t>
              </a:r>
              <a:endParaRPr lang="en-US" sz="700" baseline="-25000" dirty="0">
                <a:solidFill>
                  <a:srgbClr val="000000"/>
                </a:solidFill>
                <a:latin typeface="Arial" charset="0"/>
              </a:endParaRPr>
            </a:p>
          </p:txBody>
        </p:sp>
        <p:sp>
          <p:nvSpPr>
            <p:cNvPr id="145" name="Text Box 31"/>
            <p:cNvSpPr txBox="1">
              <a:spLocks noChangeArrowheads="1"/>
            </p:cNvSpPr>
            <p:nvPr/>
          </p:nvSpPr>
          <p:spPr bwMode="auto">
            <a:xfrm>
              <a:off x="2313553" y="5470690"/>
              <a:ext cx="74044" cy="1088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700" dirty="0" smtClean="0">
                  <a:solidFill>
                    <a:srgbClr val="000000"/>
                  </a:solidFill>
                  <a:latin typeface="Arial" charset="0"/>
                </a:rPr>
                <a:t>G</a:t>
              </a:r>
              <a:endParaRPr lang="en-US" sz="700" baseline="-25000" dirty="0">
                <a:solidFill>
                  <a:srgbClr val="000000"/>
                </a:solidFill>
                <a:latin typeface="Arial" charset="0"/>
              </a:endParaRPr>
            </a:p>
          </p:txBody>
        </p:sp>
      </p:grpSp>
      <p:grpSp>
        <p:nvGrpSpPr>
          <p:cNvPr id="146" name="Group 145"/>
          <p:cNvGrpSpPr/>
          <p:nvPr/>
        </p:nvGrpSpPr>
        <p:grpSpPr>
          <a:xfrm>
            <a:off x="5488555" y="4590156"/>
            <a:ext cx="150243" cy="1086751"/>
            <a:chOff x="2237354" y="4585921"/>
            <a:chExt cx="150243" cy="1086751"/>
          </a:xfrm>
        </p:grpSpPr>
        <p:sp>
          <p:nvSpPr>
            <p:cNvPr id="147" name="Text Box 31"/>
            <p:cNvSpPr txBox="1">
              <a:spLocks noChangeArrowheads="1"/>
            </p:cNvSpPr>
            <p:nvPr/>
          </p:nvSpPr>
          <p:spPr bwMode="auto">
            <a:xfrm>
              <a:off x="2241588" y="4585921"/>
              <a:ext cx="74044" cy="1088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700" dirty="0" smtClean="0">
                  <a:solidFill>
                    <a:srgbClr val="000000"/>
                  </a:solidFill>
                  <a:latin typeface="Arial" charset="0"/>
                </a:rPr>
                <a:t>C</a:t>
              </a:r>
              <a:endParaRPr lang="en-US" sz="700" baseline="-25000" dirty="0">
                <a:solidFill>
                  <a:srgbClr val="000000"/>
                </a:solidFill>
                <a:latin typeface="Arial" charset="0"/>
              </a:endParaRPr>
            </a:p>
          </p:txBody>
        </p:sp>
        <p:sp>
          <p:nvSpPr>
            <p:cNvPr id="148" name="Text Box 31"/>
            <p:cNvSpPr txBox="1">
              <a:spLocks noChangeArrowheads="1"/>
            </p:cNvSpPr>
            <p:nvPr/>
          </p:nvSpPr>
          <p:spPr bwMode="auto">
            <a:xfrm>
              <a:off x="2243667" y="4683287"/>
              <a:ext cx="93134" cy="1130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700" dirty="0" smtClean="0">
                  <a:solidFill>
                    <a:srgbClr val="000000"/>
                  </a:solidFill>
                  <a:latin typeface="Arial" charset="0"/>
                </a:rPr>
                <a:t>C</a:t>
              </a:r>
              <a:endParaRPr lang="en-US" sz="700" baseline="-25000" dirty="0">
                <a:solidFill>
                  <a:srgbClr val="000000"/>
                </a:solidFill>
                <a:latin typeface="Arial" charset="0"/>
              </a:endParaRPr>
            </a:p>
          </p:txBody>
        </p:sp>
        <p:sp>
          <p:nvSpPr>
            <p:cNvPr id="149" name="Text Box 31"/>
            <p:cNvSpPr txBox="1">
              <a:spLocks noChangeArrowheads="1"/>
            </p:cNvSpPr>
            <p:nvPr/>
          </p:nvSpPr>
          <p:spPr bwMode="auto">
            <a:xfrm>
              <a:off x="2309320" y="5271721"/>
              <a:ext cx="74044" cy="1088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700" dirty="0" smtClean="0">
                  <a:solidFill>
                    <a:srgbClr val="000000"/>
                  </a:solidFill>
                  <a:latin typeface="Arial" charset="0"/>
                </a:rPr>
                <a:t>C</a:t>
              </a:r>
              <a:endParaRPr lang="en-US" sz="700" baseline="-25000" dirty="0">
                <a:solidFill>
                  <a:srgbClr val="000000"/>
                </a:solidFill>
                <a:latin typeface="Arial" charset="0"/>
              </a:endParaRPr>
            </a:p>
          </p:txBody>
        </p:sp>
        <p:sp>
          <p:nvSpPr>
            <p:cNvPr id="150" name="Text Box 31"/>
            <p:cNvSpPr txBox="1">
              <a:spLocks noChangeArrowheads="1"/>
            </p:cNvSpPr>
            <p:nvPr/>
          </p:nvSpPr>
          <p:spPr bwMode="auto">
            <a:xfrm>
              <a:off x="2313552" y="5364856"/>
              <a:ext cx="74044" cy="1088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700" dirty="0" smtClean="0">
                  <a:solidFill>
                    <a:srgbClr val="000000"/>
                  </a:solidFill>
                  <a:latin typeface="Arial" charset="0"/>
                </a:rPr>
                <a:t>C</a:t>
              </a:r>
              <a:endParaRPr lang="en-US" sz="700" baseline="-25000" dirty="0">
                <a:solidFill>
                  <a:srgbClr val="000000"/>
                </a:solidFill>
                <a:latin typeface="Arial" charset="0"/>
              </a:endParaRPr>
            </a:p>
          </p:txBody>
        </p:sp>
        <p:sp>
          <p:nvSpPr>
            <p:cNvPr id="151" name="Text Box 31"/>
            <p:cNvSpPr txBox="1">
              <a:spLocks noChangeArrowheads="1"/>
            </p:cNvSpPr>
            <p:nvPr/>
          </p:nvSpPr>
          <p:spPr bwMode="auto">
            <a:xfrm>
              <a:off x="2245820" y="4780656"/>
              <a:ext cx="74044" cy="1088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700" dirty="0" smtClean="0">
                  <a:solidFill>
                    <a:srgbClr val="000000"/>
                  </a:solidFill>
                  <a:latin typeface="Arial" charset="0"/>
                </a:rPr>
                <a:t>A</a:t>
              </a:r>
              <a:endParaRPr lang="en-US" sz="700" baseline="-25000" dirty="0">
                <a:solidFill>
                  <a:srgbClr val="000000"/>
                </a:solidFill>
                <a:latin typeface="Arial" charset="0"/>
              </a:endParaRPr>
            </a:p>
          </p:txBody>
        </p:sp>
        <p:sp>
          <p:nvSpPr>
            <p:cNvPr id="152" name="Text Box 31"/>
            <p:cNvSpPr txBox="1">
              <a:spLocks noChangeArrowheads="1"/>
            </p:cNvSpPr>
            <p:nvPr/>
          </p:nvSpPr>
          <p:spPr bwMode="auto">
            <a:xfrm>
              <a:off x="2239431" y="4881032"/>
              <a:ext cx="118531" cy="143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700" dirty="0" smtClean="0">
                  <a:solidFill>
                    <a:srgbClr val="000000"/>
                  </a:solidFill>
                  <a:latin typeface="Arial" charset="0"/>
                </a:rPr>
                <a:t>A</a:t>
              </a:r>
              <a:endParaRPr lang="en-US" sz="700" baseline="-25000" dirty="0">
                <a:solidFill>
                  <a:srgbClr val="000000"/>
                </a:solidFill>
                <a:latin typeface="Arial" charset="0"/>
              </a:endParaRPr>
            </a:p>
          </p:txBody>
        </p:sp>
        <p:sp>
          <p:nvSpPr>
            <p:cNvPr id="153" name="Text Box 31"/>
            <p:cNvSpPr txBox="1">
              <a:spLocks noChangeArrowheads="1"/>
            </p:cNvSpPr>
            <p:nvPr/>
          </p:nvSpPr>
          <p:spPr bwMode="auto">
            <a:xfrm>
              <a:off x="2241586" y="5470690"/>
              <a:ext cx="74044" cy="1088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700" dirty="0" smtClean="0">
                  <a:solidFill>
                    <a:srgbClr val="000000"/>
                  </a:solidFill>
                  <a:latin typeface="Arial" charset="0"/>
                </a:rPr>
                <a:t>A</a:t>
              </a:r>
              <a:endParaRPr lang="en-US" sz="700" baseline="-25000" dirty="0">
                <a:solidFill>
                  <a:srgbClr val="000000"/>
                </a:solidFill>
                <a:latin typeface="Arial" charset="0"/>
              </a:endParaRPr>
            </a:p>
          </p:txBody>
        </p:sp>
        <p:sp>
          <p:nvSpPr>
            <p:cNvPr id="154" name="Text Box 31"/>
            <p:cNvSpPr txBox="1">
              <a:spLocks noChangeArrowheads="1"/>
            </p:cNvSpPr>
            <p:nvPr/>
          </p:nvSpPr>
          <p:spPr bwMode="auto">
            <a:xfrm>
              <a:off x="2313552" y="5563824"/>
              <a:ext cx="74044" cy="1088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700" dirty="0" smtClean="0">
                  <a:solidFill>
                    <a:srgbClr val="000000"/>
                  </a:solidFill>
                  <a:latin typeface="Arial" charset="0"/>
                </a:rPr>
                <a:t>A</a:t>
              </a:r>
              <a:endParaRPr lang="en-US" sz="700" baseline="-25000" dirty="0">
                <a:solidFill>
                  <a:srgbClr val="000000"/>
                </a:solidFill>
                <a:latin typeface="Arial" charset="0"/>
              </a:endParaRPr>
            </a:p>
          </p:txBody>
        </p:sp>
        <p:sp>
          <p:nvSpPr>
            <p:cNvPr id="155" name="Text Box 31"/>
            <p:cNvSpPr txBox="1">
              <a:spLocks noChangeArrowheads="1"/>
            </p:cNvSpPr>
            <p:nvPr/>
          </p:nvSpPr>
          <p:spPr bwMode="auto">
            <a:xfrm>
              <a:off x="2245819" y="4979623"/>
              <a:ext cx="74044" cy="1088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700" dirty="0" smtClean="0">
                  <a:solidFill>
                    <a:srgbClr val="000000"/>
                  </a:solidFill>
                  <a:latin typeface="Arial" charset="0"/>
                </a:rPr>
                <a:t>T</a:t>
              </a:r>
              <a:endParaRPr lang="en-US" sz="700" baseline="-25000" dirty="0">
                <a:solidFill>
                  <a:srgbClr val="000000"/>
                </a:solidFill>
                <a:latin typeface="Arial" charset="0"/>
              </a:endParaRPr>
            </a:p>
          </p:txBody>
        </p:sp>
        <p:sp>
          <p:nvSpPr>
            <p:cNvPr id="156" name="Text Box 31"/>
            <p:cNvSpPr txBox="1">
              <a:spLocks noChangeArrowheads="1"/>
            </p:cNvSpPr>
            <p:nvPr/>
          </p:nvSpPr>
          <p:spPr bwMode="auto">
            <a:xfrm>
              <a:off x="2250051" y="5178589"/>
              <a:ext cx="74044" cy="1088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700" dirty="0" smtClean="0">
                  <a:solidFill>
                    <a:srgbClr val="000000"/>
                  </a:solidFill>
                  <a:latin typeface="Arial" charset="0"/>
                </a:rPr>
                <a:t>T</a:t>
              </a:r>
              <a:endParaRPr lang="en-US" sz="700" baseline="-25000" dirty="0">
                <a:solidFill>
                  <a:srgbClr val="000000"/>
                </a:solidFill>
                <a:latin typeface="Arial" charset="0"/>
              </a:endParaRPr>
            </a:p>
          </p:txBody>
        </p:sp>
        <p:sp>
          <p:nvSpPr>
            <p:cNvPr id="157" name="Text Box 31"/>
            <p:cNvSpPr txBox="1">
              <a:spLocks noChangeArrowheads="1"/>
            </p:cNvSpPr>
            <p:nvPr/>
          </p:nvSpPr>
          <p:spPr bwMode="auto">
            <a:xfrm>
              <a:off x="2250052" y="5563824"/>
              <a:ext cx="74044" cy="1088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700" dirty="0" smtClean="0">
                  <a:solidFill>
                    <a:srgbClr val="000000"/>
                  </a:solidFill>
                  <a:latin typeface="Arial" charset="0"/>
                </a:rPr>
                <a:t>T</a:t>
              </a:r>
              <a:endParaRPr lang="en-US" sz="700" baseline="-25000" dirty="0">
                <a:solidFill>
                  <a:srgbClr val="000000"/>
                </a:solidFill>
                <a:latin typeface="Arial" charset="0"/>
              </a:endParaRPr>
            </a:p>
          </p:txBody>
        </p:sp>
        <p:sp>
          <p:nvSpPr>
            <p:cNvPr id="158" name="Text Box 31"/>
            <p:cNvSpPr txBox="1">
              <a:spLocks noChangeArrowheads="1"/>
            </p:cNvSpPr>
            <p:nvPr/>
          </p:nvSpPr>
          <p:spPr bwMode="auto">
            <a:xfrm>
              <a:off x="2241586" y="5076991"/>
              <a:ext cx="74044" cy="1088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700" dirty="0" smtClean="0">
                  <a:solidFill>
                    <a:srgbClr val="000000"/>
                  </a:solidFill>
                  <a:latin typeface="Arial" charset="0"/>
                </a:rPr>
                <a:t>G</a:t>
              </a:r>
              <a:endParaRPr lang="en-US" sz="700" baseline="-25000" dirty="0">
                <a:solidFill>
                  <a:srgbClr val="000000"/>
                </a:solidFill>
                <a:latin typeface="Arial" charset="0"/>
              </a:endParaRPr>
            </a:p>
          </p:txBody>
        </p:sp>
        <p:sp>
          <p:nvSpPr>
            <p:cNvPr id="159" name="Text Box 31"/>
            <p:cNvSpPr txBox="1">
              <a:spLocks noChangeArrowheads="1"/>
            </p:cNvSpPr>
            <p:nvPr/>
          </p:nvSpPr>
          <p:spPr bwMode="auto">
            <a:xfrm>
              <a:off x="2241585" y="5275958"/>
              <a:ext cx="74044" cy="1088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700" dirty="0" smtClean="0">
                  <a:solidFill>
                    <a:srgbClr val="000000"/>
                  </a:solidFill>
                  <a:latin typeface="Arial" charset="0"/>
                </a:rPr>
                <a:t>G</a:t>
              </a:r>
              <a:endParaRPr lang="en-US" sz="700" baseline="-25000" dirty="0">
                <a:solidFill>
                  <a:srgbClr val="000000"/>
                </a:solidFill>
                <a:latin typeface="Arial" charset="0"/>
              </a:endParaRPr>
            </a:p>
          </p:txBody>
        </p:sp>
        <p:sp>
          <p:nvSpPr>
            <p:cNvPr id="160" name="Text Box 31"/>
            <p:cNvSpPr txBox="1">
              <a:spLocks noChangeArrowheads="1"/>
            </p:cNvSpPr>
            <p:nvPr/>
          </p:nvSpPr>
          <p:spPr bwMode="auto">
            <a:xfrm>
              <a:off x="2237354" y="5373325"/>
              <a:ext cx="74044" cy="1088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700" dirty="0" smtClean="0">
                  <a:solidFill>
                    <a:srgbClr val="000000"/>
                  </a:solidFill>
                  <a:latin typeface="Arial" charset="0"/>
                </a:rPr>
                <a:t>G</a:t>
              </a:r>
              <a:endParaRPr lang="en-US" sz="700" baseline="-25000" dirty="0">
                <a:solidFill>
                  <a:srgbClr val="000000"/>
                </a:solidFill>
                <a:latin typeface="Arial" charset="0"/>
              </a:endParaRPr>
            </a:p>
          </p:txBody>
        </p:sp>
        <p:sp>
          <p:nvSpPr>
            <p:cNvPr id="161" name="Text Box 31"/>
            <p:cNvSpPr txBox="1">
              <a:spLocks noChangeArrowheads="1"/>
            </p:cNvSpPr>
            <p:nvPr/>
          </p:nvSpPr>
          <p:spPr bwMode="auto">
            <a:xfrm>
              <a:off x="2313553" y="5470690"/>
              <a:ext cx="74044" cy="1088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700" dirty="0" smtClean="0">
                  <a:solidFill>
                    <a:srgbClr val="000000"/>
                  </a:solidFill>
                  <a:latin typeface="Arial" charset="0"/>
                </a:rPr>
                <a:t>G</a:t>
              </a:r>
              <a:endParaRPr lang="en-US" sz="700" baseline="-25000" dirty="0">
                <a:solidFill>
                  <a:srgbClr val="000000"/>
                </a:solidFill>
                <a:latin typeface="Arial" charset="0"/>
              </a:endParaRPr>
            </a:p>
          </p:txBody>
        </p:sp>
      </p:grpSp>
      <p:grpSp>
        <p:nvGrpSpPr>
          <p:cNvPr id="162" name="Group 161"/>
          <p:cNvGrpSpPr/>
          <p:nvPr/>
        </p:nvGrpSpPr>
        <p:grpSpPr>
          <a:xfrm>
            <a:off x="7067587" y="4585923"/>
            <a:ext cx="150243" cy="1086751"/>
            <a:chOff x="2237354" y="4585921"/>
            <a:chExt cx="150243" cy="1086751"/>
          </a:xfrm>
        </p:grpSpPr>
        <p:sp>
          <p:nvSpPr>
            <p:cNvPr id="163" name="Text Box 31"/>
            <p:cNvSpPr txBox="1">
              <a:spLocks noChangeArrowheads="1"/>
            </p:cNvSpPr>
            <p:nvPr/>
          </p:nvSpPr>
          <p:spPr bwMode="auto">
            <a:xfrm>
              <a:off x="2241588" y="4585921"/>
              <a:ext cx="74044" cy="1088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700" dirty="0" smtClean="0">
                  <a:solidFill>
                    <a:srgbClr val="000000"/>
                  </a:solidFill>
                  <a:latin typeface="Arial" charset="0"/>
                </a:rPr>
                <a:t>C</a:t>
              </a:r>
              <a:endParaRPr lang="en-US" sz="700" baseline="-25000" dirty="0">
                <a:solidFill>
                  <a:srgbClr val="000000"/>
                </a:solidFill>
                <a:latin typeface="Arial" charset="0"/>
              </a:endParaRPr>
            </a:p>
          </p:txBody>
        </p:sp>
        <p:sp>
          <p:nvSpPr>
            <p:cNvPr id="164" name="Text Box 31"/>
            <p:cNvSpPr txBox="1">
              <a:spLocks noChangeArrowheads="1"/>
            </p:cNvSpPr>
            <p:nvPr/>
          </p:nvSpPr>
          <p:spPr bwMode="auto">
            <a:xfrm>
              <a:off x="2243667" y="4683287"/>
              <a:ext cx="93134" cy="1130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700" dirty="0" smtClean="0">
                  <a:solidFill>
                    <a:srgbClr val="000000"/>
                  </a:solidFill>
                  <a:latin typeface="Arial" charset="0"/>
                </a:rPr>
                <a:t>C</a:t>
              </a:r>
              <a:endParaRPr lang="en-US" sz="700" baseline="-25000" dirty="0">
                <a:solidFill>
                  <a:srgbClr val="000000"/>
                </a:solidFill>
                <a:latin typeface="Arial" charset="0"/>
              </a:endParaRPr>
            </a:p>
          </p:txBody>
        </p:sp>
        <p:sp>
          <p:nvSpPr>
            <p:cNvPr id="165" name="Text Box 31"/>
            <p:cNvSpPr txBox="1">
              <a:spLocks noChangeArrowheads="1"/>
            </p:cNvSpPr>
            <p:nvPr/>
          </p:nvSpPr>
          <p:spPr bwMode="auto">
            <a:xfrm>
              <a:off x="2309320" y="5271721"/>
              <a:ext cx="74044" cy="1088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700" dirty="0" smtClean="0">
                  <a:solidFill>
                    <a:srgbClr val="000000"/>
                  </a:solidFill>
                  <a:latin typeface="Arial" charset="0"/>
                </a:rPr>
                <a:t>C</a:t>
              </a:r>
              <a:endParaRPr lang="en-US" sz="700" baseline="-25000" dirty="0">
                <a:solidFill>
                  <a:srgbClr val="000000"/>
                </a:solidFill>
                <a:latin typeface="Arial" charset="0"/>
              </a:endParaRPr>
            </a:p>
          </p:txBody>
        </p:sp>
        <p:sp>
          <p:nvSpPr>
            <p:cNvPr id="166" name="Text Box 31"/>
            <p:cNvSpPr txBox="1">
              <a:spLocks noChangeArrowheads="1"/>
            </p:cNvSpPr>
            <p:nvPr/>
          </p:nvSpPr>
          <p:spPr bwMode="auto">
            <a:xfrm>
              <a:off x="2313552" y="5364856"/>
              <a:ext cx="74044" cy="1088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700" dirty="0" smtClean="0">
                  <a:solidFill>
                    <a:srgbClr val="000000"/>
                  </a:solidFill>
                  <a:latin typeface="Arial" charset="0"/>
                </a:rPr>
                <a:t>C</a:t>
              </a:r>
              <a:endParaRPr lang="en-US" sz="700" baseline="-25000" dirty="0">
                <a:solidFill>
                  <a:srgbClr val="000000"/>
                </a:solidFill>
                <a:latin typeface="Arial" charset="0"/>
              </a:endParaRPr>
            </a:p>
          </p:txBody>
        </p:sp>
        <p:sp>
          <p:nvSpPr>
            <p:cNvPr id="167" name="Text Box 31"/>
            <p:cNvSpPr txBox="1">
              <a:spLocks noChangeArrowheads="1"/>
            </p:cNvSpPr>
            <p:nvPr/>
          </p:nvSpPr>
          <p:spPr bwMode="auto">
            <a:xfrm>
              <a:off x="2245820" y="4780656"/>
              <a:ext cx="74044" cy="1088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700" dirty="0" smtClean="0">
                  <a:solidFill>
                    <a:srgbClr val="000000"/>
                  </a:solidFill>
                  <a:latin typeface="Arial" charset="0"/>
                </a:rPr>
                <a:t>A</a:t>
              </a:r>
              <a:endParaRPr lang="en-US" sz="700" baseline="-25000" dirty="0">
                <a:solidFill>
                  <a:srgbClr val="000000"/>
                </a:solidFill>
                <a:latin typeface="Arial" charset="0"/>
              </a:endParaRPr>
            </a:p>
          </p:txBody>
        </p:sp>
        <p:sp>
          <p:nvSpPr>
            <p:cNvPr id="168" name="Text Box 31"/>
            <p:cNvSpPr txBox="1">
              <a:spLocks noChangeArrowheads="1"/>
            </p:cNvSpPr>
            <p:nvPr/>
          </p:nvSpPr>
          <p:spPr bwMode="auto">
            <a:xfrm>
              <a:off x="2239431" y="4881032"/>
              <a:ext cx="118531" cy="143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700" dirty="0" smtClean="0">
                  <a:solidFill>
                    <a:srgbClr val="000000"/>
                  </a:solidFill>
                  <a:latin typeface="Arial" charset="0"/>
                </a:rPr>
                <a:t>A</a:t>
              </a:r>
              <a:endParaRPr lang="en-US" sz="700" baseline="-25000" dirty="0">
                <a:solidFill>
                  <a:srgbClr val="000000"/>
                </a:solidFill>
                <a:latin typeface="Arial" charset="0"/>
              </a:endParaRPr>
            </a:p>
          </p:txBody>
        </p:sp>
        <p:sp>
          <p:nvSpPr>
            <p:cNvPr id="169" name="Text Box 31"/>
            <p:cNvSpPr txBox="1">
              <a:spLocks noChangeArrowheads="1"/>
            </p:cNvSpPr>
            <p:nvPr/>
          </p:nvSpPr>
          <p:spPr bwMode="auto">
            <a:xfrm>
              <a:off x="2241586" y="5470690"/>
              <a:ext cx="74044" cy="1088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700" dirty="0" smtClean="0">
                  <a:solidFill>
                    <a:srgbClr val="000000"/>
                  </a:solidFill>
                  <a:latin typeface="Arial" charset="0"/>
                </a:rPr>
                <a:t>A</a:t>
              </a:r>
              <a:endParaRPr lang="en-US" sz="700" baseline="-25000" dirty="0">
                <a:solidFill>
                  <a:srgbClr val="000000"/>
                </a:solidFill>
                <a:latin typeface="Arial" charset="0"/>
              </a:endParaRPr>
            </a:p>
          </p:txBody>
        </p:sp>
        <p:sp>
          <p:nvSpPr>
            <p:cNvPr id="170" name="Text Box 31"/>
            <p:cNvSpPr txBox="1">
              <a:spLocks noChangeArrowheads="1"/>
            </p:cNvSpPr>
            <p:nvPr/>
          </p:nvSpPr>
          <p:spPr bwMode="auto">
            <a:xfrm>
              <a:off x="2313552" y="5563824"/>
              <a:ext cx="74044" cy="1088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700" dirty="0" smtClean="0">
                  <a:solidFill>
                    <a:srgbClr val="000000"/>
                  </a:solidFill>
                  <a:latin typeface="Arial" charset="0"/>
                </a:rPr>
                <a:t>A</a:t>
              </a:r>
              <a:endParaRPr lang="en-US" sz="700" baseline="-25000" dirty="0">
                <a:solidFill>
                  <a:srgbClr val="000000"/>
                </a:solidFill>
                <a:latin typeface="Arial" charset="0"/>
              </a:endParaRPr>
            </a:p>
          </p:txBody>
        </p:sp>
        <p:sp>
          <p:nvSpPr>
            <p:cNvPr id="171" name="Text Box 31"/>
            <p:cNvSpPr txBox="1">
              <a:spLocks noChangeArrowheads="1"/>
            </p:cNvSpPr>
            <p:nvPr/>
          </p:nvSpPr>
          <p:spPr bwMode="auto">
            <a:xfrm>
              <a:off x="2245819" y="4979623"/>
              <a:ext cx="74044" cy="1088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700" dirty="0" smtClean="0">
                  <a:solidFill>
                    <a:srgbClr val="000000"/>
                  </a:solidFill>
                  <a:latin typeface="Arial" charset="0"/>
                </a:rPr>
                <a:t>T</a:t>
              </a:r>
              <a:endParaRPr lang="en-US" sz="700" baseline="-25000" dirty="0">
                <a:solidFill>
                  <a:srgbClr val="000000"/>
                </a:solidFill>
                <a:latin typeface="Arial" charset="0"/>
              </a:endParaRPr>
            </a:p>
          </p:txBody>
        </p:sp>
        <p:sp>
          <p:nvSpPr>
            <p:cNvPr id="172" name="Text Box 31"/>
            <p:cNvSpPr txBox="1">
              <a:spLocks noChangeArrowheads="1"/>
            </p:cNvSpPr>
            <p:nvPr/>
          </p:nvSpPr>
          <p:spPr bwMode="auto">
            <a:xfrm>
              <a:off x="2250051" y="5178589"/>
              <a:ext cx="74044" cy="1088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700" dirty="0" smtClean="0">
                  <a:solidFill>
                    <a:srgbClr val="000000"/>
                  </a:solidFill>
                  <a:latin typeface="Arial" charset="0"/>
                </a:rPr>
                <a:t>T</a:t>
              </a:r>
              <a:endParaRPr lang="en-US" sz="700" baseline="-25000" dirty="0">
                <a:solidFill>
                  <a:srgbClr val="000000"/>
                </a:solidFill>
                <a:latin typeface="Arial" charset="0"/>
              </a:endParaRPr>
            </a:p>
          </p:txBody>
        </p:sp>
        <p:sp>
          <p:nvSpPr>
            <p:cNvPr id="173" name="Text Box 31"/>
            <p:cNvSpPr txBox="1">
              <a:spLocks noChangeArrowheads="1"/>
            </p:cNvSpPr>
            <p:nvPr/>
          </p:nvSpPr>
          <p:spPr bwMode="auto">
            <a:xfrm>
              <a:off x="2250052" y="5563824"/>
              <a:ext cx="74044" cy="1088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700" dirty="0" smtClean="0">
                  <a:solidFill>
                    <a:srgbClr val="000000"/>
                  </a:solidFill>
                  <a:latin typeface="Arial" charset="0"/>
                </a:rPr>
                <a:t>T</a:t>
              </a:r>
              <a:endParaRPr lang="en-US" sz="700" baseline="-25000" dirty="0">
                <a:solidFill>
                  <a:srgbClr val="000000"/>
                </a:solidFill>
                <a:latin typeface="Arial" charset="0"/>
              </a:endParaRPr>
            </a:p>
          </p:txBody>
        </p:sp>
        <p:sp>
          <p:nvSpPr>
            <p:cNvPr id="174" name="Text Box 31"/>
            <p:cNvSpPr txBox="1">
              <a:spLocks noChangeArrowheads="1"/>
            </p:cNvSpPr>
            <p:nvPr/>
          </p:nvSpPr>
          <p:spPr bwMode="auto">
            <a:xfrm>
              <a:off x="2241586" y="5076991"/>
              <a:ext cx="74044" cy="1088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700" dirty="0" smtClean="0">
                  <a:solidFill>
                    <a:srgbClr val="000000"/>
                  </a:solidFill>
                  <a:latin typeface="Arial" charset="0"/>
                </a:rPr>
                <a:t>G</a:t>
              </a:r>
              <a:endParaRPr lang="en-US" sz="700" baseline="-25000" dirty="0">
                <a:solidFill>
                  <a:srgbClr val="000000"/>
                </a:solidFill>
                <a:latin typeface="Arial" charset="0"/>
              </a:endParaRPr>
            </a:p>
          </p:txBody>
        </p:sp>
        <p:sp>
          <p:nvSpPr>
            <p:cNvPr id="175" name="Text Box 31"/>
            <p:cNvSpPr txBox="1">
              <a:spLocks noChangeArrowheads="1"/>
            </p:cNvSpPr>
            <p:nvPr/>
          </p:nvSpPr>
          <p:spPr bwMode="auto">
            <a:xfrm>
              <a:off x="2241585" y="5275958"/>
              <a:ext cx="74044" cy="1088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700" dirty="0" smtClean="0">
                  <a:solidFill>
                    <a:srgbClr val="000000"/>
                  </a:solidFill>
                  <a:latin typeface="Arial" charset="0"/>
                </a:rPr>
                <a:t>G</a:t>
              </a:r>
              <a:endParaRPr lang="en-US" sz="700" baseline="-25000" dirty="0">
                <a:solidFill>
                  <a:srgbClr val="000000"/>
                </a:solidFill>
                <a:latin typeface="Arial" charset="0"/>
              </a:endParaRPr>
            </a:p>
          </p:txBody>
        </p:sp>
        <p:sp>
          <p:nvSpPr>
            <p:cNvPr id="176" name="Text Box 31"/>
            <p:cNvSpPr txBox="1">
              <a:spLocks noChangeArrowheads="1"/>
            </p:cNvSpPr>
            <p:nvPr/>
          </p:nvSpPr>
          <p:spPr bwMode="auto">
            <a:xfrm>
              <a:off x="2237354" y="5373325"/>
              <a:ext cx="74044" cy="1088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700" dirty="0" smtClean="0">
                  <a:solidFill>
                    <a:srgbClr val="000000"/>
                  </a:solidFill>
                  <a:latin typeface="Arial" charset="0"/>
                </a:rPr>
                <a:t>G</a:t>
              </a:r>
              <a:endParaRPr lang="en-US" sz="700" baseline="-25000" dirty="0">
                <a:solidFill>
                  <a:srgbClr val="000000"/>
                </a:solidFill>
                <a:latin typeface="Arial" charset="0"/>
              </a:endParaRPr>
            </a:p>
          </p:txBody>
        </p:sp>
        <p:sp>
          <p:nvSpPr>
            <p:cNvPr id="177" name="Text Box 31"/>
            <p:cNvSpPr txBox="1">
              <a:spLocks noChangeArrowheads="1"/>
            </p:cNvSpPr>
            <p:nvPr/>
          </p:nvSpPr>
          <p:spPr bwMode="auto">
            <a:xfrm>
              <a:off x="2313553" y="5470690"/>
              <a:ext cx="74044" cy="1088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700" dirty="0" smtClean="0">
                  <a:solidFill>
                    <a:srgbClr val="000000"/>
                  </a:solidFill>
                  <a:latin typeface="Arial" charset="0"/>
                </a:rPr>
                <a:t>G</a:t>
              </a:r>
              <a:endParaRPr lang="en-US" sz="700" baseline="-25000" dirty="0">
                <a:solidFill>
                  <a:srgbClr val="000000"/>
                </a:solidFill>
                <a:latin typeface="Arial" charset="0"/>
              </a:endParaRPr>
            </a:p>
          </p:txBody>
        </p:sp>
      </p:grpSp>
      <p:sp>
        <p:nvSpPr>
          <p:cNvPr id="180" name="Text Box 31"/>
          <p:cNvSpPr txBox="1">
            <a:spLocks noChangeArrowheads="1"/>
          </p:cNvSpPr>
          <p:nvPr/>
        </p:nvSpPr>
        <p:spPr bwMode="auto">
          <a:xfrm>
            <a:off x="2309321" y="5178588"/>
            <a:ext cx="74044" cy="1088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700" dirty="0" smtClean="0">
                <a:solidFill>
                  <a:srgbClr val="000000"/>
                </a:solidFill>
                <a:latin typeface="Arial" charset="0"/>
              </a:rPr>
              <a:t>A</a:t>
            </a:r>
            <a:endParaRPr lang="en-US" sz="700" baseline="-25000" dirty="0">
              <a:solidFill>
                <a:srgbClr val="000000"/>
              </a:solidFill>
              <a:latin typeface="Arial" charset="0"/>
            </a:endParaRPr>
          </a:p>
        </p:txBody>
      </p:sp>
      <p:sp>
        <p:nvSpPr>
          <p:cNvPr id="181" name="Text Box 31"/>
          <p:cNvSpPr txBox="1">
            <a:spLocks noChangeArrowheads="1"/>
          </p:cNvSpPr>
          <p:nvPr/>
        </p:nvSpPr>
        <p:spPr bwMode="auto">
          <a:xfrm>
            <a:off x="4006888" y="5178589"/>
            <a:ext cx="74044" cy="1088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700" dirty="0" smtClean="0">
                <a:solidFill>
                  <a:srgbClr val="000000"/>
                </a:solidFill>
                <a:latin typeface="Arial" charset="0"/>
              </a:rPr>
              <a:t>A</a:t>
            </a:r>
            <a:endParaRPr lang="en-US" sz="700" baseline="-25000" dirty="0">
              <a:solidFill>
                <a:srgbClr val="000000"/>
              </a:solidFill>
              <a:latin typeface="Arial" charset="0"/>
            </a:endParaRPr>
          </a:p>
        </p:txBody>
      </p:sp>
      <p:sp>
        <p:nvSpPr>
          <p:cNvPr id="182" name="Text Box 31"/>
          <p:cNvSpPr txBox="1">
            <a:spLocks noChangeArrowheads="1"/>
          </p:cNvSpPr>
          <p:nvPr/>
        </p:nvSpPr>
        <p:spPr bwMode="auto">
          <a:xfrm>
            <a:off x="5560521" y="5174355"/>
            <a:ext cx="74044" cy="1088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700" dirty="0" smtClean="0">
                <a:solidFill>
                  <a:srgbClr val="000000"/>
                </a:solidFill>
                <a:latin typeface="Arial" charset="0"/>
              </a:rPr>
              <a:t>A</a:t>
            </a:r>
            <a:endParaRPr lang="en-US" sz="700" baseline="-25000" dirty="0">
              <a:solidFill>
                <a:srgbClr val="000000"/>
              </a:solidFill>
              <a:latin typeface="Arial" charset="0"/>
            </a:endParaRPr>
          </a:p>
        </p:txBody>
      </p:sp>
      <p:sp>
        <p:nvSpPr>
          <p:cNvPr id="183" name="Text Box 31"/>
          <p:cNvSpPr txBox="1">
            <a:spLocks noChangeArrowheads="1"/>
          </p:cNvSpPr>
          <p:nvPr/>
        </p:nvSpPr>
        <p:spPr bwMode="auto">
          <a:xfrm>
            <a:off x="7148021" y="5178590"/>
            <a:ext cx="74044" cy="1088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700" dirty="0" smtClean="0">
                <a:solidFill>
                  <a:srgbClr val="000000"/>
                </a:solidFill>
                <a:latin typeface="Arial" charset="0"/>
              </a:rPr>
              <a:t>A</a:t>
            </a:r>
            <a:endParaRPr lang="en-US" sz="700" baseline="-25000" dirty="0">
              <a:solidFill>
                <a:srgbClr val="000000"/>
              </a:solidFill>
              <a:latin typeface="Arial" charset="0"/>
            </a:endParaRPr>
          </a:p>
        </p:txBody>
      </p:sp>
      <p:sp>
        <p:nvSpPr>
          <p:cNvPr id="184" name="Text Box 31"/>
          <p:cNvSpPr txBox="1">
            <a:spLocks noChangeArrowheads="1"/>
          </p:cNvSpPr>
          <p:nvPr/>
        </p:nvSpPr>
        <p:spPr bwMode="auto">
          <a:xfrm>
            <a:off x="7143787" y="5076990"/>
            <a:ext cx="74044" cy="1088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700" dirty="0" smtClean="0">
                <a:solidFill>
                  <a:srgbClr val="000000"/>
                </a:solidFill>
                <a:latin typeface="Arial" charset="0"/>
              </a:rPr>
              <a:t>C</a:t>
            </a:r>
            <a:endParaRPr lang="en-US" sz="700" baseline="-25000" dirty="0">
              <a:solidFill>
                <a:srgbClr val="000000"/>
              </a:solidFill>
              <a:latin typeface="Arial" charset="0"/>
            </a:endParaRPr>
          </a:p>
        </p:txBody>
      </p:sp>
    </p:spTree>
    <p:extLst>
      <p:ext uri="{BB962C8B-B14F-4D97-AF65-F5344CB8AC3E}">
        <p14:creationId xmlns:p14="http://schemas.microsoft.com/office/powerpoint/2010/main" val="254164542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_04aNextGenSequencing-U.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952" y="203962"/>
            <a:ext cx="8388096" cy="6437376"/>
          </a:xfrm>
          <a:prstGeom prst="rect">
            <a:avLst/>
          </a:prstGeom>
        </p:spPr>
      </p:pic>
      <p:sp>
        <p:nvSpPr>
          <p:cNvPr id="9217" name="Rectangle 3"/>
          <p:cNvSpPr>
            <a:spLocks noGrp="1" noChangeArrowheads="1"/>
          </p:cNvSpPr>
          <p:nvPr>
            <p:ph type="ctrTitle"/>
          </p:nvPr>
        </p:nvSpPr>
        <p:spPr bwMode="auto">
          <a:xfrm>
            <a:off x="20638" y="0"/>
            <a:ext cx="5648325" cy="30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20.4a</a:t>
            </a:r>
            <a:endParaRPr lang="en-US" sz="1200" dirty="0">
              <a:latin typeface="Arial" charset="0"/>
            </a:endParaRPr>
          </a:p>
        </p:txBody>
      </p:sp>
      <p:cxnSp>
        <p:nvCxnSpPr>
          <p:cNvPr id="6" name="Straight Connector 5"/>
          <p:cNvCxnSpPr/>
          <p:nvPr/>
        </p:nvCxnSpPr>
        <p:spPr bwMode="auto">
          <a:xfrm>
            <a:off x="3623733" y="5173136"/>
            <a:ext cx="25400" cy="93133"/>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7" name="Text Box 31"/>
          <p:cNvSpPr txBox="1">
            <a:spLocks noChangeArrowheads="1"/>
          </p:cNvSpPr>
          <p:nvPr/>
        </p:nvSpPr>
        <p:spPr bwMode="auto">
          <a:xfrm>
            <a:off x="1665869" y="195955"/>
            <a:ext cx="1057136" cy="2502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700" dirty="0" smtClean="0">
                <a:solidFill>
                  <a:srgbClr val="FF6600"/>
                </a:solidFill>
                <a:latin typeface="Arial" charset="0"/>
              </a:rPr>
              <a:t>Technique</a:t>
            </a:r>
            <a:endParaRPr lang="en-US" sz="1700" dirty="0">
              <a:solidFill>
                <a:srgbClr val="FF6600"/>
              </a:solidFill>
              <a:latin typeface="Arial" charset="0"/>
            </a:endParaRPr>
          </a:p>
        </p:txBody>
      </p:sp>
      <p:cxnSp>
        <p:nvCxnSpPr>
          <p:cNvPr id="8" name="Straight Connector 7"/>
          <p:cNvCxnSpPr/>
          <p:nvPr/>
        </p:nvCxnSpPr>
        <p:spPr bwMode="auto">
          <a:xfrm>
            <a:off x="2421466" y="4948770"/>
            <a:ext cx="71967" cy="190499"/>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9" name="Text Box 31"/>
          <p:cNvSpPr txBox="1">
            <a:spLocks noChangeArrowheads="1"/>
          </p:cNvSpPr>
          <p:nvPr/>
        </p:nvSpPr>
        <p:spPr bwMode="auto">
          <a:xfrm>
            <a:off x="1729367" y="983355"/>
            <a:ext cx="2842633" cy="2612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700" dirty="0" smtClean="0">
                <a:solidFill>
                  <a:srgbClr val="000000"/>
                </a:solidFill>
                <a:latin typeface="Arial" charset="0"/>
              </a:rPr>
              <a:t>Genomic DNA is fragmented.</a:t>
            </a:r>
            <a:endParaRPr lang="en-US" sz="1700" dirty="0">
              <a:solidFill>
                <a:srgbClr val="000000"/>
              </a:solidFill>
              <a:latin typeface="Arial" charset="0"/>
            </a:endParaRPr>
          </a:p>
        </p:txBody>
      </p:sp>
      <p:sp>
        <p:nvSpPr>
          <p:cNvPr id="10" name="Text Box 31"/>
          <p:cNvSpPr txBox="1">
            <a:spLocks noChangeArrowheads="1"/>
          </p:cNvSpPr>
          <p:nvPr/>
        </p:nvSpPr>
        <p:spPr bwMode="auto">
          <a:xfrm>
            <a:off x="1729367" y="1719954"/>
            <a:ext cx="3138966" cy="5575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700" dirty="0" smtClean="0">
                <a:solidFill>
                  <a:srgbClr val="000000"/>
                </a:solidFill>
                <a:latin typeface="Arial" charset="0"/>
              </a:rPr>
              <a:t>Each fragment is isolated with</a:t>
            </a:r>
            <a:br>
              <a:rPr lang="en-US" sz="1700" dirty="0" smtClean="0">
                <a:solidFill>
                  <a:srgbClr val="000000"/>
                </a:solidFill>
                <a:latin typeface="Arial" charset="0"/>
              </a:rPr>
            </a:br>
            <a:r>
              <a:rPr lang="en-US" sz="1700" dirty="0" smtClean="0">
                <a:solidFill>
                  <a:srgbClr val="000000"/>
                </a:solidFill>
                <a:latin typeface="Arial" charset="0"/>
              </a:rPr>
              <a:t>a bead.</a:t>
            </a:r>
            <a:endParaRPr lang="en-US" sz="1700" dirty="0">
              <a:solidFill>
                <a:srgbClr val="000000"/>
              </a:solidFill>
              <a:latin typeface="Arial" charset="0"/>
            </a:endParaRPr>
          </a:p>
        </p:txBody>
      </p:sp>
      <p:sp>
        <p:nvSpPr>
          <p:cNvPr id="11" name="Text Box 31"/>
          <p:cNvSpPr txBox="1">
            <a:spLocks noChangeArrowheads="1"/>
          </p:cNvSpPr>
          <p:nvPr/>
        </p:nvSpPr>
        <p:spPr bwMode="auto">
          <a:xfrm>
            <a:off x="1742070" y="2570855"/>
            <a:ext cx="3541132" cy="765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700" dirty="0" smtClean="0">
                <a:solidFill>
                  <a:srgbClr val="000000"/>
                </a:solidFill>
                <a:latin typeface="Arial" charset="0"/>
              </a:rPr>
              <a:t>Using PCR, 10</a:t>
            </a:r>
            <a:r>
              <a:rPr lang="en-US" sz="1700" baseline="30000" dirty="0" smtClean="0">
                <a:solidFill>
                  <a:srgbClr val="000000"/>
                </a:solidFill>
                <a:latin typeface="Arial" charset="0"/>
              </a:rPr>
              <a:t>6</a:t>
            </a:r>
            <a:r>
              <a:rPr lang="en-US" sz="1700" dirty="0" smtClean="0">
                <a:solidFill>
                  <a:srgbClr val="000000"/>
                </a:solidFill>
                <a:latin typeface="Arial" charset="0"/>
              </a:rPr>
              <a:t> copies of each</a:t>
            </a:r>
            <a:br>
              <a:rPr lang="en-US" sz="1700" dirty="0" smtClean="0">
                <a:solidFill>
                  <a:srgbClr val="000000"/>
                </a:solidFill>
                <a:latin typeface="Arial" charset="0"/>
              </a:rPr>
            </a:br>
            <a:r>
              <a:rPr lang="en-US" sz="1700" dirty="0" smtClean="0">
                <a:solidFill>
                  <a:srgbClr val="000000"/>
                </a:solidFill>
                <a:latin typeface="Arial" charset="0"/>
              </a:rPr>
              <a:t>fragment are made, each attached</a:t>
            </a:r>
            <a:br>
              <a:rPr lang="en-US" sz="1700" dirty="0" smtClean="0">
                <a:solidFill>
                  <a:srgbClr val="000000"/>
                </a:solidFill>
                <a:latin typeface="Arial" charset="0"/>
              </a:rPr>
            </a:br>
            <a:r>
              <a:rPr lang="en-US" sz="1700" dirty="0" smtClean="0">
                <a:solidFill>
                  <a:srgbClr val="000000"/>
                </a:solidFill>
                <a:latin typeface="Arial" charset="0"/>
              </a:rPr>
              <a:t>to the bead by 5</a:t>
            </a:r>
            <a:r>
              <a:rPr lang="en-US" sz="1700" dirty="0" smtClean="0">
                <a:solidFill>
                  <a:srgbClr val="000000"/>
                </a:solidFill>
                <a:latin typeface="Symbol Std"/>
                <a:cs typeface="Symbol Std"/>
              </a:rPr>
              <a:t>′</a:t>
            </a:r>
            <a:r>
              <a:rPr lang="en-US" sz="1700" dirty="0" smtClean="0">
                <a:solidFill>
                  <a:srgbClr val="000000"/>
                </a:solidFill>
                <a:latin typeface="Arial" charset="0"/>
              </a:rPr>
              <a:t> end.</a:t>
            </a:r>
            <a:endParaRPr lang="en-US" sz="1700" dirty="0">
              <a:solidFill>
                <a:srgbClr val="000000"/>
              </a:solidFill>
              <a:latin typeface="Arial" charset="0"/>
            </a:endParaRPr>
          </a:p>
        </p:txBody>
      </p:sp>
      <p:sp>
        <p:nvSpPr>
          <p:cNvPr id="12" name="Text Box 31"/>
          <p:cNvSpPr txBox="1">
            <a:spLocks noChangeArrowheads="1"/>
          </p:cNvSpPr>
          <p:nvPr/>
        </p:nvSpPr>
        <p:spPr bwMode="auto">
          <a:xfrm>
            <a:off x="1737834" y="3997487"/>
            <a:ext cx="3604632" cy="472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700" dirty="0" smtClean="0">
                <a:solidFill>
                  <a:srgbClr val="000000"/>
                </a:solidFill>
                <a:latin typeface="Arial" charset="0"/>
              </a:rPr>
              <a:t>The bead is placed into a well with</a:t>
            </a:r>
            <a:br>
              <a:rPr lang="en-US" sz="1700" dirty="0" smtClean="0">
                <a:solidFill>
                  <a:srgbClr val="000000"/>
                </a:solidFill>
                <a:latin typeface="Arial" charset="0"/>
              </a:rPr>
            </a:br>
            <a:r>
              <a:rPr lang="en-US" sz="1700" dirty="0" smtClean="0">
                <a:solidFill>
                  <a:srgbClr val="000000"/>
                </a:solidFill>
                <a:latin typeface="Arial" charset="0"/>
              </a:rPr>
              <a:t>DNA polymerases and primers.</a:t>
            </a:r>
            <a:endParaRPr lang="en-US" sz="1700" dirty="0">
              <a:solidFill>
                <a:srgbClr val="000000"/>
              </a:solidFill>
              <a:latin typeface="Arial" charset="0"/>
            </a:endParaRPr>
          </a:p>
        </p:txBody>
      </p:sp>
      <p:grpSp>
        <p:nvGrpSpPr>
          <p:cNvPr id="9219" name="Group 9218"/>
          <p:cNvGrpSpPr/>
          <p:nvPr/>
        </p:nvGrpSpPr>
        <p:grpSpPr>
          <a:xfrm>
            <a:off x="1396998" y="3996543"/>
            <a:ext cx="313267" cy="263343"/>
            <a:chOff x="1396998" y="3928807"/>
            <a:chExt cx="313267" cy="263343"/>
          </a:xfrm>
        </p:grpSpPr>
        <p:sp>
          <p:nvSpPr>
            <p:cNvPr id="15" name="Oval 14"/>
            <p:cNvSpPr/>
            <p:nvPr/>
          </p:nvSpPr>
          <p:spPr bwMode="auto">
            <a:xfrm>
              <a:off x="1437840" y="3943914"/>
              <a:ext cx="248236" cy="248236"/>
            </a:xfrm>
            <a:prstGeom prst="ellipse">
              <a:avLst/>
            </a:prstGeom>
            <a:solidFill>
              <a:srgbClr val="0093C5"/>
            </a:solidFill>
            <a:ln w="9525" cap="flat" cmpd="sng" algn="ctr">
              <a:solidFill>
                <a:srgbClr val="0093C5"/>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6" name="Text Box 31"/>
            <p:cNvSpPr txBox="1">
              <a:spLocks noChangeArrowheads="1"/>
            </p:cNvSpPr>
            <p:nvPr/>
          </p:nvSpPr>
          <p:spPr bwMode="auto">
            <a:xfrm>
              <a:off x="1396998" y="3928807"/>
              <a:ext cx="313267" cy="262193"/>
            </a:xfrm>
            <a:prstGeom prst="rect">
              <a:avLst/>
            </a:prstGeom>
            <a:noFill/>
            <a:ln w="6350" cmpd="sng">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600" dirty="0" smtClean="0">
                  <a:solidFill>
                    <a:srgbClr val="FFFFFF"/>
                  </a:solidFill>
                  <a:latin typeface="Arial" charset="0"/>
                </a:rPr>
                <a:t>4</a:t>
              </a:r>
              <a:endParaRPr lang="en-US" sz="1600" dirty="0">
                <a:solidFill>
                  <a:srgbClr val="FFFFFF"/>
                </a:solidFill>
                <a:latin typeface="Arial" charset="0"/>
              </a:endParaRPr>
            </a:p>
          </p:txBody>
        </p:sp>
      </p:grpSp>
      <p:sp>
        <p:nvSpPr>
          <p:cNvPr id="26" name="Text Box 31"/>
          <p:cNvSpPr txBox="1">
            <a:spLocks noChangeArrowheads="1"/>
          </p:cNvSpPr>
          <p:nvPr/>
        </p:nvSpPr>
        <p:spPr bwMode="auto">
          <a:xfrm>
            <a:off x="2072259" y="4581686"/>
            <a:ext cx="1246674" cy="2189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smtClean="0">
                <a:solidFill>
                  <a:srgbClr val="000000"/>
                </a:solidFill>
                <a:latin typeface="Arial" charset="0"/>
              </a:rPr>
              <a:t>Template strand</a:t>
            </a:r>
            <a:br>
              <a:rPr lang="en-US" sz="1200" dirty="0" smtClean="0">
                <a:solidFill>
                  <a:srgbClr val="000000"/>
                </a:solidFill>
                <a:latin typeface="Arial" charset="0"/>
              </a:rPr>
            </a:br>
            <a:r>
              <a:rPr lang="en-US" sz="1200" dirty="0" smtClean="0">
                <a:solidFill>
                  <a:srgbClr val="000000"/>
                </a:solidFill>
                <a:latin typeface="Arial" charset="0"/>
              </a:rPr>
              <a:t>of DNA</a:t>
            </a:r>
            <a:endParaRPr lang="en-US" sz="1200" dirty="0">
              <a:solidFill>
                <a:srgbClr val="000000"/>
              </a:solidFill>
              <a:latin typeface="Arial" charset="0"/>
            </a:endParaRPr>
          </a:p>
        </p:txBody>
      </p:sp>
      <p:sp>
        <p:nvSpPr>
          <p:cNvPr id="28" name="Text Box 31"/>
          <p:cNvSpPr txBox="1">
            <a:spLocks noChangeArrowheads="1"/>
          </p:cNvSpPr>
          <p:nvPr/>
        </p:nvSpPr>
        <p:spPr bwMode="auto">
          <a:xfrm>
            <a:off x="3397294" y="5254787"/>
            <a:ext cx="539706" cy="2062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smtClean="0">
                <a:solidFill>
                  <a:srgbClr val="000000"/>
                </a:solidFill>
                <a:latin typeface="Arial" charset="0"/>
              </a:rPr>
              <a:t>Primer</a:t>
            </a:r>
            <a:endParaRPr lang="en-US" sz="1200" dirty="0">
              <a:solidFill>
                <a:srgbClr val="000000"/>
              </a:solidFill>
              <a:latin typeface="Arial" charset="0"/>
            </a:endParaRPr>
          </a:p>
        </p:txBody>
      </p:sp>
      <p:sp>
        <p:nvSpPr>
          <p:cNvPr id="29" name="Text Box 31"/>
          <p:cNvSpPr txBox="1">
            <a:spLocks noChangeArrowheads="1"/>
          </p:cNvSpPr>
          <p:nvPr/>
        </p:nvSpPr>
        <p:spPr bwMode="auto">
          <a:xfrm>
            <a:off x="3338027" y="5098152"/>
            <a:ext cx="175642" cy="1765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smtClean="0">
                <a:solidFill>
                  <a:srgbClr val="000000"/>
                </a:solidFill>
                <a:latin typeface="Arial" charset="0"/>
              </a:rPr>
              <a:t>3</a:t>
            </a:r>
            <a:r>
              <a:rPr lang="en-US" sz="1200" dirty="0" smtClean="0">
                <a:solidFill>
                  <a:srgbClr val="000000"/>
                </a:solidFill>
                <a:latin typeface="Symbol Std"/>
                <a:cs typeface="Symbol Std"/>
              </a:rPr>
              <a:t>′</a:t>
            </a:r>
            <a:endParaRPr lang="en-US" sz="1200" dirty="0">
              <a:solidFill>
                <a:srgbClr val="000000"/>
              </a:solidFill>
              <a:latin typeface="Symbol Std"/>
              <a:cs typeface="Symbol Std"/>
            </a:endParaRPr>
          </a:p>
        </p:txBody>
      </p:sp>
      <p:sp>
        <p:nvSpPr>
          <p:cNvPr id="30" name="Text Box 31"/>
          <p:cNvSpPr txBox="1">
            <a:spLocks noChangeArrowheads="1"/>
          </p:cNvSpPr>
          <p:nvPr/>
        </p:nvSpPr>
        <p:spPr bwMode="auto">
          <a:xfrm>
            <a:off x="4218562" y="5208221"/>
            <a:ext cx="175642" cy="1765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smtClean="0">
                <a:solidFill>
                  <a:srgbClr val="000000"/>
                </a:solidFill>
                <a:latin typeface="Arial" charset="0"/>
              </a:rPr>
              <a:t>A</a:t>
            </a:r>
            <a:endParaRPr lang="en-US" sz="1200" dirty="0">
              <a:solidFill>
                <a:srgbClr val="000000"/>
              </a:solidFill>
              <a:latin typeface="Arial" charset="0"/>
            </a:endParaRPr>
          </a:p>
        </p:txBody>
      </p:sp>
      <p:sp>
        <p:nvSpPr>
          <p:cNvPr id="31" name="Text Box 31"/>
          <p:cNvSpPr txBox="1">
            <a:spLocks noChangeArrowheads="1"/>
          </p:cNvSpPr>
          <p:nvPr/>
        </p:nvSpPr>
        <p:spPr bwMode="auto">
          <a:xfrm>
            <a:off x="3761358" y="4894953"/>
            <a:ext cx="175642" cy="1765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smtClean="0">
                <a:solidFill>
                  <a:srgbClr val="000000"/>
                </a:solidFill>
                <a:latin typeface="Arial" charset="0"/>
              </a:rPr>
              <a:t>3</a:t>
            </a:r>
            <a:r>
              <a:rPr lang="en-US" sz="1200" dirty="0" smtClean="0">
                <a:solidFill>
                  <a:srgbClr val="000000"/>
                </a:solidFill>
                <a:latin typeface="Symbol Std"/>
                <a:cs typeface="Symbol Std"/>
              </a:rPr>
              <a:t>′</a:t>
            </a:r>
            <a:endParaRPr lang="en-US" sz="1200" dirty="0">
              <a:solidFill>
                <a:srgbClr val="000000"/>
              </a:solidFill>
              <a:latin typeface="Symbol Std"/>
              <a:cs typeface="Symbol Std"/>
            </a:endParaRPr>
          </a:p>
        </p:txBody>
      </p:sp>
      <p:sp>
        <p:nvSpPr>
          <p:cNvPr id="32" name="Text Box 31"/>
          <p:cNvSpPr txBox="1">
            <a:spLocks noChangeArrowheads="1"/>
          </p:cNvSpPr>
          <p:nvPr/>
        </p:nvSpPr>
        <p:spPr bwMode="auto">
          <a:xfrm>
            <a:off x="1966426" y="5132021"/>
            <a:ext cx="175642" cy="1765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smtClean="0">
                <a:solidFill>
                  <a:srgbClr val="000000"/>
                </a:solidFill>
                <a:latin typeface="Arial" charset="0"/>
              </a:rPr>
              <a:t>5</a:t>
            </a:r>
            <a:r>
              <a:rPr lang="en-US" sz="1200" dirty="0" smtClean="0">
                <a:solidFill>
                  <a:srgbClr val="000000"/>
                </a:solidFill>
                <a:latin typeface="Symbol Std"/>
                <a:cs typeface="Symbol Std"/>
              </a:rPr>
              <a:t>′</a:t>
            </a:r>
            <a:endParaRPr lang="en-US" sz="1200" dirty="0">
              <a:solidFill>
                <a:srgbClr val="000000"/>
              </a:solidFill>
              <a:latin typeface="Symbol Std"/>
              <a:cs typeface="Symbol Std"/>
            </a:endParaRPr>
          </a:p>
        </p:txBody>
      </p:sp>
      <p:sp>
        <p:nvSpPr>
          <p:cNvPr id="33" name="Text Box 31"/>
          <p:cNvSpPr txBox="1">
            <a:spLocks noChangeArrowheads="1"/>
          </p:cNvSpPr>
          <p:nvPr/>
        </p:nvSpPr>
        <p:spPr bwMode="auto">
          <a:xfrm>
            <a:off x="3778291" y="5076987"/>
            <a:ext cx="175642" cy="1765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smtClean="0">
                <a:solidFill>
                  <a:srgbClr val="000000"/>
                </a:solidFill>
                <a:latin typeface="Arial" charset="0"/>
              </a:rPr>
              <a:t>5</a:t>
            </a:r>
            <a:r>
              <a:rPr lang="en-US" sz="1200" dirty="0" smtClean="0">
                <a:solidFill>
                  <a:srgbClr val="000000"/>
                </a:solidFill>
                <a:latin typeface="Symbol Std"/>
                <a:cs typeface="Symbol Std"/>
              </a:rPr>
              <a:t>′</a:t>
            </a:r>
            <a:endParaRPr lang="en-US" sz="1200" dirty="0">
              <a:solidFill>
                <a:srgbClr val="000000"/>
              </a:solidFill>
              <a:latin typeface="Symbol Std"/>
              <a:cs typeface="Symbol Std"/>
            </a:endParaRPr>
          </a:p>
        </p:txBody>
      </p:sp>
      <p:sp>
        <p:nvSpPr>
          <p:cNvPr id="34" name="Text Box 31"/>
          <p:cNvSpPr txBox="1">
            <a:spLocks noChangeArrowheads="1"/>
          </p:cNvSpPr>
          <p:nvPr/>
        </p:nvSpPr>
        <p:spPr bwMode="auto">
          <a:xfrm>
            <a:off x="4409059" y="5208221"/>
            <a:ext cx="175642" cy="1765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smtClean="0">
                <a:solidFill>
                  <a:srgbClr val="000000"/>
                </a:solidFill>
                <a:latin typeface="Arial" charset="0"/>
              </a:rPr>
              <a:t>T</a:t>
            </a:r>
            <a:endParaRPr lang="en-US" sz="1200" dirty="0">
              <a:solidFill>
                <a:srgbClr val="000000"/>
              </a:solidFill>
              <a:latin typeface="Arial" charset="0"/>
            </a:endParaRPr>
          </a:p>
        </p:txBody>
      </p:sp>
      <p:sp>
        <p:nvSpPr>
          <p:cNvPr id="35" name="Text Box 31"/>
          <p:cNvSpPr txBox="1">
            <a:spLocks noChangeArrowheads="1"/>
          </p:cNvSpPr>
          <p:nvPr/>
        </p:nvSpPr>
        <p:spPr bwMode="auto">
          <a:xfrm>
            <a:off x="4565695" y="5212453"/>
            <a:ext cx="175642" cy="1765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smtClean="0">
                <a:solidFill>
                  <a:srgbClr val="000000"/>
                </a:solidFill>
                <a:latin typeface="Arial" charset="0"/>
              </a:rPr>
              <a:t>G</a:t>
            </a:r>
            <a:endParaRPr lang="en-US" sz="1200" dirty="0">
              <a:solidFill>
                <a:srgbClr val="000000"/>
              </a:solidFill>
              <a:latin typeface="Arial" charset="0"/>
            </a:endParaRPr>
          </a:p>
        </p:txBody>
      </p:sp>
      <p:sp>
        <p:nvSpPr>
          <p:cNvPr id="36" name="Text Box 31"/>
          <p:cNvSpPr txBox="1">
            <a:spLocks noChangeArrowheads="1"/>
          </p:cNvSpPr>
          <p:nvPr/>
        </p:nvSpPr>
        <p:spPr bwMode="auto">
          <a:xfrm>
            <a:off x="4735032" y="5208221"/>
            <a:ext cx="175642" cy="1765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smtClean="0">
                <a:solidFill>
                  <a:srgbClr val="000000"/>
                </a:solidFill>
                <a:latin typeface="Arial" charset="0"/>
              </a:rPr>
              <a:t>C</a:t>
            </a:r>
            <a:endParaRPr lang="en-US" sz="1200" dirty="0">
              <a:solidFill>
                <a:srgbClr val="000000"/>
              </a:solidFill>
              <a:latin typeface="Arial" charset="0"/>
            </a:endParaRPr>
          </a:p>
        </p:txBody>
      </p:sp>
      <p:grpSp>
        <p:nvGrpSpPr>
          <p:cNvPr id="41" name="Group 40"/>
          <p:cNvGrpSpPr/>
          <p:nvPr/>
        </p:nvGrpSpPr>
        <p:grpSpPr>
          <a:xfrm>
            <a:off x="1380063" y="2582610"/>
            <a:ext cx="313267" cy="263343"/>
            <a:chOff x="1396998" y="3928807"/>
            <a:chExt cx="313267" cy="263343"/>
          </a:xfrm>
        </p:grpSpPr>
        <p:sp>
          <p:nvSpPr>
            <p:cNvPr id="42" name="Oval 41"/>
            <p:cNvSpPr/>
            <p:nvPr/>
          </p:nvSpPr>
          <p:spPr bwMode="auto">
            <a:xfrm>
              <a:off x="1437840" y="3943914"/>
              <a:ext cx="248236" cy="248236"/>
            </a:xfrm>
            <a:prstGeom prst="ellipse">
              <a:avLst/>
            </a:prstGeom>
            <a:solidFill>
              <a:srgbClr val="0093C5"/>
            </a:solidFill>
            <a:ln w="9525" cap="flat" cmpd="sng" algn="ctr">
              <a:solidFill>
                <a:srgbClr val="0093C5"/>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43" name="Text Box 31"/>
            <p:cNvSpPr txBox="1">
              <a:spLocks noChangeArrowheads="1"/>
            </p:cNvSpPr>
            <p:nvPr/>
          </p:nvSpPr>
          <p:spPr bwMode="auto">
            <a:xfrm>
              <a:off x="1396998" y="3928807"/>
              <a:ext cx="313267" cy="262193"/>
            </a:xfrm>
            <a:prstGeom prst="rect">
              <a:avLst/>
            </a:prstGeom>
            <a:noFill/>
            <a:ln w="6350" cmpd="sng">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600" dirty="0" smtClean="0">
                  <a:solidFill>
                    <a:srgbClr val="FFFFFF"/>
                  </a:solidFill>
                  <a:latin typeface="Arial" charset="0"/>
                </a:rPr>
                <a:t>3</a:t>
              </a:r>
              <a:endParaRPr lang="en-US" sz="1600" dirty="0">
                <a:solidFill>
                  <a:srgbClr val="FFFFFF"/>
                </a:solidFill>
                <a:latin typeface="Arial" charset="0"/>
              </a:endParaRPr>
            </a:p>
          </p:txBody>
        </p:sp>
      </p:grpSp>
      <p:grpSp>
        <p:nvGrpSpPr>
          <p:cNvPr id="44" name="Group 43"/>
          <p:cNvGrpSpPr/>
          <p:nvPr/>
        </p:nvGrpSpPr>
        <p:grpSpPr>
          <a:xfrm>
            <a:off x="1388531" y="1719010"/>
            <a:ext cx="313267" cy="263343"/>
            <a:chOff x="1396998" y="3928807"/>
            <a:chExt cx="313267" cy="263343"/>
          </a:xfrm>
        </p:grpSpPr>
        <p:sp>
          <p:nvSpPr>
            <p:cNvPr id="45" name="Oval 44"/>
            <p:cNvSpPr/>
            <p:nvPr/>
          </p:nvSpPr>
          <p:spPr bwMode="auto">
            <a:xfrm>
              <a:off x="1437840" y="3943914"/>
              <a:ext cx="248236" cy="248236"/>
            </a:xfrm>
            <a:prstGeom prst="ellipse">
              <a:avLst/>
            </a:prstGeom>
            <a:solidFill>
              <a:srgbClr val="0093C5"/>
            </a:solidFill>
            <a:ln w="9525" cap="flat" cmpd="sng" algn="ctr">
              <a:solidFill>
                <a:srgbClr val="0093C5"/>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46" name="Text Box 31"/>
            <p:cNvSpPr txBox="1">
              <a:spLocks noChangeArrowheads="1"/>
            </p:cNvSpPr>
            <p:nvPr/>
          </p:nvSpPr>
          <p:spPr bwMode="auto">
            <a:xfrm>
              <a:off x="1396998" y="3928807"/>
              <a:ext cx="313267" cy="262193"/>
            </a:xfrm>
            <a:prstGeom prst="rect">
              <a:avLst/>
            </a:prstGeom>
            <a:noFill/>
            <a:ln w="6350" cmpd="sng">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600" dirty="0" smtClean="0">
                  <a:solidFill>
                    <a:srgbClr val="FFFFFF"/>
                  </a:solidFill>
                  <a:latin typeface="Arial" charset="0"/>
                </a:rPr>
                <a:t>2</a:t>
              </a:r>
              <a:endParaRPr lang="en-US" sz="1600" dirty="0">
                <a:solidFill>
                  <a:srgbClr val="FFFFFF"/>
                </a:solidFill>
                <a:latin typeface="Arial" charset="0"/>
              </a:endParaRPr>
            </a:p>
          </p:txBody>
        </p:sp>
      </p:grpSp>
      <p:grpSp>
        <p:nvGrpSpPr>
          <p:cNvPr id="47" name="Group 46"/>
          <p:cNvGrpSpPr/>
          <p:nvPr/>
        </p:nvGrpSpPr>
        <p:grpSpPr>
          <a:xfrm>
            <a:off x="1371596" y="965475"/>
            <a:ext cx="313267" cy="263343"/>
            <a:chOff x="1396998" y="3928807"/>
            <a:chExt cx="313267" cy="263343"/>
          </a:xfrm>
        </p:grpSpPr>
        <p:sp>
          <p:nvSpPr>
            <p:cNvPr id="48" name="Oval 47"/>
            <p:cNvSpPr/>
            <p:nvPr/>
          </p:nvSpPr>
          <p:spPr bwMode="auto">
            <a:xfrm>
              <a:off x="1437840" y="3943914"/>
              <a:ext cx="248236" cy="248236"/>
            </a:xfrm>
            <a:prstGeom prst="ellipse">
              <a:avLst/>
            </a:prstGeom>
            <a:solidFill>
              <a:srgbClr val="0093C5"/>
            </a:solidFill>
            <a:ln w="9525" cap="flat" cmpd="sng" algn="ctr">
              <a:solidFill>
                <a:srgbClr val="0093C5"/>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49" name="Text Box 31"/>
            <p:cNvSpPr txBox="1">
              <a:spLocks noChangeArrowheads="1"/>
            </p:cNvSpPr>
            <p:nvPr/>
          </p:nvSpPr>
          <p:spPr bwMode="auto">
            <a:xfrm>
              <a:off x="1396998" y="3928807"/>
              <a:ext cx="313267" cy="262193"/>
            </a:xfrm>
            <a:prstGeom prst="rect">
              <a:avLst/>
            </a:prstGeom>
            <a:noFill/>
            <a:ln w="6350" cmpd="sng">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600" dirty="0" smtClean="0">
                  <a:solidFill>
                    <a:srgbClr val="FFFFFF"/>
                  </a:solidFill>
                  <a:latin typeface="Arial" charset="0"/>
                </a:rPr>
                <a:t>1</a:t>
              </a:r>
              <a:endParaRPr lang="en-US" sz="1600" dirty="0">
                <a:solidFill>
                  <a:srgbClr val="FFFFFF"/>
                </a:solidFill>
                <a:latin typeface="Arial" charset="0"/>
              </a:endParaRPr>
            </a:p>
          </p:txBody>
        </p:sp>
      </p:grpSp>
      <p:grpSp>
        <p:nvGrpSpPr>
          <p:cNvPr id="50" name="Group 49"/>
          <p:cNvGrpSpPr/>
          <p:nvPr/>
        </p:nvGrpSpPr>
        <p:grpSpPr>
          <a:xfrm>
            <a:off x="4131732" y="5833808"/>
            <a:ext cx="313267" cy="263343"/>
            <a:chOff x="1396998" y="3928807"/>
            <a:chExt cx="313267" cy="263343"/>
          </a:xfrm>
        </p:grpSpPr>
        <p:sp>
          <p:nvSpPr>
            <p:cNvPr id="51" name="Oval 50"/>
            <p:cNvSpPr/>
            <p:nvPr/>
          </p:nvSpPr>
          <p:spPr bwMode="auto">
            <a:xfrm>
              <a:off x="1437840" y="3943914"/>
              <a:ext cx="248236" cy="248236"/>
            </a:xfrm>
            <a:prstGeom prst="ellipse">
              <a:avLst/>
            </a:prstGeom>
            <a:solidFill>
              <a:srgbClr val="0093C5"/>
            </a:solidFill>
            <a:ln w="9525" cap="flat" cmpd="sng" algn="ctr">
              <a:solidFill>
                <a:srgbClr val="0093C5"/>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52" name="Text Box 31"/>
            <p:cNvSpPr txBox="1">
              <a:spLocks noChangeArrowheads="1"/>
            </p:cNvSpPr>
            <p:nvPr/>
          </p:nvSpPr>
          <p:spPr bwMode="auto">
            <a:xfrm>
              <a:off x="1396998" y="3928807"/>
              <a:ext cx="313267" cy="262193"/>
            </a:xfrm>
            <a:prstGeom prst="rect">
              <a:avLst/>
            </a:prstGeom>
            <a:noFill/>
            <a:ln w="6350" cmpd="sng">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600" dirty="0" smtClean="0">
                  <a:solidFill>
                    <a:srgbClr val="FFFFFF"/>
                  </a:solidFill>
                  <a:latin typeface="Arial" charset="0"/>
                </a:rPr>
                <a:t>5</a:t>
              </a:r>
              <a:endParaRPr lang="en-US" sz="1600" dirty="0">
                <a:solidFill>
                  <a:srgbClr val="FFFFFF"/>
                </a:solidFill>
                <a:latin typeface="Arial" charset="0"/>
              </a:endParaRPr>
            </a:p>
          </p:txBody>
        </p:sp>
      </p:grpSp>
      <p:sp>
        <p:nvSpPr>
          <p:cNvPr id="53" name="Text Box 31"/>
          <p:cNvSpPr txBox="1">
            <a:spLocks noChangeArrowheads="1"/>
          </p:cNvSpPr>
          <p:nvPr/>
        </p:nvSpPr>
        <p:spPr bwMode="auto">
          <a:xfrm>
            <a:off x="4540302" y="5860157"/>
            <a:ext cx="4408966" cy="8539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700" dirty="0" smtClean="0">
                <a:solidFill>
                  <a:srgbClr val="000000"/>
                </a:solidFill>
                <a:latin typeface="Arial" charset="0"/>
              </a:rPr>
              <a:t>A solution of each of the four nucleotides</a:t>
            </a:r>
            <a:br>
              <a:rPr lang="en-US" sz="1700" dirty="0" smtClean="0">
                <a:solidFill>
                  <a:srgbClr val="000000"/>
                </a:solidFill>
                <a:latin typeface="Arial" charset="0"/>
              </a:rPr>
            </a:br>
            <a:r>
              <a:rPr lang="en-US" sz="1700" dirty="0" smtClean="0">
                <a:solidFill>
                  <a:srgbClr val="000000"/>
                </a:solidFill>
                <a:latin typeface="Arial" charset="0"/>
              </a:rPr>
              <a:t>is added to all wells and then washed off.</a:t>
            </a:r>
            <a:br>
              <a:rPr lang="en-US" sz="1700" dirty="0" smtClean="0">
                <a:solidFill>
                  <a:srgbClr val="000000"/>
                </a:solidFill>
                <a:latin typeface="Arial" charset="0"/>
              </a:rPr>
            </a:br>
            <a:r>
              <a:rPr lang="en-US" sz="1700" dirty="0" smtClean="0">
                <a:solidFill>
                  <a:srgbClr val="000000"/>
                </a:solidFill>
                <a:latin typeface="Arial" charset="0"/>
              </a:rPr>
              <a:t>The entire process is then repeated.</a:t>
            </a:r>
            <a:endParaRPr lang="en-US" sz="1700" dirty="0">
              <a:solidFill>
                <a:srgbClr val="000000"/>
              </a:solidFill>
              <a:latin typeface="Arial" charset="0"/>
            </a:endParaRPr>
          </a:p>
        </p:txBody>
      </p:sp>
    </p:spTree>
    <p:extLst>
      <p:ext uri="{BB962C8B-B14F-4D97-AF65-F5344CB8AC3E}">
        <p14:creationId xmlns:p14="http://schemas.microsoft.com/office/powerpoint/2010/main" val="394880463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_04bNextGenSequencing-U.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5296" y="871728"/>
            <a:ext cx="6693408" cy="4962144"/>
          </a:xfrm>
          <a:prstGeom prst="rect">
            <a:avLst/>
          </a:prstGeom>
        </p:spPr>
      </p:pic>
      <p:sp>
        <p:nvSpPr>
          <p:cNvPr id="9217" name="Rectangle 3"/>
          <p:cNvSpPr>
            <a:spLocks noGrp="1" noChangeArrowheads="1"/>
          </p:cNvSpPr>
          <p:nvPr>
            <p:ph type="ctrTitle"/>
          </p:nvPr>
        </p:nvSpPr>
        <p:spPr bwMode="auto">
          <a:xfrm>
            <a:off x="20638" y="0"/>
            <a:ext cx="5648325" cy="30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20.4b</a:t>
            </a:r>
            <a:endParaRPr lang="en-US" sz="1200" dirty="0">
              <a:latin typeface="Arial" charset="0"/>
            </a:endParaRPr>
          </a:p>
        </p:txBody>
      </p:sp>
      <p:cxnSp>
        <p:nvCxnSpPr>
          <p:cNvPr id="6" name="Straight Connector 5"/>
          <p:cNvCxnSpPr/>
          <p:nvPr/>
        </p:nvCxnSpPr>
        <p:spPr bwMode="auto">
          <a:xfrm flipV="1">
            <a:off x="3052565" y="4106334"/>
            <a:ext cx="283302" cy="3766"/>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7" name="Straight Connector 6"/>
          <p:cNvCxnSpPr/>
          <p:nvPr/>
        </p:nvCxnSpPr>
        <p:spPr bwMode="auto">
          <a:xfrm flipV="1">
            <a:off x="2900164" y="2421467"/>
            <a:ext cx="274836" cy="113834"/>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0" name="Straight Connector 9"/>
          <p:cNvCxnSpPr/>
          <p:nvPr/>
        </p:nvCxnSpPr>
        <p:spPr bwMode="auto">
          <a:xfrm flipH="1">
            <a:off x="2421467" y="3559767"/>
            <a:ext cx="216231" cy="326433"/>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nvGrpSpPr>
          <p:cNvPr id="13" name="Group 12"/>
          <p:cNvGrpSpPr/>
          <p:nvPr/>
        </p:nvGrpSpPr>
        <p:grpSpPr>
          <a:xfrm>
            <a:off x="1236129" y="4572276"/>
            <a:ext cx="313267" cy="263343"/>
            <a:chOff x="1396998" y="3928807"/>
            <a:chExt cx="313267" cy="263343"/>
          </a:xfrm>
        </p:grpSpPr>
        <p:sp>
          <p:nvSpPr>
            <p:cNvPr id="14" name="Oval 13"/>
            <p:cNvSpPr/>
            <p:nvPr/>
          </p:nvSpPr>
          <p:spPr bwMode="auto">
            <a:xfrm>
              <a:off x="1437840" y="3943914"/>
              <a:ext cx="248236" cy="248236"/>
            </a:xfrm>
            <a:prstGeom prst="ellipse">
              <a:avLst/>
            </a:prstGeom>
            <a:solidFill>
              <a:srgbClr val="0093C5"/>
            </a:solidFill>
            <a:ln w="9525" cap="flat" cmpd="sng" algn="ctr">
              <a:solidFill>
                <a:srgbClr val="0093C5"/>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5" name="Text Box 31"/>
            <p:cNvSpPr txBox="1">
              <a:spLocks noChangeArrowheads="1"/>
            </p:cNvSpPr>
            <p:nvPr/>
          </p:nvSpPr>
          <p:spPr bwMode="auto">
            <a:xfrm>
              <a:off x="1396998" y="3928807"/>
              <a:ext cx="313267" cy="262193"/>
            </a:xfrm>
            <a:prstGeom prst="rect">
              <a:avLst/>
            </a:prstGeom>
            <a:noFill/>
            <a:ln w="6350" cmpd="sng">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600" dirty="0" smtClean="0">
                  <a:solidFill>
                    <a:srgbClr val="FFFFFF"/>
                  </a:solidFill>
                  <a:latin typeface="Arial" charset="0"/>
                </a:rPr>
                <a:t>6</a:t>
              </a:r>
              <a:endParaRPr lang="en-US" sz="1600" dirty="0">
                <a:solidFill>
                  <a:srgbClr val="FFFFFF"/>
                </a:solidFill>
                <a:latin typeface="Arial" charset="0"/>
              </a:endParaRPr>
            </a:p>
          </p:txBody>
        </p:sp>
      </p:grpSp>
      <p:grpSp>
        <p:nvGrpSpPr>
          <p:cNvPr id="16" name="Group 15"/>
          <p:cNvGrpSpPr/>
          <p:nvPr/>
        </p:nvGrpSpPr>
        <p:grpSpPr>
          <a:xfrm>
            <a:off x="4673595" y="4563811"/>
            <a:ext cx="313267" cy="263343"/>
            <a:chOff x="1405465" y="3928807"/>
            <a:chExt cx="313267" cy="263343"/>
          </a:xfrm>
        </p:grpSpPr>
        <p:sp>
          <p:nvSpPr>
            <p:cNvPr id="17" name="Oval 16"/>
            <p:cNvSpPr/>
            <p:nvPr/>
          </p:nvSpPr>
          <p:spPr bwMode="auto">
            <a:xfrm>
              <a:off x="1437840" y="3943914"/>
              <a:ext cx="248236" cy="248236"/>
            </a:xfrm>
            <a:prstGeom prst="ellipse">
              <a:avLst/>
            </a:prstGeom>
            <a:solidFill>
              <a:srgbClr val="0093C5"/>
            </a:solidFill>
            <a:ln w="9525" cap="flat" cmpd="sng" algn="ctr">
              <a:solidFill>
                <a:srgbClr val="0093C5"/>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8" name="Text Box 31"/>
            <p:cNvSpPr txBox="1">
              <a:spLocks noChangeArrowheads="1"/>
            </p:cNvSpPr>
            <p:nvPr/>
          </p:nvSpPr>
          <p:spPr bwMode="auto">
            <a:xfrm>
              <a:off x="1405465" y="3928807"/>
              <a:ext cx="313267" cy="262193"/>
            </a:xfrm>
            <a:prstGeom prst="rect">
              <a:avLst/>
            </a:prstGeom>
            <a:noFill/>
            <a:ln w="6350" cmpd="sng">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600" dirty="0" smtClean="0">
                  <a:solidFill>
                    <a:srgbClr val="FFFFFF"/>
                  </a:solidFill>
                  <a:latin typeface="Arial" charset="0"/>
                </a:rPr>
                <a:t>7</a:t>
              </a:r>
              <a:endParaRPr lang="en-US" sz="1600" dirty="0">
                <a:solidFill>
                  <a:srgbClr val="FFFFFF"/>
                </a:solidFill>
                <a:latin typeface="Arial" charset="0"/>
              </a:endParaRPr>
            </a:p>
          </p:txBody>
        </p:sp>
      </p:grpSp>
      <p:sp>
        <p:nvSpPr>
          <p:cNvPr id="19" name="Text Box 31"/>
          <p:cNvSpPr txBox="1">
            <a:spLocks noChangeArrowheads="1"/>
          </p:cNvSpPr>
          <p:nvPr/>
        </p:nvSpPr>
        <p:spPr bwMode="auto">
          <a:xfrm>
            <a:off x="1572734" y="4623411"/>
            <a:ext cx="2736800" cy="11423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lnSpc>
                <a:spcPct val="90000"/>
              </a:lnSpc>
            </a:pPr>
            <a:r>
              <a:rPr lang="en-US" sz="1700" dirty="0" smtClean="0">
                <a:solidFill>
                  <a:srgbClr val="000000"/>
                </a:solidFill>
                <a:latin typeface="Arial" charset="0"/>
              </a:rPr>
              <a:t>If a nucleotide is joined to </a:t>
            </a:r>
            <a:br>
              <a:rPr lang="en-US" sz="1700" dirty="0" smtClean="0">
                <a:solidFill>
                  <a:srgbClr val="000000"/>
                </a:solidFill>
                <a:latin typeface="Arial" charset="0"/>
              </a:rPr>
            </a:br>
            <a:r>
              <a:rPr lang="en-US" sz="1700" dirty="0" smtClean="0">
                <a:solidFill>
                  <a:srgbClr val="000000"/>
                </a:solidFill>
                <a:latin typeface="Arial" charset="0"/>
              </a:rPr>
              <a:t>a growing strand, </a:t>
            </a:r>
            <a:r>
              <a:rPr lang="en-US" sz="1700" dirty="0" err="1" smtClean="0">
                <a:solidFill>
                  <a:srgbClr val="000000"/>
                </a:solidFill>
                <a:latin typeface="Arial" charset="0"/>
              </a:rPr>
              <a:t>PP</a:t>
            </a:r>
            <a:r>
              <a:rPr lang="en-US" sz="1700" baseline="-25000" dirty="0" err="1" smtClean="0">
                <a:solidFill>
                  <a:srgbClr val="000000"/>
                </a:solidFill>
                <a:latin typeface="Arial" charset="0"/>
              </a:rPr>
              <a:t>i</a:t>
            </a:r>
            <a:r>
              <a:rPr lang="en-US" sz="1700" dirty="0" smtClean="0">
                <a:solidFill>
                  <a:srgbClr val="000000"/>
                </a:solidFill>
                <a:latin typeface="Arial" charset="0"/>
              </a:rPr>
              <a:t> is </a:t>
            </a:r>
            <a:br>
              <a:rPr lang="en-US" sz="1700" dirty="0" smtClean="0">
                <a:solidFill>
                  <a:srgbClr val="000000"/>
                </a:solidFill>
                <a:latin typeface="Arial" charset="0"/>
              </a:rPr>
            </a:br>
            <a:r>
              <a:rPr lang="en-US" sz="1700" dirty="0" smtClean="0">
                <a:solidFill>
                  <a:srgbClr val="000000"/>
                </a:solidFill>
                <a:latin typeface="Arial" charset="0"/>
              </a:rPr>
              <a:t>released, causing a flash</a:t>
            </a:r>
          </a:p>
          <a:p>
            <a:pPr eaLnBrk="0" hangingPunct="0">
              <a:lnSpc>
                <a:spcPct val="90000"/>
              </a:lnSpc>
            </a:pPr>
            <a:r>
              <a:rPr lang="en-US" sz="1700" dirty="0" smtClean="0">
                <a:solidFill>
                  <a:srgbClr val="000000"/>
                </a:solidFill>
                <a:latin typeface="Arial" charset="0"/>
              </a:rPr>
              <a:t>of light that is recorded.</a:t>
            </a:r>
          </a:p>
          <a:p>
            <a:pPr eaLnBrk="0" hangingPunct="0">
              <a:lnSpc>
                <a:spcPct val="90000"/>
              </a:lnSpc>
            </a:pPr>
            <a:endParaRPr lang="en-US" sz="1700" dirty="0">
              <a:solidFill>
                <a:srgbClr val="000000"/>
              </a:solidFill>
              <a:latin typeface="Arial" charset="0"/>
            </a:endParaRPr>
          </a:p>
        </p:txBody>
      </p:sp>
      <p:sp>
        <p:nvSpPr>
          <p:cNvPr id="20" name="Text Box 31"/>
          <p:cNvSpPr txBox="1">
            <a:spLocks noChangeArrowheads="1"/>
          </p:cNvSpPr>
          <p:nvPr/>
        </p:nvSpPr>
        <p:spPr bwMode="auto">
          <a:xfrm>
            <a:off x="5044070" y="4598010"/>
            <a:ext cx="2889196" cy="13371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lnSpc>
                <a:spcPct val="90000"/>
              </a:lnSpc>
            </a:pPr>
            <a:r>
              <a:rPr lang="en-US" sz="1700" dirty="0" smtClean="0">
                <a:solidFill>
                  <a:srgbClr val="000000"/>
                </a:solidFill>
                <a:latin typeface="Arial" charset="0"/>
              </a:rPr>
              <a:t>If a nucleotide is not</a:t>
            </a:r>
            <a:br>
              <a:rPr lang="en-US" sz="1700" dirty="0" smtClean="0">
                <a:solidFill>
                  <a:srgbClr val="000000"/>
                </a:solidFill>
                <a:latin typeface="Arial" charset="0"/>
              </a:rPr>
            </a:br>
            <a:r>
              <a:rPr lang="en-US" sz="1700" dirty="0" smtClean="0">
                <a:solidFill>
                  <a:srgbClr val="000000"/>
                </a:solidFill>
                <a:latin typeface="Arial" charset="0"/>
              </a:rPr>
              <a:t>complementary to the</a:t>
            </a:r>
            <a:br>
              <a:rPr lang="en-US" sz="1700" dirty="0" smtClean="0">
                <a:solidFill>
                  <a:srgbClr val="000000"/>
                </a:solidFill>
                <a:latin typeface="Arial" charset="0"/>
              </a:rPr>
            </a:br>
            <a:r>
              <a:rPr lang="en-US" sz="1700" dirty="0" smtClean="0">
                <a:solidFill>
                  <a:srgbClr val="000000"/>
                </a:solidFill>
                <a:latin typeface="Arial" charset="0"/>
              </a:rPr>
              <a:t>next template base,</a:t>
            </a:r>
            <a:br>
              <a:rPr lang="en-US" sz="1700" dirty="0" smtClean="0">
                <a:solidFill>
                  <a:srgbClr val="000000"/>
                </a:solidFill>
                <a:latin typeface="Arial" charset="0"/>
              </a:rPr>
            </a:br>
            <a:r>
              <a:rPr lang="en-US" sz="1700" dirty="0" smtClean="0">
                <a:solidFill>
                  <a:srgbClr val="000000"/>
                </a:solidFill>
                <a:latin typeface="Arial" charset="0"/>
              </a:rPr>
              <a:t>no </a:t>
            </a:r>
            <a:r>
              <a:rPr lang="en-US" sz="1700" dirty="0" err="1" smtClean="0">
                <a:solidFill>
                  <a:srgbClr val="000000"/>
                </a:solidFill>
                <a:latin typeface="Arial" charset="0"/>
              </a:rPr>
              <a:t>PP</a:t>
            </a:r>
            <a:r>
              <a:rPr lang="en-US" sz="1700" baseline="-25000" dirty="0" err="1" smtClean="0">
                <a:solidFill>
                  <a:srgbClr val="000000"/>
                </a:solidFill>
                <a:latin typeface="Arial" charset="0"/>
              </a:rPr>
              <a:t>i</a:t>
            </a:r>
            <a:r>
              <a:rPr lang="en-US" sz="1700" dirty="0" smtClean="0">
                <a:solidFill>
                  <a:srgbClr val="000000"/>
                </a:solidFill>
                <a:latin typeface="Arial" charset="0"/>
              </a:rPr>
              <a:t> is released, and</a:t>
            </a:r>
            <a:br>
              <a:rPr lang="en-US" sz="1700" dirty="0" smtClean="0">
                <a:solidFill>
                  <a:srgbClr val="000000"/>
                </a:solidFill>
                <a:latin typeface="Arial" charset="0"/>
              </a:rPr>
            </a:br>
            <a:r>
              <a:rPr lang="en-US" sz="1700" dirty="0" smtClean="0">
                <a:solidFill>
                  <a:srgbClr val="000000"/>
                </a:solidFill>
                <a:latin typeface="Arial" charset="0"/>
              </a:rPr>
              <a:t>no flash of light is recorded.</a:t>
            </a:r>
            <a:endParaRPr lang="en-US" sz="1700" dirty="0">
              <a:solidFill>
                <a:srgbClr val="000000"/>
              </a:solidFill>
              <a:latin typeface="Arial" charset="0"/>
            </a:endParaRPr>
          </a:p>
        </p:txBody>
      </p:sp>
      <p:sp>
        <p:nvSpPr>
          <p:cNvPr id="21" name="Text Box 31"/>
          <p:cNvSpPr txBox="1">
            <a:spLocks noChangeArrowheads="1"/>
          </p:cNvSpPr>
          <p:nvPr/>
        </p:nvSpPr>
        <p:spPr bwMode="auto">
          <a:xfrm>
            <a:off x="3189860" y="2308386"/>
            <a:ext cx="764073" cy="5279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smtClean="0">
                <a:solidFill>
                  <a:srgbClr val="000000"/>
                </a:solidFill>
                <a:latin typeface="Arial" charset="0"/>
              </a:rPr>
              <a:t>Template</a:t>
            </a:r>
            <a:br>
              <a:rPr lang="en-US" sz="1200" dirty="0" smtClean="0">
                <a:solidFill>
                  <a:srgbClr val="000000"/>
                </a:solidFill>
                <a:latin typeface="Arial" charset="0"/>
              </a:rPr>
            </a:br>
            <a:r>
              <a:rPr lang="en-US" sz="1200" dirty="0" smtClean="0">
                <a:solidFill>
                  <a:srgbClr val="000000"/>
                </a:solidFill>
                <a:latin typeface="Arial" charset="0"/>
              </a:rPr>
              <a:t>strand</a:t>
            </a:r>
            <a:br>
              <a:rPr lang="en-US" sz="1200" dirty="0" smtClean="0">
                <a:solidFill>
                  <a:srgbClr val="000000"/>
                </a:solidFill>
                <a:latin typeface="Arial" charset="0"/>
              </a:rPr>
            </a:br>
            <a:r>
              <a:rPr lang="en-US" sz="1200" dirty="0" smtClean="0">
                <a:solidFill>
                  <a:srgbClr val="000000"/>
                </a:solidFill>
                <a:latin typeface="Arial" charset="0"/>
              </a:rPr>
              <a:t>of DNA</a:t>
            </a:r>
            <a:endParaRPr lang="en-US" sz="1200" dirty="0">
              <a:solidFill>
                <a:srgbClr val="000000"/>
              </a:solidFill>
              <a:latin typeface="Arial" charset="0"/>
            </a:endParaRPr>
          </a:p>
        </p:txBody>
      </p:sp>
      <p:sp>
        <p:nvSpPr>
          <p:cNvPr id="22" name="Text Box 31"/>
          <p:cNvSpPr txBox="1">
            <a:spLocks noChangeArrowheads="1"/>
          </p:cNvSpPr>
          <p:nvPr/>
        </p:nvSpPr>
        <p:spPr bwMode="auto">
          <a:xfrm>
            <a:off x="3346491" y="4001718"/>
            <a:ext cx="514310" cy="197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smtClean="0">
                <a:solidFill>
                  <a:srgbClr val="000000"/>
                </a:solidFill>
                <a:latin typeface="Arial" charset="0"/>
              </a:rPr>
              <a:t>Primer</a:t>
            </a:r>
            <a:endParaRPr lang="en-US" sz="1200" dirty="0">
              <a:solidFill>
                <a:srgbClr val="000000"/>
              </a:solidFill>
              <a:latin typeface="Arial" charset="0"/>
            </a:endParaRPr>
          </a:p>
        </p:txBody>
      </p:sp>
      <p:sp>
        <p:nvSpPr>
          <p:cNvPr id="23" name="Text Box 31"/>
          <p:cNvSpPr txBox="1">
            <a:spLocks noChangeArrowheads="1"/>
          </p:cNvSpPr>
          <p:nvPr/>
        </p:nvSpPr>
        <p:spPr bwMode="auto">
          <a:xfrm>
            <a:off x="1564258" y="3646117"/>
            <a:ext cx="848743" cy="4178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smtClean="0">
                <a:solidFill>
                  <a:srgbClr val="000000"/>
                </a:solidFill>
                <a:latin typeface="Arial" charset="0"/>
              </a:rPr>
              <a:t>DNA</a:t>
            </a:r>
            <a:br>
              <a:rPr lang="en-US" sz="1200" dirty="0" smtClean="0">
                <a:solidFill>
                  <a:srgbClr val="000000"/>
                </a:solidFill>
                <a:latin typeface="Arial" charset="0"/>
              </a:rPr>
            </a:br>
            <a:r>
              <a:rPr lang="en-US" sz="1200" dirty="0" smtClean="0">
                <a:solidFill>
                  <a:srgbClr val="000000"/>
                </a:solidFill>
                <a:latin typeface="Arial" charset="0"/>
              </a:rPr>
              <a:t>polymerase</a:t>
            </a:r>
            <a:endParaRPr lang="en-US" sz="1200" dirty="0">
              <a:solidFill>
                <a:srgbClr val="000000"/>
              </a:solidFill>
              <a:latin typeface="Arial" charset="0"/>
            </a:endParaRPr>
          </a:p>
        </p:txBody>
      </p:sp>
      <p:sp>
        <p:nvSpPr>
          <p:cNvPr id="24" name="Text Box 31"/>
          <p:cNvSpPr txBox="1">
            <a:spLocks noChangeArrowheads="1"/>
          </p:cNvSpPr>
          <p:nvPr/>
        </p:nvSpPr>
        <p:spPr bwMode="auto">
          <a:xfrm>
            <a:off x="3139058" y="2943386"/>
            <a:ext cx="450809" cy="1892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err="1" smtClean="0">
                <a:solidFill>
                  <a:srgbClr val="000000"/>
                </a:solidFill>
                <a:latin typeface="Arial" charset="0"/>
              </a:rPr>
              <a:t>dATP</a:t>
            </a:r>
            <a:endParaRPr lang="en-US" sz="1200" dirty="0">
              <a:solidFill>
                <a:srgbClr val="000000"/>
              </a:solidFill>
              <a:latin typeface="Arial" charset="0"/>
            </a:endParaRPr>
          </a:p>
        </p:txBody>
      </p:sp>
      <p:sp>
        <p:nvSpPr>
          <p:cNvPr id="25" name="Text Box 31"/>
          <p:cNvSpPr txBox="1">
            <a:spLocks noChangeArrowheads="1"/>
          </p:cNvSpPr>
          <p:nvPr/>
        </p:nvSpPr>
        <p:spPr bwMode="auto">
          <a:xfrm>
            <a:off x="6072757" y="2786753"/>
            <a:ext cx="387310" cy="1765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err="1" smtClean="0">
                <a:solidFill>
                  <a:srgbClr val="000000"/>
                </a:solidFill>
                <a:latin typeface="Arial" charset="0"/>
              </a:rPr>
              <a:t>dTTP</a:t>
            </a:r>
            <a:endParaRPr lang="en-US" sz="1200" dirty="0">
              <a:solidFill>
                <a:srgbClr val="000000"/>
              </a:solidFill>
              <a:latin typeface="Arial" charset="0"/>
            </a:endParaRPr>
          </a:p>
        </p:txBody>
      </p:sp>
      <p:sp>
        <p:nvSpPr>
          <p:cNvPr id="26" name="Text Box 31"/>
          <p:cNvSpPr txBox="1">
            <a:spLocks noChangeArrowheads="1"/>
          </p:cNvSpPr>
          <p:nvPr/>
        </p:nvSpPr>
        <p:spPr bwMode="auto">
          <a:xfrm>
            <a:off x="3469258" y="3493718"/>
            <a:ext cx="332278" cy="1892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err="1" smtClean="0">
                <a:solidFill>
                  <a:srgbClr val="000000"/>
                </a:solidFill>
                <a:latin typeface="Arial" charset="0"/>
              </a:rPr>
              <a:t>PP</a:t>
            </a:r>
            <a:r>
              <a:rPr lang="en-US" sz="1200" baseline="-25000" dirty="0" err="1" smtClean="0">
                <a:solidFill>
                  <a:srgbClr val="000000"/>
                </a:solidFill>
                <a:latin typeface="Arial" charset="0"/>
              </a:rPr>
              <a:t>i</a:t>
            </a:r>
            <a:endParaRPr lang="en-US" sz="1200" baseline="-25000" dirty="0">
              <a:solidFill>
                <a:srgbClr val="000000"/>
              </a:solidFill>
              <a:latin typeface="Arial" charset="0"/>
            </a:endParaRPr>
          </a:p>
        </p:txBody>
      </p:sp>
      <p:sp>
        <p:nvSpPr>
          <p:cNvPr id="29" name="Text Box 31"/>
          <p:cNvSpPr txBox="1">
            <a:spLocks noChangeArrowheads="1"/>
          </p:cNvSpPr>
          <p:nvPr/>
        </p:nvSpPr>
        <p:spPr bwMode="auto">
          <a:xfrm>
            <a:off x="2791920" y="2596254"/>
            <a:ext cx="158715" cy="17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smtClean="0">
                <a:solidFill>
                  <a:srgbClr val="000000"/>
                </a:solidFill>
                <a:latin typeface="Arial" charset="0"/>
              </a:rPr>
              <a:t>C</a:t>
            </a:r>
            <a:endParaRPr lang="en-US" sz="1200" baseline="-25000" dirty="0">
              <a:solidFill>
                <a:srgbClr val="000000"/>
              </a:solidFill>
              <a:latin typeface="Arial" charset="0"/>
            </a:endParaRPr>
          </a:p>
        </p:txBody>
      </p:sp>
      <p:sp>
        <p:nvSpPr>
          <p:cNvPr id="30" name="Text Box 31"/>
          <p:cNvSpPr txBox="1">
            <a:spLocks noChangeArrowheads="1"/>
          </p:cNvSpPr>
          <p:nvPr/>
        </p:nvSpPr>
        <p:spPr bwMode="auto">
          <a:xfrm>
            <a:off x="2794001" y="2422685"/>
            <a:ext cx="199635" cy="1834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smtClean="0">
                <a:solidFill>
                  <a:srgbClr val="000000"/>
                </a:solidFill>
                <a:latin typeface="Arial" charset="0"/>
              </a:rPr>
              <a:t>C</a:t>
            </a:r>
            <a:endParaRPr lang="en-US" sz="1200" baseline="-25000" dirty="0">
              <a:solidFill>
                <a:srgbClr val="000000"/>
              </a:solidFill>
              <a:latin typeface="Arial" charset="0"/>
            </a:endParaRPr>
          </a:p>
        </p:txBody>
      </p:sp>
      <p:sp>
        <p:nvSpPr>
          <p:cNvPr id="31" name="Text Box 31"/>
          <p:cNvSpPr txBox="1">
            <a:spLocks noChangeArrowheads="1"/>
          </p:cNvSpPr>
          <p:nvPr/>
        </p:nvSpPr>
        <p:spPr bwMode="auto">
          <a:xfrm>
            <a:off x="2918919" y="3620721"/>
            <a:ext cx="158715" cy="17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smtClean="0">
                <a:solidFill>
                  <a:srgbClr val="000000"/>
                </a:solidFill>
                <a:latin typeface="Arial" charset="0"/>
              </a:rPr>
              <a:t>C</a:t>
            </a:r>
            <a:endParaRPr lang="en-US" sz="1200" baseline="-25000" dirty="0">
              <a:solidFill>
                <a:srgbClr val="000000"/>
              </a:solidFill>
              <a:latin typeface="Arial" charset="0"/>
            </a:endParaRPr>
          </a:p>
        </p:txBody>
      </p:sp>
      <p:sp>
        <p:nvSpPr>
          <p:cNvPr id="32" name="Text Box 31"/>
          <p:cNvSpPr txBox="1">
            <a:spLocks noChangeArrowheads="1"/>
          </p:cNvSpPr>
          <p:nvPr/>
        </p:nvSpPr>
        <p:spPr bwMode="auto">
          <a:xfrm>
            <a:off x="2914685" y="3787936"/>
            <a:ext cx="158715" cy="17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smtClean="0">
                <a:solidFill>
                  <a:srgbClr val="000000"/>
                </a:solidFill>
                <a:latin typeface="Arial" charset="0"/>
              </a:rPr>
              <a:t>C</a:t>
            </a:r>
            <a:endParaRPr lang="en-US" sz="1200" baseline="-25000" dirty="0">
              <a:solidFill>
                <a:srgbClr val="000000"/>
              </a:solidFill>
              <a:latin typeface="Arial" charset="0"/>
            </a:endParaRPr>
          </a:p>
        </p:txBody>
      </p:sp>
      <p:sp>
        <p:nvSpPr>
          <p:cNvPr id="33" name="Text Box 31"/>
          <p:cNvSpPr txBox="1">
            <a:spLocks noChangeArrowheads="1"/>
          </p:cNvSpPr>
          <p:nvPr/>
        </p:nvSpPr>
        <p:spPr bwMode="auto">
          <a:xfrm>
            <a:off x="2796153" y="2934922"/>
            <a:ext cx="158715" cy="17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smtClean="0">
                <a:solidFill>
                  <a:srgbClr val="000000"/>
                </a:solidFill>
                <a:latin typeface="Arial" charset="0"/>
              </a:rPr>
              <a:t>A</a:t>
            </a:r>
            <a:endParaRPr lang="en-US" sz="1200" baseline="-25000" dirty="0">
              <a:solidFill>
                <a:srgbClr val="000000"/>
              </a:solidFill>
              <a:latin typeface="Arial" charset="0"/>
            </a:endParaRPr>
          </a:p>
        </p:txBody>
      </p:sp>
      <p:sp>
        <p:nvSpPr>
          <p:cNvPr id="34" name="Text Box 31"/>
          <p:cNvSpPr txBox="1">
            <a:spLocks noChangeArrowheads="1"/>
          </p:cNvSpPr>
          <p:nvPr/>
        </p:nvSpPr>
        <p:spPr bwMode="auto">
          <a:xfrm>
            <a:off x="2789766" y="2764366"/>
            <a:ext cx="254074" cy="2334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smtClean="0">
                <a:solidFill>
                  <a:srgbClr val="000000"/>
                </a:solidFill>
                <a:latin typeface="Arial" charset="0"/>
              </a:rPr>
              <a:t>A</a:t>
            </a:r>
            <a:endParaRPr lang="en-US" sz="1200" baseline="-25000" dirty="0">
              <a:solidFill>
                <a:srgbClr val="000000"/>
              </a:solidFill>
              <a:latin typeface="Arial" charset="0"/>
            </a:endParaRPr>
          </a:p>
        </p:txBody>
      </p:sp>
      <p:sp>
        <p:nvSpPr>
          <p:cNvPr id="35" name="Text Box 31"/>
          <p:cNvSpPr txBox="1">
            <a:spLocks noChangeArrowheads="1"/>
          </p:cNvSpPr>
          <p:nvPr/>
        </p:nvSpPr>
        <p:spPr bwMode="auto">
          <a:xfrm>
            <a:off x="2791919" y="3955156"/>
            <a:ext cx="158715" cy="17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smtClean="0">
                <a:solidFill>
                  <a:srgbClr val="000000"/>
                </a:solidFill>
                <a:latin typeface="Arial" charset="0"/>
              </a:rPr>
              <a:t>A</a:t>
            </a:r>
            <a:endParaRPr lang="en-US" sz="1200" baseline="-25000" dirty="0">
              <a:solidFill>
                <a:srgbClr val="000000"/>
              </a:solidFill>
              <a:latin typeface="Arial" charset="0"/>
            </a:endParaRPr>
          </a:p>
        </p:txBody>
      </p:sp>
      <p:sp>
        <p:nvSpPr>
          <p:cNvPr id="36" name="Text Box 31"/>
          <p:cNvSpPr txBox="1">
            <a:spLocks noChangeArrowheads="1"/>
          </p:cNvSpPr>
          <p:nvPr/>
        </p:nvSpPr>
        <p:spPr bwMode="auto">
          <a:xfrm>
            <a:off x="2914684" y="4128724"/>
            <a:ext cx="158715" cy="17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smtClean="0">
                <a:solidFill>
                  <a:srgbClr val="000000"/>
                </a:solidFill>
                <a:latin typeface="Arial" charset="0"/>
              </a:rPr>
              <a:t>A</a:t>
            </a:r>
            <a:endParaRPr lang="en-US" sz="1200" baseline="-25000" dirty="0">
              <a:solidFill>
                <a:srgbClr val="000000"/>
              </a:solidFill>
              <a:latin typeface="Arial" charset="0"/>
            </a:endParaRPr>
          </a:p>
        </p:txBody>
      </p:sp>
      <p:sp>
        <p:nvSpPr>
          <p:cNvPr id="37" name="Text Box 31"/>
          <p:cNvSpPr txBox="1">
            <a:spLocks noChangeArrowheads="1"/>
          </p:cNvSpPr>
          <p:nvPr/>
        </p:nvSpPr>
        <p:spPr bwMode="auto">
          <a:xfrm>
            <a:off x="2804619" y="3100022"/>
            <a:ext cx="158715" cy="17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smtClean="0">
                <a:solidFill>
                  <a:srgbClr val="000000"/>
                </a:solidFill>
                <a:latin typeface="Arial" charset="0"/>
              </a:rPr>
              <a:t>T</a:t>
            </a:r>
            <a:endParaRPr lang="en-US" sz="1200" baseline="-25000" dirty="0">
              <a:solidFill>
                <a:srgbClr val="000000"/>
              </a:solidFill>
              <a:latin typeface="Arial" charset="0"/>
            </a:endParaRPr>
          </a:p>
        </p:txBody>
      </p:sp>
      <p:sp>
        <p:nvSpPr>
          <p:cNvPr id="38" name="Text Box 31"/>
          <p:cNvSpPr txBox="1">
            <a:spLocks noChangeArrowheads="1"/>
          </p:cNvSpPr>
          <p:nvPr/>
        </p:nvSpPr>
        <p:spPr bwMode="auto">
          <a:xfrm>
            <a:off x="2800385" y="3451389"/>
            <a:ext cx="158715" cy="17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smtClean="0">
                <a:solidFill>
                  <a:srgbClr val="000000"/>
                </a:solidFill>
                <a:latin typeface="Arial" charset="0"/>
              </a:rPr>
              <a:t>T</a:t>
            </a:r>
            <a:endParaRPr lang="en-US" sz="1200" baseline="-25000" dirty="0">
              <a:solidFill>
                <a:srgbClr val="000000"/>
              </a:solidFill>
              <a:latin typeface="Arial" charset="0"/>
            </a:endParaRPr>
          </a:p>
        </p:txBody>
      </p:sp>
      <p:sp>
        <p:nvSpPr>
          <p:cNvPr id="39" name="Text Box 31"/>
          <p:cNvSpPr txBox="1">
            <a:spLocks noChangeArrowheads="1"/>
          </p:cNvSpPr>
          <p:nvPr/>
        </p:nvSpPr>
        <p:spPr bwMode="auto">
          <a:xfrm>
            <a:off x="2808851" y="4124490"/>
            <a:ext cx="158715" cy="17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smtClean="0">
                <a:solidFill>
                  <a:srgbClr val="000000"/>
                </a:solidFill>
                <a:latin typeface="Arial" charset="0"/>
              </a:rPr>
              <a:t>T</a:t>
            </a:r>
            <a:endParaRPr lang="en-US" sz="1200" baseline="-25000" dirty="0">
              <a:solidFill>
                <a:srgbClr val="000000"/>
              </a:solidFill>
              <a:latin typeface="Arial" charset="0"/>
            </a:endParaRPr>
          </a:p>
        </p:txBody>
      </p:sp>
      <p:sp>
        <p:nvSpPr>
          <p:cNvPr id="40" name="Text Box 31"/>
          <p:cNvSpPr txBox="1">
            <a:spLocks noChangeArrowheads="1"/>
          </p:cNvSpPr>
          <p:nvPr/>
        </p:nvSpPr>
        <p:spPr bwMode="auto">
          <a:xfrm>
            <a:off x="2791918" y="3790056"/>
            <a:ext cx="158715" cy="17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smtClean="0">
                <a:solidFill>
                  <a:srgbClr val="000000"/>
                </a:solidFill>
                <a:latin typeface="Arial" charset="0"/>
              </a:rPr>
              <a:t>G</a:t>
            </a:r>
            <a:endParaRPr lang="en-US" sz="1200" baseline="-25000" dirty="0">
              <a:solidFill>
                <a:srgbClr val="000000"/>
              </a:solidFill>
              <a:latin typeface="Arial" charset="0"/>
            </a:endParaRPr>
          </a:p>
        </p:txBody>
      </p:sp>
      <p:sp>
        <p:nvSpPr>
          <p:cNvPr id="41" name="Text Box 31"/>
          <p:cNvSpPr txBox="1">
            <a:spLocks noChangeArrowheads="1"/>
          </p:cNvSpPr>
          <p:nvPr/>
        </p:nvSpPr>
        <p:spPr bwMode="auto">
          <a:xfrm>
            <a:off x="2783450" y="3620723"/>
            <a:ext cx="158715" cy="17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smtClean="0">
                <a:solidFill>
                  <a:srgbClr val="000000"/>
                </a:solidFill>
                <a:latin typeface="Arial" charset="0"/>
              </a:rPr>
              <a:t>G</a:t>
            </a:r>
            <a:endParaRPr lang="en-US" sz="1200" baseline="-25000" dirty="0">
              <a:solidFill>
                <a:srgbClr val="000000"/>
              </a:solidFill>
              <a:latin typeface="Arial" charset="0"/>
            </a:endParaRPr>
          </a:p>
        </p:txBody>
      </p:sp>
      <p:sp>
        <p:nvSpPr>
          <p:cNvPr id="42" name="Text Box 31"/>
          <p:cNvSpPr txBox="1">
            <a:spLocks noChangeArrowheads="1"/>
          </p:cNvSpPr>
          <p:nvPr/>
        </p:nvSpPr>
        <p:spPr bwMode="auto">
          <a:xfrm>
            <a:off x="2914685" y="3963624"/>
            <a:ext cx="158715" cy="17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smtClean="0">
                <a:solidFill>
                  <a:srgbClr val="000000"/>
                </a:solidFill>
                <a:latin typeface="Arial" charset="0"/>
              </a:rPr>
              <a:t>G</a:t>
            </a:r>
            <a:endParaRPr lang="en-US" sz="1200" baseline="-25000" dirty="0">
              <a:solidFill>
                <a:srgbClr val="000000"/>
              </a:solidFill>
              <a:latin typeface="Arial" charset="0"/>
            </a:endParaRPr>
          </a:p>
        </p:txBody>
      </p:sp>
      <p:sp>
        <p:nvSpPr>
          <p:cNvPr id="43" name="Text Box 31"/>
          <p:cNvSpPr txBox="1">
            <a:spLocks noChangeArrowheads="1"/>
          </p:cNvSpPr>
          <p:nvPr/>
        </p:nvSpPr>
        <p:spPr bwMode="auto">
          <a:xfrm>
            <a:off x="2787685" y="3269356"/>
            <a:ext cx="158715" cy="17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smtClean="0">
                <a:solidFill>
                  <a:srgbClr val="000000"/>
                </a:solidFill>
                <a:latin typeface="Arial" charset="0"/>
              </a:rPr>
              <a:t>G</a:t>
            </a:r>
            <a:endParaRPr lang="en-US" sz="1200" baseline="-25000" dirty="0">
              <a:solidFill>
                <a:srgbClr val="000000"/>
              </a:solidFill>
              <a:latin typeface="Arial" charset="0"/>
            </a:endParaRPr>
          </a:p>
        </p:txBody>
      </p:sp>
      <p:sp>
        <p:nvSpPr>
          <p:cNvPr id="60" name="Text Box 31"/>
          <p:cNvSpPr txBox="1">
            <a:spLocks noChangeArrowheads="1"/>
          </p:cNvSpPr>
          <p:nvPr/>
        </p:nvSpPr>
        <p:spPr bwMode="auto">
          <a:xfrm>
            <a:off x="1301803" y="864821"/>
            <a:ext cx="1057136" cy="2502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700" dirty="0" smtClean="0">
                <a:solidFill>
                  <a:srgbClr val="FF6600"/>
                </a:solidFill>
                <a:latin typeface="Arial" charset="0"/>
              </a:rPr>
              <a:t>Technique</a:t>
            </a:r>
            <a:endParaRPr lang="en-US" sz="1700" dirty="0">
              <a:solidFill>
                <a:srgbClr val="FF6600"/>
              </a:solidFill>
              <a:latin typeface="Arial" charset="0"/>
            </a:endParaRPr>
          </a:p>
        </p:txBody>
      </p:sp>
      <p:sp>
        <p:nvSpPr>
          <p:cNvPr id="61" name="Text Box 31"/>
          <p:cNvSpPr txBox="1">
            <a:spLocks noChangeArrowheads="1"/>
          </p:cNvSpPr>
          <p:nvPr/>
        </p:nvSpPr>
        <p:spPr bwMode="auto">
          <a:xfrm>
            <a:off x="2618363" y="1296621"/>
            <a:ext cx="175642" cy="1765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smtClean="0">
                <a:solidFill>
                  <a:srgbClr val="000000"/>
                </a:solidFill>
                <a:latin typeface="Arial" charset="0"/>
              </a:rPr>
              <a:t>A</a:t>
            </a:r>
            <a:endParaRPr lang="en-US" sz="1200" dirty="0">
              <a:solidFill>
                <a:srgbClr val="000000"/>
              </a:solidFill>
              <a:latin typeface="Arial" charset="0"/>
            </a:endParaRPr>
          </a:p>
        </p:txBody>
      </p:sp>
      <p:sp>
        <p:nvSpPr>
          <p:cNvPr id="62" name="Text Box 31"/>
          <p:cNvSpPr txBox="1">
            <a:spLocks noChangeArrowheads="1"/>
          </p:cNvSpPr>
          <p:nvPr/>
        </p:nvSpPr>
        <p:spPr bwMode="auto">
          <a:xfrm>
            <a:off x="2808860" y="1296621"/>
            <a:ext cx="175642" cy="1765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smtClean="0">
                <a:solidFill>
                  <a:srgbClr val="000000"/>
                </a:solidFill>
                <a:latin typeface="Arial" charset="0"/>
              </a:rPr>
              <a:t>T</a:t>
            </a:r>
            <a:endParaRPr lang="en-US" sz="1200" dirty="0">
              <a:solidFill>
                <a:srgbClr val="000000"/>
              </a:solidFill>
              <a:latin typeface="Arial" charset="0"/>
            </a:endParaRPr>
          </a:p>
        </p:txBody>
      </p:sp>
      <p:sp>
        <p:nvSpPr>
          <p:cNvPr id="63" name="Text Box 31"/>
          <p:cNvSpPr txBox="1">
            <a:spLocks noChangeArrowheads="1"/>
          </p:cNvSpPr>
          <p:nvPr/>
        </p:nvSpPr>
        <p:spPr bwMode="auto">
          <a:xfrm>
            <a:off x="2973963" y="1300853"/>
            <a:ext cx="175642" cy="1765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smtClean="0">
                <a:solidFill>
                  <a:srgbClr val="000000"/>
                </a:solidFill>
                <a:latin typeface="Arial" charset="0"/>
              </a:rPr>
              <a:t>G</a:t>
            </a:r>
            <a:endParaRPr lang="en-US" sz="1200" dirty="0">
              <a:solidFill>
                <a:srgbClr val="000000"/>
              </a:solidFill>
              <a:latin typeface="Arial" charset="0"/>
            </a:endParaRPr>
          </a:p>
        </p:txBody>
      </p:sp>
      <p:sp>
        <p:nvSpPr>
          <p:cNvPr id="64" name="Text Box 31"/>
          <p:cNvSpPr txBox="1">
            <a:spLocks noChangeArrowheads="1"/>
          </p:cNvSpPr>
          <p:nvPr/>
        </p:nvSpPr>
        <p:spPr bwMode="auto">
          <a:xfrm>
            <a:off x="3134833" y="1296621"/>
            <a:ext cx="175642" cy="1765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smtClean="0">
                <a:solidFill>
                  <a:srgbClr val="000000"/>
                </a:solidFill>
                <a:latin typeface="Arial" charset="0"/>
              </a:rPr>
              <a:t>C</a:t>
            </a:r>
            <a:endParaRPr lang="en-US" sz="1200" dirty="0">
              <a:solidFill>
                <a:srgbClr val="000000"/>
              </a:solidFill>
              <a:latin typeface="Arial" charset="0"/>
            </a:endParaRPr>
          </a:p>
        </p:txBody>
      </p:sp>
      <p:sp>
        <p:nvSpPr>
          <p:cNvPr id="65" name="Text Box 31"/>
          <p:cNvSpPr txBox="1">
            <a:spLocks noChangeArrowheads="1"/>
          </p:cNvSpPr>
          <p:nvPr/>
        </p:nvSpPr>
        <p:spPr bwMode="auto">
          <a:xfrm>
            <a:off x="5454696" y="1296620"/>
            <a:ext cx="175642" cy="1765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smtClean="0">
                <a:solidFill>
                  <a:srgbClr val="000000"/>
                </a:solidFill>
                <a:latin typeface="Arial" charset="0"/>
              </a:rPr>
              <a:t>A</a:t>
            </a:r>
            <a:endParaRPr lang="en-US" sz="1200" dirty="0">
              <a:solidFill>
                <a:srgbClr val="000000"/>
              </a:solidFill>
              <a:latin typeface="Arial" charset="0"/>
            </a:endParaRPr>
          </a:p>
        </p:txBody>
      </p:sp>
      <p:sp>
        <p:nvSpPr>
          <p:cNvPr id="66" name="Text Box 31"/>
          <p:cNvSpPr txBox="1">
            <a:spLocks noChangeArrowheads="1"/>
          </p:cNvSpPr>
          <p:nvPr/>
        </p:nvSpPr>
        <p:spPr bwMode="auto">
          <a:xfrm>
            <a:off x="5645193" y="1296620"/>
            <a:ext cx="175642" cy="1765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smtClean="0">
                <a:solidFill>
                  <a:srgbClr val="000000"/>
                </a:solidFill>
                <a:latin typeface="Arial" charset="0"/>
              </a:rPr>
              <a:t>T</a:t>
            </a:r>
            <a:endParaRPr lang="en-US" sz="1200" dirty="0">
              <a:solidFill>
                <a:srgbClr val="000000"/>
              </a:solidFill>
              <a:latin typeface="Arial" charset="0"/>
            </a:endParaRPr>
          </a:p>
        </p:txBody>
      </p:sp>
      <p:sp>
        <p:nvSpPr>
          <p:cNvPr id="67" name="Text Box 31"/>
          <p:cNvSpPr txBox="1">
            <a:spLocks noChangeArrowheads="1"/>
          </p:cNvSpPr>
          <p:nvPr/>
        </p:nvSpPr>
        <p:spPr bwMode="auto">
          <a:xfrm>
            <a:off x="5801829" y="1300852"/>
            <a:ext cx="175642" cy="1765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smtClean="0">
                <a:solidFill>
                  <a:srgbClr val="000000"/>
                </a:solidFill>
                <a:latin typeface="Arial" charset="0"/>
              </a:rPr>
              <a:t>G</a:t>
            </a:r>
            <a:endParaRPr lang="en-US" sz="1200" dirty="0">
              <a:solidFill>
                <a:srgbClr val="000000"/>
              </a:solidFill>
              <a:latin typeface="Arial" charset="0"/>
            </a:endParaRPr>
          </a:p>
        </p:txBody>
      </p:sp>
      <p:sp>
        <p:nvSpPr>
          <p:cNvPr id="68" name="Text Box 31"/>
          <p:cNvSpPr txBox="1">
            <a:spLocks noChangeArrowheads="1"/>
          </p:cNvSpPr>
          <p:nvPr/>
        </p:nvSpPr>
        <p:spPr bwMode="auto">
          <a:xfrm>
            <a:off x="5971166" y="1296620"/>
            <a:ext cx="175642" cy="1765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smtClean="0">
                <a:solidFill>
                  <a:srgbClr val="000000"/>
                </a:solidFill>
                <a:latin typeface="Arial" charset="0"/>
              </a:rPr>
              <a:t>C</a:t>
            </a:r>
            <a:endParaRPr lang="en-US" sz="1200" dirty="0">
              <a:solidFill>
                <a:srgbClr val="000000"/>
              </a:solidFill>
              <a:latin typeface="Arial" charset="0"/>
            </a:endParaRPr>
          </a:p>
        </p:txBody>
      </p:sp>
      <p:sp>
        <p:nvSpPr>
          <p:cNvPr id="86" name="Text Box 31"/>
          <p:cNvSpPr txBox="1">
            <a:spLocks noChangeArrowheads="1"/>
          </p:cNvSpPr>
          <p:nvPr/>
        </p:nvSpPr>
        <p:spPr bwMode="auto">
          <a:xfrm>
            <a:off x="2914685" y="3455623"/>
            <a:ext cx="158715" cy="17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smtClean="0">
                <a:solidFill>
                  <a:srgbClr val="000000"/>
                </a:solidFill>
                <a:latin typeface="Arial" charset="0"/>
              </a:rPr>
              <a:t>A</a:t>
            </a:r>
            <a:endParaRPr lang="en-US" sz="1200" baseline="-25000" dirty="0">
              <a:solidFill>
                <a:srgbClr val="000000"/>
              </a:solidFill>
              <a:latin typeface="Arial" charset="0"/>
            </a:endParaRPr>
          </a:p>
        </p:txBody>
      </p:sp>
      <p:sp>
        <p:nvSpPr>
          <p:cNvPr id="69" name="Text Box 31"/>
          <p:cNvSpPr txBox="1">
            <a:spLocks noChangeArrowheads="1"/>
          </p:cNvSpPr>
          <p:nvPr/>
        </p:nvSpPr>
        <p:spPr bwMode="auto">
          <a:xfrm>
            <a:off x="5729854" y="2596256"/>
            <a:ext cx="158715" cy="17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smtClean="0">
                <a:solidFill>
                  <a:srgbClr val="000000"/>
                </a:solidFill>
                <a:latin typeface="Arial" charset="0"/>
              </a:rPr>
              <a:t>C</a:t>
            </a:r>
            <a:endParaRPr lang="en-US" sz="1200" baseline="-25000" dirty="0">
              <a:solidFill>
                <a:srgbClr val="000000"/>
              </a:solidFill>
              <a:latin typeface="Arial" charset="0"/>
            </a:endParaRPr>
          </a:p>
        </p:txBody>
      </p:sp>
      <p:sp>
        <p:nvSpPr>
          <p:cNvPr id="70" name="Text Box 31"/>
          <p:cNvSpPr txBox="1">
            <a:spLocks noChangeArrowheads="1"/>
          </p:cNvSpPr>
          <p:nvPr/>
        </p:nvSpPr>
        <p:spPr bwMode="auto">
          <a:xfrm>
            <a:off x="5731935" y="2422687"/>
            <a:ext cx="199635" cy="1834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smtClean="0">
                <a:solidFill>
                  <a:srgbClr val="000000"/>
                </a:solidFill>
                <a:latin typeface="Arial" charset="0"/>
              </a:rPr>
              <a:t>C</a:t>
            </a:r>
            <a:endParaRPr lang="en-US" sz="1200" baseline="-25000" dirty="0">
              <a:solidFill>
                <a:srgbClr val="000000"/>
              </a:solidFill>
              <a:latin typeface="Arial" charset="0"/>
            </a:endParaRPr>
          </a:p>
        </p:txBody>
      </p:sp>
      <p:sp>
        <p:nvSpPr>
          <p:cNvPr id="71" name="Text Box 31"/>
          <p:cNvSpPr txBox="1">
            <a:spLocks noChangeArrowheads="1"/>
          </p:cNvSpPr>
          <p:nvPr/>
        </p:nvSpPr>
        <p:spPr bwMode="auto">
          <a:xfrm>
            <a:off x="5856853" y="3620723"/>
            <a:ext cx="158715" cy="17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smtClean="0">
                <a:solidFill>
                  <a:srgbClr val="000000"/>
                </a:solidFill>
                <a:latin typeface="Arial" charset="0"/>
              </a:rPr>
              <a:t>C</a:t>
            </a:r>
            <a:endParaRPr lang="en-US" sz="1200" baseline="-25000" dirty="0">
              <a:solidFill>
                <a:srgbClr val="000000"/>
              </a:solidFill>
              <a:latin typeface="Arial" charset="0"/>
            </a:endParaRPr>
          </a:p>
        </p:txBody>
      </p:sp>
      <p:sp>
        <p:nvSpPr>
          <p:cNvPr id="72" name="Text Box 31"/>
          <p:cNvSpPr txBox="1">
            <a:spLocks noChangeArrowheads="1"/>
          </p:cNvSpPr>
          <p:nvPr/>
        </p:nvSpPr>
        <p:spPr bwMode="auto">
          <a:xfrm>
            <a:off x="5852619" y="3787938"/>
            <a:ext cx="158715" cy="17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smtClean="0">
                <a:solidFill>
                  <a:srgbClr val="000000"/>
                </a:solidFill>
                <a:latin typeface="Arial" charset="0"/>
              </a:rPr>
              <a:t>C</a:t>
            </a:r>
            <a:endParaRPr lang="en-US" sz="1200" baseline="-25000" dirty="0">
              <a:solidFill>
                <a:srgbClr val="000000"/>
              </a:solidFill>
              <a:latin typeface="Arial" charset="0"/>
            </a:endParaRPr>
          </a:p>
        </p:txBody>
      </p:sp>
      <p:sp>
        <p:nvSpPr>
          <p:cNvPr id="73" name="Text Box 31"/>
          <p:cNvSpPr txBox="1">
            <a:spLocks noChangeArrowheads="1"/>
          </p:cNvSpPr>
          <p:nvPr/>
        </p:nvSpPr>
        <p:spPr bwMode="auto">
          <a:xfrm>
            <a:off x="5734087" y="2934924"/>
            <a:ext cx="158715" cy="17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smtClean="0">
                <a:solidFill>
                  <a:srgbClr val="000000"/>
                </a:solidFill>
                <a:latin typeface="Arial" charset="0"/>
              </a:rPr>
              <a:t>A</a:t>
            </a:r>
            <a:endParaRPr lang="en-US" sz="1200" baseline="-25000" dirty="0">
              <a:solidFill>
                <a:srgbClr val="000000"/>
              </a:solidFill>
              <a:latin typeface="Arial" charset="0"/>
            </a:endParaRPr>
          </a:p>
        </p:txBody>
      </p:sp>
      <p:sp>
        <p:nvSpPr>
          <p:cNvPr id="74" name="Text Box 31"/>
          <p:cNvSpPr txBox="1">
            <a:spLocks noChangeArrowheads="1"/>
          </p:cNvSpPr>
          <p:nvPr/>
        </p:nvSpPr>
        <p:spPr bwMode="auto">
          <a:xfrm>
            <a:off x="5727700" y="2764368"/>
            <a:ext cx="254074" cy="2334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smtClean="0">
                <a:solidFill>
                  <a:srgbClr val="000000"/>
                </a:solidFill>
                <a:latin typeface="Arial" charset="0"/>
              </a:rPr>
              <a:t>A</a:t>
            </a:r>
            <a:endParaRPr lang="en-US" sz="1200" baseline="-25000" dirty="0">
              <a:solidFill>
                <a:srgbClr val="000000"/>
              </a:solidFill>
              <a:latin typeface="Arial" charset="0"/>
            </a:endParaRPr>
          </a:p>
        </p:txBody>
      </p:sp>
      <p:sp>
        <p:nvSpPr>
          <p:cNvPr id="75" name="Text Box 31"/>
          <p:cNvSpPr txBox="1">
            <a:spLocks noChangeArrowheads="1"/>
          </p:cNvSpPr>
          <p:nvPr/>
        </p:nvSpPr>
        <p:spPr bwMode="auto">
          <a:xfrm>
            <a:off x="5729853" y="3955158"/>
            <a:ext cx="158715" cy="17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smtClean="0">
                <a:solidFill>
                  <a:srgbClr val="000000"/>
                </a:solidFill>
                <a:latin typeface="Arial" charset="0"/>
              </a:rPr>
              <a:t>A</a:t>
            </a:r>
            <a:endParaRPr lang="en-US" sz="1200" baseline="-25000" dirty="0">
              <a:solidFill>
                <a:srgbClr val="000000"/>
              </a:solidFill>
              <a:latin typeface="Arial" charset="0"/>
            </a:endParaRPr>
          </a:p>
        </p:txBody>
      </p:sp>
      <p:sp>
        <p:nvSpPr>
          <p:cNvPr id="76" name="Text Box 31"/>
          <p:cNvSpPr txBox="1">
            <a:spLocks noChangeArrowheads="1"/>
          </p:cNvSpPr>
          <p:nvPr/>
        </p:nvSpPr>
        <p:spPr bwMode="auto">
          <a:xfrm>
            <a:off x="5852618" y="4128726"/>
            <a:ext cx="158715" cy="17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smtClean="0">
                <a:solidFill>
                  <a:srgbClr val="000000"/>
                </a:solidFill>
                <a:latin typeface="Arial" charset="0"/>
              </a:rPr>
              <a:t>A</a:t>
            </a:r>
            <a:endParaRPr lang="en-US" sz="1200" baseline="-25000" dirty="0">
              <a:solidFill>
                <a:srgbClr val="000000"/>
              </a:solidFill>
              <a:latin typeface="Arial" charset="0"/>
            </a:endParaRPr>
          </a:p>
        </p:txBody>
      </p:sp>
      <p:sp>
        <p:nvSpPr>
          <p:cNvPr id="77" name="Text Box 31"/>
          <p:cNvSpPr txBox="1">
            <a:spLocks noChangeArrowheads="1"/>
          </p:cNvSpPr>
          <p:nvPr/>
        </p:nvSpPr>
        <p:spPr bwMode="auto">
          <a:xfrm>
            <a:off x="5742553" y="3100024"/>
            <a:ext cx="158715" cy="17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smtClean="0">
                <a:solidFill>
                  <a:srgbClr val="000000"/>
                </a:solidFill>
                <a:latin typeface="Arial" charset="0"/>
              </a:rPr>
              <a:t>T</a:t>
            </a:r>
            <a:endParaRPr lang="en-US" sz="1200" baseline="-25000" dirty="0">
              <a:solidFill>
                <a:srgbClr val="000000"/>
              </a:solidFill>
              <a:latin typeface="Arial" charset="0"/>
            </a:endParaRPr>
          </a:p>
        </p:txBody>
      </p:sp>
      <p:sp>
        <p:nvSpPr>
          <p:cNvPr id="78" name="Text Box 31"/>
          <p:cNvSpPr txBox="1">
            <a:spLocks noChangeArrowheads="1"/>
          </p:cNvSpPr>
          <p:nvPr/>
        </p:nvSpPr>
        <p:spPr bwMode="auto">
          <a:xfrm>
            <a:off x="5738319" y="3451391"/>
            <a:ext cx="158715" cy="17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smtClean="0">
                <a:solidFill>
                  <a:srgbClr val="000000"/>
                </a:solidFill>
                <a:latin typeface="Arial" charset="0"/>
              </a:rPr>
              <a:t>T</a:t>
            </a:r>
            <a:endParaRPr lang="en-US" sz="1200" baseline="-25000" dirty="0">
              <a:solidFill>
                <a:srgbClr val="000000"/>
              </a:solidFill>
              <a:latin typeface="Arial" charset="0"/>
            </a:endParaRPr>
          </a:p>
        </p:txBody>
      </p:sp>
      <p:sp>
        <p:nvSpPr>
          <p:cNvPr id="79" name="Text Box 31"/>
          <p:cNvSpPr txBox="1">
            <a:spLocks noChangeArrowheads="1"/>
          </p:cNvSpPr>
          <p:nvPr/>
        </p:nvSpPr>
        <p:spPr bwMode="auto">
          <a:xfrm>
            <a:off x="5746785" y="4124492"/>
            <a:ext cx="158715" cy="17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smtClean="0">
                <a:solidFill>
                  <a:srgbClr val="000000"/>
                </a:solidFill>
                <a:latin typeface="Arial" charset="0"/>
              </a:rPr>
              <a:t>T</a:t>
            </a:r>
            <a:endParaRPr lang="en-US" sz="1200" baseline="-25000" dirty="0">
              <a:solidFill>
                <a:srgbClr val="000000"/>
              </a:solidFill>
              <a:latin typeface="Arial" charset="0"/>
            </a:endParaRPr>
          </a:p>
        </p:txBody>
      </p:sp>
      <p:sp>
        <p:nvSpPr>
          <p:cNvPr id="80" name="Text Box 31"/>
          <p:cNvSpPr txBox="1">
            <a:spLocks noChangeArrowheads="1"/>
          </p:cNvSpPr>
          <p:nvPr/>
        </p:nvSpPr>
        <p:spPr bwMode="auto">
          <a:xfrm>
            <a:off x="5729852" y="3790058"/>
            <a:ext cx="158715" cy="17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smtClean="0">
                <a:solidFill>
                  <a:srgbClr val="000000"/>
                </a:solidFill>
                <a:latin typeface="Arial" charset="0"/>
              </a:rPr>
              <a:t>G</a:t>
            </a:r>
            <a:endParaRPr lang="en-US" sz="1200" baseline="-25000" dirty="0">
              <a:solidFill>
                <a:srgbClr val="000000"/>
              </a:solidFill>
              <a:latin typeface="Arial" charset="0"/>
            </a:endParaRPr>
          </a:p>
        </p:txBody>
      </p:sp>
      <p:sp>
        <p:nvSpPr>
          <p:cNvPr id="81" name="Text Box 31"/>
          <p:cNvSpPr txBox="1">
            <a:spLocks noChangeArrowheads="1"/>
          </p:cNvSpPr>
          <p:nvPr/>
        </p:nvSpPr>
        <p:spPr bwMode="auto">
          <a:xfrm>
            <a:off x="5721384" y="3620725"/>
            <a:ext cx="158715" cy="17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smtClean="0">
                <a:solidFill>
                  <a:srgbClr val="000000"/>
                </a:solidFill>
                <a:latin typeface="Arial" charset="0"/>
              </a:rPr>
              <a:t>G</a:t>
            </a:r>
            <a:endParaRPr lang="en-US" sz="1200" baseline="-25000" dirty="0">
              <a:solidFill>
                <a:srgbClr val="000000"/>
              </a:solidFill>
              <a:latin typeface="Arial" charset="0"/>
            </a:endParaRPr>
          </a:p>
        </p:txBody>
      </p:sp>
      <p:sp>
        <p:nvSpPr>
          <p:cNvPr id="82" name="Text Box 31"/>
          <p:cNvSpPr txBox="1">
            <a:spLocks noChangeArrowheads="1"/>
          </p:cNvSpPr>
          <p:nvPr/>
        </p:nvSpPr>
        <p:spPr bwMode="auto">
          <a:xfrm>
            <a:off x="5852619" y="3957276"/>
            <a:ext cx="158715" cy="17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smtClean="0">
                <a:solidFill>
                  <a:srgbClr val="000000"/>
                </a:solidFill>
                <a:latin typeface="Arial" charset="0"/>
              </a:rPr>
              <a:t>G</a:t>
            </a:r>
            <a:endParaRPr lang="en-US" sz="1200" baseline="-25000" dirty="0">
              <a:solidFill>
                <a:srgbClr val="000000"/>
              </a:solidFill>
              <a:latin typeface="Arial" charset="0"/>
            </a:endParaRPr>
          </a:p>
        </p:txBody>
      </p:sp>
      <p:sp>
        <p:nvSpPr>
          <p:cNvPr id="83" name="Text Box 31"/>
          <p:cNvSpPr txBox="1">
            <a:spLocks noChangeArrowheads="1"/>
          </p:cNvSpPr>
          <p:nvPr/>
        </p:nvSpPr>
        <p:spPr bwMode="auto">
          <a:xfrm>
            <a:off x="5725619" y="3269358"/>
            <a:ext cx="158715" cy="17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smtClean="0">
                <a:solidFill>
                  <a:srgbClr val="000000"/>
                </a:solidFill>
                <a:latin typeface="Arial" charset="0"/>
              </a:rPr>
              <a:t>G</a:t>
            </a:r>
            <a:endParaRPr lang="en-US" sz="1200" baseline="-25000" dirty="0">
              <a:solidFill>
                <a:srgbClr val="000000"/>
              </a:solidFill>
              <a:latin typeface="Arial" charset="0"/>
            </a:endParaRPr>
          </a:p>
        </p:txBody>
      </p:sp>
      <p:sp>
        <p:nvSpPr>
          <p:cNvPr id="87" name="Text Box 31"/>
          <p:cNvSpPr txBox="1">
            <a:spLocks noChangeArrowheads="1"/>
          </p:cNvSpPr>
          <p:nvPr/>
        </p:nvSpPr>
        <p:spPr bwMode="auto">
          <a:xfrm>
            <a:off x="5852618" y="3453506"/>
            <a:ext cx="158715" cy="17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smtClean="0">
                <a:solidFill>
                  <a:srgbClr val="000000"/>
                </a:solidFill>
                <a:latin typeface="Arial" charset="0"/>
              </a:rPr>
              <a:t>A</a:t>
            </a:r>
            <a:endParaRPr lang="en-US" sz="1200" baseline="-25000" dirty="0">
              <a:solidFill>
                <a:srgbClr val="000000"/>
              </a:solidFill>
              <a:latin typeface="Arial" charset="0"/>
            </a:endParaRPr>
          </a:p>
        </p:txBody>
      </p:sp>
    </p:spTree>
    <p:extLst>
      <p:ext uri="{BB962C8B-B14F-4D97-AF65-F5344CB8AC3E}">
        <p14:creationId xmlns:p14="http://schemas.microsoft.com/office/powerpoint/2010/main" val="55548737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_04cNextGenSequencing-U.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7360" y="984504"/>
            <a:ext cx="5669280" cy="4736592"/>
          </a:xfrm>
          <a:prstGeom prst="rect">
            <a:avLst/>
          </a:prstGeom>
        </p:spPr>
      </p:pic>
      <p:sp>
        <p:nvSpPr>
          <p:cNvPr id="9217" name="Rectangle 3"/>
          <p:cNvSpPr>
            <a:spLocks noGrp="1" noChangeArrowheads="1"/>
          </p:cNvSpPr>
          <p:nvPr>
            <p:ph type="ctrTitle"/>
          </p:nvPr>
        </p:nvSpPr>
        <p:spPr bwMode="auto">
          <a:xfrm>
            <a:off x="20638" y="0"/>
            <a:ext cx="5648325" cy="30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20.4c</a:t>
            </a:r>
            <a:endParaRPr lang="en-US" sz="1200" dirty="0">
              <a:latin typeface="Arial" charset="0"/>
            </a:endParaRPr>
          </a:p>
        </p:txBody>
      </p:sp>
      <p:grpSp>
        <p:nvGrpSpPr>
          <p:cNvPr id="7" name="Group 6"/>
          <p:cNvGrpSpPr/>
          <p:nvPr/>
        </p:nvGrpSpPr>
        <p:grpSpPr>
          <a:xfrm>
            <a:off x="2895596" y="4699277"/>
            <a:ext cx="313267" cy="263343"/>
            <a:chOff x="1396998" y="3928807"/>
            <a:chExt cx="313267" cy="263343"/>
          </a:xfrm>
        </p:grpSpPr>
        <p:sp>
          <p:nvSpPr>
            <p:cNvPr id="8" name="Oval 7"/>
            <p:cNvSpPr/>
            <p:nvPr/>
          </p:nvSpPr>
          <p:spPr bwMode="auto">
            <a:xfrm>
              <a:off x="1437840" y="3943914"/>
              <a:ext cx="248236" cy="248236"/>
            </a:xfrm>
            <a:prstGeom prst="ellipse">
              <a:avLst/>
            </a:prstGeom>
            <a:solidFill>
              <a:srgbClr val="0093C5"/>
            </a:solidFill>
            <a:ln w="9525" cap="flat" cmpd="sng" algn="ctr">
              <a:solidFill>
                <a:srgbClr val="0093C5"/>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9" name="Text Box 31"/>
            <p:cNvSpPr txBox="1">
              <a:spLocks noChangeArrowheads="1"/>
            </p:cNvSpPr>
            <p:nvPr/>
          </p:nvSpPr>
          <p:spPr bwMode="auto">
            <a:xfrm>
              <a:off x="1396998" y="3928807"/>
              <a:ext cx="313267" cy="262193"/>
            </a:xfrm>
            <a:prstGeom prst="rect">
              <a:avLst/>
            </a:prstGeom>
            <a:noFill/>
            <a:ln w="6350" cmpd="sng">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600" dirty="0" smtClean="0">
                  <a:solidFill>
                    <a:srgbClr val="FFFFFF"/>
                  </a:solidFill>
                  <a:latin typeface="Arial" charset="0"/>
                </a:rPr>
                <a:t>8</a:t>
              </a:r>
              <a:endParaRPr lang="en-US" sz="1600" dirty="0">
                <a:solidFill>
                  <a:srgbClr val="FFFFFF"/>
                </a:solidFill>
                <a:latin typeface="Arial" charset="0"/>
              </a:endParaRPr>
            </a:p>
          </p:txBody>
        </p:sp>
      </p:grpSp>
      <p:sp>
        <p:nvSpPr>
          <p:cNvPr id="10" name="Text Box 31"/>
          <p:cNvSpPr txBox="1">
            <a:spLocks noChangeArrowheads="1"/>
          </p:cNvSpPr>
          <p:nvPr/>
        </p:nvSpPr>
        <p:spPr bwMode="auto">
          <a:xfrm>
            <a:off x="1809807" y="983356"/>
            <a:ext cx="1057136" cy="2502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700" dirty="0" smtClean="0">
                <a:solidFill>
                  <a:srgbClr val="FF6600"/>
                </a:solidFill>
                <a:latin typeface="Arial" charset="0"/>
              </a:rPr>
              <a:t>Technique</a:t>
            </a:r>
            <a:endParaRPr lang="en-US" sz="1700" dirty="0">
              <a:solidFill>
                <a:srgbClr val="FF6600"/>
              </a:solidFill>
              <a:latin typeface="Arial" charset="0"/>
            </a:endParaRPr>
          </a:p>
        </p:txBody>
      </p:sp>
      <p:sp>
        <p:nvSpPr>
          <p:cNvPr id="11" name="Text Box 31"/>
          <p:cNvSpPr txBox="1">
            <a:spLocks noChangeArrowheads="1"/>
          </p:cNvSpPr>
          <p:nvPr/>
        </p:nvSpPr>
        <p:spPr bwMode="auto">
          <a:xfrm>
            <a:off x="3126367" y="1415156"/>
            <a:ext cx="175642" cy="1765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smtClean="0">
                <a:solidFill>
                  <a:srgbClr val="000000"/>
                </a:solidFill>
                <a:latin typeface="Arial" charset="0"/>
              </a:rPr>
              <a:t>A</a:t>
            </a:r>
            <a:endParaRPr lang="en-US" sz="1200" dirty="0">
              <a:solidFill>
                <a:srgbClr val="000000"/>
              </a:solidFill>
              <a:latin typeface="Arial" charset="0"/>
            </a:endParaRPr>
          </a:p>
        </p:txBody>
      </p:sp>
      <p:sp>
        <p:nvSpPr>
          <p:cNvPr id="12" name="Text Box 31"/>
          <p:cNvSpPr txBox="1">
            <a:spLocks noChangeArrowheads="1"/>
          </p:cNvSpPr>
          <p:nvPr/>
        </p:nvSpPr>
        <p:spPr bwMode="auto">
          <a:xfrm>
            <a:off x="3316864" y="1415156"/>
            <a:ext cx="175642" cy="1765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smtClean="0">
                <a:solidFill>
                  <a:srgbClr val="000000"/>
                </a:solidFill>
                <a:latin typeface="Arial" charset="0"/>
              </a:rPr>
              <a:t>T</a:t>
            </a:r>
            <a:endParaRPr lang="en-US" sz="1200" dirty="0">
              <a:solidFill>
                <a:srgbClr val="000000"/>
              </a:solidFill>
              <a:latin typeface="Arial" charset="0"/>
            </a:endParaRPr>
          </a:p>
        </p:txBody>
      </p:sp>
      <p:sp>
        <p:nvSpPr>
          <p:cNvPr id="13" name="Text Box 31"/>
          <p:cNvSpPr txBox="1">
            <a:spLocks noChangeArrowheads="1"/>
          </p:cNvSpPr>
          <p:nvPr/>
        </p:nvSpPr>
        <p:spPr bwMode="auto">
          <a:xfrm>
            <a:off x="3473500" y="1419388"/>
            <a:ext cx="175642" cy="1765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smtClean="0">
                <a:solidFill>
                  <a:srgbClr val="000000"/>
                </a:solidFill>
                <a:latin typeface="Arial" charset="0"/>
              </a:rPr>
              <a:t>G</a:t>
            </a:r>
            <a:endParaRPr lang="en-US" sz="1200" dirty="0">
              <a:solidFill>
                <a:srgbClr val="000000"/>
              </a:solidFill>
              <a:latin typeface="Arial" charset="0"/>
            </a:endParaRPr>
          </a:p>
        </p:txBody>
      </p:sp>
      <p:sp>
        <p:nvSpPr>
          <p:cNvPr id="14" name="Text Box 31"/>
          <p:cNvSpPr txBox="1">
            <a:spLocks noChangeArrowheads="1"/>
          </p:cNvSpPr>
          <p:nvPr/>
        </p:nvSpPr>
        <p:spPr bwMode="auto">
          <a:xfrm>
            <a:off x="3642837" y="1415156"/>
            <a:ext cx="175642" cy="1765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smtClean="0">
                <a:solidFill>
                  <a:srgbClr val="000000"/>
                </a:solidFill>
                <a:latin typeface="Arial" charset="0"/>
              </a:rPr>
              <a:t>C</a:t>
            </a:r>
            <a:endParaRPr lang="en-US" sz="1200" dirty="0">
              <a:solidFill>
                <a:srgbClr val="000000"/>
              </a:solidFill>
              <a:latin typeface="Arial" charset="0"/>
            </a:endParaRPr>
          </a:p>
        </p:txBody>
      </p:sp>
      <p:sp>
        <p:nvSpPr>
          <p:cNvPr id="15" name="Text Box 31"/>
          <p:cNvSpPr txBox="1">
            <a:spLocks noChangeArrowheads="1"/>
          </p:cNvSpPr>
          <p:nvPr/>
        </p:nvSpPr>
        <p:spPr bwMode="auto">
          <a:xfrm>
            <a:off x="5852629" y="1406688"/>
            <a:ext cx="175642" cy="1765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smtClean="0">
                <a:solidFill>
                  <a:srgbClr val="000000"/>
                </a:solidFill>
                <a:latin typeface="Arial" charset="0"/>
              </a:rPr>
              <a:t>A</a:t>
            </a:r>
            <a:endParaRPr lang="en-US" sz="1200" dirty="0">
              <a:solidFill>
                <a:srgbClr val="000000"/>
              </a:solidFill>
              <a:latin typeface="Arial" charset="0"/>
            </a:endParaRPr>
          </a:p>
        </p:txBody>
      </p:sp>
      <p:sp>
        <p:nvSpPr>
          <p:cNvPr id="16" name="Text Box 31"/>
          <p:cNvSpPr txBox="1">
            <a:spLocks noChangeArrowheads="1"/>
          </p:cNvSpPr>
          <p:nvPr/>
        </p:nvSpPr>
        <p:spPr bwMode="auto">
          <a:xfrm>
            <a:off x="6060060" y="1406688"/>
            <a:ext cx="175642" cy="1765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smtClean="0">
                <a:solidFill>
                  <a:srgbClr val="000000"/>
                </a:solidFill>
                <a:latin typeface="Arial" charset="0"/>
              </a:rPr>
              <a:t>T</a:t>
            </a:r>
            <a:endParaRPr lang="en-US" sz="1200" dirty="0">
              <a:solidFill>
                <a:srgbClr val="000000"/>
              </a:solidFill>
              <a:latin typeface="Arial" charset="0"/>
            </a:endParaRPr>
          </a:p>
        </p:txBody>
      </p:sp>
      <p:sp>
        <p:nvSpPr>
          <p:cNvPr id="17" name="Text Box 31"/>
          <p:cNvSpPr txBox="1">
            <a:spLocks noChangeArrowheads="1"/>
          </p:cNvSpPr>
          <p:nvPr/>
        </p:nvSpPr>
        <p:spPr bwMode="auto">
          <a:xfrm>
            <a:off x="6216696" y="1410920"/>
            <a:ext cx="175642" cy="1765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smtClean="0">
                <a:solidFill>
                  <a:srgbClr val="000000"/>
                </a:solidFill>
                <a:latin typeface="Arial" charset="0"/>
              </a:rPr>
              <a:t>G</a:t>
            </a:r>
            <a:endParaRPr lang="en-US" sz="1200" dirty="0">
              <a:solidFill>
                <a:srgbClr val="000000"/>
              </a:solidFill>
              <a:latin typeface="Arial" charset="0"/>
            </a:endParaRPr>
          </a:p>
        </p:txBody>
      </p:sp>
      <p:sp>
        <p:nvSpPr>
          <p:cNvPr id="18" name="Text Box 31"/>
          <p:cNvSpPr txBox="1">
            <a:spLocks noChangeArrowheads="1"/>
          </p:cNvSpPr>
          <p:nvPr/>
        </p:nvSpPr>
        <p:spPr bwMode="auto">
          <a:xfrm>
            <a:off x="6381799" y="1406688"/>
            <a:ext cx="175642" cy="1765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smtClean="0">
                <a:solidFill>
                  <a:srgbClr val="000000"/>
                </a:solidFill>
                <a:latin typeface="Arial" charset="0"/>
              </a:rPr>
              <a:t>C</a:t>
            </a:r>
            <a:endParaRPr lang="en-US" sz="1200" dirty="0">
              <a:solidFill>
                <a:srgbClr val="000000"/>
              </a:solidFill>
              <a:latin typeface="Arial" charset="0"/>
            </a:endParaRPr>
          </a:p>
        </p:txBody>
      </p:sp>
      <p:grpSp>
        <p:nvGrpSpPr>
          <p:cNvPr id="19" name="Group 18"/>
          <p:cNvGrpSpPr/>
          <p:nvPr/>
        </p:nvGrpSpPr>
        <p:grpSpPr>
          <a:xfrm>
            <a:off x="6110854" y="2524289"/>
            <a:ext cx="294184" cy="1878381"/>
            <a:chOff x="5721384" y="2422687"/>
            <a:chExt cx="294184" cy="1878381"/>
          </a:xfrm>
        </p:grpSpPr>
        <p:sp>
          <p:nvSpPr>
            <p:cNvPr id="20" name="Text Box 31"/>
            <p:cNvSpPr txBox="1">
              <a:spLocks noChangeArrowheads="1"/>
            </p:cNvSpPr>
            <p:nvPr/>
          </p:nvSpPr>
          <p:spPr bwMode="auto">
            <a:xfrm>
              <a:off x="5729854" y="2596256"/>
              <a:ext cx="158715" cy="17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smtClean="0">
                  <a:solidFill>
                    <a:srgbClr val="000000"/>
                  </a:solidFill>
                  <a:latin typeface="Arial" charset="0"/>
                </a:rPr>
                <a:t>C</a:t>
              </a:r>
              <a:endParaRPr lang="en-US" sz="1200" baseline="-25000" dirty="0">
                <a:solidFill>
                  <a:srgbClr val="000000"/>
                </a:solidFill>
                <a:latin typeface="Arial" charset="0"/>
              </a:endParaRPr>
            </a:p>
          </p:txBody>
        </p:sp>
        <p:sp>
          <p:nvSpPr>
            <p:cNvPr id="21" name="Text Box 31"/>
            <p:cNvSpPr txBox="1">
              <a:spLocks noChangeArrowheads="1"/>
            </p:cNvSpPr>
            <p:nvPr/>
          </p:nvSpPr>
          <p:spPr bwMode="auto">
            <a:xfrm>
              <a:off x="5731935" y="2422687"/>
              <a:ext cx="199635" cy="1834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smtClean="0">
                  <a:solidFill>
                    <a:srgbClr val="000000"/>
                  </a:solidFill>
                  <a:latin typeface="Arial" charset="0"/>
                </a:rPr>
                <a:t>C</a:t>
              </a:r>
              <a:endParaRPr lang="en-US" sz="1200" baseline="-25000" dirty="0">
                <a:solidFill>
                  <a:srgbClr val="000000"/>
                </a:solidFill>
                <a:latin typeface="Arial" charset="0"/>
              </a:endParaRPr>
            </a:p>
          </p:txBody>
        </p:sp>
        <p:sp>
          <p:nvSpPr>
            <p:cNvPr id="22" name="Text Box 31"/>
            <p:cNvSpPr txBox="1">
              <a:spLocks noChangeArrowheads="1"/>
            </p:cNvSpPr>
            <p:nvPr/>
          </p:nvSpPr>
          <p:spPr bwMode="auto">
            <a:xfrm>
              <a:off x="5856853" y="3624861"/>
              <a:ext cx="158715" cy="17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smtClean="0">
                  <a:solidFill>
                    <a:srgbClr val="000000"/>
                  </a:solidFill>
                  <a:latin typeface="Arial" charset="0"/>
                </a:rPr>
                <a:t>C</a:t>
              </a:r>
              <a:endParaRPr lang="en-US" sz="1200" baseline="-25000" dirty="0">
                <a:solidFill>
                  <a:srgbClr val="000000"/>
                </a:solidFill>
                <a:latin typeface="Arial" charset="0"/>
              </a:endParaRPr>
            </a:p>
          </p:txBody>
        </p:sp>
        <p:sp>
          <p:nvSpPr>
            <p:cNvPr id="23" name="Text Box 31"/>
            <p:cNvSpPr txBox="1">
              <a:spLocks noChangeArrowheads="1"/>
            </p:cNvSpPr>
            <p:nvPr/>
          </p:nvSpPr>
          <p:spPr bwMode="auto">
            <a:xfrm>
              <a:off x="5852619" y="3789864"/>
              <a:ext cx="158715" cy="17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smtClean="0">
                  <a:solidFill>
                    <a:srgbClr val="000000"/>
                  </a:solidFill>
                  <a:latin typeface="Arial" charset="0"/>
                </a:rPr>
                <a:t>C</a:t>
              </a:r>
              <a:endParaRPr lang="en-US" sz="1200" baseline="-25000" dirty="0">
                <a:solidFill>
                  <a:srgbClr val="000000"/>
                </a:solidFill>
                <a:latin typeface="Arial" charset="0"/>
              </a:endParaRPr>
            </a:p>
          </p:txBody>
        </p:sp>
        <p:sp>
          <p:nvSpPr>
            <p:cNvPr id="24" name="Text Box 31"/>
            <p:cNvSpPr txBox="1">
              <a:spLocks noChangeArrowheads="1"/>
            </p:cNvSpPr>
            <p:nvPr/>
          </p:nvSpPr>
          <p:spPr bwMode="auto">
            <a:xfrm>
              <a:off x="5734087" y="2934924"/>
              <a:ext cx="158715" cy="17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smtClean="0">
                  <a:solidFill>
                    <a:srgbClr val="000000"/>
                  </a:solidFill>
                  <a:latin typeface="Arial" charset="0"/>
                </a:rPr>
                <a:t>A</a:t>
              </a:r>
              <a:endParaRPr lang="en-US" sz="1200" baseline="-25000" dirty="0">
                <a:solidFill>
                  <a:srgbClr val="000000"/>
                </a:solidFill>
                <a:latin typeface="Arial" charset="0"/>
              </a:endParaRPr>
            </a:p>
          </p:txBody>
        </p:sp>
        <p:sp>
          <p:nvSpPr>
            <p:cNvPr id="25" name="Text Box 31"/>
            <p:cNvSpPr txBox="1">
              <a:spLocks noChangeArrowheads="1"/>
            </p:cNvSpPr>
            <p:nvPr/>
          </p:nvSpPr>
          <p:spPr bwMode="auto">
            <a:xfrm>
              <a:off x="5727700" y="2764368"/>
              <a:ext cx="254074" cy="2334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smtClean="0">
                  <a:solidFill>
                    <a:srgbClr val="000000"/>
                  </a:solidFill>
                  <a:latin typeface="Arial" charset="0"/>
                </a:rPr>
                <a:t>A</a:t>
              </a:r>
              <a:endParaRPr lang="en-US" sz="1200" baseline="-25000" dirty="0">
                <a:solidFill>
                  <a:srgbClr val="000000"/>
                </a:solidFill>
                <a:latin typeface="Arial" charset="0"/>
              </a:endParaRPr>
            </a:p>
          </p:txBody>
        </p:sp>
        <p:sp>
          <p:nvSpPr>
            <p:cNvPr id="26" name="Text Box 31"/>
            <p:cNvSpPr txBox="1">
              <a:spLocks noChangeArrowheads="1"/>
            </p:cNvSpPr>
            <p:nvPr/>
          </p:nvSpPr>
          <p:spPr bwMode="auto">
            <a:xfrm>
              <a:off x="5729853" y="3955158"/>
              <a:ext cx="158715" cy="17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smtClean="0">
                  <a:solidFill>
                    <a:srgbClr val="000000"/>
                  </a:solidFill>
                  <a:latin typeface="Arial" charset="0"/>
                </a:rPr>
                <a:t>A</a:t>
              </a:r>
              <a:endParaRPr lang="en-US" sz="1200" baseline="-25000" dirty="0">
                <a:solidFill>
                  <a:srgbClr val="000000"/>
                </a:solidFill>
                <a:latin typeface="Arial" charset="0"/>
              </a:endParaRPr>
            </a:p>
          </p:txBody>
        </p:sp>
        <p:sp>
          <p:nvSpPr>
            <p:cNvPr id="28" name="Text Box 31"/>
            <p:cNvSpPr txBox="1">
              <a:spLocks noChangeArrowheads="1"/>
            </p:cNvSpPr>
            <p:nvPr/>
          </p:nvSpPr>
          <p:spPr bwMode="auto">
            <a:xfrm>
              <a:off x="5852618" y="4120164"/>
              <a:ext cx="158715" cy="17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smtClean="0">
                  <a:solidFill>
                    <a:srgbClr val="000000"/>
                  </a:solidFill>
                  <a:latin typeface="Arial" charset="0"/>
                </a:rPr>
                <a:t>A</a:t>
              </a:r>
              <a:endParaRPr lang="en-US" sz="1200" baseline="-25000" dirty="0">
                <a:solidFill>
                  <a:srgbClr val="000000"/>
                </a:solidFill>
                <a:latin typeface="Arial" charset="0"/>
              </a:endParaRPr>
            </a:p>
          </p:txBody>
        </p:sp>
        <p:sp>
          <p:nvSpPr>
            <p:cNvPr id="29" name="Text Box 31"/>
            <p:cNvSpPr txBox="1">
              <a:spLocks noChangeArrowheads="1"/>
            </p:cNvSpPr>
            <p:nvPr/>
          </p:nvSpPr>
          <p:spPr bwMode="auto">
            <a:xfrm>
              <a:off x="5742553" y="3100024"/>
              <a:ext cx="158715" cy="17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smtClean="0">
                  <a:solidFill>
                    <a:srgbClr val="000000"/>
                  </a:solidFill>
                  <a:latin typeface="Arial" charset="0"/>
                </a:rPr>
                <a:t>T</a:t>
              </a:r>
              <a:endParaRPr lang="en-US" sz="1200" baseline="-25000" dirty="0">
                <a:solidFill>
                  <a:srgbClr val="000000"/>
                </a:solidFill>
                <a:latin typeface="Arial" charset="0"/>
              </a:endParaRPr>
            </a:p>
          </p:txBody>
        </p:sp>
        <p:sp>
          <p:nvSpPr>
            <p:cNvPr id="30" name="Text Box 31"/>
            <p:cNvSpPr txBox="1">
              <a:spLocks noChangeArrowheads="1"/>
            </p:cNvSpPr>
            <p:nvPr/>
          </p:nvSpPr>
          <p:spPr bwMode="auto">
            <a:xfrm>
              <a:off x="5738319" y="3451391"/>
              <a:ext cx="158715" cy="17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smtClean="0">
                  <a:solidFill>
                    <a:srgbClr val="000000"/>
                  </a:solidFill>
                  <a:latin typeface="Arial" charset="0"/>
                </a:rPr>
                <a:t>T</a:t>
              </a:r>
              <a:endParaRPr lang="en-US" sz="1200" baseline="-25000" dirty="0">
                <a:solidFill>
                  <a:srgbClr val="000000"/>
                </a:solidFill>
                <a:latin typeface="Arial" charset="0"/>
              </a:endParaRPr>
            </a:p>
          </p:txBody>
        </p:sp>
        <p:sp>
          <p:nvSpPr>
            <p:cNvPr id="31" name="Text Box 31"/>
            <p:cNvSpPr txBox="1">
              <a:spLocks noChangeArrowheads="1"/>
            </p:cNvSpPr>
            <p:nvPr/>
          </p:nvSpPr>
          <p:spPr bwMode="auto">
            <a:xfrm>
              <a:off x="5746785" y="4124492"/>
              <a:ext cx="158715" cy="17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smtClean="0">
                  <a:solidFill>
                    <a:srgbClr val="000000"/>
                  </a:solidFill>
                  <a:latin typeface="Arial" charset="0"/>
                </a:rPr>
                <a:t>T</a:t>
              </a:r>
              <a:endParaRPr lang="en-US" sz="1200" baseline="-25000" dirty="0">
                <a:solidFill>
                  <a:srgbClr val="000000"/>
                </a:solidFill>
                <a:latin typeface="Arial" charset="0"/>
              </a:endParaRPr>
            </a:p>
          </p:txBody>
        </p:sp>
        <p:sp>
          <p:nvSpPr>
            <p:cNvPr id="32" name="Text Box 31"/>
            <p:cNvSpPr txBox="1">
              <a:spLocks noChangeArrowheads="1"/>
            </p:cNvSpPr>
            <p:nvPr/>
          </p:nvSpPr>
          <p:spPr bwMode="auto">
            <a:xfrm>
              <a:off x="5729852" y="3790058"/>
              <a:ext cx="158715" cy="17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smtClean="0">
                  <a:solidFill>
                    <a:srgbClr val="000000"/>
                  </a:solidFill>
                  <a:latin typeface="Arial" charset="0"/>
                </a:rPr>
                <a:t>G</a:t>
              </a:r>
              <a:endParaRPr lang="en-US" sz="1200" baseline="-25000" dirty="0">
                <a:solidFill>
                  <a:srgbClr val="000000"/>
                </a:solidFill>
                <a:latin typeface="Arial" charset="0"/>
              </a:endParaRPr>
            </a:p>
          </p:txBody>
        </p:sp>
        <p:sp>
          <p:nvSpPr>
            <p:cNvPr id="33" name="Text Box 31"/>
            <p:cNvSpPr txBox="1">
              <a:spLocks noChangeArrowheads="1"/>
            </p:cNvSpPr>
            <p:nvPr/>
          </p:nvSpPr>
          <p:spPr bwMode="auto">
            <a:xfrm>
              <a:off x="5721384" y="3627075"/>
              <a:ext cx="158715" cy="17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smtClean="0">
                  <a:solidFill>
                    <a:srgbClr val="000000"/>
                  </a:solidFill>
                  <a:latin typeface="Arial" charset="0"/>
                </a:rPr>
                <a:t>G</a:t>
              </a:r>
              <a:endParaRPr lang="en-US" sz="1200" baseline="-25000" dirty="0">
                <a:solidFill>
                  <a:srgbClr val="000000"/>
                </a:solidFill>
                <a:latin typeface="Arial" charset="0"/>
              </a:endParaRPr>
            </a:p>
          </p:txBody>
        </p:sp>
        <p:sp>
          <p:nvSpPr>
            <p:cNvPr id="34" name="Text Box 31"/>
            <p:cNvSpPr txBox="1">
              <a:spLocks noChangeArrowheads="1"/>
            </p:cNvSpPr>
            <p:nvPr/>
          </p:nvSpPr>
          <p:spPr bwMode="auto">
            <a:xfrm>
              <a:off x="5852619" y="3959202"/>
              <a:ext cx="158715" cy="17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smtClean="0">
                  <a:solidFill>
                    <a:srgbClr val="000000"/>
                  </a:solidFill>
                  <a:latin typeface="Arial" charset="0"/>
                </a:rPr>
                <a:t>G</a:t>
              </a:r>
              <a:endParaRPr lang="en-US" sz="1200" baseline="-25000" dirty="0">
                <a:solidFill>
                  <a:srgbClr val="000000"/>
                </a:solidFill>
                <a:latin typeface="Arial" charset="0"/>
              </a:endParaRPr>
            </a:p>
          </p:txBody>
        </p:sp>
        <p:sp>
          <p:nvSpPr>
            <p:cNvPr id="35" name="Text Box 31"/>
            <p:cNvSpPr txBox="1">
              <a:spLocks noChangeArrowheads="1"/>
            </p:cNvSpPr>
            <p:nvPr/>
          </p:nvSpPr>
          <p:spPr bwMode="auto">
            <a:xfrm>
              <a:off x="5725619" y="3269358"/>
              <a:ext cx="158715" cy="17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smtClean="0">
                  <a:solidFill>
                    <a:srgbClr val="000000"/>
                  </a:solidFill>
                  <a:latin typeface="Arial" charset="0"/>
                </a:rPr>
                <a:t>G</a:t>
              </a:r>
              <a:endParaRPr lang="en-US" sz="1200" baseline="-25000" dirty="0">
                <a:solidFill>
                  <a:srgbClr val="000000"/>
                </a:solidFill>
                <a:latin typeface="Arial" charset="0"/>
              </a:endParaRPr>
            </a:p>
          </p:txBody>
        </p:sp>
      </p:grpSp>
      <p:grpSp>
        <p:nvGrpSpPr>
          <p:cNvPr id="36" name="Group 35"/>
          <p:cNvGrpSpPr/>
          <p:nvPr/>
        </p:nvGrpSpPr>
        <p:grpSpPr>
          <a:xfrm>
            <a:off x="3359172" y="2532753"/>
            <a:ext cx="294184" cy="1878381"/>
            <a:chOff x="5721384" y="2422687"/>
            <a:chExt cx="294184" cy="1878381"/>
          </a:xfrm>
        </p:grpSpPr>
        <p:grpSp>
          <p:nvGrpSpPr>
            <p:cNvPr id="37" name="Group 36"/>
            <p:cNvGrpSpPr/>
            <p:nvPr/>
          </p:nvGrpSpPr>
          <p:grpSpPr>
            <a:xfrm>
              <a:off x="5721384" y="2422687"/>
              <a:ext cx="294184" cy="1878381"/>
              <a:chOff x="5721384" y="2422687"/>
              <a:chExt cx="294184" cy="1878381"/>
            </a:xfrm>
          </p:grpSpPr>
          <p:sp>
            <p:nvSpPr>
              <p:cNvPr id="39" name="Text Box 31"/>
              <p:cNvSpPr txBox="1">
                <a:spLocks noChangeArrowheads="1"/>
              </p:cNvSpPr>
              <p:nvPr/>
            </p:nvSpPr>
            <p:spPr bwMode="auto">
              <a:xfrm>
                <a:off x="5729854" y="2596256"/>
                <a:ext cx="158715" cy="17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smtClean="0">
                    <a:solidFill>
                      <a:srgbClr val="000000"/>
                    </a:solidFill>
                    <a:latin typeface="Arial" charset="0"/>
                  </a:rPr>
                  <a:t>C</a:t>
                </a:r>
                <a:endParaRPr lang="en-US" sz="1200" baseline="-25000" dirty="0">
                  <a:solidFill>
                    <a:srgbClr val="000000"/>
                  </a:solidFill>
                  <a:latin typeface="Arial" charset="0"/>
                </a:endParaRPr>
              </a:p>
            </p:txBody>
          </p:sp>
          <p:sp>
            <p:nvSpPr>
              <p:cNvPr id="40" name="Text Box 31"/>
              <p:cNvSpPr txBox="1">
                <a:spLocks noChangeArrowheads="1"/>
              </p:cNvSpPr>
              <p:nvPr/>
            </p:nvSpPr>
            <p:spPr bwMode="auto">
              <a:xfrm>
                <a:off x="5731935" y="2422687"/>
                <a:ext cx="199635" cy="1834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smtClean="0">
                    <a:solidFill>
                      <a:srgbClr val="000000"/>
                    </a:solidFill>
                    <a:latin typeface="Arial" charset="0"/>
                  </a:rPr>
                  <a:t>C</a:t>
                </a:r>
                <a:endParaRPr lang="en-US" sz="1200" baseline="-25000" dirty="0">
                  <a:solidFill>
                    <a:srgbClr val="000000"/>
                  </a:solidFill>
                  <a:latin typeface="Arial" charset="0"/>
                </a:endParaRPr>
              </a:p>
            </p:txBody>
          </p:sp>
          <p:sp>
            <p:nvSpPr>
              <p:cNvPr id="41" name="Text Box 31"/>
              <p:cNvSpPr txBox="1">
                <a:spLocks noChangeArrowheads="1"/>
              </p:cNvSpPr>
              <p:nvPr/>
            </p:nvSpPr>
            <p:spPr bwMode="auto">
              <a:xfrm>
                <a:off x="5856853" y="3628749"/>
                <a:ext cx="158715" cy="1605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smtClean="0">
                    <a:solidFill>
                      <a:srgbClr val="000000"/>
                    </a:solidFill>
                    <a:latin typeface="Arial" charset="0"/>
                  </a:rPr>
                  <a:t>C</a:t>
                </a:r>
                <a:endParaRPr lang="en-US" sz="1200" baseline="-25000" dirty="0">
                  <a:solidFill>
                    <a:srgbClr val="000000"/>
                  </a:solidFill>
                  <a:latin typeface="Arial" charset="0"/>
                </a:endParaRPr>
              </a:p>
            </p:txBody>
          </p:sp>
          <p:sp>
            <p:nvSpPr>
              <p:cNvPr id="42" name="Text Box 31"/>
              <p:cNvSpPr txBox="1">
                <a:spLocks noChangeArrowheads="1"/>
              </p:cNvSpPr>
              <p:nvPr/>
            </p:nvSpPr>
            <p:spPr bwMode="auto">
              <a:xfrm>
                <a:off x="5852619" y="3789614"/>
                <a:ext cx="158715" cy="1605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smtClean="0">
                    <a:solidFill>
                      <a:srgbClr val="000000"/>
                    </a:solidFill>
                    <a:latin typeface="Arial" charset="0"/>
                  </a:rPr>
                  <a:t>C</a:t>
                </a:r>
                <a:endParaRPr lang="en-US" sz="1200" baseline="-25000" dirty="0">
                  <a:solidFill>
                    <a:srgbClr val="000000"/>
                  </a:solidFill>
                  <a:latin typeface="Arial" charset="0"/>
                </a:endParaRPr>
              </a:p>
            </p:txBody>
          </p:sp>
          <p:sp>
            <p:nvSpPr>
              <p:cNvPr id="43" name="Text Box 31"/>
              <p:cNvSpPr txBox="1">
                <a:spLocks noChangeArrowheads="1"/>
              </p:cNvSpPr>
              <p:nvPr/>
            </p:nvSpPr>
            <p:spPr bwMode="auto">
              <a:xfrm>
                <a:off x="5734087" y="2934924"/>
                <a:ext cx="158715" cy="17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smtClean="0">
                    <a:solidFill>
                      <a:srgbClr val="000000"/>
                    </a:solidFill>
                    <a:latin typeface="Arial" charset="0"/>
                  </a:rPr>
                  <a:t>A</a:t>
                </a:r>
                <a:endParaRPr lang="en-US" sz="1200" baseline="-25000" dirty="0">
                  <a:solidFill>
                    <a:srgbClr val="000000"/>
                  </a:solidFill>
                  <a:latin typeface="Arial" charset="0"/>
                </a:endParaRPr>
              </a:p>
            </p:txBody>
          </p:sp>
          <p:sp>
            <p:nvSpPr>
              <p:cNvPr id="44" name="Text Box 31"/>
              <p:cNvSpPr txBox="1">
                <a:spLocks noChangeArrowheads="1"/>
              </p:cNvSpPr>
              <p:nvPr/>
            </p:nvSpPr>
            <p:spPr bwMode="auto">
              <a:xfrm>
                <a:off x="5727700" y="2764368"/>
                <a:ext cx="254074" cy="2334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smtClean="0">
                    <a:solidFill>
                      <a:srgbClr val="000000"/>
                    </a:solidFill>
                    <a:latin typeface="Arial" charset="0"/>
                  </a:rPr>
                  <a:t>A</a:t>
                </a:r>
                <a:endParaRPr lang="en-US" sz="1200" baseline="-25000" dirty="0">
                  <a:solidFill>
                    <a:srgbClr val="000000"/>
                  </a:solidFill>
                  <a:latin typeface="Arial" charset="0"/>
                </a:endParaRPr>
              </a:p>
            </p:txBody>
          </p:sp>
          <p:sp>
            <p:nvSpPr>
              <p:cNvPr id="45" name="Text Box 31"/>
              <p:cNvSpPr txBox="1">
                <a:spLocks noChangeArrowheads="1"/>
              </p:cNvSpPr>
              <p:nvPr/>
            </p:nvSpPr>
            <p:spPr bwMode="auto">
              <a:xfrm>
                <a:off x="5729853" y="3955158"/>
                <a:ext cx="158715" cy="17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smtClean="0">
                    <a:solidFill>
                      <a:srgbClr val="000000"/>
                    </a:solidFill>
                    <a:latin typeface="Arial" charset="0"/>
                  </a:rPr>
                  <a:t>A</a:t>
                </a:r>
                <a:endParaRPr lang="en-US" sz="1200" baseline="-25000" dirty="0">
                  <a:solidFill>
                    <a:srgbClr val="000000"/>
                  </a:solidFill>
                  <a:latin typeface="Arial" charset="0"/>
                </a:endParaRPr>
              </a:p>
            </p:txBody>
          </p:sp>
          <p:sp>
            <p:nvSpPr>
              <p:cNvPr id="46" name="Text Box 31"/>
              <p:cNvSpPr txBox="1">
                <a:spLocks noChangeArrowheads="1"/>
              </p:cNvSpPr>
              <p:nvPr/>
            </p:nvSpPr>
            <p:spPr bwMode="auto">
              <a:xfrm>
                <a:off x="5852618" y="4124052"/>
                <a:ext cx="158715" cy="1605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smtClean="0">
                    <a:solidFill>
                      <a:srgbClr val="000000"/>
                    </a:solidFill>
                    <a:latin typeface="Arial" charset="0"/>
                  </a:rPr>
                  <a:t>A</a:t>
                </a:r>
                <a:endParaRPr lang="en-US" sz="1200" baseline="-25000" dirty="0">
                  <a:solidFill>
                    <a:srgbClr val="000000"/>
                  </a:solidFill>
                  <a:latin typeface="Arial" charset="0"/>
                </a:endParaRPr>
              </a:p>
            </p:txBody>
          </p:sp>
          <p:sp>
            <p:nvSpPr>
              <p:cNvPr id="47" name="Text Box 31"/>
              <p:cNvSpPr txBox="1">
                <a:spLocks noChangeArrowheads="1"/>
              </p:cNvSpPr>
              <p:nvPr/>
            </p:nvSpPr>
            <p:spPr bwMode="auto">
              <a:xfrm>
                <a:off x="5742553" y="3100024"/>
                <a:ext cx="158715" cy="17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smtClean="0">
                    <a:solidFill>
                      <a:srgbClr val="000000"/>
                    </a:solidFill>
                    <a:latin typeface="Arial" charset="0"/>
                  </a:rPr>
                  <a:t>T</a:t>
                </a:r>
                <a:endParaRPr lang="en-US" sz="1200" baseline="-25000" dirty="0">
                  <a:solidFill>
                    <a:srgbClr val="000000"/>
                  </a:solidFill>
                  <a:latin typeface="Arial" charset="0"/>
                </a:endParaRPr>
              </a:p>
            </p:txBody>
          </p:sp>
          <p:sp>
            <p:nvSpPr>
              <p:cNvPr id="48" name="Text Box 31"/>
              <p:cNvSpPr txBox="1">
                <a:spLocks noChangeArrowheads="1"/>
              </p:cNvSpPr>
              <p:nvPr/>
            </p:nvSpPr>
            <p:spPr bwMode="auto">
              <a:xfrm>
                <a:off x="5738319" y="3451391"/>
                <a:ext cx="158715" cy="17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smtClean="0">
                    <a:solidFill>
                      <a:srgbClr val="000000"/>
                    </a:solidFill>
                    <a:latin typeface="Arial" charset="0"/>
                  </a:rPr>
                  <a:t>T</a:t>
                </a:r>
                <a:endParaRPr lang="en-US" sz="1200" baseline="-25000" dirty="0">
                  <a:solidFill>
                    <a:srgbClr val="000000"/>
                  </a:solidFill>
                  <a:latin typeface="Arial" charset="0"/>
                </a:endParaRPr>
              </a:p>
            </p:txBody>
          </p:sp>
          <p:sp>
            <p:nvSpPr>
              <p:cNvPr id="49" name="Text Box 31"/>
              <p:cNvSpPr txBox="1">
                <a:spLocks noChangeArrowheads="1"/>
              </p:cNvSpPr>
              <p:nvPr/>
            </p:nvSpPr>
            <p:spPr bwMode="auto">
              <a:xfrm>
                <a:off x="5746785" y="4124492"/>
                <a:ext cx="158715" cy="17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smtClean="0">
                    <a:solidFill>
                      <a:srgbClr val="000000"/>
                    </a:solidFill>
                    <a:latin typeface="Arial" charset="0"/>
                  </a:rPr>
                  <a:t>T</a:t>
                </a:r>
                <a:endParaRPr lang="en-US" sz="1200" baseline="-25000" dirty="0">
                  <a:solidFill>
                    <a:srgbClr val="000000"/>
                  </a:solidFill>
                  <a:latin typeface="Arial" charset="0"/>
                </a:endParaRPr>
              </a:p>
            </p:txBody>
          </p:sp>
          <p:sp>
            <p:nvSpPr>
              <p:cNvPr id="50" name="Text Box 31"/>
              <p:cNvSpPr txBox="1">
                <a:spLocks noChangeArrowheads="1"/>
              </p:cNvSpPr>
              <p:nvPr/>
            </p:nvSpPr>
            <p:spPr bwMode="auto">
              <a:xfrm>
                <a:off x="5729852" y="3790058"/>
                <a:ext cx="158715" cy="17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smtClean="0">
                    <a:solidFill>
                      <a:srgbClr val="000000"/>
                    </a:solidFill>
                    <a:latin typeface="Arial" charset="0"/>
                  </a:rPr>
                  <a:t>G</a:t>
                </a:r>
                <a:endParaRPr lang="en-US" sz="1200" baseline="-25000" dirty="0">
                  <a:solidFill>
                    <a:srgbClr val="000000"/>
                  </a:solidFill>
                  <a:latin typeface="Arial" charset="0"/>
                </a:endParaRPr>
              </a:p>
            </p:txBody>
          </p:sp>
          <p:sp>
            <p:nvSpPr>
              <p:cNvPr id="51" name="Text Box 31"/>
              <p:cNvSpPr txBox="1">
                <a:spLocks noChangeArrowheads="1"/>
              </p:cNvSpPr>
              <p:nvPr/>
            </p:nvSpPr>
            <p:spPr bwMode="auto">
              <a:xfrm>
                <a:off x="5721384" y="3627075"/>
                <a:ext cx="158715" cy="17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smtClean="0">
                    <a:solidFill>
                      <a:srgbClr val="000000"/>
                    </a:solidFill>
                    <a:latin typeface="Arial" charset="0"/>
                  </a:rPr>
                  <a:t>G</a:t>
                </a:r>
                <a:endParaRPr lang="en-US" sz="1200" baseline="-25000" dirty="0">
                  <a:solidFill>
                    <a:srgbClr val="000000"/>
                  </a:solidFill>
                  <a:latin typeface="Arial" charset="0"/>
                </a:endParaRPr>
              </a:p>
            </p:txBody>
          </p:sp>
          <p:sp>
            <p:nvSpPr>
              <p:cNvPr id="52" name="Text Box 31"/>
              <p:cNvSpPr txBox="1">
                <a:spLocks noChangeArrowheads="1"/>
              </p:cNvSpPr>
              <p:nvPr/>
            </p:nvSpPr>
            <p:spPr bwMode="auto">
              <a:xfrm>
                <a:off x="5852619" y="3958952"/>
                <a:ext cx="158715" cy="1605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smtClean="0">
                    <a:solidFill>
                      <a:srgbClr val="000000"/>
                    </a:solidFill>
                    <a:latin typeface="Arial" charset="0"/>
                  </a:rPr>
                  <a:t>G</a:t>
                </a:r>
                <a:endParaRPr lang="en-US" sz="1200" baseline="-25000" dirty="0">
                  <a:solidFill>
                    <a:srgbClr val="000000"/>
                  </a:solidFill>
                  <a:latin typeface="Arial" charset="0"/>
                </a:endParaRPr>
              </a:p>
            </p:txBody>
          </p:sp>
          <p:sp>
            <p:nvSpPr>
              <p:cNvPr id="53" name="Text Box 31"/>
              <p:cNvSpPr txBox="1">
                <a:spLocks noChangeArrowheads="1"/>
              </p:cNvSpPr>
              <p:nvPr/>
            </p:nvSpPr>
            <p:spPr bwMode="auto">
              <a:xfrm>
                <a:off x="5725619" y="3269358"/>
                <a:ext cx="158715" cy="17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smtClean="0">
                    <a:solidFill>
                      <a:srgbClr val="000000"/>
                    </a:solidFill>
                    <a:latin typeface="Arial" charset="0"/>
                  </a:rPr>
                  <a:t>G</a:t>
                </a:r>
                <a:endParaRPr lang="en-US" sz="1200" baseline="-25000" dirty="0">
                  <a:solidFill>
                    <a:srgbClr val="000000"/>
                  </a:solidFill>
                  <a:latin typeface="Arial" charset="0"/>
                </a:endParaRPr>
              </a:p>
            </p:txBody>
          </p:sp>
        </p:grpSp>
        <p:sp>
          <p:nvSpPr>
            <p:cNvPr id="38" name="Text Box 31"/>
            <p:cNvSpPr txBox="1">
              <a:spLocks noChangeArrowheads="1"/>
            </p:cNvSpPr>
            <p:nvPr/>
          </p:nvSpPr>
          <p:spPr bwMode="auto">
            <a:xfrm>
              <a:off x="5852618" y="3451044"/>
              <a:ext cx="158715" cy="1605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smtClean="0">
                  <a:solidFill>
                    <a:srgbClr val="000000"/>
                  </a:solidFill>
                  <a:latin typeface="Arial" charset="0"/>
                </a:rPr>
                <a:t>A</a:t>
              </a:r>
              <a:endParaRPr lang="en-US" sz="1200" baseline="-25000" dirty="0">
                <a:solidFill>
                  <a:srgbClr val="000000"/>
                </a:solidFill>
                <a:latin typeface="Arial" charset="0"/>
              </a:endParaRPr>
            </a:p>
          </p:txBody>
        </p:sp>
      </p:grpSp>
      <p:sp>
        <p:nvSpPr>
          <p:cNvPr id="54" name="Text Box 31"/>
          <p:cNvSpPr txBox="1">
            <a:spLocks noChangeArrowheads="1"/>
          </p:cNvSpPr>
          <p:nvPr/>
        </p:nvSpPr>
        <p:spPr bwMode="auto">
          <a:xfrm>
            <a:off x="6242100" y="3552891"/>
            <a:ext cx="175642" cy="1765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smtClean="0">
                <a:solidFill>
                  <a:srgbClr val="000000"/>
                </a:solidFill>
                <a:latin typeface="Arial" charset="0"/>
              </a:rPr>
              <a:t>A</a:t>
            </a:r>
            <a:endParaRPr lang="en-US" sz="1200" dirty="0">
              <a:solidFill>
                <a:srgbClr val="000000"/>
              </a:solidFill>
              <a:latin typeface="Arial" charset="0"/>
            </a:endParaRPr>
          </a:p>
        </p:txBody>
      </p:sp>
      <p:sp>
        <p:nvSpPr>
          <p:cNvPr id="55" name="Text Box 31"/>
          <p:cNvSpPr txBox="1">
            <a:spLocks noChangeArrowheads="1"/>
          </p:cNvSpPr>
          <p:nvPr/>
        </p:nvSpPr>
        <p:spPr bwMode="auto">
          <a:xfrm>
            <a:off x="6242100" y="3375284"/>
            <a:ext cx="175642" cy="1765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smtClean="0">
                <a:solidFill>
                  <a:srgbClr val="000000"/>
                </a:solidFill>
                <a:latin typeface="Arial" charset="0"/>
              </a:rPr>
              <a:t>C</a:t>
            </a:r>
            <a:endParaRPr lang="en-US" sz="1200" dirty="0">
              <a:solidFill>
                <a:srgbClr val="000000"/>
              </a:solidFill>
              <a:latin typeface="Arial" charset="0"/>
            </a:endParaRPr>
          </a:p>
        </p:txBody>
      </p:sp>
      <p:sp>
        <p:nvSpPr>
          <p:cNvPr id="56" name="Text Box 31"/>
          <p:cNvSpPr txBox="1">
            <a:spLocks noChangeArrowheads="1"/>
          </p:cNvSpPr>
          <p:nvPr/>
        </p:nvSpPr>
        <p:spPr bwMode="auto">
          <a:xfrm>
            <a:off x="3744434" y="2896822"/>
            <a:ext cx="497366" cy="2189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err="1" smtClean="0">
                <a:solidFill>
                  <a:srgbClr val="000000"/>
                </a:solidFill>
                <a:latin typeface="Arial" charset="0"/>
              </a:rPr>
              <a:t>dGTP</a:t>
            </a:r>
            <a:endParaRPr lang="en-US" sz="1200" dirty="0">
              <a:solidFill>
                <a:srgbClr val="000000"/>
              </a:solidFill>
              <a:latin typeface="Arial" charset="0"/>
            </a:endParaRPr>
          </a:p>
        </p:txBody>
      </p:sp>
      <p:sp>
        <p:nvSpPr>
          <p:cNvPr id="57" name="Text Box 31"/>
          <p:cNvSpPr txBox="1">
            <a:spLocks noChangeArrowheads="1"/>
          </p:cNvSpPr>
          <p:nvPr/>
        </p:nvSpPr>
        <p:spPr bwMode="auto">
          <a:xfrm>
            <a:off x="6521503" y="2829088"/>
            <a:ext cx="497366" cy="2189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err="1" smtClean="0">
                <a:solidFill>
                  <a:srgbClr val="000000"/>
                </a:solidFill>
                <a:latin typeface="Arial" charset="0"/>
              </a:rPr>
              <a:t>dCTP</a:t>
            </a:r>
            <a:endParaRPr lang="en-US" sz="1200" dirty="0">
              <a:solidFill>
                <a:srgbClr val="000000"/>
              </a:solidFill>
              <a:latin typeface="Arial" charset="0"/>
            </a:endParaRPr>
          </a:p>
        </p:txBody>
      </p:sp>
      <p:sp>
        <p:nvSpPr>
          <p:cNvPr id="58" name="Text Box 31"/>
          <p:cNvSpPr txBox="1">
            <a:spLocks noChangeArrowheads="1"/>
          </p:cNvSpPr>
          <p:nvPr/>
        </p:nvSpPr>
        <p:spPr bwMode="auto">
          <a:xfrm>
            <a:off x="6775504" y="3447156"/>
            <a:ext cx="497366" cy="2189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err="1" smtClean="0">
                <a:solidFill>
                  <a:srgbClr val="000000"/>
                </a:solidFill>
                <a:latin typeface="Arial" charset="0"/>
              </a:rPr>
              <a:t>PP</a:t>
            </a:r>
            <a:r>
              <a:rPr lang="en-US" sz="1200" baseline="-25000" dirty="0" err="1" smtClean="0">
                <a:solidFill>
                  <a:srgbClr val="000000"/>
                </a:solidFill>
                <a:latin typeface="Arial" charset="0"/>
              </a:rPr>
              <a:t>i</a:t>
            </a:r>
            <a:endParaRPr lang="en-US" sz="1200" baseline="-25000" dirty="0">
              <a:solidFill>
                <a:srgbClr val="000000"/>
              </a:solidFill>
              <a:latin typeface="Arial" charset="0"/>
            </a:endParaRPr>
          </a:p>
        </p:txBody>
      </p:sp>
      <p:sp>
        <p:nvSpPr>
          <p:cNvPr id="59" name="Text Box 31"/>
          <p:cNvSpPr txBox="1">
            <a:spLocks noChangeArrowheads="1"/>
          </p:cNvSpPr>
          <p:nvPr/>
        </p:nvSpPr>
        <p:spPr bwMode="auto">
          <a:xfrm>
            <a:off x="3227969" y="4704454"/>
            <a:ext cx="4281965" cy="1044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650" dirty="0" smtClean="0">
                <a:solidFill>
                  <a:srgbClr val="000000"/>
                </a:solidFill>
                <a:latin typeface="Arial" charset="0"/>
              </a:rPr>
              <a:t>The process is repeated until every</a:t>
            </a:r>
            <a:br>
              <a:rPr lang="en-US" sz="1650" dirty="0" smtClean="0">
                <a:solidFill>
                  <a:srgbClr val="000000"/>
                </a:solidFill>
                <a:latin typeface="Arial" charset="0"/>
              </a:rPr>
            </a:br>
            <a:r>
              <a:rPr lang="en-US" sz="1650" dirty="0" smtClean="0">
                <a:solidFill>
                  <a:srgbClr val="000000"/>
                </a:solidFill>
                <a:latin typeface="Arial" charset="0"/>
              </a:rPr>
              <a:t>fragment has a complete complementary</a:t>
            </a:r>
            <a:br>
              <a:rPr lang="en-US" sz="1650" dirty="0" smtClean="0">
                <a:solidFill>
                  <a:srgbClr val="000000"/>
                </a:solidFill>
                <a:latin typeface="Arial" charset="0"/>
              </a:rPr>
            </a:br>
            <a:r>
              <a:rPr lang="en-US" sz="1650" dirty="0" smtClean="0">
                <a:solidFill>
                  <a:srgbClr val="000000"/>
                </a:solidFill>
                <a:latin typeface="Arial" charset="0"/>
              </a:rPr>
              <a:t>strand. The pattern of flashes reveals the</a:t>
            </a:r>
            <a:br>
              <a:rPr lang="en-US" sz="1650" dirty="0" smtClean="0">
                <a:solidFill>
                  <a:srgbClr val="000000"/>
                </a:solidFill>
                <a:latin typeface="Arial" charset="0"/>
              </a:rPr>
            </a:br>
            <a:r>
              <a:rPr lang="en-US" sz="1650" dirty="0" smtClean="0">
                <a:solidFill>
                  <a:srgbClr val="000000"/>
                </a:solidFill>
                <a:latin typeface="Arial" charset="0"/>
              </a:rPr>
              <a:t>sequence.</a:t>
            </a:r>
            <a:endParaRPr lang="en-US" sz="1650" dirty="0">
              <a:solidFill>
                <a:srgbClr val="000000"/>
              </a:solidFill>
              <a:latin typeface="Arial" charset="0"/>
            </a:endParaRPr>
          </a:p>
        </p:txBody>
      </p:sp>
    </p:spTree>
    <p:extLst>
      <p:ext uri="{BB962C8B-B14F-4D97-AF65-F5344CB8AC3E}">
        <p14:creationId xmlns:p14="http://schemas.microsoft.com/office/powerpoint/2010/main" val="29574611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smtClean="0"/>
              <a:t>The DNA Toolbox</a:t>
            </a:r>
            <a:endParaRPr lang="en-US" dirty="0"/>
          </a:p>
        </p:txBody>
      </p:sp>
      <p:sp>
        <p:nvSpPr>
          <p:cNvPr id="4099" name="Rectangle 3"/>
          <p:cNvSpPr>
            <a:spLocks noGrp="1" noChangeArrowheads="1"/>
          </p:cNvSpPr>
          <p:nvPr>
            <p:ph idx="1"/>
          </p:nvPr>
        </p:nvSpPr>
        <p:spPr/>
        <p:txBody>
          <a:bodyPr/>
          <a:lstStyle/>
          <a:p>
            <a:r>
              <a:rPr lang="en-US" smtClean="0"/>
              <a:t>Recently the genome sequences of two extinct species—Neanderthals and wooly mammoths—have been completed</a:t>
            </a:r>
          </a:p>
          <a:p>
            <a:r>
              <a:rPr lang="en-US" smtClean="0"/>
              <a:t>Advances in sequencing techniques make genome sequencing increasingly faster and</a:t>
            </a:r>
            <a:br>
              <a:rPr lang="en-US" smtClean="0"/>
            </a:br>
            <a:r>
              <a:rPr lang="en-US" smtClean="0"/>
              <a:t>less expensive</a:t>
            </a:r>
            <a:endParaRPr lang="en-US" dirty="0"/>
          </a:p>
        </p:txBody>
      </p:sp>
    </p:spTree>
    <p:extLst>
      <p:ext uri="{BB962C8B-B14F-4D97-AF65-F5344CB8AC3E}">
        <p14:creationId xmlns:p14="http://schemas.microsoft.com/office/powerpoint/2010/main" val="25580305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_04dNextGenSequencing-U.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120" y="1612392"/>
            <a:ext cx="7223760" cy="3480816"/>
          </a:xfrm>
          <a:prstGeom prst="rect">
            <a:avLst/>
          </a:prstGeom>
        </p:spPr>
      </p:pic>
      <p:sp>
        <p:nvSpPr>
          <p:cNvPr id="9217" name="Rectangle 3"/>
          <p:cNvSpPr>
            <a:spLocks noGrp="1" noChangeArrowheads="1"/>
          </p:cNvSpPr>
          <p:nvPr>
            <p:ph type="ctrTitle"/>
          </p:nvPr>
        </p:nvSpPr>
        <p:spPr bwMode="auto">
          <a:xfrm>
            <a:off x="20638" y="0"/>
            <a:ext cx="5648325" cy="30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20.4d</a:t>
            </a:r>
            <a:endParaRPr lang="en-US" sz="1200" dirty="0">
              <a:latin typeface="Arial" charset="0"/>
            </a:endParaRPr>
          </a:p>
        </p:txBody>
      </p:sp>
      <p:sp>
        <p:nvSpPr>
          <p:cNvPr id="7" name="Text Box 31"/>
          <p:cNvSpPr txBox="1">
            <a:spLocks noChangeArrowheads="1"/>
          </p:cNvSpPr>
          <p:nvPr/>
        </p:nvSpPr>
        <p:spPr bwMode="auto">
          <a:xfrm>
            <a:off x="1005469" y="1601422"/>
            <a:ext cx="908000" cy="2697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FF6600"/>
                </a:solidFill>
                <a:latin typeface="Arial" charset="0"/>
              </a:rPr>
              <a:t>Results</a:t>
            </a:r>
            <a:endParaRPr lang="en-US" sz="1800" dirty="0">
              <a:solidFill>
                <a:srgbClr val="FF6600"/>
              </a:solidFill>
              <a:latin typeface="Arial" charset="0"/>
            </a:endParaRPr>
          </a:p>
        </p:txBody>
      </p:sp>
      <p:sp>
        <p:nvSpPr>
          <p:cNvPr id="8" name="Left Brace 7"/>
          <p:cNvSpPr/>
          <p:nvPr/>
        </p:nvSpPr>
        <p:spPr bwMode="auto">
          <a:xfrm>
            <a:off x="1748366" y="2125133"/>
            <a:ext cx="241302" cy="626533"/>
          </a:xfrm>
          <a:prstGeom prst="leftBrace">
            <a:avLst>
              <a:gd name="adj1" fmla="val 35514"/>
              <a:gd name="adj2" fmla="val 51031"/>
            </a:avLst>
          </a:prstGeom>
          <a:no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z="1800" smtClean="0">
              <a:solidFill>
                <a:srgbClr val="000000"/>
              </a:solidFill>
              <a:latin typeface="Times" pitchFamily="84" charset="0"/>
              <a:ea typeface="ＭＳ Ｐゴシック" charset="0"/>
            </a:endParaRPr>
          </a:p>
        </p:txBody>
      </p:sp>
      <p:sp>
        <p:nvSpPr>
          <p:cNvPr id="12" name="Text Box 31"/>
          <p:cNvSpPr txBox="1">
            <a:spLocks noChangeArrowheads="1"/>
          </p:cNvSpPr>
          <p:nvPr/>
        </p:nvSpPr>
        <p:spPr bwMode="auto">
          <a:xfrm>
            <a:off x="1094363" y="2249115"/>
            <a:ext cx="793705" cy="2400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000000"/>
                </a:solidFill>
                <a:latin typeface="Arial" charset="0"/>
              </a:rPr>
              <a:t>4-mer</a:t>
            </a:r>
            <a:endParaRPr lang="en-US" sz="1800" dirty="0">
              <a:solidFill>
                <a:srgbClr val="000000"/>
              </a:solidFill>
              <a:latin typeface="Arial" charset="0"/>
            </a:endParaRPr>
          </a:p>
        </p:txBody>
      </p:sp>
      <p:sp>
        <p:nvSpPr>
          <p:cNvPr id="13" name="Text Box 31"/>
          <p:cNvSpPr txBox="1">
            <a:spLocks noChangeArrowheads="1"/>
          </p:cNvSpPr>
          <p:nvPr/>
        </p:nvSpPr>
        <p:spPr bwMode="auto">
          <a:xfrm>
            <a:off x="1090131" y="2837548"/>
            <a:ext cx="721737" cy="2527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000000"/>
                </a:solidFill>
                <a:latin typeface="Arial" charset="0"/>
              </a:rPr>
              <a:t>3-mer</a:t>
            </a:r>
            <a:endParaRPr lang="en-US" sz="1800" dirty="0">
              <a:solidFill>
                <a:srgbClr val="000000"/>
              </a:solidFill>
              <a:latin typeface="Arial" charset="0"/>
            </a:endParaRPr>
          </a:p>
        </p:txBody>
      </p:sp>
      <p:sp>
        <p:nvSpPr>
          <p:cNvPr id="14" name="Text Box 31"/>
          <p:cNvSpPr txBox="1">
            <a:spLocks noChangeArrowheads="1"/>
          </p:cNvSpPr>
          <p:nvPr/>
        </p:nvSpPr>
        <p:spPr bwMode="auto">
          <a:xfrm>
            <a:off x="1090130" y="3464082"/>
            <a:ext cx="654004" cy="261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000000"/>
                </a:solidFill>
                <a:latin typeface="Arial" charset="0"/>
              </a:rPr>
              <a:t>2-mer</a:t>
            </a:r>
            <a:endParaRPr lang="en-US" sz="1800" dirty="0">
              <a:solidFill>
                <a:srgbClr val="000000"/>
              </a:solidFill>
              <a:latin typeface="Arial" charset="0"/>
            </a:endParaRPr>
          </a:p>
        </p:txBody>
      </p:sp>
      <p:sp>
        <p:nvSpPr>
          <p:cNvPr id="15" name="Text Box 31"/>
          <p:cNvSpPr txBox="1">
            <a:spLocks noChangeArrowheads="1"/>
          </p:cNvSpPr>
          <p:nvPr/>
        </p:nvSpPr>
        <p:spPr bwMode="auto">
          <a:xfrm>
            <a:off x="1098595" y="4077917"/>
            <a:ext cx="645537" cy="2824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000000"/>
                </a:solidFill>
                <a:latin typeface="Arial" charset="0"/>
              </a:rPr>
              <a:t>1-mer</a:t>
            </a:r>
            <a:endParaRPr lang="en-US" sz="1800" dirty="0">
              <a:solidFill>
                <a:srgbClr val="000000"/>
              </a:solidFill>
              <a:latin typeface="Arial" charset="0"/>
            </a:endParaRPr>
          </a:p>
        </p:txBody>
      </p:sp>
      <p:sp>
        <p:nvSpPr>
          <p:cNvPr id="16" name="Text Box 31"/>
          <p:cNvSpPr txBox="1">
            <a:spLocks noChangeArrowheads="1"/>
          </p:cNvSpPr>
          <p:nvPr/>
        </p:nvSpPr>
        <p:spPr bwMode="auto">
          <a:xfrm>
            <a:off x="2588727" y="2164450"/>
            <a:ext cx="230673" cy="3078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000000"/>
                </a:solidFill>
                <a:latin typeface="Arial" charset="0"/>
              </a:rPr>
              <a:t>A</a:t>
            </a:r>
            <a:endParaRPr lang="en-US" sz="1800" dirty="0">
              <a:solidFill>
                <a:srgbClr val="000000"/>
              </a:solidFill>
              <a:latin typeface="Arial" charset="0"/>
            </a:endParaRPr>
          </a:p>
        </p:txBody>
      </p:sp>
      <p:sp>
        <p:nvSpPr>
          <p:cNvPr id="17" name="Text Box 31"/>
          <p:cNvSpPr txBox="1">
            <a:spLocks noChangeArrowheads="1"/>
          </p:cNvSpPr>
          <p:nvPr/>
        </p:nvSpPr>
        <p:spPr bwMode="auto">
          <a:xfrm>
            <a:off x="2605660" y="2439617"/>
            <a:ext cx="230673" cy="278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000000"/>
                </a:solidFill>
                <a:latin typeface="Arial" charset="0"/>
              </a:rPr>
              <a:t>T</a:t>
            </a:r>
            <a:endParaRPr lang="en-US" sz="1800" dirty="0">
              <a:solidFill>
                <a:srgbClr val="000000"/>
              </a:solidFill>
              <a:latin typeface="Arial" charset="0"/>
            </a:endParaRPr>
          </a:p>
        </p:txBody>
      </p:sp>
      <p:sp>
        <p:nvSpPr>
          <p:cNvPr id="18" name="Text Box 31"/>
          <p:cNvSpPr txBox="1">
            <a:spLocks noChangeArrowheads="1"/>
          </p:cNvSpPr>
          <p:nvPr/>
        </p:nvSpPr>
        <p:spPr bwMode="auto">
          <a:xfrm>
            <a:off x="2588727" y="2735950"/>
            <a:ext cx="230673" cy="2358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000000"/>
                </a:solidFill>
                <a:latin typeface="Arial" charset="0"/>
              </a:rPr>
              <a:t>G</a:t>
            </a:r>
            <a:endParaRPr lang="en-US" sz="1800" dirty="0">
              <a:solidFill>
                <a:srgbClr val="000000"/>
              </a:solidFill>
              <a:latin typeface="Arial" charset="0"/>
            </a:endParaRPr>
          </a:p>
        </p:txBody>
      </p:sp>
      <p:sp>
        <p:nvSpPr>
          <p:cNvPr id="19" name="Text Box 31"/>
          <p:cNvSpPr txBox="1">
            <a:spLocks noChangeArrowheads="1"/>
          </p:cNvSpPr>
          <p:nvPr/>
        </p:nvSpPr>
        <p:spPr bwMode="auto">
          <a:xfrm>
            <a:off x="2592960" y="3006882"/>
            <a:ext cx="217974" cy="2951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000000"/>
                </a:solidFill>
                <a:latin typeface="Arial" charset="0"/>
              </a:rPr>
              <a:t>C</a:t>
            </a:r>
            <a:endParaRPr lang="en-US" sz="1800" dirty="0">
              <a:solidFill>
                <a:srgbClr val="000000"/>
              </a:solidFill>
              <a:latin typeface="Arial" charset="0"/>
            </a:endParaRPr>
          </a:p>
        </p:txBody>
      </p:sp>
      <p:sp>
        <p:nvSpPr>
          <p:cNvPr id="20" name="Left Brace 19"/>
          <p:cNvSpPr/>
          <p:nvPr/>
        </p:nvSpPr>
        <p:spPr bwMode="auto">
          <a:xfrm>
            <a:off x="1748366" y="2743200"/>
            <a:ext cx="241302" cy="618066"/>
          </a:xfrm>
          <a:prstGeom prst="leftBrace">
            <a:avLst>
              <a:gd name="adj1" fmla="val 35514"/>
              <a:gd name="adj2" fmla="val 51031"/>
            </a:avLst>
          </a:prstGeom>
          <a:no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z="1800" smtClean="0">
              <a:solidFill>
                <a:srgbClr val="000000"/>
              </a:solidFill>
              <a:latin typeface="Times" pitchFamily="84" charset="0"/>
              <a:ea typeface="ＭＳ Ｐゴシック" charset="0"/>
            </a:endParaRPr>
          </a:p>
        </p:txBody>
      </p:sp>
      <p:sp>
        <p:nvSpPr>
          <p:cNvPr id="21" name="Left Brace 20"/>
          <p:cNvSpPr/>
          <p:nvPr/>
        </p:nvSpPr>
        <p:spPr bwMode="auto">
          <a:xfrm>
            <a:off x="1739899" y="3361267"/>
            <a:ext cx="241302" cy="601133"/>
          </a:xfrm>
          <a:prstGeom prst="leftBrace">
            <a:avLst>
              <a:gd name="adj1" fmla="val 35514"/>
              <a:gd name="adj2" fmla="val 51031"/>
            </a:avLst>
          </a:prstGeom>
          <a:no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z="1800" smtClean="0">
              <a:solidFill>
                <a:srgbClr val="000000"/>
              </a:solidFill>
              <a:latin typeface="Times" pitchFamily="84" charset="0"/>
              <a:ea typeface="ＭＳ Ｐゴシック" charset="0"/>
            </a:endParaRPr>
          </a:p>
        </p:txBody>
      </p:sp>
      <p:sp>
        <p:nvSpPr>
          <p:cNvPr id="22" name="Left Brace 21"/>
          <p:cNvSpPr/>
          <p:nvPr/>
        </p:nvSpPr>
        <p:spPr bwMode="auto">
          <a:xfrm>
            <a:off x="1739899" y="3970867"/>
            <a:ext cx="241302" cy="592666"/>
          </a:xfrm>
          <a:prstGeom prst="leftBrace">
            <a:avLst>
              <a:gd name="adj1" fmla="val 35514"/>
              <a:gd name="adj2" fmla="val 51031"/>
            </a:avLst>
          </a:prstGeom>
          <a:no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z="1800" smtClean="0">
              <a:solidFill>
                <a:srgbClr val="000000"/>
              </a:solidFill>
              <a:latin typeface="Times" pitchFamily="84" charset="0"/>
              <a:ea typeface="ＭＳ Ｐゴシック" charset="0"/>
            </a:endParaRPr>
          </a:p>
        </p:txBody>
      </p:sp>
    </p:spTree>
    <p:extLst>
      <p:ext uri="{BB962C8B-B14F-4D97-AF65-F5344CB8AC3E}">
        <p14:creationId xmlns:p14="http://schemas.microsoft.com/office/powerpoint/2010/main" val="296104651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smtClean="0"/>
              <a:t> </a:t>
            </a:r>
            <a:endParaRPr lang="en-US" dirty="0"/>
          </a:p>
        </p:txBody>
      </p:sp>
      <p:sp>
        <p:nvSpPr>
          <p:cNvPr id="4099" name="Rectangle 3"/>
          <p:cNvSpPr>
            <a:spLocks noGrp="1" noChangeArrowheads="1"/>
          </p:cNvSpPr>
          <p:nvPr>
            <p:ph idx="1"/>
          </p:nvPr>
        </p:nvSpPr>
        <p:spPr/>
        <p:txBody>
          <a:bodyPr/>
          <a:lstStyle/>
          <a:p>
            <a:r>
              <a:rPr lang="en-US" smtClean="0"/>
              <a:t>In “third-generation sequencing,” the techniques used are even faster and less expensive than</a:t>
            </a:r>
            <a:br>
              <a:rPr lang="en-US" smtClean="0"/>
            </a:br>
            <a:r>
              <a:rPr lang="en-US" smtClean="0"/>
              <a:t>the previous</a:t>
            </a:r>
            <a:endParaRPr lang="en-US" dirty="0"/>
          </a:p>
        </p:txBody>
      </p:sp>
      <p:sp>
        <p:nvSpPr>
          <p:cNvPr id="4100" name="Text Box 4"/>
          <p:cNvSpPr txBox="1">
            <a:spLocks noChangeArrowheads="1"/>
          </p:cNvSpPr>
          <p:nvPr/>
        </p:nvSpPr>
        <p:spPr bwMode="auto">
          <a:xfrm>
            <a:off x="6362700" y="5183188"/>
            <a:ext cx="16287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Geneva"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r"/>
            <a:endParaRPr lang="en-US" sz="1800"/>
          </a:p>
        </p:txBody>
      </p:sp>
    </p:spTree>
    <p:extLst>
      <p:ext uri="{BB962C8B-B14F-4D97-AF65-F5344CB8AC3E}">
        <p14:creationId xmlns:p14="http://schemas.microsoft.com/office/powerpoint/2010/main" val="412192026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smtClean="0"/>
              <a:t>Making Multiple Copies of a Gene or Other DNA Segment</a:t>
            </a:r>
            <a:endParaRPr lang="en-US" dirty="0"/>
          </a:p>
        </p:txBody>
      </p:sp>
      <p:sp>
        <p:nvSpPr>
          <p:cNvPr id="4099" name="Rectangle 3"/>
          <p:cNvSpPr>
            <a:spLocks noGrp="1" noChangeArrowheads="1"/>
          </p:cNvSpPr>
          <p:nvPr>
            <p:ph idx="1"/>
          </p:nvPr>
        </p:nvSpPr>
        <p:spPr/>
        <p:txBody>
          <a:bodyPr/>
          <a:lstStyle/>
          <a:p>
            <a:r>
              <a:rPr lang="en-US" dirty="0" smtClean="0"/>
              <a:t>To work directly with specific genes, scientists prepare well-defined DNA segments in multiple identical copies by a process called </a:t>
            </a:r>
            <a:r>
              <a:rPr lang="en-US" b="1" dirty="0" smtClean="0"/>
              <a:t>DNA cloning</a:t>
            </a:r>
          </a:p>
          <a:p>
            <a:r>
              <a:rPr lang="en-US" b="1" dirty="0" smtClean="0"/>
              <a:t>Plasmids</a:t>
            </a:r>
            <a:r>
              <a:rPr lang="en-US" dirty="0" smtClean="0"/>
              <a:t> are small circular DNA molecules that replicate separately from the bacterial chromosome</a:t>
            </a:r>
          </a:p>
          <a:p>
            <a:r>
              <a:rPr lang="en-US" dirty="0" smtClean="0"/>
              <a:t>Researchers can insert DNA into plasmids to produce </a:t>
            </a:r>
            <a:r>
              <a:rPr lang="en-US" b="1" dirty="0" smtClean="0"/>
              <a:t>recombinant DNA</a:t>
            </a:r>
            <a:r>
              <a:rPr lang="en-US" dirty="0" smtClean="0"/>
              <a:t>, a molecule with</a:t>
            </a:r>
            <a:br>
              <a:rPr lang="en-US" dirty="0" smtClean="0"/>
            </a:br>
            <a:r>
              <a:rPr lang="en-US" dirty="0" smtClean="0"/>
              <a:t>DNA from two different sources</a:t>
            </a:r>
            <a:endParaRPr lang="en-US" dirty="0"/>
          </a:p>
        </p:txBody>
      </p:sp>
    </p:spTree>
    <p:extLst>
      <p:ext uri="{BB962C8B-B14F-4D97-AF65-F5344CB8AC3E}">
        <p14:creationId xmlns:p14="http://schemas.microsoft.com/office/powerpoint/2010/main" val="30382244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smtClean="0"/>
              <a:t> </a:t>
            </a:r>
            <a:endParaRPr lang="en-US" dirty="0"/>
          </a:p>
        </p:txBody>
      </p:sp>
      <p:sp>
        <p:nvSpPr>
          <p:cNvPr id="4099" name="Rectangle 3"/>
          <p:cNvSpPr>
            <a:spLocks noGrp="1" noChangeArrowheads="1"/>
          </p:cNvSpPr>
          <p:nvPr>
            <p:ph idx="1"/>
          </p:nvPr>
        </p:nvSpPr>
        <p:spPr/>
        <p:txBody>
          <a:bodyPr/>
          <a:lstStyle/>
          <a:p>
            <a:r>
              <a:rPr lang="en-US" dirty="0" smtClean="0"/>
              <a:t>Reproduction of a recombinant plasmid in a bacterial cell results in cloning of the plasmid including the foreign DNA</a:t>
            </a:r>
          </a:p>
          <a:p>
            <a:r>
              <a:rPr lang="en-US" dirty="0" smtClean="0"/>
              <a:t>This results in the production of multiple copies of a single gene</a:t>
            </a:r>
          </a:p>
          <a:p>
            <a:r>
              <a:rPr lang="en-US" dirty="0" smtClean="0"/>
              <a:t>The production of multiple copies of a single gene is a type of DNA cloning called </a:t>
            </a:r>
            <a:r>
              <a:rPr lang="en-US" b="1" dirty="0" smtClean="0"/>
              <a:t>gene cloning</a:t>
            </a:r>
            <a:endParaRPr lang="en-US" b="1" dirty="0"/>
          </a:p>
        </p:txBody>
      </p:sp>
      <p:sp>
        <p:nvSpPr>
          <p:cNvPr id="4100" name="Text Box 4"/>
          <p:cNvSpPr txBox="1">
            <a:spLocks noChangeArrowheads="1"/>
          </p:cNvSpPr>
          <p:nvPr/>
        </p:nvSpPr>
        <p:spPr bwMode="auto">
          <a:xfrm>
            <a:off x="6362700" y="5183188"/>
            <a:ext cx="16287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Geneva"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r"/>
            <a:endParaRPr lang="en-US" sz="1800"/>
          </a:p>
        </p:txBody>
      </p:sp>
    </p:spTree>
    <p:extLst>
      <p:ext uri="{BB962C8B-B14F-4D97-AF65-F5344CB8AC3E}">
        <p14:creationId xmlns:p14="http://schemas.microsoft.com/office/powerpoint/2010/main" val="317894101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_05_GeneCloningAndUses-U.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184" y="134112"/>
            <a:ext cx="7723632" cy="6437376"/>
          </a:xfrm>
          <a:prstGeom prst="rect">
            <a:avLst/>
          </a:prstGeom>
        </p:spPr>
      </p:pic>
      <p:sp>
        <p:nvSpPr>
          <p:cNvPr id="9217" name="Rectangle 3"/>
          <p:cNvSpPr>
            <a:spLocks noGrp="1" noChangeArrowheads="1"/>
          </p:cNvSpPr>
          <p:nvPr>
            <p:ph type="ctrTitle"/>
          </p:nvPr>
        </p:nvSpPr>
        <p:spPr bwMode="auto">
          <a:xfrm>
            <a:off x="20638" y="0"/>
            <a:ext cx="5648325" cy="30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20.5</a:t>
            </a:r>
            <a:endParaRPr lang="en-US" sz="1200" dirty="0">
              <a:latin typeface="Arial" charset="0"/>
            </a:endParaRPr>
          </a:p>
        </p:txBody>
      </p:sp>
      <p:sp>
        <p:nvSpPr>
          <p:cNvPr id="27" name="Text Box 31"/>
          <p:cNvSpPr txBox="1">
            <a:spLocks noChangeArrowheads="1"/>
          </p:cNvSpPr>
          <p:nvPr/>
        </p:nvSpPr>
        <p:spPr bwMode="auto">
          <a:xfrm>
            <a:off x="3024763" y="128218"/>
            <a:ext cx="776770" cy="235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smtClean="0">
                <a:solidFill>
                  <a:srgbClr val="000000"/>
                </a:solidFill>
                <a:latin typeface="Arial" charset="0"/>
              </a:rPr>
              <a:t>Bacterium</a:t>
            </a:r>
            <a:endParaRPr lang="en-US" sz="1200" dirty="0">
              <a:solidFill>
                <a:srgbClr val="000000"/>
              </a:solidFill>
              <a:latin typeface="Arial" charset="0"/>
            </a:endParaRPr>
          </a:p>
        </p:txBody>
      </p:sp>
      <p:cxnSp>
        <p:nvCxnSpPr>
          <p:cNvPr id="6" name="Straight Connector 5"/>
          <p:cNvCxnSpPr/>
          <p:nvPr/>
        </p:nvCxnSpPr>
        <p:spPr bwMode="auto">
          <a:xfrm>
            <a:off x="5694166" y="1019767"/>
            <a:ext cx="588101" cy="165566"/>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7" name="Straight Connector 6"/>
          <p:cNvCxnSpPr/>
          <p:nvPr/>
        </p:nvCxnSpPr>
        <p:spPr bwMode="auto">
          <a:xfrm flipH="1">
            <a:off x="5427133" y="968967"/>
            <a:ext cx="140034" cy="36030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0" name="Straight Connector 9"/>
          <p:cNvCxnSpPr/>
          <p:nvPr/>
        </p:nvCxnSpPr>
        <p:spPr bwMode="auto">
          <a:xfrm>
            <a:off x="4889832" y="1299167"/>
            <a:ext cx="139368" cy="97833"/>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2" name="Straight Connector 11"/>
          <p:cNvCxnSpPr/>
          <p:nvPr/>
        </p:nvCxnSpPr>
        <p:spPr bwMode="auto">
          <a:xfrm flipH="1">
            <a:off x="2853267" y="782701"/>
            <a:ext cx="241632" cy="165566"/>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4" name="Straight Connector 13"/>
          <p:cNvCxnSpPr/>
          <p:nvPr/>
        </p:nvCxnSpPr>
        <p:spPr bwMode="auto">
          <a:xfrm flipH="1">
            <a:off x="3725334" y="765767"/>
            <a:ext cx="4566" cy="174033"/>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6" name="Straight Connector 15"/>
          <p:cNvCxnSpPr/>
          <p:nvPr/>
        </p:nvCxnSpPr>
        <p:spPr bwMode="auto">
          <a:xfrm flipH="1" flipV="1">
            <a:off x="3780367" y="3623734"/>
            <a:ext cx="334433" cy="59266"/>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8" name="Straight Connector 17"/>
          <p:cNvCxnSpPr/>
          <p:nvPr/>
        </p:nvCxnSpPr>
        <p:spPr bwMode="auto">
          <a:xfrm>
            <a:off x="4982966" y="3635967"/>
            <a:ext cx="240967" cy="174033"/>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nvGrpSpPr>
          <p:cNvPr id="17" name="Group 16"/>
          <p:cNvGrpSpPr/>
          <p:nvPr/>
        </p:nvGrpSpPr>
        <p:grpSpPr>
          <a:xfrm>
            <a:off x="3880474" y="4822041"/>
            <a:ext cx="206074" cy="185953"/>
            <a:chOff x="3880474" y="4822041"/>
            <a:chExt cx="206074" cy="185953"/>
          </a:xfrm>
        </p:grpSpPr>
        <p:sp>
          <p:nvSpPr>
            <p:cNvPr id="21" name="Oval 20"/>
            <p:cNvSpPr/>
            <p:nvPr/>
          </p:nvSpPr>
          <p:spPr bwMode="auto">
            <a:xfrm>
              <a:off x="3901640" y="4832913"/>
              <a:ext cx="175081" cy="175081"/>
            </a:xfrm>
            <a:prstGeom prst="ellipse">
              <a:avLst/>
            </a:prstGeom>
            <a:solidFill>
              <a:srgbClr val="0093C5"/>
            </a:solidFill>
            <a:ln w="9525" cap="flat" cmpd="sng" algn="ctr">
              <a:solidFill>
                <a:srgbClr val="0093C5"/>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22" name="Text Box 31"/>
            <p:cNvSpPr txBox="1">
              <a:spLocks noChangeArrowheads="1"/>
            </p:cNvSpPr>
            <p:nvPr/>
          </p:nvSpPr>
          <p:spPr bwMode="auto">
            <a:xfrm>
              <a:off x="3880474" y="4822041"/>
              <a:ext cx="206074" cy="160595"/>
            </a:xfrm>
            <a:prstGeom prst="rect">
              <a:avLst/>
            </a:prstGeom>
            <a:noFill/>
            <a:ln w="6350" cmpd="sng">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100" dirty="0" smtClean="0">
                  <a:solidFill>
                    <a:srgbClr val="FFFFFF"/>
                  </a:solidFill>
                  <a:latin typeface="Arial" charset="0"/>
                </a:rPr>
                <a:t>4</a:t>
              </a:r>
              <a:endParaRPr lang="en-US" sz="1100" dirty="0">
                <a:solidFill>
                  <a:srgbClr val="FFFFFF"/>
                </a:solidFill>
                <a:latin typeface="Arial" charset="0"/>
              </a:endParaRPr>
            </a:p>
          </p:txBody>
        </p:sp>
      </p:grpSp>
      <p:sp>
        <p:nvSpPr>
          <p:cNvPr id="25" name="Oval 24"/>
          <p:cNvSpPr/>
          <p:nvPr/>
        </p:nvSpPr>
        <p:spPr bwMode="auto">
          <a:xfrm>
            <a:off x="4680573" y="2902513"/>
            <a:ext cx="175081" cy="175081"/>
          </a:xfrm>
          <a:prstGeom prst="ellipse">
            <a:avLst/>
          </a:prstGeom>
          <a:solidFill>
            <a:srgbClr val="0093C5"/>
          </a:solidFill>
          <a:ln w="9525" cap="flat" cmpd="sng" algn="ctr">
            <a:solidFill>
              <a:srgbClr val="0093C5"/>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26" name="Text Box 31"/>
          <p:cNvSpPr txBox="1">
            <a:spLocks noChangeArrowheads="1"/>
          </p:cNvSpPr>
          <p:nvPr/>
        </p:nvSpPr>
        <p:spPr bwMode="auto">
          <a:xfrm>
            <a:off x="4667873" y="2900107"/>
            <a:ext cx="206074" cy="160595"/>
          </a:xfrm>
          <a:prstGeom prst="rect">
            <a:avLst/>
          </a:prstGeom>
          <a:noFill/>
          <a:ln w="6350" cmpd="sng">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100" dirty="0" smtClean="0">
                <a:solidFill>
                  <a:srgbClr val="FFFFFF"/>
                </a:solidFill>
                <a:latin typeface="Arial" charset="0"/>
              </a:rPr>
              <a:t>3</a:t>
            </a:r>
            <a:endParaRPr lang="en-US" sz="1100" dirty="0">
              <a:solidFill>
                <a:srgbClr val="FFFFFF"/>
              </a:solidFill>
              <a:latin typeface="Arial" charset="0"/>
            </a:endParaRPr>
          </a:p>
        </p:txBody>
      </p:sp>
      <p:grpSp>
        <p:nvGrpSpPr>
          <p:cNvPr id="28" name="Group 27"/>
          <p:cNvGrpSpPr/>
          <p:nvPr/>
        </p:nvGrpSpPr>
        <p:grpSpPr>
          <a:xfrm>
            <a:off x="4673600" y="1812142"/>
            <a:ext cx="204582" cy="185953"/>
            <a:chOff x="3890432" y="4822041"/>
            <a:chExt cx="204582" cy="185953"/>
          </a:xfrm>
        </p:grpSpPr>
        <p:sp>
          <p:nvSpPr>
            <p:cNvPr id="29" name="Oval 28"/>
            <p:cNvSpPr/>
            <p:nvPr/>
          </p:nvSpPr>
          <p:spPr bwMode="auto">
            <a:xfrm>
              <a:off x="3901640" y="4832913"/>
              <a:ext cx="175081" cy="175081"/>
            </a:xfrm>
            <a:prstGeom prst="ellipse">
              <a:avLst/>
            </a:prstGeom>
            <a:solidFill>
              <a:srgbClr val="0093C5"/>
            </a:solidFill>
            <a:ln w="9525" cap="flat" cmpd="sng" algn="ctr">
              <a:solidFill>
                <a:srgbClr val="0093C5"/>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30" name="Text Box 31"/>
            <p:cNvSpPr txBox="1">
              <a:spLocks noChangeArrowheads="1"/>
            </p:cNvSpPr>
            <p:nvPr/>
          </p:nvSpPr>
          <p:spPr bwMode="auto">
            <a:xfrm>
              <a:off x="3890432" y="4822041"/>
              <a:ext cx="204582" cy="160595"/>
            </a:xfrm>
            <a:prstGeom prst="rect">
              <a:avLst/>
            </a:prstGeom>
            <a:noFill/>
            <a:ln w="6350" cmpd="sng">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100" dirty="0" smtClean="0">
                  <a:solidFill>
                    <a:srgbClr val="FFFFFF"/>
                  </a:solidFill>
                  <a:latin typeface="Arial" charset="0"/>
                </a:rPr>
                <a:t>2</a:t>
              </a:r>
              <a:endParaRPr lang="en-US" sz="1100" dirty="0">
                <a:solidFill>
                  <a:srgbClr val="FFFFFF"/>
                </a:solidFill>
                <a:latin typeface="Arial" charset="0"/>
              </a:endParaRPr>
            </a:p>
          </p:txBody>
        </p:sp>
      </p:grpSp>
      <p:grpSp>
        <p:nvGrpSpPr>
          <p:cNvPr id="31" name="Group 30"/>
          <p:cNvGrpSpPr/>
          <p:nvPr/>
        </p:nvGrpSpPr>
        <p:grpSpPr>
          <a:xfrm>
            <a:off x="4113309" y="550609"/>
            <a:ext cx="206074" cy="185953"/>
            <a:chOff x="3880474" y="4822041"/>
            <a:chExt cx="206074" cy="185953"/>
          </a:xfrm>
        </p:grpSpPr>
        <p:sp>
          <p:nvSpPr>
            <p:cNvPr id="32" name="Oval 31"/>
            <p:cNvSpPr/>
            <p:nvPr/>
          </p:nvSpPr>
          <p:spPr bwMode="auto">
            <a:xfrm>
              <a:off x="3901640" y="4832913"/>
              <a:ext cx="175081" cy="175081"/>
            </a:xfrm>
            <a:prstGeom prst="ellipse">
              <a:avLst/>
            </a:prstGeom>
            <a:solidFill>
              <a:srgbClr val="0093C5"/>
            </a:solidFill>
            <a:ln w="9525" cap="flat" cmpd="sng" algn="ctr">
              <a:solidFill>
                <a:srgbClr val="0093C5"/>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33" name="Text Box 31"/>
            <p:cNvSpPr txBox="1">
              <a:spLocks noChangeArrowheads="1"/>
            </p:cNvSpPr>
            <p:nvPr/>
          </p:nvSpPr>
          <p:spPr bwMode="auto">
            <a:xfrm>
              <a:off x="3880474" y="4822041"/>
              <a:ext cx="206074" cy="160595"/>
            </a:xfrm>
            <a:prstGeom prst="rect">
              <a:avLst/>
            </a:prstGeom>
            <a:noFill/>
            <a:ln w="6350" cmpd="sng">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100" dirty="0" smtClean="0">
                  <a:solidFill>
                    <a:srgbClr val="FFFFFF"/>
                  </a:solidFill>
                  <a:latin typeface="Arial" charset="0"/>
                </a:rPr>
                <a:t>1</a:t>
              </a:r>
              <a:endParaRPr lang="en-US" sz="1100" dirty="0">
                <a:solidFill>
                  <a:srgbClr val="FFFFFF"/>
                </a:solidFill>
                <a:latin typeface="Arial" charset="0"/>
              </a:endParaRPr>
            </a:p>
          </p:txBody>
        </p:sp>
      </p:grpSp>
      <p:sp>
        <p:nvSpPr>
          <p:cNvPr id="35" name="Text Box 31"/>
          <p:cNvSpPr txBox="1">
            <a:spLocks noChangeArrowheads="1"/>
          </p:cNvSpPr>
          <p:nvPr/>
        </p:nvSpPr>
        <p:spPr bwMode="auto">
          <a:xfrm>
            <a:off x="2169629" y="847884"/>
            <a:ext cx="963038" cy="3797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smtClean="0">
                <a:solidFill>
                  <a:srgbClr val="000000"/>
                </a:solidFill>
                <a:latin typeface="Arial" charset="0"/>
              </a:rPr>
              <a:t>Bacterial</a:t>
            </a:r>
            <a:br>
              <a:rPr lang="en-US" sz="1200" dirty="0" smtClean="0">
                <a:solidFill>
                  <a:srgbClr val="000000"/>
                </a:solidFill>
                <a:latin typeface="Arial" charset="0"/>
              </a:rPr>
            </a:br>
            <a:r>
              <a:rPr lang="en-US" sz="1200" dirty="0" smtClean="0">
                <a:solidFill>
                  <a:srgbClr val="000000"/>
                </a:solidFill>
                <a:latin typeface="Arial" charset="0"/>
              </a:rPr>
              <a:t>chromosome</a:t>
            </a:r>
            <a:endParaRPr lang="en-US" sz="1200" dirty="0">
              <a:solidFill>
                <a:srgbClr val="000000"/>
              </a:solidFill>
              <a:latin typeface="Arial" charset="0"/>
            </a:endParaRPr>
          </a:p>
        </p:txBody>
      </p:sp>
      <p:sp>
        <p:nvSpPr>
          <p:cNvPr id="36" name="Text Box 31"/>
          <p:cNvSpPr txBox="1">
            <a:spLocks noChangeArrowheads="1"/>
          </p:cNvSpPr>
          <p:nvPr/>
        </p:nvSpPr>
        <p:spPr bwMode="auto">
          <a:xfrm>
            <a:off x="3439629" y="907149"/>
            <a:ext cx="776770" cy="235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smtClean="0">
                <a:solidFill>
                  <a:srgbClr val="000000"/>
                </a:solidFill>
                <a:latin typeface="Arial" charset="0"/>
              </a:rPr>
              <a:t>Plasmid</a:t>
            </a:r>
            <a:endParaRPr lang="en-US" sz="1200" dirty="0">
              <a:solidFill>
                <a:srgbClr val="000000"/>
              </a:solidFill>
              <a:latin typeface="Arial" charset="0"/>
            </a:endParaRPr>
          </a:p>
        </p:txBody>
      </p:sp>
      <p:sp>
        <p:nvSpPr>
          <p:cNvPr id="37" name="Text Box 31"/>
          <p:cNvSpPr txBox="1">
            <a:spLocks noChangeArrowheads="1"/>
          </p:cNvSpPr>
          <p:nvPr/>
        </p:nvSpPr>
        <p:spPr bwMode="auto">
          <a:xfrm>
            <a:off x="4345563" y="543084"/>
            <a:ext cx="1030770" cy="3713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smtClean="0">
                <a:solidFill>
                  <a:srgbClr val="000000"/>
                </a:solidFill>
                <a:latin typeface="Arial" charset="0"/>
              </a:rPr>
              <a:t>Gene inserted</a:t>
            </a:r>
            <a:br>
              <a:rPr lang="en-US" sz="1200" dirty="0" smtClean="0">
                <a:solidFill>
                  <a:srgbClr val="000000"/>
                </a:solidFill>
                <a:latin typeface="Arial" charset="0"/>
              </a:rPr>
            </a:br>
            <a:r>
              <a:rPr lang="en-US" sz="1200" dirty="0" smtClean="0">
                <a:solidFill>
                  <a:srgbClr val="000000"/>
                </a:solidFill>
                <a:latin typeface="Arial" charset="0"/>
              </a:rPr>
              <a:t>into plasmid</a:t>
            </a:r>
            <a:endParaRPr lang="en-US" sz="1200" dirty="0">
              <a:solidFill>
                <a:srgbClr val="000000"/>
              </a:solidFill>
              <a:latin typeface="Arial" charset="0"/>
            </a:endParaRPr>
          </a:p>
        </p:txBody>
      </p:sp>
      <p:sp>
        <p:nvSpPr>
          <p:cNvPr id="38" name="Text Box 31"/>
          <p:cNvSpPr txBox="1">
            <a:spLocks noChangeArrowheads="1"/>
          </p:cNvSpPr>
          <p:nvPr/>
        </p:nvSpPr>
        <p:spPr bwMode="auto">
          <a:xfrm>
            <a:off x="5056762" y="128218"/>
            <a:ext cx="1530304" cy="3797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smtClean="0">
                <a:solidFill>
                  <a:srgbClr val="000000"/>
                </a:solidFill>
                <a:latin typeface="Arial" charset="0"/>
              </a:rPr>
              <a:t>Cell containing gene</a:t>
            </a:r>
            <a:br>
              <a:rPr lang="en-US" sz="1200" dirty="0" smtClean="0">
                <a:solidFill>
                  <a:srgbClr val="000000"/>
                </a:solidFill>
                <a:latin typeface="Arial" charset="0"/>
              </a:rPr>
            </a:br>
            <a:r>
              <a:rPr lang="en-US" sz="1200" dirty="0" smtClean="0">
                <a:solidFill>
                  <a:srgbClr val="000000"/>
                </a:solidFill>
                <a:latin typeface="Arial" charset="0"/>
              </a:rPr>
              <a:t>of interest</a:t>
            </a:r>
            <a:endParaRPr lang="en-US" sz="1200" dirty="0">
              <a:solidFill>
                <a:srgbClr val="000000"/>
              </a:solidFill>
              <a:latin typeface="Arial" charset="0"/>
            </a:endParaRPr>
          </a:p>
        </p:txBody>
      </p:sp>
      <p:sp>
        <p:nvSpPr>
          <p:cNvPr id="39" name="Text Box 31"/>
          <p:cNvSpPr txBox="1">
            <a:spLocks noChangeArrowheads="1"/>
          </p:cNvSpPr>
          <p:nvPr/>
        </p:nvSpPr>
        <p:spPr bwMode="auto">
          <a:xfrm>
            <a:off x="3270296" y="1347417"/>
            <a:ext cx="1073104" cy="3967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smtClean="0">
                <a:solidFill>
                  <a:srgbClr val="000000"/>
                </a:solidFill>
                <a:latin typeface="Arial" charset="0"/>
              </a:rPr>
              <a:t>Recombinant</a:t>
            </a:r>
            <a:br>
              <a:rPr lang="en-US" sz="1200" dirty="0" smtClean="0">
                <a:solidFill>
                  <a:srgbClr val="000000"/>
                </a:solidFill>
                <a:latin typeface="Arial" charset="0"/>
              </a:rPr>
            </a:br>
            <a:r>
              <a:rPr lang="en-US" sz="1200" dirty="0" smtClean="0">
                <a:solidFill>
                  <a:srgbClr val="000000"/>
                </a:solidFill>
                <a:latin typeface="Arial" charset="0"/>
              </a:rPr>
              <a:t>DNA (plasmid)</a:t>
            </a:r>
            <a:endParaRPr lang="en-US" sz="1200" dirty="0">
              <a:solidFill>
                <a:srgbClr val="000000"/>
              </a:solidFill>
              <a:latin typeface="Arial" charset="0"/>
            </a:endParaRPr>
          </a:p>
        </p:txBody>
      </p:sp>
      <p:sp>
        <p:nvSpPr>
          <p:cNvPr id="40" name="Text Box 31"/>
          <p:cNvSpPr txBox="1">
            <a:spLocks noChangeArrowheads="1"/>
          </p:cNvSpPr>
          <p:nvPr/>
        </p:nvSpPr>
        <p:spPr bwMode="auto">
          <a:xfrm>
            <a:off x="5048298" y="1279683"/>
            <a:ext cx="590502" cy="3797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smtClean="0">
                <a:solidFill>
                  <a:srgbClr val="000000"/>
                </a:solidFill>
                <a:latin typeface="Arial" charset="0"/>
              </a:rPr>
              <a:t>Gene of</a:t>
            </a:r>
            <a:br>
              <a:rPr lang="en-US" sz="1200" dirty="0" smtClean="0">
                <a:solidFill>
                  <a:srgbClr val="000000"/>
                </a:solidFill>
                <a:latin typeface="Arial" charset="0"/>
              </a:rPr>
            </a:br>
            <a:r>
              <a:rPr lang="en-US" sz="1200" dirty="0" smtClean="0">
                <a:solidFill>
                  <a:srgbClr val="000000"/>
                </a:solidFill>
                <a:latin typeface="Arial" charset="0"/>
              </a:rPr>
              <a:t>interest</a:t>
            </a:r>
            <a:endParaRPr lang="en-US" sz="1200" dirty="0">
              <a:solidFill>
                <a:srgbClr val="000000"/>
              </a:solidFill>
              <a:latin typeface="Arial" charset="0"/>
            </a:endParaRPr>
          </a:p>
        </p:txBody>
      </p:sp>
      <p:sp>
        <p:nvSpPr>
          <p:cNvPr id="41" name="Text Box 31"/>
          <p:cNvSpPr txBox="1">
            <a:spLocks noChangeArrowheads="1"/>
          </p:cNvSpPr>
          <p:nvPr/>
        </p:nvSpPr>
        <p:spPr bwMode="auto">
          <a:xfrm>
            <a:off x="6292895" y="1076482"/>
            <a:ext cx="1225504" cy="5914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smtClean="0">
                <a:solidFill>
                  <a:srgbClr val="000000"/>
                </a:solidFill>
                <a:latin typeface="Arial" charset="0"/>
              </a:rPr>
              <a:t>DNA of</a:t>
            </a:r>
            <a:br>
              <a:rPr lang="en-US" sz="1200" dirty="0" smtClean="0">
                <a:solidFill>
                  <a:srgbClr val="000000"/>
                </a:solidFill>
                <a:latin typeface="Arial" charset="0"/>
              </a:rPr>
            </a:br>
            <a:r>
              <a:rPr lang="en-US" sz="1200" dirty="0" smtClean="0">
                <a:solidFill>
                  <a:srgbClr val="000000"/>
                </a:solidFill>
                <a:latin typeface="Arial" charset="0"/>
              </a:rPr>
              <a:t>chromosome</a:t>
            </a:r>
            <a:br>
              <a:rPr lang="en-US" sz="1200" dirty="0" smtClean="0">
                <a:solidFill>
                  <a:srgbClr val="000000"/>
                </a:solidFill>
                <a:latin typeface="Arial" charset="0"/>
              </a:rPr>
            </a:br>
            <a:r>
              <a:rPr lang="en-US" sz="1200" dirty="0" smtClean="0">
                <a:solidFill>
                  <a:srgbClr val="000000"/>
                </a:solidFill>
                <a:latin typeface="Arial" charset="0"/>
              </a:rPr>
              <a:t>(“foreign” DNA)</a:t>
            </a:r>
            <a:endParaRPr lang="en-US" sz="1200" dirty="0">
              <a:solidFill>
                <a:srgbClr val="000000"/>
              </a:solidFill>
              <a:latin typeface="Arial" charset="0"/>
            </a:endParaRPr>
          </a:p>
        </p:txBody>
      </p:sp>
      <p:sp>
        <p:nvSpPr>
          <p:cNvPr id="42" name="Text Box 31"/>
          <p:cNvSpPr txBox="1">
            <a:spLocks noChangeArrowheads="1"/>
          </p:cNvSpPr>
          <p:nvPr/>
        </p:nvSpPr>
        <p:spPr bwMode="auto">
          <a:xfrm>
            <a:off x="4895896" y="1804617"/>
            <a:ext cx="1200104" cy="3713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smtClean="0">
                <a:solidFill>
                  <a:srgbClr val="000000"/>
                </a:solidFill>
                <a:latin typeface="Arial" charset="0"/>
              </a:rPr>
              <a:t>Plasmid put into</a:t>
            </a:r>
            <a:br>
              <a:rPr lang="en-US" sz="1200" dirty="0" smtClean="0">
                <a:solidFill>
                  <a:srgbClr val="000000"/>
                </a:solidFill>
                <a:latin typeface="Arial" charset="0"/>
              </a:rPr>
            </a:br>
            <a:r>
              <a:rPr lang="en-US" sz="1200" dirty="0" smtClean="0">
                <a:solidFill>
                  <a:srgbClr val="000000"/>
                </a:solidFill>
                <a:latin typeface="Arial" charset="0"/>
              </a:rPr>
              <a:t>bacterial cell</a:t>
            </a:r>
            <a:br>
              <a:rPr lang="en-US" sz="1200" dirty="0" smtClean="0">
                <a:solidFill>
                  <a:srgbClr val="000000"/>
                </a:solidFill>
                <a:latin typeface="Arial" charset="0"/>
              </a:rPr>
            </a:br>
            <a:endParaRPr lang="en-US" sz="1200" dirty="0">
              <a:solidFill>
                <a:srgbClr val="000000"/>
              </a:solidFill>
              <a:latin typeface="Arial" charset="0"/>
            </a:endParaRPr>
          </a:p>
        </p:txBody>
      </p:sp>
      <p:sp>
        <p:nvSpPr>
          <p:cNvPr id="43" name="Text Box 31"/>
          <p:cNvSpPr txBox="1">
            <a:spLocks noChangeArrowheads="1"/>
          </p:cNvSpPr>
          <p:nvPr/>
        </p:nvSpPr>
        <p:spPr bwMode="auto">
          <a:xfrm>
            <a:off x="3007829" y="2422684"/>
            <a:ext cx="971503" cy="362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smtClean="0">
                <a:solidFill>
                  <a:srgbClr val="000000"/>
                </a:solidFill>
                <a:latin typeface="Arial" charset="0"/>
              </a:rPr>
              <a:t>Recombinant</a:t>
            </a:r>
            <a:br>
              <a:rPr lang="en-US" sz="1200" dirty="0" smtClean="0">
                <a:solidFill>
                  <a:srgbClr val="000000"/>
                </a:solidFill>
                <a:latin typeface="Arial" charset="0"/>
              </a:rPr>
            </a:br>
            <a:r>
              <a:rPr lang="en-US" sz="1200" dirty="0" smtClean="0">
                <a:solidFill>
                  <a:srgbClr val="000000"/>
                </a:solidFill>
                <a:latin typeface="Arial" charset="0"/>
              </a:rPr>
              <a:t>bacterium</a:t>
            </a:r>
            <a:endParaRPr lang="en-US" sz="1200" dirty="0">
              <a:solidFill>
                <a:srgbClr val="000000"/>
              </a:solidFill>
              <a:latin typeface="Arial" charset="0"/>
            </a:endParaRPr>
          </a:p>
        </p:txBody>
      </p:sp>
      <p:sp>
        <p:nvSpPr>
          <p:cNvPr id="44" name="Text Box 31"/>
          <p:cNvSpPr txBox="1">
            <a:spLocks noChangeArrowheads="1"/>
          </p:cNvSpPr>
          <p:nvPr/>
        </p:nvSpPr>
        <p:spPr bwMode="auto">
          <a:xfrm>
            <a:off x="4904362" y="2888364"/>
            <a:ext cx="3325237" cy="4390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smtClean="0">
                <a:solidFill>
                  <a:srgbClr val="000000"/>
                </a:solidFill>
                <a:latin typeface="Arial" charset="0"/>
              </a:rPr>
              <a:t>Host cell grown in culture to form a clone of</a:t>
            </a:r>
            <a:br>
              <a:rPr lang="en-US" sz="1200" dirty="0" smtClean="0">
                <a:solidFill>
                  <a:srgbClr val="000000"/>
                </a:solidFill>
                <a:latin typeface="Arial" charset="0"/>
              </a:rPr>
            </a:br>
            <a:r>
              <a:rPr lang="en-US" sz="1200" dirty="0" smtClean="0">
                <a:solidFill>
                  <a:srgbClr val="000000"/>
                </a:solidFill>
                <a:latin typeface="Arial" charset="0"/>
              </a:rPr>
              <a:t>cells containing the “cloned” gene of interest</a:t>
            </a:r>
            <a:endParaRPr lang="en-US" sz="1200" dirty="0">
              <a:solidFill>
                <a:srgbClr val="000000"/>
              </a:solidFill>
              <a:latin typeface="Arial" charset="0"/>
            </a:endParaRPr>
          </a:p>
        </p:txBody>
      </p:sp>
      <p:sp>
        <p:nvSpPr>
          <p:cNvPr id="45" name="Text Box 31"/>
          <p:cNvSpPr txBox="1">
            <a:spLocks noChangeArrowheads="1"/>
          </p:cNvSpPr>
          <p:nvPr/>
        </p:nvSpPr>
        <p:spPr bwMode="auto">
          <a:xfrm>
            <a:off x="3168699" y="3497949"/>
            <a:ext cx="590502" cy="3797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smtClean="0">
                <a:solidFill>
                  <a:srgbClr val="000000"/>
                </a:solidFill>
                <a:latin typeface="Arial" charset="0"/>
              </a:rPr>
              <a:t>Gene of</a:t>
            </a:r>
            <a:br>
              <a:rPr lang="en-US" sz="1200" dirty="0" smtClean="0">
                <a:solidFill>
                  <a:srgbClr val="000000"/>
                </a:solidFill>
                <a:latin typeface="Arial" charset="0"/>
              </a:rPr>
            </a:br>
            <a:r>
              <a:rPr lang="en-US" sz="1200" dirty="0" smtClean="0">
                <a:solidFill>
                  <a:srgbClr val="000000"/>
                </a:solidFill>
                <a:latin typeface="Arial" charset="0"/>
              </a:rPr>
              <a:t>interest</a:t>
            </a:r>
            <a:endParaRPr lang="en-US" sz="1200" dirty="0">
              <a:solidFill>
                <a:srgbClr val="000000"/>
              </a:solidFill>
              <a:latin typeface="Arial" charset="0"/>
            </a:endParaRPr>
          </a:p>
        </p:txBody>
      </p:sp>
      <p:sp>
        <p:nvSpPr>
          <p:cNvPr id="46" name="Text Box 31"/>
          <p:cNvSpPr txBox="1">
            <a:spLocks noChangeArrowheads="1"/>
          </p:cNvSpPr>
          <p:nvPr/>
        </p:nvSpPr>
        <p:spPr bwMode="auto">
          <a:xfrm>
            <a:off x="5243032" y="3718081"/>
            <a:ext cx="1530302" cy="4221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smtClean="0">
                <a:solidFill>
                  <a:srgbClr val="000000"/>
                </a:solidFill>
                <a:latin typeface="Arial" charset="0"/>
              </a:rPr>
              <a:t>Protein expressed</a:t>
            </a:r>
            <a:br>
              <a:rPr lang="en-US" sz="1200" dirty="0" smtClean="0">
                <a:solidFill>
                  <a:srgbClr val="000000"/>
                </a:solidFill>
                <a:latin typeface="Arial" charset="0"/>
              </a:rPr>
            </a:br>
            <a:r>
              <a:rPr lang="en-US" sz="1200" dirty="0" smtClean="0">
                <a:solidFill>
                  <a:srgbClr val="000000"/>
                </a:solidFill>
                <a:latin typeface="Arial" charset="0"/>
              </a:rPr>
              <a:t>from gene of interest</a:t>
            </a:r>
            <a:endParaRPr lang="en-US" sz="1200" dirty="0">
              <a:solidFill>
                <a:srgbClr val="000000"/>
              </a:solidFill>
              <a:latin typeface="Arial" charset="0"/>
            </a:endParaRPr>
          </a:p>
        </p:txBody>
      </p:sp>
      <p:sp>
        <p:nvSpPr>
          <p:cNvPr id="47" name="Text Box 31"/>
          <p:cNvSpPr txBox="1">
            <a:spLocks noChangeArrowheads="1"/>
          </p:cNvSpPr>
          <p:nvPr/>
        </p:nvSpPr>
        <p:spPr bwMode="auto">
          <a:xfrm>
            <a:off x="2694565" y="4226082"/>
            <a:ext cx="1403302" cy="2612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smtClean="0">
                <a:solidFill>
                  <a:srgbClr val="000000"/>
                </a:solidFill>
                <a:latin typeface="Arial" charset="0"/>
              </a:rPr>
              <a:t>Copies of gene</a:t>
            </a:r>
            <a:endParaRPr lang="en-US" sz="1200" dirty="0">
              <a:solidFill>
                <a:srgbClr val="000000"/>
              </a:solidFill>
              <a:latin typeface="Arial" charset="0"/>
            </a:endParaRPr>
          </a:p>
        </p:txBody>
      </p:sp>
      <p:sp>
        <p:nvSpPr>
          <p:cNvPr id="48" name="Text Box 31"/>
          <p:cNvSpPr txBox="1">
            <a:spLocks noChangeArrowheads="1"/>
          </p:cNvSpPr>
          <p:nvPr/>
        </p:nvSpPr>
        <p:spPr bwMode="auto">
          <a:xfrm>
            <a:off x="933497" y="4928816"/>
            <a:ext cx="1818169" cy="4221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smtClean="0">
                <a:solidFill>
                  <a:srgbClr val="000000"/>
                </a:solidFill>
                <a:latin typeface="Arial" charset="0"/>
              </a:rPr>
              <a:t>Gene for pest resistance</a:t>
            </a:r>
            <a:br>
              <a:rPr lang="en-US" sz="1200" dirty="0" smtClean="0">
                <a:solidFill>
                  <a:srgbClr val="000000"/>
                </a:solidFill>
                <a:latin typeface="Arial" charset="0"/>
              </a:rPr>
            </a:br>
            <a:r>
              <a:rPr lang="en-US" sz="1200" dirty="0" smtClean="0">
                <a:solidFill>
                  <a:srgbClr val="000000"/>
                </a:solidFill>
                <a:latin typeface="Arial" charset="0"/>
              </a:rPr>
              <a:t>inserted into plants</a:t>
            </a:r>
            <a:endParaRPr lang="en-US" sz="1200" dirty="0">
              <a:solidFill>
                <a:srgbClr val="000000"/>
              </a:solidFill>
              <a:latin typeface="Arial" charset="0"/>
            </a:endParaRPr>
          </a:p>
        </p:txBody>
      </p:sp>
      <p:sp>
        <p:nvSpPr>
          <p:cNvPr id="49" name="Text Box 31"/>
          <p:cNvSpPr txBox="1">
            <a:spLocks noChangeArrowheads="1"/>
          </p:cNvSpPr>
          <p:nvPr/>
        </p:nvSpPr>
        <p:spPr bwMode="auto">
          <a:xfrm>
            <a:off x="5293831" y="4251481"/>
            <a:ext cx="1352502" cy="2358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smtClean="0">
                <a:solidFill>
                  <a:srgbClr val="000000"/>
                </a:solidFill>
                <a:latin typeface="Arial" charset="0"/>
              </a:rPr>
              <a:t>Protein harvested</a:t>
            </a:r>
            <a:endParaRPr lang="en-US" sz="1200" dirty="0">
              <a:solidFill>
                <a:srgbClr val="000000"/>
              </a:solidFill>
              <a:latin typeface="Arial" charset="0"/>
            </a:endParaRPr>
          </a:p>
        </p:txBody>
      </p:sp>
      <p:sp>
        <p:nvSpPr>
          <p:cNvPr id="50" name="Text Box 31"/>
          <p:cNvSpPr txBox="1">
            <a:spLocks noChangeArrowheads="1"/>
          </p:cNvSpPr>
          <p:nvPr/>
        </p:nvSpPr>
        <p:spPr bwMode="auto">
          <a:xfrm>
            <a:off x="4116965" y="4818749"/>
            <a:ext cx="1056169" cy="5575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smtClean="0">
                <a:solidFill>
                  <a:srgbClr val="000000"/>
                </a:solidFill>
                <a:latin typeface="Arial" charset="0"/>
              </a:rPr>
              <a:t>Basic research</a:t>
            </a:r>
            <a:br>
              <a:rPr lang="en-US" sz="1200" dirty="0" smtClean="0">
                <a:solidFill>
                  <a:srgbClr val="000000"/>
                </a:solidFill>
                <a:latin typeface="Arial" charset="0"/>
              </a:rPr>
            </a:br>
            <a:r>
              <a:rPr lang="en-US" sz="1200" dirty="0" smtClean="0">
                <a:solidFill>
                  <a:srgbClr val="000000"/>
                </a:solidFill>
                <a:latin typeface="Arial" charset="0"/>
              </a:rPr>
              <a:t>and various</a:t>
            </a:r>
            <a:br>
              <a:rPr lang="en-US" sz="1200" dirty="0" smtClean="0">
                <a:solidFill>
                  <a:srgbClr val="000000"/>
                </a:solidFill>
                <a:latin typeface="Arial" charset="0"/>
              </a:rPr>
            </a:br>
            <a:r>
              <a:rPr lang="en-US" sz="1200" dirty="0" smtClean="0">
                <a:solidFill>
                  <a:srgbClr val="000000"/>
                </a:solidFill>
                <a:latin typeface="Arial" charset="0"/>
              </a:rPr>
              <a:t>applications</a:t>
            </a:r>
            <a:endParaRPr lang="en-US" sz="1200" dirty="0">
              <a:solidFill>
                <a:srgbClr val="000000"/>
              </a:solidFill>
              <a:latin typeface="Arial" charset="0"/>
            </a:endParaRPr>
          </a:p>
        </p:txBody>
      </p:sp>
      <p:sp>
        <p:nvSpPr>
          <p:cNvPr id="51" name="Text Box 31"/>
          <p:cNvSpPr txBox="1">
            <a:spLocks noChangeArrowheads="1"/>
          </p:cNvSpPr>
          <p:nvPr/>
        </p:nvSpPr>
        <p:spPr bwMode="auto">
          <a:xfrm>
            <a:off x="6275965" y="4911882"/>
            <a:ext cx="1775835" cy="3628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smtClean="0">
                <a:solidFill>
                  <a:srgbClr val="000000"/>
                </a:solidFill>
                <a:latin typeface="Arial" charset="0"/>
              </a:rPr>
              <a:t>Human growth hormone</a:t>
            </a:r>
            <a:br>
              <a:rPr lang="en-US" sz="1200" dirty="0" smtClean="0">
                <a:solidFill>
                  <a:srgbClr val="000000"/>
                </a:solidFill>
                <a:latin typeface="Arial" charset="0"/>
              </a:rPr>
            </a:br>
            <a:r>
              <a:rPr lang="en-US" sz="1200" dirty="0" smtClean="0">
                <a:solidFill>
                  <a:srgbClr val="000000"/>
                </a:solidFill>
                <a:latin typeface="Arial" charset="0"/>
              </a:rPr>
              <a:t>treats stunted growth</a:t>
            </a:r>
            <a:endParaRPr lang="en-US" sz="1200" dirty="0">
              <a:solidFill>
                <a:srgbClr val="000000"/>
              </a:solidFill>
              <a:latin typeface="Arial" charset="0"/>
            </a:endParaRPr>
          </a:p>
        </p:txBody>
      </p:sp>
      <p:sp>
        <p:nvSpPr>
          <p:cNvPr id="52" name="Text Box 31"/>
          <p:cNvSpPr txBox="1">
            <a:spLocks noChangeArrowheads="1"/>
          </p:cNvSpPr>
          <p:nvPr/>
        </p:nvSpPr>
        <p:spPr bwMode="auto">
          <a:xfrm>
            <a:off x="747232" y="5894015"/>
            <a:ext cx="1987502" cy="4221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smtClean="0">
                <a:solidFill>
                  <a:srgbClr val="000000"/>
                </a:solidFill>
                <a:latin typeface="Arial" charset="0"/>
              </a:rPr>
              <a:t>Gene used to alter bacteria</a:t>
            </a:r>
            <a:br>
              <a:rPr lang="en-US" sz="1200" dirty="0" smtClean="0">
                <a:solidFill>
                  <a:srgbClr val="000000"/>
                </a:solidFill>
                <a:latin typeface="Arial" charset="0"/>
              </a:rPr>
            </a:br>
            <a:r>
              <a:rPr lang="en-US" sz="1200" dirty="0" smtClean="0">
                <a:solidFill>
                  <a:srgbClr val="000000"/>
                </a:solidFill>
                <a:latin typeface="Arial" charset="0"/>
              </a:rPr>
              <a:t>for cleaning up toxic waste</a:t>
            </a:r>
            <a:endParaRPr lang="en-US" sz="1200" dirty="0">
              <a:solidFill>
                <a:srgbClr val="000000"/>
              </a:solidFill>
              <a:latin typeface="Arial" charset="0"/>
            </a:endParaRPr>
          </a:p>
        </p:txBody>
      </p:sp>
      <p:sp>
        <p:nvSpPr>
          <p:cNvPr id="53" name="Text Box 31"/>
          <p:cNvSpPr txBox="1">
            <a:spLocks noChangeArrowheads="1"/>
          </p:cNvSpPr>
          <p:nvPr/>
        </p:nvSpPr>
        <p:spPr bwMode="auto">
          <a:xfrm>
            <a:off x="6267498" y="5902482"/>
            <a:ext cx="2139902" cy="447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smtClean="0">
                <a:solidFill>
                  <a:srgbClr val="000000"/>
                </a:solidFill>
                <a:latin typeface="Arial" charset="0"/>
              </a:rPr>
              <a:t>Protein dissolves blood clots</a:t>
            </a:r>
            <a:br>
              <a:rPr lang="en-US" sz="1200" dirty="0" smtClean="0">
                <a:solidFill>
                  <a:srgbClr val="000000"/>
                </a:solidFill>
                <a:latin typeface="Arial" charset="0"/>
              </a:rPr>
            </a:br>
            <a:r>
              <a:rPr lang="en-US" sz="1200" dirty="0" smtClean="0">
                <a:solidFill>
                  <a:srgbClr val="000000"/>
                </a:solidFill>
                <a:latin typeface="Arial" charset="0"/>
              </a:rPr>
              <a:t>in heart attack therapy</a:t>
            </a:r>
            <a:endParaRPr lang="en-US" sz="1200" dirty="0">
              <a:solidFill>
                <a:srgbClr val="000000"/>
              </a:solidFill>
              <a:latin typeface="Arial" charset="0"/>
            </a:endParaRPr>
          </a:p>
        </p:txBody>
      </p:sp>
    </p:spTree>
    <p:extLst>
      <p:ext uri="{BB962C8B-B14F-4D97-AF65-F5344CB8AC3E}">
        <p14:creationId xmlns:p14="http://schemas.microsoft.com/office/powerpoint/2010/main" val="138925101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_05aGeneCloningAndUses-U.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872" y="134112"/>
            <a:ext cx="8144256" cy="6437376"/>
          </a:xfrm>
          <a:prstGeom prst="rect">
            <a:avLst/>
          </a:prstGeom>
        </p:spPr>
      </p:pic>
      <p:sp>
        <p:nvSpPr>
          <p:cNvPr id="9217" name="Rectangle 3"/>
          <p:cNvSpPr>
            <a:spLocks noGrp="1" noChangeArrowheads="1"/>
          </p:cNvSpPr>
          <p:nvPr>
            <p:ph type="ctrTitle"/>
          </p:nvPr>
        </p:nvSpPr>
        <p:spPr bwMode="auto">
          <a:xfrm>
            <a:off x="20638" y="0"/>
            <a:ext cx="5648325" cy="30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20.5a</a:t>
            </a:r>
            <a:endParaRPr lang="en-US" sz="1200" dirty="0">
              <a:latin typeface="Arial" charset="0"/>
            </a:endParaRPr>
          </a:p>
        </p:txBody>
      </p:sp>
      <p:sp>
        <p:nvSpPr>
          <p:cNvPr id="27" name="Text Box 31"/>
          <p:cNvSpPr txBox="1">
            <a:spLocks noChangeArrowheads="1"/>
          </p:cNvSpPr>
          <p:nvPr/>
        </p:nvSpPr>
        <p:spPr bwMode="auto">
          <a:xfrm>
            <a:off x="1847898" y="111282"/>
            <a:ext cx="1191638" cy="278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000000"/>
                </a:solidFill>
                <a:latin typeface="Arial" charset="0"/>
              </a:rPr>
              <a:t>Bacterium</a:t>
            </a:r>
            <a:endParaRPr lang="en-US" sz="1800" dirty="0">
              <a:solidFill>
                <a:srgbClr val="000000"/>
              </a:solidFill>
              <a:latin typeface="Arial" charset="0"/>
            </a:endParaRPr>
          </a:p>
        </p:txBody>
      </p:sp>
      <p:cxnSp>
        <p:nvCxnSpPr>
          <p:cNvPr id="6" name="Straight Connector 5"/>
          <p:cNvCxnSpPr/>
          <p:nvPr/>
        </p:nvCxnSpPr>
        <p:spPr bwMode="auto">
          <a:xfrm>
            <a:off x="5905832" y="1603966"/>
            <a:ext cx="875968" cy="233301"/>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7" name="Straight Connector 6"/>
          <p:cNvCxnSpPr/>
          <p:nvPr/>
        </p:nvCxnSpPr>
        <p:spPr bwMode="auto">
          <a:xfrm>
            <a:off x="4627365" y="2010366"/>
            <a:ext cx="232502" cy="123234"/>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9" name="Straight Connector 8"/>
          <p:cNvCxnSpPr/>
          <p:nvPr/>
        </p:nvCxnSpPr>
        <p:spPr bwMode="auto">
          <a:xfrm flipH="1">
            <a:off x="2904068" y="1210733"/>
            <a:ext cx="16932" cy="287867"/>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4" name="Straight Connector 13"/>
          <p:cNvCxnSpPr/>
          <p:nvPr/>
        </p:nvCxnSpPr>
        <p:spPr bwMode="auto">
          <a:xfrm flipH="1">
            <a:off x="1583267" y="1239899"/>
            <a:ext cx="385565" cy="258701"/>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6" name="Straight Connector 15"/>
          <p:cNvCxnSpPr/>
          <p:nvPr/>
        </p:nvCxnSpPr>
        <p:spPr bwMode="auto">
          <a:xfrm>
            <a:off x="4805165" y="5845766"/>
            <a:ext cx="334102" cy="250234"/>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8" name="Straight Connector 17"/>
          <p:cNvCxnSpPr/>
          <p:nvPr/>
        </p:nvCxnSpPr>
        <p:spPr bwMode="auto">
          <a:xfrm flipH="1" flipV="1">
            <a:off x="2954867" y="5808133"/>
            <a:ext cx="478699" cy="96899"/>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31" name="Text Box 31"/>
          <p:cNvSpPr txBox="1">
            <a:spLocks noChangeArrowheads="1"/>
          </p:cNvSpPr>
          <p:nvPr/>
        </p:nvSpPr>
        <p:spPr bwMode="auto">
          <a:xfrm>
            <a:off x="544029" y="1355882"/>
            <a:ext cx="1487971" cy="5745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000000"/>
                </a:solidFill>
                <a:latin typeface="Arial" charset="0"/>
              </a:rPr>
              <a:t>Bacterial</a:t>
            </a:r>
            <a:br>
              <a:rPr lang="en-US" sz="1800" dirty="0" smtClean="0">
                <a:solidFill>
                  <a:srgbClr val="000000"/>
                </a:solidFill>
                <a:latin typeface="Arial" charset="0"/>
              </a:rPr>
            </a:br>
            <a:r>
              <a:rPr lang="en-US" sz="1800" dirty="0" smtClean="0">
                <a:solidFill>
                  <a:srgbClr val="000000"/>
                </a:solidFill>
                <a:latin typeface="Arial" charset="0"/>
              </a:rPr>
              <a:t>chromosome</a:t>
            </a:r>
            <a:endParaRPr lang="en-US" sz="1800" dirty="0">
              <a:solidFill>
                <a:srgbClr val="000000"/>
              </a:solidFill>
              <a:latin typeface="Arial" charset="0"/>
            </a:endParaRPr>
          </a:p>
        </p:txBody>
      </p:sp>
      <p:sp>
        <p:nvSpPr>
          <p:cNvPr id="32" name="Text Box 31"/>
          <p:cNvSpPr txBox="1">
            <a:spLocks noChangeArrowheads="1"/>
          </p:cNvSpPr>
          <p:nvPr/>
        </p:nvSpPr>
        <p:spPr bwMode="auto">
          <a:xfrm>
            <a:off x="2482895" y="1432079"/>
            <a:ext cx="776770" cy="235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000000"/>
                </a:solidFill>
                <a:latin typeface="Arial" charset="0"/>
              </a:rPr>
              <a:t>Plasmid</a:t>
            </a:r>
            <a:endParaRPr lang="en-US" sz="1800" dirty="0">
              <a:solidFill>
                <a:srgbClr val="000000"/>
              </a:solidFill>
              <a:latin typeface="Arial" charset="0"/>
            </a:endParaRPr>
          </a:p>
        </p:txBody>
      </p:sp>
      <p:sp>
        <p:nvSpPr>
          <p:cNvPr id="33" name="Text Box 31"/>
          <p:cNvSpPr txBox="1">
            <a:spLocks noChangeArrowheads="1"/>
          </p:cNvSpPr>
          <p:nvPr/>
        </p:nvSpPr>
        <p:spPr bwMode="auto">
          <a:xfrm>
            <a:off x="3846029" y="873283"/>
            <a:ext cx="1504904" cy="5491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000000"/>
                </a:solidFill>
                <a:latin typeface="Arial" charset="0"/>
              </a:rPr>
              <a:t>Gene inserted</a:t>
            </a:r>
            <a:br>
              <a:rPr lang="en-US" sz="1800" dirty="0" smtClean="0">
                <a:solidFill>
                  <a:srgbClr val="000000"/>
                </a:solidFill>
                <a:latin typeface="Arial" charset="0"/>
              </a:rPr>
            </a:br>
            <a:r>
              <a:rPr lang="en-US" sz="1800" dirty="0" smtClean="0">
                <a:solidFill>
                  <a:srgbClr val="000000"/>
                </a:solidFill>
                <a:latin typeface="Arial" charset="0"/>
              </a:rPr>
              <a:t>into plasmid</a:t>
            </a:r>
            <a:endParaRPr lang="en-US" sz="1800" dirty="0">
              <a:solidFill>
                <a:srgbClr val="000000"/>
              </a:solidFill>
              <a:latin typeface="Arial" charset="0"/>
            </a:endParaRPr>
          </a:p>
        </p:txBody>
      </p:sp>
      <p:sp>
        <p:nvSpPr>
          <p:cNvPr id="34" name="Text Box 31"/>
          <p:cNvSpPr txBox="1">
            <a:spLocks noChangeArrowheads="1"/>
          </p:cNvSpPr>
          <p:nvPr/>
        </p:nvSpPr>
        <p:spPr bwMode="auto">
          <a:xfrm>
            <a:off x="4912828" y="119751"/>
            <a:ext cx="2216105" cy="5829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000000"/>
                </a:solidFill>
                <a:latin typeface="Arial" charset="0"/>
              </a:rPr>
              <a:t>Cell containing gene</a:t>
            </a:r>
            <a:br>
              <a:rPr lang="en-US" sz="1800" dirty="0" smtClean="0">
                <a:solidFill>
                  <a:srgbClr val="000000"/>
                </a:solidFill>
                <a:latin typeface="Arial" charset="0"/>
              </a:rPr>
            </a:br>
            <a:r>
              <a:rPr lang="en-US" sz="1800" dirty="0" smtClean="0">
                <a:solidFill>
                  <a:srgbClr val="000000"/>
                </a:solidFill>
                <a:latin typeface="Arial" charset="0"/>
              </a:rPr>
              <a:t>of interest</a:t>
            </a:r>
            <a:endParaRPr lang="en-US" sz="1800" dirty="0">
              <a:solidFill>
                <a:srgbClr val="000000"/>
              </a:solidFill>
              <a:latin typeface="Arial" charset="0"/>
            </a:endParaRPr>
          </a:p>
        </p:txBody>
      </p:sp>
      <p:sp>
        <p:nvSpPr>
          <p:cNvPr id="35" name="Text Box 31"/>
          <p:cNvSpPr txBox="1">
            <a:spLocks noChangeArrowheads="1"/>
          </p:cNvSpPr>
          <p:nvPr/>
        </p:nvSpPr>
        <p:spPr bwMode="auto">
          <a:xfrm>
            <a:off x="2220428" y="2092484"/>
            <a:ext cx="1614971" cy="5829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000000"/>
                </a:solidFill>
                <a:latin typeface="Arial" charset="0"/>
              </a:rPr>
              <a:t>Recombinant</a:t>
            </a:r>
            <a:br>
              <a:rPr lang="en-US" sz="1800" dirty="0" smtClean="0">
                <a:solidFill>
                  <a:srgbClr val="000000"/>
                </a:solidFill>
                <a:latin typeface="Arial" charset="0"/>
              </a:rPr>
            </a:br>
            <a:r>
              <a:rPr lang="en-US" sz="1800" dirty="0" smtClean="0">
                <a:solidFill>
                  <a:srgbClr val="000000"/>
                </a:solidFill>
                <a:latin typeface="Arial" charset="0"/>
              </a:rPr>
              <a:t>DNA (plasmid)</a:t>
            </a:r>
            <a:endParaRPr lang="en-US" sz="1800" dirty="0">
              <a:solidFill>
                <a:srgbClr val="000000"/>
              </a:solidFill>
              <a:latin typeface="Arial" charset="0"/>
            </a:endParaRPr>
          </a:p>
        </p:txBody>
      </p:sp>
      <p:sp>
        <p:nvSpPr>
          <p:cNvPr id="36" name="Text Box 31"/>
          <p:cNvSpPr txBox="1">
            <a:spLocks noChangeArrowheads="1"/>
          </p:cNvSpPr>
          <p:nvPr/>
        </p:nvSpPr>
        <p:spPr bwMode="auto">
          <a:xfrm>
            <a:off x="2059564" y="5648481"/>
            <a:ext cx="903769" cy="5491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000000"/>
                </a:solidFill>
                <a:latin typeface="Arial" charset="0"/>
              </a:rPr>
              <a:t>Gene of</a:t>
            </a:r>
            <a:br>
              <a:rPr lang="en-US" sz="1800" dirty="0" smtClean="0">
                <a:solidFill>
                  <a:srgbClr val="000000"/>
                </a:solidFill>
                <a:latin typeface="Arial" charset="0"/>
              </a:rPr>
            </a:br>
            <a:r>
              <a:rPr lang="en-US" sz="1800" dirty="0" smtClean="0">
                <a:solidFill>
                  <a:srgbClr val="000000"/>
                </a:solidFill>
                <a:latin typeface="Arial" charset="0"/>
              </a:rPr>
              <a:t>interest</a:t>
            </a:r>
            <a:endParaRPr lang="en-US" sz="1800" dirty="0">
              <a:solidFill>
                <a:srgbClr val="000000"/>
              </a:solidFill>
              <a:latin typeface="Arial" charset="0"/>
            </a:endParaRPr>
          </a:p>
        </p:txBody>
      </p:sp>
      <p:sp>
        <p:nvSpPr>
          <p:cNvPr id="37" name="Text Box 31"/>
          <p:cNvSpPr txBox="1">
            <a:spLocks noChangeArrowheads="1"/>
          </p:cNvSpPr>
          <p:nvPr/>
        </p:nvSpPr>
        <p:spPr bwMode="auto">
          <a:xfrm>
            <a:off x="6792431" y="1686080"/>
            <a:ext cx="1818172" cy="8877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000000"/>
                </a:solidFill>
                <a:latin typeface="Arial" charset="0"/>
              </a:rPr>
              <a:t>DNA of</a:t>
            </a:r>
            <a:br>
              <a:rPr lang="en-US" sz="1800" dirty="0" smtClean="0">
                <a:solidFill>
                  <a:srgbClr val="000000"/>
                </a:solidFill>
                <a:latin typeface="Arial" charset="0"/>
              </a:rPr>
            </a:br>
            <a:r>
              <a:rPr lang="en-US" sz="1800" dirty="0" smtClean="0">
                <a:solidFill>
                  <a:srgbClr val="000000"/>
                </a:solidFill>
                <a:latin typeface="Arial" charset="0"/>
              </a:rPr>
              <a:t>chromosome</a:t>
            </a:r>
            <a:br>
              <a:rPr lang="en-US" sz="1800" dirty="0" smtClean="0">
                <a:solidFill>
                  <a:srgbClr val="000000"/>
                </a:solidFill>
                <a:latin typeface="Arial" charset="0"/>
              </a:rPr>
            </a:br>
            <a:r>
              <a:rPr lang="en-US" sz="1800" dirty="0" smtClean="0">
                <a:solidFill>
                  <a:srgbClr val="000000"/>
                </a:solidFill>
                <a:latin typeface="Arial" charset="0"/>
              </a:rPr>
              <a:t>(“foreign” DNA)</a:t>
            </a:r>
            <a:endParaRPr lang="en-US" sz="1800" dirty="0">
              <a:solidFill>
                <a:srgbClr val="000000"/>
              </a:solidFill>
              <a:latin typeface="Arial" charset="0"/>
            </a:endParaRPr>
          </a:p>
        </p:txBody>
      </p:sp>
      <p:sp>
        <p:nvSpPr>
          <p:cNvPr id="38" name="Text Box 31"/>
          <p:cNvSpPr txBox="1">
            <a:spLocks noChangeArrowheads="1"/>
          </p:cNvSpPr>
          <p:nvPr/>
        </p:nvSpPr>
        <p:spPr bwMode="auto">
          <a:xfrm>
            <a:off x="4684230" y="2812150"/>
            <a:ext cx="1843570" cy="5491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000000"/>
                </a:solidFill>
                <a:latin typeface="Arial" charset="0"/>
              </a:rPr>
              <a:t>Plasmid put into</a:t>
            </a:r>
            <a:br>
              <a:rPr lang="en-US" sz="1800" dirty="0" smtClean="0">
                <a:solidFill>
                  <a:srgbClr val="000000"/>
                </a:solidFill>
                <a:latin typeface="Arial" charset="0"/>
              </a:rPr>
            </a:br>
            <a:r>
              <a:rPr lang="en-US" sz="1800" dirty="0" smtClean="0">
                <a:solidFill>
                  <a:srgbClr val="000000"/>
                </a:solidFill>
                <a:latin typeface="Arial" charset="0"/>
              </a:rPr>
              <a:t>bacterial cell</a:t>
            </a:r>
            <a:br>
              <a:rPr lang="en-US" sz="1800" dirty="0" smtClean="0">
                <a:solidFill>
                  <a:srgbClr val="000000"/>
                </a:solidFill>
                <a:latin typeface="Arial" charset="0"/>
              </a:rPr>
            </a:br>
            <a:endParaRPr lang="en-US" sz="1800" dirty="0">
              <a:solidFill>
                <a:srgbClr val="000000"/>
              </a:solidFill>
              <a:latin typeface="Arial" charset="0"/>
            </a:endParaRPr>
          </a:p>
        </p:txBody>
      </p:sp>
      <p:sp>
        <p:nvSpPr>
          <p:cNvPr id="39" name="Text Box 31"/>
          <p:cNvSpPr txBox="1">
            <a:spLocks noChangeArrowheads="1"/>
          </p:cNvSpPr>
          <p:nvPr/>
        </p:nvSpPr>
        <p:spPr bwMode="auto">
          <a:xfrm>
            <a:off x="1830962" y="3853550"/>
            <a:ext cx="1504904" cy="6253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000000"/>
                </a:solidFill>
                <a:latin typeface="Arial" charset="0"/>
              </a:rPr>
              <a:t>Recombinant</a:t>
            </a:r>
            <a:br>
              <a:rPr lang="en-US" sz="1800" dirty="0" smtClean="0">
                <a:solidFill>
                  <a:srgbClr val="000000"/>
                </a:solidFill>
                <a:latin typeface="Arial" charset="0"/>
              </a:rPr>
            </a:br>
            <a:r>
              <a:rPr lang="en-US" sz="1800" dirty="0" smtClean="0">
                <a:solidFill>
                  <a:srgbClr val="000000"/>
                </a:solidFill>
                <a:latin typeface="Arial" charset="0"/>
              </a:rPr>
              <a:t>bacterium</a:t>
            </a:r>
            <a:endParaRPr lang="en-US" sz="1800" dirty="0">
              <a:solidFill>
                <a:srgbClr val="000000"/>
              </a:solidFill>
              <a:latin typeface="Arial" charset="0"/>
            </a:endParaRPr>
          </a:p>
        </p:txBody>
      </p:sp>
      <p:sp>
        <p:nvSpPr>
          <p:cNvPr id="40" name="Text Box 31"/>
          <p:cNvSpPr txBox="1">
            <a:spLocks noChangeArrowheads="1"/>
          </p:cNvSpPr>
          <p:nvPr/>
        </p:nvSpPr>
        <p:spPr bwMode="auto">
          <a:xfrm>
            <a:off x="4675762" y="4522432"/>
            <a:ext cx="4265038" cy="8962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000000"/>
                </a:solidFill>
                <a:latin typeface="Arial" charset="0"/>
              </a:rPr>
              <a:t>Host cell grown in culture to form a </a:t>
            </a:r>
            <a:br>
              <a:rPr lang="en-US" sz="1800" dirty="0" smtClean="0">
                <a:solidFill>
                  <a:srgbClr val="000000"/>
                </a:solidFill>
                <a:latin typeface="Arial" charset="0"/>
              </a:rPr>
            </a:br>
            <a:r>
              <a:rPr lang="en-US" sz="1800" dirty="0" smtClean="0">
                <a:solidFill>
                  <a:srgbClr val="000000"/>
                </a:solidFill>
                <a:latin typeface="Arial" charset="0"/>
              </a:rPr>
              <a:t>clone of</a:t>
            </a:r>
            <a:r>
              <a:rPr lang="en-US" sz="1800" dirty="0">
                <a:solidFill>
                  <a:srgbClr val="000000"/>
                </a:solidFill>
                <a:latin typeface="Arial" charset="0"/>
              </a:rPr>
              <a:t> </a:t>
            </a:r>
            <a:r>
              <a:rPr lang="en-US" sz="1800" dirty="0" smtClean="0">
                <a:solidFill>
                  <a:srgbClr val="000000"/>
                </a:solidFill>
                <a:latin typeface="Arial" charset="0"/>
              </a:rPr>
              <a:t>cells containing the “cloned” </a:t>
            </a:r>
            <a:br>
              <a:rPr lang="en-US" sz="1800" dirty="0" smtClean="0">
                <a:solidFill>
                  <a:srgbClr val="000000"/>
                </a:solidFill>
                <a:latin typeface="Arial" charset="0"/>
              </a:rPr>
            </a:br>
            <a:r>
              <a:rPr lang="en-US" sz="1800" dirty="0" smtClean="0">
                <a:solidFill>
                  <a:srgbClr val="000000"/>
                </a:solidFill>
                <a:latin typeface="Arial" charset="0"/>
              </a:rPr>
              <a:t>gene of interest</a:t>
            </a:r>
            <a:endParaRPr lang="en-US" sz="1800" dirty="0">
              <a:solidFill>
                <a:srgbClr val="000000"/>
              </a:solidFill>
              <a:latin typeface="Arial" charset="0"/>
            </a:endParaRPr>
          </a:p>
        </p:txBody>
      </p:sp>
      <p:sp>
        <p:nvSpPr>
          <p:cNvPr id="41" name="Text Box 31"/>
          <p:cNvSpPr txBox="1">
            <a:spLocks noChangeArrowheads="1"/>
          </p:cNvSpPr>
          <p:nvPr/>
        </p:nvSpPr>
        <p:spPr bwMode="auto">
          <a:xfrm>
            <a:off x="4895898" y="1999348"/>
            <a:ext cx="1022302" cy="5829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000000"/>
                </a:solidFill>
                <a:latin typeface="Arial" charset="0"/>
              </a:rPr>
              <a:t>Gene of</a:t>
            </a:r>
            <a:br>
              <a:rPr lang="en-US" sz="1800" dirty="0" smtClean="0">
                <a:solidFill>
                  <a:srgbClr val="000000"/>
                </a:solidFill>
                <a:latin typeface="Arial" charset="0"/>
              </a:rPr>
            </a:br>
            <a:r>
              <a:rPr lang="en-US" sz="1800" dirty="0" smtClean="0">
                <a:solidFill>
                  <a:srgbClr val="000000"/>
                </a:solidFill>
                <a:latin typeface="Arial" charset="0"/>
              </a:rPr>
              <a:t>interest</a:t>
            </a:r>
            <a:endParaRPr lang="en-US" sz="1800" dirty="0">
              <a:solidFill>
                <a:srgbClr val="000000"/>
              </a:solidFill>
              <a:latin typeface="Arial" charset="0"/>
            </a:endParaRPr>
          </a:p>
        </p:txBody>
      </p:sp>
      <p:sp>
        <p:nvSpPr>
          <p:cNvPr id="42" name="Text Box 31"/>
          <p:cNvSpPr txBox="1">
            <a:spLocks noChangeArrowheads="1"/>
          </p:cNvSpPr>
          <p:nvPr/>
        </p:nvSpPr>
        <p:spPr bwMode="auto">
          <a:xfrm>
            <a:off x="2051099" y="5648480"/>
            <a:ext cx="1022302" cy="5829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000000"/>
                </a:solidFill>
                <a:latin typeface="Arial" charset="0"/>
              </a:rPr>
              <a:t>Gene of</a:t>
            </a:r>
            <a:br>
              <a:rPr lang="en-US" sz="1800" dirty="0" smtClean="0">
                <a:solidFill>
                  <a:srgbClr val="000000"/>
                </a:solidFill>
                <a:latin typeface="Arial" charset="0"/>
              </a:rPr>
            </a:br>
            <a:r>
              <a:rPr lang="en-US" sz="1800" dirty="0" smtClean="0">
                <a:solidFill>
                  <a:srgbClr val="000000"/>
                </a:solidFill>
                <a:latin typeface="Arial" charset="0"/>
              </a:rPr>
              <a:t>interest</a:t>
            </a:r>
            <a:endParaRPr lang="en-US" sz="1800" dirty="0">
              <a:solidFill>
                <a:srgbClr val="000000"/>
              </a:solidFill>
              <a:latin typeface="Arial" charset="0"/>
            </a:endParaRPr>
          </a:p>
        </p:txBody>
      </p:sp>
      <p:sp>
        <p:nvSpPr>
          <p:cNvPr id="43" name="Text Box 31"/>
          <p:cNvSpPr txBox="1">
            <a:spLocks noChangeArrowheads="1"/>
          </p:cNvSpPr>
          <p:nvPr/>
        </p:nvSpPr>
        <p:spPr bwMode="auto">
          <a:xfrm>
            <a:off x="5192232" y="5978676"/>
            <a:ext cx="2649323" cy="6479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000000"/>
                </a:solidFill>
                <a:latin typeface="Arial" charset="0"/>
              </a:rPr>
              <a:t>Protein expressed</a:t>
            </a:r>
            <a:br>
              <a:rPr lang="en-US" sz="1800" dirty="0" smtClean="0">
                <a:solidFill>
                  <a:srgbClr val="000000"/>
                </a:solidFill>
                <a:latin typeface="Arial" charset="0"/>
              </a:rPr>
            </a:br>
            <a:r>
              <a:rPr lang="en-US" sz="1800" dirty="0" smtClean="0">
                <a:solidFill>
                  <a:srgbClr val="000000"/>
                </a:solidFill>
                <a:latin typeface="Arial" charset="0"/>
              </a:rPr>
              <a:t>from gene of interest</a:t>
            </a:r>
            <a:endParaRPr lang="en-US" sz="1800" dirty="0">
              <a:solidFill>
                <a:srgbClr val="000000"/>
              </a:solidFill>
              <a:latin typeface="Arial" charset="0"/>
            </a:endParaRPr>
          </a:p>
        </p:txBody>
      </p:sp>
      <p:grpSp>
        <p:nvGrpSpPr>
          <p:cNvPr id="17" name="Group 16"/>
          <p:cNvGrpSpPr/>
          <p:nvPr/>
        </p:nvGrpSpPr>
        <p:grpSpPr>
          <a:xfrm>
            <a:off x="3518528" y="906205"/>
            <a:ext cx="248241" cy="259111"/>
            <a:chOff x="3518528" y="906205"/>
            <a:chExt cx="248241" cy="259111"/>
          </a:xfrm>
        </p:grpSpPr>
        <p:sp>
          <p:nvSpPr>
            <p:cNvPr id="45" name="Oval 44"/>
            <p:cNvSpPr/>
            <p:nvPr/>
          </p:nvSpPr>
          <p:spPr bwMode="auto">
            <a:xfrm>
              <a:off x="3518528" y="917075"/>
              <a:ext cx="248241" cy="248241"/>
            </a:xfrm>
            <a:prstGeom prst="ellipse">
              <a:avLst/>
            </a:prstGeom>
            <a:solidFill>
              <a:srgbClr val="0093C5"/>
            </a:solidFill>
            <a:ln w="9525" cap="flat" cmpd="sng" algn="ctr">
              <a:solidFill>
                <a:srgbClr val="0093C5"/>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46" name="Text Box 31"/>
            <p:cNvSpPr txBox="1">
              <a:spLocks noChangeArrowheads="1"/>
            </p:cNvSpPr>
            <p:nvPr/>
          </p:nvSpPr>
          <p:spPr bwMode="auto">
            <a:xfrm>
              <a:off x="3529110" y="906205"/>
              <a:ext cx="224367" cy="233119"/>
            </a:xfrm>
            <a:prstGeom prst="rect">
              <a:avLst/>
            </a:prstGeom>
            <a:noFill/>
            <a:ln w="6350" cmpd="sng">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600" dirty="0" smtClean="0">
                  <a:solidFill>
                    <a:srgbClr val="FFFFFF"/>
                  </a:solidFill>
                  <a:latin typeface="Arial" charset="0"/>
                </a:rPr>
                <a:t>1</a:t>
              </a:r>
              <a:endParaRPr lang="en-US" sz="1600" dirty="0">
                <a:solidFill>
                  <a:srgbClr val="FFFFFF"/>
                </a:solidFill>
                <a:latin typeface="Arial" charset="0"/>
              </a:endParaRPr>
            </a:p>
          </p:txBody>
        </p:sp>
      </p:grpSp>
      <p:sp>
        <p:nvSpPr>
          <p:cNvPr id="48" name="Oval 47"/>
          <p:cNvSpPr/>
          <p:nvPr/>
        </p:nvSpPr>
        <p:spPr bwMode="auto">
          <a:xfrm>
            <a:off x="4356728" y="2830540"/>
            <a:ext cx="248241" cy="248241"/>
          </a:xfrm>
          <a:prstGeom prst="ellipse">
            <a:avLst/>
          </a:prstGeom>
          <a:solidFill>
            <a:srgbClr val="0093C5"/>
          </a:solidFill>
          <a:ln w="9525" cap="flat" cmpd="sng" algn="ctr">
            <a:solidFill>
              <a:srgbClr val="0093C5"/>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49" name="Text Box 31"/>
          <p:cNvSpPr txBox="1">
            <a:spLocks noChangeArrowheads="1"/>
          </p:cNvSpPr>
          <p:nvPr/>
        </p:nvSpPr>
        <p:spPr bwMode="auto">
          <a:xfrm>
            <a:off x="4375777" y="2819670"/>
            <a:ext cx="224367" cy="233119"/>
          </a:xfrm>
          <a:prstGeom prst="rect">
            <a:avLst/>
          </a:prstGeom>
          <a:noFill/>
          <a:ln w="6350" cmpd="sng">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600" dirty="0" smtClean="0">
                <a:solidFill>
                  <a:srgbClr val="FFFFFF"/>
                </a:solidFill>
                <a:latin typeface="Arial" charset="0"/>
              </a:rPr>
              <a:t>2</a:t>
            </a:r>
            <a:endParaRPr lang="en-US" sz="1600" dirty="0">
              <a:solidFill>
                <a:srgbClr val="FFFFFF"/>
              </a:solidFill>
              <a:latin typeface="Arial" charset="0"/>
            </a:endParaRPr>
          </a:p>
        </p:txBody>
      </p:sp>
      <p:sp>
        <p:nvSpPr>
          <p:cNvPr id="51" name="Oval 50"/>
          <p:cNvSpPr/>
          <p:nvPr/>
        </p:nvSpPr>
        <p:spPr bwMode="auto">
          <a:xfrm>
            <a:off x="4348261" y="4549274"/>
            <a:ext cx="248241" cy="248241"/>
          </a:xfrm>
          <a:prstGeom prst="ellipse">
            <a:avLst/>
          </a:prstGeom>
          <a:solidFill>
            <a:srgbClr val="0093C5"/>
          </a:solidFill>
          <a:ln w="9525" cap="flat" cmpd="sng" algn="ctr">
            <a:solidFill>
              <a:srgbClr val="0093C5"/>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52" name="Text Box 31"/>
          <p:cNvSpPr txBox="1">
            <a:spLocks noChangeArrowheads="1"/>
          </p:cNvSpPr>
          <p:nvPr/>
        </p:nvSpPr>
        <p:spPr bwMode="auto">
          <a:xfrm>
            <a:off x="4367310" y="4538404"/>
            <a:ext cx="224367" cy="233119"/>
          </a:xfrm>
          <a:prstGeom prst="rect">
            <a:avLst/>
          </a:prstGeom>
          <a:noFill/>
          <a:ln w="6350" cmpd="sng">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600" dirty="0" smtClean="0">
                <a:solidFill>
                  <a:srgbClr val="FFFFFF"/>
                </a:solidFill>
                <a:latin typeface="Arial" charset="0"/>
              </a:rPr>
              <a:t>3</a:t>
            </a:r>
            <a:endParaRPr lang="en-US" sz="1600" dirty="0">
              <a:solidFill>
                <a:srgbClr val="FFFFFF"/>
              </a:solidFill>
              <a:latin typeface="Arial" charset="0"/>
            </a:endParaRPr>
          </a:p>
        </p:txBody>
      </p:sp>
      <p:cxnSp>
        <p:nvCxnSpPr>
          <p:cNvPr id="44" name="Straight Connector 43"/>
          <p:cNvCxnSpPr/>
          <p:nvPr/>
        </p:nvCxnSpPr>
        <p:spPr bwMode="auto">
          <a:xfrm flipH="1">
            <a:off x="5507567" y="1481667"/>
            <a:ext cx="194733" cy="58420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62007893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_05bGeneCloningAndUses-U.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9680" y="134112"/>
            <a:ext cx="6644640" cy="6437376"/>
          </a:xfrm>
          <a:prstGeom prst="rect">
            <a:avLst/>
          </a:prstGeom>
        </p:spPr>
      </p:pic>
      <p:sp>
        <p:nvSpPr>
          <p:cNvPr id="9217" name="Rectangle 3"/>
          <p:cNvSpPr>
            <a:spLocks noGrp="1" noChangeArrowheads="1"/>
          </p:cNvSpPr>
          <p:nvPr>
            <p:ph type="ctrTitle"/>
          </p:nvPr>
        </p:nvSpPr>
        <p:spPr bwMode="auto">
          <a:xfrm>
            <a:off x="20638" y="0"/>
            <a:ext cx="5648325" cy="30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20.5b</a:t>
            </a:r>
            <a:endParaRPr lang="en-US" sz="1200" dirty="0">
              <a:latin typeface="Arial" charset="0"/>
            </a:endParaRPr>
          </a:p>
        </p:txBody>
      </p:sp>
      <p:cxnSp>
        <p:nvCxnSpPr>
          <p:cNvPr id="6" name="Straight Connector 5"/>
          <p:cNvCxnSpPr/>
          <p:nvPr/>
        </p:nvCxnSpPr>
        <p:spPr bwMode="auto">
          <a:xfrm>
            <a:off x="5194632" y="604900"/>
            <a:ext cx="351035" cy="267167"/>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7" name="Straight Connector 6"/>
          <p:cNvCxnSpPr/>
          <p:nvPr/>
        </p:nvCxnSpPr>
        <p:spPr bwMode="auto">
          <a:xfrm flipH="1" flipV="1">
            <a:off x="3378200" y="592667"/>
            <a:ext cx="436366" cy="7150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nvGrpSpPr>
          <p:cNvPr id="9" name="Group 8"/>
          <p:cNvGrpSpPr/>
          <p:nvPr/>
        </p:nvGrpSpPr>
        <p:grpSpPr>
          <a:xfrm>
            <a:off x="3543928" y="2413272"/>
            <a:ext cx="248241" cy="259111"/>
            <a:chOff x="3518528" y="906205"/>
            <a:chExt cx="248241" cy="259111"/>
          </a:xfrm>
        </p:grpSpPr>
        <p:sp>
          <p:nvSpPr>
            <p:cNvPr id="10" name="Oval 9"/>
            <p:cNvSpPr/>
            <p:nvPr/>
          </p:nvSpPr>
          <p:spPr bwMode="auto">
            <a:xfrm>
              <a:off x="3518528" y="917075"/>
              <a:ext cx="248241" cy="248241"/>
            </a:xfrm>
            <a:prstGeom prst="ellipse">
              <a:avLst/>
            </a:prstGeom>
            <a:solidFill>
              <a:srgbClr val="0093C5"/>
            </a:solidFill>
            <a:ln w="9525" cap="flat" cmpd="sng" algn="ctr">
              <a:solidFill>
                <a:srgbClr val="0093C5"/>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1" name="Text Box 31"/>
            <p:cNvSpPr txBox="1">
              <a:spLocks noChangeArrowheads="1"/>
            </p:cNvSpPr>
            <p:nvPr/>
          </p:nvSpPr>
          <p:spPr bwMode="auto">
            <a:xfrm>
              <a:off x="3529110" y="906205"/>
              <a:ext cx="224367" cy="233119"/>
            </a:xfrm>
            <a:prstGeom prst="rect">
              <a:avLst/>
            </a:prstGeom>
            <a:noFill/>
            <a:ln w="6350" cmpd="sng">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600" dirty="0" smtClean="0">
                  <a:solidFill>
                    <a:srgbClr val="FFFFFF"/>
                  </a:solidFill>
                  <a:latin typeface="Arial" charset="0"/>
                </a:rPr>
                <a:t>4</a:t>
              </a:r>
              <a:endParaRPr lang="en-US" sz="1600" dirty="0">
                <a:solidFill>
                  <a:srgbClr val="FFFFFF"/>
                </a:solidFill>
                <a:latin typeface="Arial" charset="0"/>
              </a:endParaRPr>
            </a:p>
          </p:txBody>
        </p:sp>
      </p:grpSp>
      <p:sp>
        <p:nvSpPr>
          <p:cNvPr id="13" name="Text Box 31"/>
          <p:cNvSpPr txBox="1">
            <a:spLocks noChangeArrowheads="1"/>
          </p:cNvSpPr>
          <p:nvPr/>
        </p:nvSpPr>
        <p:spPr bwMode="auto">
          <a:xfrm>
            <a:off x="2440565" y="407614"/>
            <a:ext cx="971501" cy="5491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000000"/>
                </a:solidFill>
                <a:latin typeface="Arial" charset="0"/>
              </a:rPr>
              <a:t>Gene of</a:t>
            </a:r>
            <a:br>
              <a:rPr lang="en-US" sz="1800" dirty="0" smtClean="0">
                <a:solidFill>
                  <a:srgbClr val="000000"/>
                </a:solidFill>
                <a:latin typeface="Arial" charset="0"/>
              </a:rPr>
            </a:br>
            <a:r>
              <a:rPr lang="en-US" sz="1800" dirty="0" smtClean="0">
                <a:solidFill>
                  <a:srgbClr val="000000"/>
                </a:solidFill>
                <a:latin typeface="Arial" charset="0"/>
              </a:rPr>
              <a:t>interest</a:t>
            </a:r>
            <a:endParaRPr lang="en-US" sz="1800" dirty="0">
              <a:solidFill>
                <a:srgbClr val="000000"/>
              </a:solidFill>
              <a:latin typeface="Arial" charset="0"/>
            </a:endParaRPr>
          </a:p>
        </p:txBody>
      </p:sp>
      <p:sp>
        <p:nvSpPr>
          <p:cNvPr id="14" name="Text Box 31"/>
          <p:cNvSpPr txBox="1">
            <a:spLocks noChangeArrowheads="1"/>
          </p:cNvSpPr>
          <p:nvPr/>
        </p:nvSpPr>
        <p:spPr bwMode="auto">
          <a:xfrm>
            <a:off x="5573232" y="737812"/>
            <a:ext cx="2292301" cy="557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000000"/>
                </a:solidFill>
                <a:latin typeface="Arial" charset="0"/>
              </a:rPr>
              <a:t>Protein expressed</a:t>
            </a:r>
            <a:br>
              <a:rPr lang="en-US" sz="1800" dirty="0" smtClean="0">
                <a:solidFill>
                  <a:srgbClr val="000000"/>
                </a:solidFill>
                <a:latin typeface="Arial" charset="0"/>
              </a:rPr>
            </a:br>
            <a:r>
              <a:rPr lang="en-US" sz="1800" dirty="0" smtClean="0">
                <a:solidFill>
                  <a:srgbClr val="000000"/>
                </a:solidFill>
                <a:latin typeface="Arial" charset="0"/>
              </a:rPr>
              <a:t>from gene of interest</a:t>
            </a:r>
            <a:endParaRPr lang="en-US" sz="1800" dirty="0">
              <a:solidFill>
                <a:srgbClr val="000000"/>
              </a:solidFill>
              <a:latin typeface="Arial" charset="0"/>
            </a:endParaRPr>
          </a:p>
        </p:txBody>
      </p:sp>
      <p:sp>
        <p:nvSpPr>
          <p:cNvPr id="15" name="Text Box 31"/>
          <p:cNvSpPr txBox="1">
            <a:spLocks noChangeArrowheads="1"/>
          </p:cNvSpPr>
          <p:nvPr/>
        </p:nvSpPr>
        <p:spPr bwMode="auto">
          <a:xfrm>
            <a:off x="1720898" y="1508282"/>
            <a:ext cx="1691170" cy="2866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000000"/>
                </a:solidFill>
                <a:latin typeface="Arial" charset="0"/>
              </a:rPr>
              <a:t>Copies of gene</a:t>
            </a:r>
            <a:endParaRPr lang="en-US" sz="1800" dirty="0">
              <a:solidFill>
                <a:srgbClr val="000000"/>
              </a:solidFill>
              <a:latin typeface="Arial" charset="0"/>
            </a:endParaRPr>
          </a:p>
        </p:txBody>
      </p:sp>
      <p:sp>
        <p:nvSpPr>
          <p:cNvPr id="16" name="Text Box 31"/>
          <p:cNvSpPr txBox="1">
            <a:spLocks noChangeArrowheads="1"/>
          </p:cNvSpPr>
          <p:nvPr/>
        </p:nvSpPr>
        <p:spPr bwMode="auto">
          <a:xfrm>
            <a:off x="1289098" y="3557215"/>
            <a:ext cx="2991274" cy="610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000000"/>
                </a:solidFill>
                <a:latin typeface="Arial" charset="0"/>
              </a:rPr>
              <a:t>Gene for pest resistance</a:t>
            </a:r>
            <a:br>
              <a:rPr lang="en-US" sz="1800" dirty="0" smtClean="0">
                <a:solidFill>
                  <a:srgbClr val="000000"/>
                </a:solidFill>
                <a:latin typeface="Arial" charset="0"/>
              </a:rPr>
            </a:br>
            <a:r>
              <a:rPr lang="en-US" sz="1800" dirty="0" smtClean="0">
                <a:solidFill>
                  <a:srgbClr val="000000"/>
                </a:solidFill>
                <a:latin typeface="Arial" charset="0"/>
              </a:rPr>
              <a:t>inserted into plants</a:t>
            </a:r>
            <a:endParaRPr lang="en-US" sz="1800" dirty="0">
              <a:solidFill>
                <a:srgbClr val="000000"/>
              </a:solidFill>
              <a:latin typeface="Arial" charset="0"/>
            </a:endParaRPr>
          </a:p>
        </p:txBody>
      </p:sp>
      <p:sp>
        <p:nvSpPr>
          <p:cNvPr id="17" name="Text Box 31"/>
          <p:cNvSpPr txBox="1">
            <a:spLocks noChangeArrowheads="1"/>
          </p:cNvSpPr>
          <p:nvPr/>
        </p:nvSpPr>
        <p:spPr bwMode="auto">
          <a:xfrm>
            <a:off x="5657897" y="1550613"/>
            <a:ext cx="2012903" cy="2612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000000"/>
                </a:solidFill>
                <a:latin typeface="Arial" charset="0"/>
              </a:rPr>
              <a:t>Protein harvested</a:t>
            </a:r>
            <a:endParaRPr lang="en-US" sz="1800" dirty="0">
              <a:solidFill>
                <a:srgbClr val="000000"/>
              </a:solidFill>
              <a:latin typeface="Arial" charset="0"/>
            </a:endParaRPr>
          </a:p>
        </p:txBody>
      </p:sp>
      <p:sp>
        <p:nvSpPr>
          <p:cNvPr id="18" name="Text Box 31"/>
          <p:cNvSpPr txBox="1">
            <a:spLocks noChangeArrowheads="1"/>
          </p:cNvSpPr>
          <p:nvPr/>
        </p:nvSpPr>
        <p:spPr bwMode="auto">
          <a:xfrm>
            <a:off x="3879899" y="2388815"/>
            <a:ext cx="1737622" cy="8061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000000"/>
                </a:solidFill>
                <a:latin typeface="Arial" charset="0"/>
              </a:rPr>
              <a:t>Basic research</a:t>
            </a:r>
            <a:br>
              <a:rPr lang="en-US" sz="1800" dirty="0" smtClean="0">
                <a:solidFill>
                  <a:srgbClr val="000000"/>
                </a:solidFill>
                <a:latin typeface="Arial" charset="0"/>
              </a:rPr>
            </a:br>
            <a:r>
              <a:rPr lang="en-US" sz="1800" dirty="0" smtClean="0">
                <a:solidFill>
                  <a:srgbClr val="000000"/>
                </a:solidFill>
                <a:latin typeface="Arial" charset="0"/>
              </a:rPr>
              <a:t>and various</a:t>
            </a:r>
            <a:br>
              <a:rPr lang="en-US" sz="1800" dirty="0" smtClean="0">
                <a:solidFill>
                  <a:srgbClr val="000000"/>
                </a:solidFill>
                <a:latin typeface="Arial" charset="0"/>
              </a:rPr>
            </a:br>
            <a:r>
              <a:rPr lang="en-US" sz="1800" dirty="0" smtClean="0">
                <a:solidFill>
                  <a:srgbClr val="000000"/>
                </a:solidFill>
                <a:latin typeface="Arial" charset="0"/>
              </a:rPr>
              <a:t>applications</a:t>
            </a:r>
            <a:endParaRPr lang="en-US" sz="1800" dirty="0">
              <a:solidFill>
                <a:srgbClr val="000000"/>
              </a:solidFill>
              <a:latin typeface="Arial" charset="0"/>
            </a:endParaRPr>
          </a:p>
        </p:txBody>
      </p:sp>
      <p:sp>
        <p:nvSpPr>
          <p:cNvPr id="19" name="Text Box 31"/>
          <p:cNvSpPr txBox="1">
            <a:spLocks noChangeArrowheads="1"/>
          </p:cNvSpPr>
          <p:nvPr/>
        </p:nvSpPr>
        <p:spPr bwMode="auto">
          <a:xfrm>
            <a:off x="4989032" y="3557213"/>
            <a:ext cx="2921625" cy="52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000000"/>
                </a:solidFill>
                <a:latin typeface="Arial" charset="0"/>
              </a:rPr>
              <a:t>Human growth hormone</a:t>
            </a:r>
            <a:br>
              <a:rPr lang="en-US" sz="1800" dirty="0" smtClean="0">
                <a:solidFill>
                  <a:srgbClr val="000000"/>
                </a:solidFill>
                <a:latin typeface="Arial" charset="0"/>
              </a:rPr>
            </a:br>
            <a:r>
              <a:rPr lang="en-US" sz="1800" dirty="0" smtClean="0">
                <a:solidFill>
                  <a:srgbClr val="000000"/>
                </a:solidFill>
                <a:latin typeface="Arial" charset="0"/>
              </a:rPr>
              <a:t>treats stunted growth</a:t>
            </a:r>
            <a:endParaRPr lang="en-US" sz="1800" dirty="0">
              <a:solidFill>
                <a:srgbClr val="000000"/>
              </a:solidFill>
              <a:latin typeface="Arial" charset="0"/>
            </a:endParaRPr>
          </a:p>
        </p:txBody>
      </p:sp>
      <p:sp>
        <p:nvSpPr>
          <p:cNvPr id="20" name="Text Box 31"/>
          <p:cNvSpPr txBox="1">
            <a:spLocks noChangeArrowheads="1"/>
          </p:cNvSpPr>
          <p:nvPr/>
        </p:nvSpPr>
        <p:spPr bwMode="auto">
          <a:xfrm>
            <a:off x="1576965" y="5716214"/>
            <a:ext cx="2258435" cy="879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000000"/>
                </a:solidFill>
                <a:latin typeface="Arial" charset="0"/>
              </a:rPr>
              <a:t>Gene used to alter </a:t>
            </a:r>
            <a:br>
              <a:rPr lang="en-US" sz="1800" dirty="0" smtClean="0">
                <a:solidFill>
                  <a:srgbClr val="000000"/>
                </a:solidFill>
                <a:latin typeface="Arial" charset="0"/>
              </a:rPr>
            </a:br>
            <a:r>
              <a:rPr lang="en-US" sz="1800" dirty="0" smtClean="0">
                <a:solidFill>
                  <a:srgbClr val="000000"/>
                </a:solidFill>
                <a:latin typeface="Arial" charset="0"/>
              </a:rPr>
              <a:t>bacteria</a:t>
            </a:r>
            <a:r>
              <a:rPr lang="en-US" sz="1800" dirty="0">
                <a:solidFill>
                  <a:srgbClr val="000000"/>
                </a:solidFill>
                <a:latin typeface="Arial" charset="0"/>
              </a:rPr>
              <a:t> </a:t>
            </a:r>
            <a:r>
              <a:rPr lang="en-US" sz="1800" dirty="0" smtClean="0">
                <a:solidFill>
                  <a:srgbClr val="000000"/>
                </a:solidFill>
                <a:latin typeface="Arial" charset="0"/>
              </a:rPr>
              <a:t>for cleaning </a:t>
            </a:r>
            <a:br>
              <a:rPr lang="en-US" sz="1800" dirty="0" smtClean="0">
                <a:solidFill>
                  <a:srgbClr val="000000"/>
                </a:solidFill>
                <a:latin typeface="Arial" charset="0"/>
              </a:rPr>
            </a:br>
            <a:r>
              <a:rPr lang="en-US" sz="1800" dirty="0" smtClean="0">
                <a:solidFill>
                  <a:srgbClr val="000000"/>
                </a:solidFill>
                <a:latin typeface="Arial" charset="0"/>
              </a:rPr>
              <a:t>up toxic waste</a:t>
            </a:r>
            <a:endParaRPr lang="en-US" sz="1800" dirty="0">
              <a:solidFill>
                <a:srgbClr val="000000"/>
              </a:solidFill>
              <a:latin typeface="Arial" charset="0"/>
            </a:endParaRPr>
          </a:p>
        </p:txBody>
      </p:sp>
      <p:sp>
        <p:nvSpPr>
          <p:cNvPr id="21" name="Text Box 31"/>
          <p:cNvSpPr txBox="1">
            <a:spLocks noChangeArrowheads="1"/>
          </p:cNvSpPr>
          <p:nvPr/>
        </p:nvSpPr>
        <p:spPr bwMode="auto">
          <a:xfrm>
            <a:off x="5319231" y="5716213"/>
            <a:ext cx="2080636" cy="8285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000000"/>
                </a:solidFill>
                <a:latin typeface="Arial" charset="0"/>
              </a:rPr>
              <a:t>Protein dissolves </a:t>
            </a:r>
            <a:br>
              <a:rPr lang="en-US" sz="1800" dirty="0" smtClean="0">
                <a:solidFill>
                  <a:srgbClr val="000000"/>
                </a:solidFill>
                <a:latin typeface="Arial" charset="0"/>
              </a:rPr>
            </a:br>
            <a:r>
              <a:rPr lang="en-US" sz="1800" dirty="0" smtClean="0">
                <a:solidFill>
                  <a:srgbClr val="000000"/>
                </a:solidFill>
                <a:latin typeface="Arial" charset="0"/>
              </a:rPr>
              <a:t>blood clots</a:t>
            </a:r>
            <a:r>
              <a:rPr lang="en-US" sz="1800" dirty="0">
                <a:solidFill>
                  <a:srgbClr val="000000"/>
                </a:solidFill>
                <a:latin typeface="Arial" charset="0"/>
              </a:rPr>
              <a:t> </a:t>
            </a:r>
            <a:r>
              <a:rPr lang="en-US" sz="1800" dirty="0" smtClean="0">
                <a:solidFill>
                  <a:srgbClr val="000000"/>
                </a:solidFill>
                <a:latin typeface="Arial" charset="0"/>
              </a:rPr>
              <a:t>in heart </a:t>
            </a:r>
            <a:br>
              <a:rPr lang="en-US" sz="1800" dirty="0" smtClean="0">
                <a:solidFill>
                  <a:srgbClr val="000000"/>
                </a:solidFill>
                <a:latin typeface="Arial" charset="0"/>
              </a:rPr>
            </a:br>
            <a:r>
              <a:rPr lang="en-US" sz="1800" dirty="0" smtClean="0">
                <a:solidFill>
                  <a:srgbClr val="000000"/>
                </a:solidFill>
                <a:latin typeface="Arial" charset="0"/>
              </a:rPr>
              <a:t>attack therapy</a:t>
            </a:r>
            <a:endParaRPr lang="en-US" sz="1800" dirty="0">
              <a:solidFill>
                <a:srgbClr val="000000"/>
              </a:solidFill>
              <a:latin typeface="Arial" charset="0"/>
            </a:endParaRPr>
          </a:p>
        </p:txBody>
      </p:sp>
    </p:spTree>
    <p:extLst>
      <p:ext uri="{BB962C8B-B14F-4D97-AF65-F5344CB8AC3E}">
        <p14:creationId xmlns:p14="http://schemas.microsoft.com/office/powerpoint/2010/main" val="373889048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smtClean="0"/>
              <a:t> </a:t>
            </a:r>
            <a:endParaRPr lang="en-US" dirty="0"/>
          </a:p>
        </p:txBody>
      </p:sp>
      <p:sp>
        <p:nvSpPr>
          <p:cNvPr id="4099" name="Rectangle 3"/>
          <p:cNvSpPr>
            <a:spLocks noGrp="1" noChangeArrowheads="1"/>
          </p:cNvSpPr>
          <p:nvPr>
            <p:ph idx="1"/>
          </p:nvPr>
        </p:nvSpPr>
        <p:spPr/>
        <p:txBody>
          <a:bodyPr/>
          <a:lstStyle/>
          <a:p>
            <a:r>
              <a:rPr lang="en-US" dirty="0" smtClean="0"/>
              <a:t>A plasmid used to clone a foreign gene is called a </a:t>
            </a:r>
            <a:r>
              <a:rPr lang="en-US" b="1" dirty="0" smtClean="0"/>
              <a:t>cloning vector</a:t>
            </a:r>
          </a:p>
          <a:p>
            <a:r>
              <a:rPr lang="en-US" dirty="0" smtClean="0"/>
              <a:t>Bacterial plasmids are widely used as cloning vectors because they are readily obtained, easily manipulated, easily introduced into bacterial cells, and once in the bacteria they multiply rapidly</a:t>
            </a:r>
          </a:p>
          <a:p>
            <a:r>
              <a:rPr lang="en-US" dirty="0" smtClean="0"/>
              <a:t>Gene cloning is useful for amplifying genes to produce a protein product for research, medical, or other purposes</a:t>
            </a:r>
            <a:endParaRPr lang="en-US" dirty="0"/>
          </a:p>
        </p:txBody>
      </p:sp>
      <p:sp>
        <p:nvSpPr>
          <p:cNvPr id="4100" name="Text Box 4"/>
          <p:cNvSpPr txBox="1">
            <a:spLocks noChangeArrowheads="1"/>
          </p:cNvSpPr>
          <p:nvPr/>
        </p:nvSpPr>
        <p:spPr bwMode="auto">
          <a:xfrm>
            <a:off x="6362700" y="5183188"/>
            <a:ext cx="16287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Geneva"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r"/>
            <a:endParaRPr lang="en-US" sz="1800"/>
          </a:p>
        </p:txBody>
      </p:sp>
    </p:spTree>
    <p:extLst>
      <p:ext uri="{BB962C8B-B14F-4D97-AF65-F5344CB8AC3E}">
        <p14:creationId xmlns:p14="http://schemas.microsoft.com/office/powerpoint/2010/main" val="140127578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smtClean="0"/>
              <a:t>Using Restriction Enzymes to Make a Recombinant DNA Plasmid</a:t>
            </a:r>
            <a:endParaRPr lang="en-US" dirty="0"/>
          </a:p>
        </p:txBody>
      </p:sp>
      <p:sp>
        <p:nvSpPr>
          <p:cNvPr id="4099" name="Rectangle 3"/>
          <p:cNvSpPr>
            <a:spLocks noGrp="1" noChangeArrowheads="1"/>
          </p:cNvSpPr>
          <p:nvPr>
            <p:ph idx="1"/>
          </p:nvPr>
        </p:nvSpPr>
        <p:spPr/>
        <p:txBody>
          <a:bodyPr/>
          <a:lstStyle/>
          <a:p>
            <a:r>
              <a:rPr lang="en-US" dirty="0" smtClean="0"/>
              <a:t>Bacterial </a:t>
            </a:r>
            <a:r>
              <a:rPr lang="en-US" b="1" dirty="0" smtClean="0"/>
              <a:t>restriction enzymes </a:t>
            </a:r>
            <a:r>
              <a:rPr lang="en-US" dirty="0" smtClean="0"/>
              <a:t>cut DNA molecules at specific DNA sequences called </a:t>
            </a:r>
            <a:r>
              <a:rPr lang="en-US" b="1" dirty="0" smtClean="0"/>
              <a:t>restriction sites</a:t>
            </a:r>
          </a:p>
          <a:p>
            <a:r>
              <a:rPr lang="en-US" dirty="0" smtClean="0"/>
              <a:t>A restriction enzyme usually makes many cuts, yielding </a:t>
            </a:r>
            <a:r>
              <a:rPr lang="en-US" b="1" dirty="0" smtClean="0"/>
              <a:t>restriction fragments</a:t>
            </a:r>
          </a:p>
          <a:p>
            <a:r>
              <a:rPr lang="en-US" dirty="0" smtClean="0"/>
              <a:t>The most useful restriction enzymes cut DNA</a:t>
            </a:r>
            <a:br>
              <a:rPr lang="en-US" dirty="0" smtClean="0"/>
            </a:br>
            <a:r>
              <a:rPr lang="en-US" dirty="0" smtClean="0"/>
              <a:t>in a staggered way, producing fragments with </a:t>
            </a:r>
            <a:r>
              <a:rPr lang="ja-JP" altLang="en-US" dirty="0" smtClean="0"/>
              <a:t>“</a:t>
            </a:r>
            <a:r>
              <a:rPr lang="en-US" altLang="ja-JP" b="1" dirty="0" smtClean="0"/>
              <a:t>sticky ends</a:t>
            </a:r>
            <a:r>
              <a:rPr lang="ja-JP" altLang="en-US" dirty="0" smtClean="0"/>
              <a:t>”</a:t>
            </a:r>
            <a:endParaRPr lang="en-US" dirty="0"/>
          </a:p>
        </p:txBody>
      </p:sp>
    </p:spTree>
    <p:extLst>
      <p:ext uri="{BB962C8B-B14F-4D97-AF65-F5344CB8AC3E}">
        <p14:creationId xmlns:p14="http://schemas.microsoft.com/office/powerpoint/2010/main" val="4932508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smtClean="0"/>
              <a:t> </a:t>
            </a:r>
            <a:endParaRPr lang="en-US" dirty="0"/>
          </a:p>
        </p:txBody>
      </p:sp>
      <p:sp>
        <p:nvSpPr>
          <p:cNvPr id="4099" name="Rectangle 3"/>
          <p:cNvSpPr>
            <a:spLocks noGrp="1" noChangeArrowheads="1"/>
          </p:cNvSpPr>
          <p:nvPr>
            <p:ph idx="1"/>
          </p:nvPr>
        </p:nvSpPr>
        <p:spPr/>
        <p:txBody>
          <a:bodyPr/>
          <a:lstStyle/>
          <a:p>
            <a:r>
              <a:rPr lang="en-US" dirty="0" smtClean="0"/>
              <a:t>Sticky ends can bond with complementary sticky ends of other fragments</a:t>
            </a:r>
          </a:p>
          <a:p>
            <a:r>
              <a:rPr lang="en-US" b="1" dirty="0" smtClean="0"/>
              <a:t>DNA ligase </a:t>
            </a:r>
            <a:r>
              <a:rPr lang="en-US" dirty="0" smtClean="0"/>
              <a:t>is an enzyme that seals the bonds between restriction fragments</a:t>
            </a:r>
            <a:endParaRPr lang="en-US" dirty="0"/>
          </a:p>
        </p:txBody>
      </p:sp>
      <p:sp>
        <p:nvSpPr>
          <p:cNvPr id="4100" name="Text Box 4"/>
          <p:cNvSpPr txBox="1">
            <a:spLocks noChangeArrowheads="1"/>
          </p:cNvSpPr>
          <p:nvPr/>
        </p:nvSpPr>
        <p:spPr bwMode="auto">
          <a:xfrm>
            <a:off x="6362700" y="5183188"/>
            <a:ext cx="16287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Geneva"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r"/>
            <a:endParaRPr lang="en-US" sz="1800"/>
          </a:p>
        </p:txBody>
      </p:sp>
    </p:spTree>
    <p:extLst>
      <p:ext uri="{BB962C8B-B14F-4D97-AF65-F5344CB8AC3E}">
        <p14:creationId xmlns:p14="http://schemas.microsoft.com/office/powerpoint/2010/main" val="333538311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_01_DNASequencing-U.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04" y="277368"/>
            <a:ext cx="8546592" cy="6303264"/>
          </a:xfrm>
          <a:prstGeom prst="rect">
            <a:avLst/>
          </a:prstGeom>
        </p:spPr>
      </p:pic>
      <p:sp>
        <p:nvSpPr>
          <p:cNvPr id="9217" name="Rectangle 3"/>
          <p:cNvSpPr>
            <a:spLocks noGrp="1" noChangeArrowheads="1"/>
          </p:cNvSpPr>
          <p:nvPr>
            <p:ph type="ctrTitle"/>
          </p:nvPr>
        </p:nvSpPr>
        <p:spPr bwMode="auto">
          <a:xfrm>
            <a:off x="20638" y="0"/>
            <a:ext cx="5648325" cy="30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20.1</a:t>
            </a:r>
            <a:endParaRPr lang="en-US" sz="1200" dirty="0">
              <a:latin typeface="Arial" charset="0"/>
            </a:endParaRPr>
          </a:p>
        </p:txBody>
      </p:sp>
    </p:spTree>
    <p:extLst>
      <p:ext uri="{BB962C8B-B14F-4D97-AF65-F5344CB8AC3E}">
        <p14:creationId xmlns:p14="http://schemas.microsoft.com/office/powerpoint/2010/main" val="389650039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_06_RecombinantDNA-U.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9904" y="140462"/>
            <a:ext cx="4584192" cy="6437376"/>
          </a:xfrm>
          <a:prstGeom prst="rect">
            <a:avLst/>
          </a:prstGeom>
        </p:spPr>
      </p:pic>
      <p:sp>
        <p:nvSpPr>
          <p:cNvPr id="9217" name="Rectangle 3"/>
          <p:cNvSpPr>
            <a:spLocks noGrp="1" noChangeArrowheads="1"/>
          </p:cNvSpPr>
          <p:nvPr>
            <p:ph type="ctrTitle"/>
          </p:nvPr>
        </p:nvSpPr>
        <p:spPr bwMode="auto">
          <a:xfrm>
            <a:off x="20638" y="0"/>
            <a:ext cx="5648325" cy="30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20.6</a:t>
            </a:r>
            <a:endParaRPr lang="en-US" sz="1200" dirty="0">
              <a:latin typeface="Arial" charset="0"/>
            </a:endParaRPr>
          </a:p>
        </p:txBody>
      </p:sp>
      <p:sp>
        <p:nvSpPr>
          <p:cNvPr id="27" name="Text Box 31"/>
          <p:cNvSpPr txBox="1">
            <a:spLocks noChangeArrowheads="1"/>
          </p:cNvSpPr>
          <p:nvPr/>
        </p:nvSpPr>
        <p:spPr bwMode="auto">
          <a:xfrm>
            <a:off x="3338034" y="306016"/>
            <a:ext cx="590500" cy="3205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000" dirty="0" smtClean="0">
                <a:solidFill>
                  <a:srgbClr val="000000"/>
                </a:solidFill>
                <a:latin typeface="Arial" charset="0"/>
              </a:rPr>
              <a:t>Bacterial</a:t>
            </a:r>
            <a:br>
              <a:rPr lang="en-US" sz="1000" dirty="0" smtClean="0">
                <a:solidFill>
                  <a:srgbClr val="000000"/>
                </a:solidFill>
                <a:latin typeface="Arial" charset="0"/>
              </a:rPr>
            </a:br>
            <a:r>
              <a:rPr lang="en-US" sz="1000" dirty="0" smtClean="0">
                <a:solidFill>
                  <a:srgbClr val="000000"/>
                </a:solidFill>
                <a:latin typeface="Arial" charset="0"/>
              </a:rPr>
              <a:t>plasmid</a:t>
            </a:r>
            <a:endParaRPr lang="en-US" sz="1000" dirty="0">
              <a:solidFill>
                <a:srgbClr val="000000"/>
              </a:solidFill>
              <a:latin typeface="Arial" charset="0"/>
            </a:endParaRPr>
          </a:p>
        </p:txBody>
      </p:sp>
      <p:cxnSp>
        <p:nvCxnSpPr>
          <p:cNvPr id="6" name="Straight Connector 5"/>
          <p:cNvCxnSpPr>
            <a:stCxn id="8" idx="1"/>
          </p:cNvCxnSpPr>
          <p:nvPr/>
        </p:nvCxnSpPr>
        <p:spPr bwMode="auto">
          <a:xfrm>
            <a:off x="4520229" y="2523377"/>
            <a:ext cx="972" cy="118223"/>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4" name="Left Brace 3"/>
          <p:cNvSpPr/>
          <p:nvPr/>
        </p:nvSpPr>
        <p:spPr bwMode="auto">
          <a:xfrm rot="5400000">
            <a:off x="4180415" y="920749"/>
            <a:ext cx="143933" cy="503767"/>
          </a:xfrm>
          <a:prstGeom prst="leftBrace">
            <a:avLst>
              <a:gd name="adj1" fmla="val 28592"/>
              <a:gd name="adj2" fmla="val 50000"/>
            </a:avLst>
          </a:prstGeom>
          <a:no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8" name="Left Brace 7"/>
          <p:cNvSpPr/>
          <p:nvPr/>
        </p:nvSpPr>
        <p:spPr bwMode="auto">
          <a:xfrm rot="16757452" flipV="1">
            <a:off x="4477996" y="2318263"/>
            <a:ext cx="100730" cy="310819"/>
          </a:xfrm>
          <a:prstGeom prst="leftBrace">
            <a:avLst>
              <a:gd name="adj1" fmla="val 28592"/>
              <a:gd name="adj2" fmla="val 50000"/>
            </a:avLst>
          </a:prstGeom>
          <a:no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0" name="Text Box 31"/>
          <p:cNvSpPr txBox="1">
            <a:spLocks noChangeArrowheads="1"/>
          </p:cNvSpPr>
          <p:nvPr/>
        </p:nvSpPr>
        <p:spPr bwMode="auto">
          <a:xfrm>
            <a:off x="3812166" y="966417"/>
            <a:ext cx="963033" cy="1765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000" dirty="0" smtClean="0">
                <a:solidFill>
                  <a:srgbClr val="000000"/>
                </a:solidFill>
                <a:latin typeface="Arial" charset="0"/>
              </a:rPr>
              <a:t>Restriction site</a:t>
            </a:r>
            <a:endParaRPr lang="en-US" sz="1000" dirty="0">
              <a:solidFill>
                <a:srgbClr val="000000"/>
              </a:solidFill>
              <a:latin typeface="Arial" charset="0"/>
            </a:endParaRPr>
          </a:p>
        </p:txBody>
      </p:sp>
      <p:sp>
        <p:nvSpPr>
          <p:cNvPr id="11" name="Text Box 31"/>
          <p:cNvSpPr txBox="1">
            <a:spLocks noChangeArrowheads="1"/>
          </p:cNvSpPr>
          <p:nvPr/>
        </p:nvSpPr>
        <p:spPr bwMode="auto">
          <a:xfrm>
            <a:off x="3045934" y="1341067"/>
            <a:ext cx="344966" cy="1765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000" dirty="0" smtClean="0">
                <a:solidFill>
                  <a:srgbClr val="000000"/>
                </a:solidFill>
                <a:latin typeface="Arial" charset="0"/>
              </a:rPr>
              <a:t>DNA</a:t>
            </a:r>
            <a:endParaRPr lang="en-US" sz="1000" dirty="0">
              <a:solidFill>
                <a:srgbClr val="000000"/>
              </a:solidFill>
              <a:latin typeface="Arial" charset="0"/>
            </a:endParaRPr>
          </a:p>
        </p:txBody>
      </p:sp>
      <p:sp>
        <p:nvSpPr>
          <p:cNvPr id="12" name="Text Box 31"/>
          <p:cNvSpPr txBox="1">
            <a:spLocks noChangeArrowheads="1"/>
          </p:cNvSpPr>
          <p:nvPr/>
        </p:nvSpPr>
        <p:spPr bwMode="auto">
          <a:xfrm>
            <a:off x="2516767" y="1669150"/>
            <a:ext cx="1598034" cy="4898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000" dirty="0" smtClean="0">
                <a:solidFill>
                  <a:srgbClr val="000000"/>
                </a:solidFill>
                <a:latin typeface="Arial" charset="0"/>
              </a:rPr>
              <a:t>Restriction enzyme cuts</a:t>
            </a:r>
            <a:br>
              <a:rPr lang="en-US" sz="1000" dirty="0" smtClean="0">
                <a:solidFill>
                  <a:srgbClr val="000000"/>
                </a:solidFill>
                <a:latin typeface="Arial" charset="0"/>
              </a:rPr>
            </a:br>
            <a:r>
              <a:rPr lang="en-US" sz="1000" dirty="0" smtClean="0">
                <a:solidFill>
                  <a:srgbClr val="000000"/>
                </a:solidFill>
                <a:latin typeface="Arial" charset="0"/>
              </a:rPr>
              <a:t>the sugar-phosphate</a:t>
            </a:r>
            <a:br>
              <a:rPr lang="en-US" sz="1000" dirty="0" smtClean="0">
                <a:solidFill>
                  <a:srgbClr val="000000"/>
                </a:solidFill>
                <a:latin typeface="Arial" charset="0"/>
              </a:rPr>
            </a:br>
            <a:r>
              <a:rPr lang="en-US" sz="1000" dirty="0" smtClean="0">
                <a:solidFill>
                  <a:srgbClr val="000000"/>
                </a:solidFill>
                <a:latin typeface="Arial" charset="0"/>
              </a:rPr>
              <a:t>backbones at each arrow.</a:t>
            </a:r>
            <a:endParaRPr lang="en-US" sz="1000" dirty="0">
              <a:solidFill>
                <a:srgbClr val="000000"/>
              </a:solidFill>
              <a:latin typeface="Arial" charset="0"/>
            </a:endParaRPr>
          </a:p>
        </p:txBody>
      </p:sp>
      <p:grpSp>
        <p:nvGrpSpPr>
          <p:cNvPr id="13" name="Group 12"/>
          <p:cNvGrpSpPr/>
          <p:nvPr/>
        </p:nvGrpSpPr>
        <p:grpSpPr>
          <a:xfrm>
            <a:off x="2292975" y="1693607"/>
            <a:ext cx="206074" cy="160595"/>
            <a:chOff x="1327767" y="5829572"/>
            <a:chExt cx="206074" cy="160595"/>
          </a:xfrm>
        </p:grpSpPr>
        <p:sp>
          <p:nvSpPr>
            <p:cNvPr id="14" name="Oval 13"/>
            <p:cNvSpPr/>
            <p:nvPr/>
          </p:nvSpPr>
          <p:spPr bwMode="auto">
            <a:xfrm>
              <a:off x="1374333" y="5844678"/>
              <a:ext cx="129364" cy="129364"/>
            </a:xfrm>
            <a:prstGeom prst="ellipse">
              <a:avLst/>
            </a:prstGeom>
            <a:solidFill>
              <a:srgbClr val="0093C5"/>
            </a:solidFill>
            <a:ln w="9525" cap="flat" cmpd="sng" algn="ctr">
              <a:solidFill>
                <a:srgbClr val="0093C5"/>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5" name="Text Box 31"/>
            <p:cNvSpPr txBox="1">
              <a:spLocks noChangeArrowheads="1"/>
            </p:cNvSpPr>
            <p:nvPr/>
          </p:nvSpPr>
          <p:spPr bwMode="auto">
            <a:xfrm>
              <a:off x="1327767" y="5829572"/>
              <a:ext cx="206074" cy="160595"/>
            </a:xfrm>
            <a:prstGeom prst="rect">
              <a:avLst/>
            </a:prstGeom>
            <a:noFill/>
            <a:ln w="6350" cmpd="sng">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900" dirty="0" smtClean="0">
                  <a:solidFill>
                    <a:srgbClr val="FFFFFF"/>
                  </a:solidFill>
                  <a:latin typeface="Arial" charset="0"/>
                </a:rPr>
                <a:t>1</a:t>
              </a:r>
              <a:endParaRPr lang="en-US" sz="900" dirty="0">
                <a:solidFill>
                  <a:srgbClr val="FFFFFF"/>
                </a:solidFill>
                <a:latin typeface="Arial" charset="0"/>
              </a:endParaRPr>
            </a:p>
          </p:txBody>
        </p:sp>
      </p:grpSp>
      <p:sp>
        <p:nvSpPr>
          <p:cNvPr id="16" name="Text Box 31"/>
          <p:cNvSpPr txBox="1">
            <a:spLocks noChangeArrowheads="1"/>
          </p:cNvSpPr>
          <p:nvPr/>
        </p:nvSpPr>
        <p:spPr bwMode="auto">
          <a:xfrm>
            <a:off x="2516767" y="3057682"/>
            <a:ext cx="1598034" cy="4898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000" dirty="0" smtClean="0">
                <a:solidFill>
                  <a:srgbClr val="000000"/>
                </a:solidFill>
                <a:latin typeface="Arial" charset="0"/>
              </a:rPr>
              <a:t>Base pairing of sticky</a:t>
            </a:r>
            <a:br>
              <a:rPr lang="en-US" sz="1000" dirty="0" smtClean="0">
                <a:solidFill>
                  <a:srgbClr val="000000"/>
                </a:solidFill>
                <a:latin typeface="Arial" charset="0"/>
              </a:rPr>
            </a:br>
            <a:r>
              <a:rPr lang="en-US" sz="1000" dirty="0" smtClean="0">
                <a:solidFill>
                  <a:srgbClr val="000000"/>
                </a:solidFill>
                <a:latin typeface="Arial" charset="0"/>
              </a:rPr>
              <a:t>ends produces various</a:t>
            </a:r>
            <a:br>
              <a:rPr lang="en-US" sz="1000" dirty="0" smtClean="0">
                <a:solidFill>
                  <a:srgbClr val="000000"/>
                </a:solidFill>
                <a:latin typeface="Arial" charset="0"/>
              </a:rPr>
            </a:br>
            <a:r>
              <a:rPr lang="en-US" sz="1000" dirty="0" smtClean="0">
                <a:solidFill>
                  <a:srgbClr val="000000"/>
                </a:solidFill>
                <a:latin typeface="Arial" charset="0"/>
              </a:rPr>
              <a:t>combinations.</a:t>
            </a:r>
            <a:endParaRPr lang="en-US" sz="1000" dirty="0">
              <a:solidFill>
                <a:srgbClr val="000000"/>
              </a:solidFill>
              <a:latin typeface="Arial" charset="0"/>
            </a:endParaRPr>
          </a:p>
        </p:txBody>
      </p:sp>
      <p:grpSp>
        <p:nvGrpSpPr>
          <p:cNvPr id="17" name="Group 16"/>
          <p:cNvGrpSpPr/>
          <p:nvPr/>
        </p:nvGrpSpPr>
        <p:grpSpPr>
          <a:xfrm>
            <a:off x="2292975" y="3082139"/>
            <a:ext cx="206074" cy="160595"/>
            <a:chOff x="1327767" y="5829572"/>
            <a:chExt cx="206074" cy="160595"/>
          </a:xfrm>
        </p:grpSpPr>
        <p:sp>
          <p:nvSpPr>
            <p:cNvPr id="18" name="Oval 17"/>
            <p:cNvSpPr/>
            <p:nvPr/>
          </p:nvSpPr>
          <p:spPr bwMode="auto">
            <a:xfrm>
              <a:off x="1374333" y="5844678"/>
              <a:ext cx="129364" cy="129364"/>
            </a:xfrm>
            <a:prstGeom prst="ellipse">
              <a:avLst/>
            </a:prstGeom>
            <a:solidFill>
              <a:srgbClr val="0093C5"/>
            </a:solidFill>
            <a:ln w="9525" cap="flat" cmpd="sng" algn="ctr">
              <a:solidFill>
                <a:srgbClr val="0093C5"/>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9" name="Text Box 31"/>
            <p:cNvSpPr txBox="1">
              <a:spLocks noChangeArrowheads="1"/>
            </p:cNvSpPr>
            <p:nvPr/>
          </p:nvSpPr>
          <p:spPr bwMode="auto">
            <a:xfrm>
              <a:off x="1327767" y="5829572"/>
              <a:ext cx="206074" cy="160595"/>
            </a:xfrm>
            <a:prstGeom prst="rect">
              <a:avLst/>
            </a:prstGeom>
            <a:noFill/>
            <a:ln w="6350" cmpd="sng">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900" dirty="0" smtClean="0">
                  <a:solidFill>
                    <a:srgbClr val="FFFFFF"/>
                  </a:solidFill>
                  <a:latin typeface="Arial" charset="0"/>
                </a:rPr>
                <a:t>2</a:t>
              </a:r>
              <a:endParaRPr lang="en-US" sz="900" dirty="0">
                <a:solidFill>
                  <a:srgbClr val="FFFFFF"/>
                </a:solidFill>
                <a:latin typeface="Arial" charset="0"/>
              </a:endParaRPr>
            </a:p>
          </p:txBody>
        </p:sp>
      </p:grpSp>
      <p:sp>
        <p:nvSpPr>
          <p:cNvPr id="20" name="Text Box 31"/>
          <p:cNvSpPr txBox="1">
            <a:spLocks noChangeArrowheads="1"/>
          </p:cNvSpPr>
          <p:nvPr/>
        </p:nvSpPr>
        <p:spPr bwMode="auto">
          <a:xfrm>
            <a:off x="2516767" y="4463150"/>
            <a:ext cx="1598034" cy="4898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000" dirty="0" smtClean="0">
                <a:solidFill>
                  <a:srgbClr val="000000"/>
                </a:solidFill>
                <a:latin typeface="Arial" charset="0"/>
              </a:rPr>
              <a:t>DNA ligase</a:t>
            </a:r>
            <a:br>
              <a:rPr lang="en-US" sz="1000" dirty="0" smtClean="0">
                <a:solidFill>
                  <a:srgbClr val="000000"/>
                </a:solidFill>
                <a:latin typeface="Arial" charset="0"/>
              </a:rPr>
            </a:br>
            <a:r>
              <a:rPr lang="en-US" sz="1000" dirty="0" smtClean="0">
                <a:solidFill>
                  <a:srgbClr val="000000"/>
                </a:solidFill>
                <a:latin typeface="Arial" charset="0"/>
              </a:rPr>
              <a:t>seals the strands.</a:t>
            </a:r>
            <a:endParaRPr lang="en-US" sz="1000" dirty="0">
              <a:solidFill>
                <a:srgbClr val="000000"/>
              </a:solidFill>
              <a:latin typeface="Arial" charset="0"/>
            </a:endParaRPr>
          </a:p>
        </p:txBody>
      </p:sp>
      <p:grpSp>
        <p:nvGrpSpPr>
          <p:cNvPr id="21" name="Group 20"/>
          <p:cNvGrpSpPr/>
          <p:nvPr/>
        </p:nvGrpSpPr>
        <p:grpSpPr>
          <a:xfrm>
            <a:off x="2292975" y="4487607"/>
            <a:ext cx="206074" cy="160595"/>
            <a:chOff x="1327767" y="5829572"/>
            <a:chExt cx="206074" cy="160595"/>
          </a:xfrm>
        </p:grpSpPr>
        <p:sp>
          <p:nvSpPr>
            <p:cNvPr id="22" name="Oval 21"/>
            <p:cNvSpPr/>
            <p:nvPr/>
          </p:nvSpPr>
          <p:spPr bwMode="auto">
            <a:xfrm>
              <a:off x="1374333" y="5844678"/>
              <a:ext cx="129364" cy="129364"/>
            </a:xfrm>
            <a:prstGeom prst="ellipse">
              <a:avLst/>
            </a:prstGeom>
            <a:solidFill>
              <a:srgbClr val="0093C5"/>
            </a:solidFill>
            <a:ln w="9525" cap="flat" cmpd="sng" algn="ctr">
              <a:solidFill>
                <a:srgbClr val="0093C5"/>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23" name="Text Box 31"/>
            <p:cNvSpPr txBox="1">
              <a:spLocks noChangeArrowheads="1"/>
            </p:cNvSpPr>
            <p:nvPr/>
          </p:nvSpPr>
          <p:spPr bwMode="auto">
            <a:xfrm>
              <a:off x="1327767" y="5829572"/>
              <a:ext cx="206074" cy="160595"/>
            </a:xfrm>
            <a:prstGeom prst="rect">
              <a:avLst/>
            </a:prstGeom>
            <a:noFill/>
            <a:ln w="6350" cmpd="sng">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900" dirty="0" smtClean="0">
                  <a:solidFill>
                    <a:srgbClr val="FFFFFF"/>
                  </a:solidFill>
                  <a:latin typeface="Arial" charset="0"/>
                </a:rPr>
                <a:t>3</a:t>
              </a:r>
              <a:endParaRPr lang="en-US" sz="900" dirty="0">
                <a:solidFill>
                  <a:srgbClr val="FFFFFF"/>
                </a:solidFill>
                <a:latin typeface="Arial" charset="0"/>
              </a:endParaRPr>
            </a:p>
          </p:txBody>
        </p:sp>
      </p:grpSp>
      <p:sp>
        <p:nvSpPr>
          <p:cNvPr id="24" name="Text Box 31"/>
          <p:cNvSpPr txBox="1">
            <a:spLocks noChangeArrowheads="1"/>
          </p:cNvSpPr>
          <p:nvPr/>
        </p:nvSpPr>
        <p:spPr bwMode="auto">
          <a:xfrm>
            <a:off x="4207984" y="2636467"/>
            <a:ext cx="694216" cy="170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000" dirty="0" smtClean="0">
                <a:solidFill>
                  <a:srgbClr val="000000"/>
                </a:solidFill>
                <a:latin typeface="Arial" charset="0"/>
              </a:rPr>
              <a:t>Sticky end</a:t>
            </a:r>
            <a:endParaRPr lang="en-US" sz="1000" dirty="0">
              <a:solidFill>
                <a:srgbClr val="000000"/>
              </a:solidFill>
              <a:latin typeface="Arial" charset="0"/>
            </a:endParaRPr>
          </a:p>
        </p:txBody>
      </p:sp>
      <p:sp>
        <p:nvSpPr>
          <p:cNvPr id="25" name="Text Box 31"/>
          <p:cNvSpPr txBox="1">
            <a:spLocks noChangeArrowheads="1"/>
          </p:cNvSpPr>
          <p:nvPr/>
        </p:nvSpPr>
        <p:spPr bwMode="auto">
          <a:xfrm>
            <a:off x="4500084" y="3468316"/>
            <a:ext cx="2364266" cy="3289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000" dirty="0" smtClean="0">
                <a:solidFill>
                  <a:srgbClr val="000000"/>
                </a:solidFill>
                <a:latin typeface="Arial" charset="0"/>
              </a:rPr>
              <a:t>Fragment from different DNA molecule</a:t>
            </a:r>
            <a:br>
              <a:rPr lang="en-US" sz="1000" dirty="0" smtClean="0">
                <a:solidFill>
                  <a:srgbClr val="000000"/>
                </a:solidFill>
                <a:latin typeface="Arial" charset="0"/>
              </a:rPr>
            </a:br>
            <a:r>
              <a:rPr lang="en-US" sz="1000" dirty="0" smtClean="0">
                <a:solidFill>
                  <a:srgbClr val="000000"/>
                </a:solidFill>
                <a:latin typeface="Arial" charset="0"/>
              </a:rPr>
              <a:t>cut by the same restriction enzyme</a:t>
            </a:r>
            <a:endParaRPr lang="en-US" sz="1000" dirty="0">
              <a:solidFill>
                <a:srgbClr val="000000"/>
              </a:solidFill>
              <a:latin typeface="Arial" charset="0"/>
            </a:endParaRPr>
          </a:p>
        </p:txBody>
      </p:sp>
      <p:sp>
        <p:nvSpPr>
          <p:cNvPr id="26" name="Text Box 31"/>
          <p:cNvSpPr txBox="1">
            <a:spLocks noChangeArrowheads="1"/>
          </p:cNvSpPr>
          <p:nvPr/>
        </p:nvSpPr>
        <p:spPr bwMode="auto">
          <a:xfrm>
            <a:off x="3471384" y="4363666"/>
            <a:ext cx="1621316" cy="2210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000" dirty="0" smtClean="0">
                <a:solidFill>
                  <a:srgbClr val="000000"/>
                </a:solidFill>
                <a:latin typeface="Arial" charset="0"/>
              </a:rPr>
              <a:t>One possible combination</a:t>
            </a:r>
            <a:endParaRPr lang="en-US" sz="1000" dirty="0">
              <a:solidFill>
                <a:srgbClr val="000000"/>
              </a:solidFill>
              <a:latin typeface="Arial" charset="0"/>
            </a:endParaRPr>
          </a:p>
        </p:txBody>
      </p:sp>
      <p:sp>
        <p:nvSpPr>
          <p:cNvPr id="28" name="Text Box 31"/>
          <p:cNvSpPr txBox="1">
            <a:spLocks noChangeArrowheads="1"/>
          </p:cNvSpPr>
          <p:nvPr/>
        </p:nvSpPr>
        <p:spPr bwMode="auto">
          <a:xfrm>
            <a:off x="3458684" y="5227266"/>
            <a:ext cx="1780066" cy="2083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000" dirty="0" smtClean="0">
                <a:solidFill>
                  <a:srgbClr val="000000"/>
                </a:solidFill>
                <a:latin typeface="Arial" charset="0"/>
              </a:rPr>
              <a:t>Recombinant DNA molecule</a:t>
            </a:r>
            <a:endParaRPr lang="en-US" sz="1000" dirty="0">
              <a:solidFill>
                <a:srgbClr val="000000"/>
              </a:solidFill>
              <a:latin typeface="Arial" charset="0"/>
            </a:endParaRPr>
          </a:p>
        </p:txBody>
      </p:sp>
      <p:sp>
        <p:nvSpPr>
          <p:cNvPr id="46" name="Text Box 31"/>
          <p:cNvSpPr txBox="1">
            <a:spLocks noChangeArrowheads="1"/>
          </p:cNvSpPr>
          <p:nvPr/>
        </p:nvSpPr>
        <p:spPr bwMode="auto">
          <a:xfrm rot="470234">
            <a:off x="4694512" y="2439305"/>
            <a:ext cx="124831" cy="119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800" dirty="0" smtClean="0">
                <a:solidFill>
                  <a:srgbClr val="000000"/>
                </a:solidFill>
                <a:latin typeface="Arial" charset="0"/>
              </a:rPr>
              <a:t>G</a:t>
            </a:r>
            <a:endParaRPr lang="en-US" sz="800" dirty="0">
              <a:solidFill>
                <a:srgbClr val="000000"/>
              </a:solidFill>
              <a:latin typeface="Arial" charset="0"/>
            </a:endParaRPr>
          </a:p>
        </p:txBody>
      </p:sp>
      <p:sp>
        <p:nvSpPr>
          <p:cNvPr id="52" name="Text Box 31"/>
          <p:cNvSpPr txBox="1">
            <a:spLocks noChangeArrowheads="1"/>
          </p:cNvSpPr>
          <p:nvPr/>
        </p:nvSpPr>
        <p:spPr bwMode="auto">
          <a:xfrm rot="21273966">
            <a:off x="3674884" y="2315331"/>
            <a:ext cx="124831" cy="119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800" dirty="0" smtClean="0">
                <a:solidFill>
                  <a:srgbClr val="000000"/>
                </a:solidFill>
                <a:latin typeface="Arial" charset="0"/>
              </a:rPr>
              <a:t>G</a:t>
            </a:r>
            <a:endParaRPr lang="en-US" sz="800" dirty="0">
              <a:solidFill>
                <a:srgbClr val="000000"/>
              </a:solidFill>
              <a:latin typeface="Arial" charset="0"/>
            </a:endParaRPr>
          </a:p>
        </p:txBody>
      </p:sp>
      <p:sp>
        <p:nvSpPr>
          <p:cNvPr id="59" name="Text Box 31"/>
          <p:cNvSpPr txBox="1">
            <a:spLocks noChangeArrowheads="1"/>
          </p:cNvSpPr>
          <p:nvPr/>
        </p:nvSpPr>
        <p:spPr bwMode="auto">
          <a:xfrm flipH="1">
            <a:off x="4982628" y="1541842"/>
            <a:ext cx="137284" cy="1200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800" dirty="0" smtClean="0">
                <a:solidFill>
                  <a:srgbClr val="000000"/>
                </a:solidFill>
                <a:latin typeface="Arial" charset="0"/>
              </a:rPr>
              <a:t>5</a:t>
            </a:r>
            <a:r>
              <a:rPr lang="en-US" sz="800" dirty="0" smtClean="0">
                <a:solidFill>
                  <a:srgbClr val="000000"/>
                </a:solidFill>
                <a:latin typeface="Symbol Std"/>
                <a:cs typeface="Symbol Std"/>
              </a:rPr>
              <a:t>′</a:t>
            </a:r>
            <a:endParaRPr lang="en-US" sz="800" dirty="0">
              <a:solidFill>
                <a:srgbClr val="000000"/>
              </a:solidFill>
              <a:latin typeface="Symbol Std"/>
              <a:cs typeface="Symbol Std"/>
            </a:endParaRPr>
          </a:p>
        </p:txBody>
      </p:sp>
      <p:sp>
        <p:nvSpPr>
          <p:cNvPr id="64" name="Text Box 31"/>
          <p:cNvSpPr txBox="1">
            <a:spLocks noChangeArrowheads="1"/>
          </p:cNvSpPr>
          <p:nvPr/>
        </p:nvSpPr>
        <p:spPr bwMode="auto">
          <a:xfrm rot="212824">
            <a:off x="5420227" y="3080958"/>
            <a:ext cx="124831" cy="119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800" dirty="0" smtClean="0">
                <a:solidFill>
                  <a:srgbClr val="000000"/>
                </a:solidFill>
                <a:latin typeface="Arial" charset="0"/>
              </a:rPr>
              <a:t>G</a:t>
            </a:r>
            <a:endParaRPr lang="en-US" sz="800" dirty="0">
              <a:solidFill>
                <a:srgbClr val="000000"/>
              </a:solidFill>
              <a:latin typeface="Arial" charset="0"/>
            </a:endParaRPr>
          </a:p>
        </p:txBody>
      </p:sp>
      <p:sp>
        <p:nvSpPr>
          <p:cNvPr id="70" name="Text Box 31"/>
          <p:cNvSpPr txBox="1">
            <a:spLocks noChangeArrowheads="1"/>
          </p:cNvSpPr>
          <p:nvPr/>
        </p:nvSpPr>
        <p:spPr bwMode="auto">
          <a:xfrm rot="592186">
            <a:off x="4814257" y="3139014"/>
            <a:ext cx="124831" cy="119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800" dirty="0" smtClean="0">
                <a:solidFill>
                  <a:srgbClr val="000000"/>
                </a:solidFill>
                <a:latin typeface="Arial" charset="0"/>
              </a:rPr>
              <a:t>G</a:t>
            </a:r>
            <a:endParaRPr lang="en-US" sz="800" dirty="0">
              <a:solidFill>
                <a:srgbClr val="000000"/>
              </a:solidFill>
              <a:latin typeface="Arial" charset="0"/>
            </a:endParaRPr>
          </a:p>
        </p:txBody>
      </p:sp>
      <p:sp>
        <p:nvSpPr>
          <p:cNvPr id="76" name="Text Box 31"/>
          <p:cNvSpPr txBox="1">
            <a:spLocks noChangeArrowheads="1"/>
          </p:cNvSpPr>
          <p:nvPr/>
        </p:nvSpPr>
        <p:spPr bwMode="auto">
          <a:xfrm flipH="1">
            <a:off x="3451372" y="1200755"/>
            <a:ext cx="137284" cy="1200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800" dirty="0" smtClean="0">
                <a:solidFill>
                  <a:srgbClr val="000000"/>
                </a:solidFill>
                <a:latin typeface="Arial" charset="0"/>
              </a:rPr>
              <a:t>5</a:t>
            </a:r>
            <a:r>
              <a:rPr lang="en-US" sz="800" dirty="0" smtClean="0">
                <a:solidFill>
                  <a:srgbClr val="000000"/>
                </a:solidFill>
                <a:latin typeface="Symbol Std"/>
                <a:cs typeface="Symbol Std"/>
              </a:rPr>
              <a:t>′</a:t>
            </a:r>
            <a:endParaRPr lang="en-US" sz="800" dirty="0">
              <a:solidFill>
                <a:srgbClr val="000000"/>
              </a:solidFill>
              <a:latin typeface="Symbol Std"/>
              <a:cs typeface="Symbol Std"/>
            </a:endParaRPr>
          </a:p>
        </p:txBody>
      </p:sp>
      <p:sp>
        <p:nvSpPr>
          <p:cNvPr id="77" name="Text Box 31"/>
          <p:cNvSpPr txBox="1">
            <a:spLocks noChangeArrowheads="1"/>
          </p:cNvSpPr>
          <p:nvPr/>
        </p:nvSpPr>
        <p:spPr bwMode="auto">
          <a:xfrm flipH="1">
            <a:off x="3171972" y="2267555"/>
            <a:ext cx="137284" cy="1200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800" dirty="0" smtClean="0">
                <a:solidFill>
                  <a:srgbClr val="000000"/>
                </a:solidFill>
                <a:latin typeface="Arial" charset="0"/>
              </a:rPr>
              <a:t>5</a:t>
            </a:r>
            <a:r>
              <a:rPr lang="en-US" sz="800" dirty="0" smtClean="0">
                <a:solidFill>
                  <a:srgbClr val="000000"/>
                </a:solidFill>
                <a:latin typeface="Symbol Std"/>
                <a:cs typeface="Symbol Std"/>
              </a:rPr>
              <a:t>′</a:t>
            </a:r>
            <a:endParaRPr lang="en-US" sz="800" dirty="0">
              <a:solidFill>
                <a:srgbClr val="000000"/>
              </a:solidFill>
              <a:latin typeface="Symbol Std"/>
              <a:cs typeface="Symbol Std"/>
            </a:endParaRPr>
          </a:p>
        </p:txBody>
      </p:sp>
      <p:sp>
        <p:nvSpPr>
          <p:cNvPr id="78" name="Text Box 31"/>
          <p:cNvSpPr txBox="1">
            <a:spLocks noChangeArrowheads="1"/>
          </p:cNvSpPr>
          <p:nvPr/>
        </p:nvSpPr>
        <p:spPr bwMode="auto">
          <a:xfrm flipH="1">
            <a:off x="4391174" y="2158696"/>
            <a:ext cx="137284" cy="1200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800" dirty="0" smtClean="0">
                <a:solidFill>
                  <a:srgbClr val="000000"/>
                </a:solidFill>
                <a:latin typeface="Arial" charset="0"/>
              </a:rPr>
              <a:t>5</a:t>
            </a:r>
            <a:r>
              <a:rPr lang="en-US" sz="800" dirty="0" smtClean="0">
                <a:solidFill>
                  <a:srgbClr val="000000"/>
                </a:solidFill>
                <a:latin typeface="Symbol Std"/>
                <a:cs typeface="Symbol Std"/>
              </a:rPr>
              <a:t>′</a:t>
            </a:r>
            <a:endParaRPr lang="en-US" sz="800" dirty="0">
              <a:solidFill>
                <a:srgbClr val="000000"/>
              </a:solidFill>
              <a:latin typeface="Symbol Std"/>
              <a:cs typeface="Symbol Std"/>
            </a:endParaRPr>
          </a:p>
        </p:txBody>
      </p:sp>
      <p:sp>
        <p:nvSpPr>
          <p:cNvPr id="79" name="Text Box 31"/>
          <p:cNvSpPr txBox="1">
            <a:spLocks noChangeArrowheads="1"/>
          </p:cNvSpPr>
          <p:nvPr/>
        </p:nvSpPr>
        <p:spPr bwMode="auto">
          <a:xfrm flipH="1">
            <a:off x="5211230" y="2612269"/>
            <a:ext cx="137284" cy="1200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800" dirty="0" smtClean="0">
                <a:solidFill>
                  <a:srgbClr val="000000"/>
                </a:solidFill>
                <a:latin typeface="Arial" charset="0"/>
              </a:rPr>
              <a:t>5</a:t>
            </a:r>
            <a:r>
              <a:rPr lang="en-US" sz="800" dirty="0" smtClean="0">
                <a:solidFill>
                  <a:srgbClr val="000000"/>
                </a:solidFill>
                <a:latin typeface="Symbol Std"/>
                <a:cs typeface="Symbol Std"/>
              </a:rPr>
              <a:t>′</a:t>
            </a:r>
            <a:endParaRPr lang="en-US" sz="800" dirty="0">
              <a:solidFill>
                <a:srgbClr val="000000"/>
              </a:solidFill>
              <a:latin typeface="Symbol Std"/>
              <a:cs typeface="Symbol Std"/>
            </a:endParaRPr>
          </a:p>
        </p:txBody>
      </p:sp>
      <p:sp>
        <p:nvSpPr>
          <p:cNvPr id="80" name="Text Box 31"/>
          <p:cNvSpPr txBox="1">
            <a:spLocks noChangeArrowheads="1"/>
          </p:cNvSpPr>
          <p:nvPr/>
        </p:nvSpPr>
        <p:spPr bwMode="auto">
          <a:xfrm flipH="1">
            <a:off x="4064601" y="2503411"/>
            <a:ext cx="137284" cy="1200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800" dirty="0" smtClean="0">
                <a:solidFill>
                  <a:srgbClr val="000000"/>
                </a:solidFill>
                <a:latin typeface="Arial" charset="0"/>
              </a:rPr>
              <a:t>5</a:t>
            </a:r>
            <a:r>
              <a:rPr lang="en-US" sz="800" dirty="0" smtClean="0">
                <a:solidFill>
                  <a:srgbClr val="000000"/>
                </a:solidFill>
                <a:latin typeface="Symbol Std"/>
                <a:cs typeface="Symbol Std"/>
              </a:rPr>
              <a:t>′</a:t>
            </a:r>
            <a:endParaRPr lang="en-US" sz="800" dirty="0">
              <a:solidFill>
                <a:srgbClr val="000000"/>
              </a:solidFill>
              <a:latin typeface="Symbol Std"/>
              <a:cs typeface="Symbol Std"/>
            </a:endParaRPr>
          </a:p>
        </p:txBody>
      </p:sp>
      <p:sp>
        <p:nvSpPr>
          <p:cNvPr id="81" name="Text Box 31"/>
          <p:cNvSpPr txBox="1">
            <a:spLocks noChangeArrowheads="1"/>
          </p:cNvSpPr>
          <p:nvPr/>
        </p:nvSpPr>
        <p:spPr bwMode="auto">
          <a:xfrm flipH="1">
            <a:off x="4518174" y="2866268"/>
            <a:ext cx="137284" cy="1200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800" dirty="0" smtClean="0">
                <a:solidFill>
                  <a:srgbClr val="000000"/>
                </a:solidFill>
                <a:latin typeface="Arial" charset="0"/>
              </a:rPr>
              <a:t>5</a:t>
            </a:r>
            <a:r>
              <a:rPr lang="en-US" sz="800" dirty="0" smtClean="0">
                <a:solidFill>
                  <a:srgbClr val="000000"/>
                </a:solidFill>
                <a:latin typeface="Symbol Std"/>
                <a:cs typeface="Symbol Std"/>
              </a:rPr>
              <a:t>′</a:t>
            </a:r>
            <a:endParaRPr lang="en-US" sz="800" dirty="0">
              <a:solidFill>
                <a:srgbClr val="000000"/>
              </a:solidFill>
              <a:latin typeface="Symbol Std"/>
              <a:cs typeface="Symbol Std"/>
            </a:endParaRPr>
          </a:p>
        </p:txBody>
      </p:sp>
      <p:sp>
        <p:nvSpPr>
          <p:cNvPr id="82" name="Text Box 31"/>
          <p:cNvSpPr txBox="1">
            <a:spLocks noChangeArrowheads="1"/>
          </p:cNvSpPr>
          <p:nvPr/>
        </p:nvSpPr>
        <p:spPr bwMode="auto">
          <a:xfrm flipH="1">
            <a:off x="5773659" y="3348878"/>
            <a:ext cx="137284" cy="1200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800" dirty="0" smtClean="0">
                <a:solidFill>
                  <a:srgbClr val="000000"/>
                </a:solidFill>
                <a:latin typeface="Arial" charset="0"/>
              </a:rPr>
              <a:t>5</a:t>
            </a:r>
            <a:r>
              <a:rPr lang="en-US" sz="800" dirty="0" smtClean="0">
                <a:solidFill>
                  <a:srgbClr val="000000"/>
                </a:solidFill>
                <a:latin typeface="Symbol Std"/>
                <a:cs typeface="Symbol Std"/>
              </a:rPr>
              <a:t>′</a:t>
            </a:r>
            <a:endParaRPr lang="en-US" sz="800" dirty="0">
              <a:solidFill>
                <a:srgbClr val="000000"/>
              </a:solidFill>
              <a:latin typeface="Symbol Std"/>
              <a:cs typeface="Symbol Std"/>
            </a:endParaRPr>
          </a:p>
        </p:txBody>
      </p:sp>
      <p:sp>
        <p:nvSpPr>
          <p:cNvPr id="83" name="Text Box 31"/>
          <p:cNvSpPr txBox="1">
            <a:spLocks noChangeArrowheads="1"/>
          </p:cNvSpPr>
          <p:nvPr/>
        </p:nvSpPr>
        <p:spPr bwMode="auto">
          <a:xfrm flipH="1">
            <a:off x="4986258" y="1200755"/>
            <a:ext cx="137284" cy="1200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800" dirty="0" smtClean="0">
                <a:solidFill>
                  <a:srgbClr val="000000"/>
                </a:solidFill>
                <a:latin typeface="Arial" charset="0"/>
              </a:rPr>
              <a:t>3</a:t>
            </a:r>
            <a:r>
              <a:rPr lang="en-US" sz="800" dirty="0" smtClean="0">
                <a:solidFill>
                  <a:srgbClr val="000000"/>
                </a:solidFill>
                <a:latin typeface="Symbol Std"/>
                <a:cs typeface="Symbol Std"/>
              </a:rPr>
              <a:t>′</a:t>
            </a:r>
            <a:endParaRPr lang="en-US" sz="800" dirty="0">
              <a:solidFill>
                <a:srgbClr val="000000"/>
              </a:solidFill>
              <a:latin typeface="Symbol Std"/>
              <a:cs typeface="Symbol Std"/>
            </a:endParaRPr>
          </a:p>
        </p:txBody>
      </p:sp>
      <p:sp>
        <p:nvSpPr>
          <p:cNvPr id="84" name="Text Box 31"/>
          <p:cNvSpPr txBox="1">
            <a:spLocks noChangeArrowheads="1"/>
          </p:cNvSpPr>
          <p:nvPr/>
        </p:nvSpPr>
        <p:spPr bwMode="auto">
          <a:xfrm flipH="1">
            <a:off x="3458631" y="1541840"/>
            <a:ext cx="137284" cy="1200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800" dirty="0" smtClean="0">
                <a:solidFill>
                  <a:srgbClr val="000000"/>
                </a:solidFill>
                <a:latin typeface="Arial" charset="0"/>
              </a:rPr>
              <a:t>3</a:t>
            </a:r>
            <a:r>
              <a:rPr lang="en-US" sz="800" dirty="0" smtClean="0">
                <a:solidFill>
                  <a:srgbClr val="000000"/>
                </a:solidFill>
                <a:latin typeface="Symbol Std"/>
                <a:cs typeface="Symbol Std"/>
              </a:rPr>
              <a:t>′</a:t>
            </a:r>
            <a:endParaRPr lang="en-US" sz="800" dirty="0">
              <a:solidFill>
                <a:srgbClr val="000000"/>
              </a:solidFill>
              <a:latin typeface="Symbol Std"/>
              <a:cs typeface="Symbol Std"/>
            </a:endParaRPr>
          </a:p>
        </p:txBody>
      </p:sp>
      <p:sp>
        <p:nvSpPr>
          <p:cNvPr id="85" name="Text Box 31"/>
          <p:cNvSpPr txBox="1">
            <a:spLocks noChangeArrowheads="1"/>
          </p:cNvSpPr>
          <p:nvPr/>
        </p:nvSpPr>
        <p:spPr bwMode="auto">
          <a:xfrm flipH="1">
            <a:off x="3730776" y="2194983"/>
            <a:ext cx="137284" cy="1200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800" dirty="0" smtClean="0">
                <a:solidFill>
                  <a:srgbClr val="000000"/>
                </a:solidFill>
                <a:latin typeface="Arial" charset="0"/>
              </a:rPr>
              <a:t>3</a:t>
            </a:r>
            <a:r>
              <a:rPr lang="en-US" sz="800" dirty="0" smtClean="0">
                <a:solidFill>
                  <a:srgbClr val="000000"/>
                </a:solidFill>
                <a:latin typeface="Symbol Std"/>
                <a:cs typeface="Symbol Std"/>
              </a:rPr>
              <a:t>′</a:t>
            </a:r>
            <a:endParaRPr lang="en-US" sz="800" dirty="0">
              <a:solidFill>
                <a:srgbClr val="000000"/>
              </a:solidFill>
              <a:latin typeface="Symbol Std"/>
              <a:cs typeface="Symbol Std"/>
            </a:endParaRPr>
          </a:p>
        </p:txBody>
      </p:sp>
      <p:sp>
        <p:nvSpPr>
          <p:cNvPr id="86" name="Text Box 31"/>
          <p:cNvSpPr txBox="1">
            <a:spLocks noChangeArrowheads="1"/>
          </p:cNvSpPr>
          <p:nvPr/>
        </p:nvSpPr>
        <p:spPr bwMode="auto">
          <a:xfrm flipH="1">
            <a:off x="3201003" y="2608640"/>
            <a:ext cx="137284" cy="1200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800" dirty="0" smtClean="0">
                <a:solidFill>
                  <a:srgbClr val="000000"/>
                </a:solidFill>
                <a:latin typeface="Arial" charset="0"/>
              </a:rPr>
              <a:t>3</a:t>
            </a:r>
            <a:r>
              <a:rPr lang="en-US" sz="800" dirty="0" smtClean="0">
                <a:solidFill>
                  <a:srgbClr val="000000"/>
                </a:solidFill>
                <a:latin typeface="Symbol Std"/>
                <a:cs typeface="Symbol Std"/>
              </a:rPr>
              <a:t>′</a:t>
            </a:r>
            <a:endParaRPr lang="en-US" sz="800" dirty="0">
              <a:solidFill>
                <a:srgbClr val="000000"/>
              </a:solidFill>
              <a:latin typeface="Symbol Std"/>
              <a:cs typeface="Symbol Std"/>
            </a:endParaRPr>
          </a:p>
        </p:txBody>
      </p:sp>
      <p:sp>
        <p:nvSpPr>
          <p:cNvPr id="87" name="Text Box 31"/>
          <p:cNvSpPr txBox="1">
            <a:spLocks noChangeArrowheads="1"/>
          </p:cNvSpPr>
          <p:nvPr/>
        </p:nvSpPr>
        <p:spPr bwMode="auto">
          <a:xfrm flipH="1">
            <a:off x="4666945" y="2546955"/>
            <a:ext cx="137284" cy="1200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800" dirty="0" smtClean="0">
                <a:solidFill>
                  <a:srgbClr val="000000"/>
                </a:solidFill>
                <a:latin typeface="Arial" charset="0"/>
              </a:rPr>
              <a:t>3</a:t>
            </a:r>
            <a:r>
              <a:rPr lang="en-US" sz="800" dirty="0" smtClean="0">
                <a:solidFill>
                  <a:srgbClr val="000000"/>
                </a:solidFill>
                <a:latin typeface="Symbol Std"/>
                <a:cs typeface="Symbol Std"/>
              </a:rPr>
              <a:t>′</a:t>
            </a:r>
            <a:endParaRPr lang="en-US" sz="800" dirty="0">
              <a:solidFill>
                <a:srgbClr val="000000"/>
              </a:solidFill>
              <a:latin typeface="Symbol Std"/>
              <a:cs typeface="Symbol Std"/>
            </a:endParaRPr>
          </a:p>
        </p:txBody>
      </p:sp>
      <p:sp>
        <p:nvSpPr>
          <p:cNvPr id="88" name="Text Box 31"/>
          <p:cNvSpPr txBox="1">
            <a:spLocks noChangeArrowheads="1"/>
          </p:cNvSpPr>
          <p:nvPr/>
        </p:nvSpPr>
        <p:spPr bwMode="auto">
          <a:xfrm flipH="1">
            <a:off x="5508773" y="2971497"/>
            <a:ext cx="137284" cy="1200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800" dirty="0" smtClean="0">
                <a:solidFill>
                  <a:srgbClr val="000000"/>
                </a:solidFill>
                <a:latin typeface="Arial" charset="0"/>
              </a:rPr>
              <a:t>3</a:t>
            </a:r>
            <a:r>
              <a:rPr lang="en-US" sz="800" dirty="0" smtClean="0">
                <a:solidFill>
                  <a:srgbClr val="000000"/>
                </a:solidFill>
                <a:latin typeface="Symbol Std"/>
                <a:cs typeface="Symbol Std"/>
              </a:rPr>
              <a:t>′</a:t>
            </a:r>
            <a:endParaRPr lang="en-US" sz="800" dirty="0">
              <a:solidFill>
                <a:srgbClr val="000000"/>
              </a:solidFill>
              <a:latin typeface="Symbol Std"/>
              <a:cs typeface="Symbol Std"/>
            </a:endParaRPr>
          </a:p>
        </p:txBody>
      </p:sp>
      <p:sp>
        <p:nvSpPr>
          <p:cNvPr id="89" name="Text Box 31"/>
          <p:cNvSpPr txBox="1">
            <a:spLocks noChangeArrowheads="1"/>
          </p:cNvSpPr>
          <p:nvPr/>
        </p:nvSpPr>
        <p:spPr bwMode="auto">
          <a:xfrm flipH="1">
            <a:off x="4793941" y="3243643"/>
            <a:ext cx="137284" cy="1200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800" dirty="0" smtClean="0">
                <a:solidFill>
                  <a:srgbClr val="000000"/>
                </a:solidFill>
                <a:latin typeface="Arial" charset="0"/>
              </a:rPr>
              <a:t>3</a:t>
            </a:r>
            <a:r>
              <a:rPr lang="en-US" sz="800" dirty="0" smtClean="0">
                <a:solidFill>
                  <a:srgbClr val="000000"/>
                </a:solidFill>
                <a:latin typeface="Symbol Std"/>
                <a:cs typeface="Symbol Std"/>
              </a:rPr>
              <a:t>′</a:t>
            </a:r>
            <a:endParaRPr lang="en-US" sz="800" dirty="0">
              <a:solidFill>
                <a:srgbClr val="000000"/>
              </a:solidFill>
              <a:latin typeface="Symbol Std"/>
              <a:cs typeface="Symbol Std"/>
            </a:endParaRPr>
          </a:p>
        </p:txBody>
      </p:sp>
      <p:sp>
        <p:nvSpPr>
          <p:cNvPr id="90" name="Text Box 31"/>
          <p:cNvSpPr txBox="1">
            <a:spLocks noChangeArrowheads="1"/>
          </p:cNvSpPr>
          <p:nvPr/>
        </p:nvSpPr>
        <p:spPr bwMode="auto">
          <a:xfrm flipH="1">
            <a:off x="5276547" y="2256669"/>
            <a:ext cx="137284" cy="1200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800" dirty="0" smtClean="0">
                <a:solidFill>
                  <a:srgbClr val="000000"/>
                </a:solidFill>
                <a:latin typeface="Arial" charset="0"/>
              </a:rPr>
              <a:t>3</a:t>
            </a:r>
            <a:r>
              <a:rPr lang="en-US" sz="800" dirty="0" smtClean="0">
                <a:solidFill>
                  <a:srgbClr val="000000"/>
                </a:solidFill>
                <a:latin typeface="Symbol Std"/>
                <a:cs typeface="Symbol Std"/>
              </a:rPr>
              <a:t>′</a:t>
            </a:r>
            <a:endParaRPr lang="en-US" sz="800" dirty="0">
              <a:solidFill>
                <a:srgbClr val="000000"/>
              </a:solidFill>
              <a:latin typeface="Symbol Std"/>
              <a:cs typeface="Symbol Std"/>
            </a:endParaRPr>
          </a:p>
        </p:txBody>
      </p:sp>
      <p:sp>
        <p:nvSpPr>
          <p:cNvPr id="91" name="Text Box 31"/>
          <p:cNvSpPr txBox="1">
            <a:spLocks noChangeArrowheads="1"/>
          </p:cNvSpPr>
          <p:nvPr/>
        </p:nvSpPr>
        <p:spPr bwMode="auto">
          <a:xfrm flipH="1">
            <a:off x="3567487" y="3885897"/>
            <a:ext cx="137284" cy="1200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800" dirty="0" smtClean="0">
                <a:solidFill>
                  <a:srgbClr val="000000"/>
                </a:solidFill>
                <a:latin typeface="Arial" charset="0"/>
              </a:rPr>
              <a:t>3</a:t>
            </a:r>
            <a:r>
              <a:rPr lang="en-US" sz="800" dirty="0" smtClean="0">
                <a:solidFill>
                  <a:srgbClr val="000000"/>
                </a:solidFill>
                <a:latin typeface="Symbol Std"/>
                <a:cs typeface="Symbol Std"/>
              </a:rPr>
              <a:t>′</a:t>
            </a:r>
            <a:endParaRPr lang="en-US" sz="800" dirty="0">
              <a:solidFill>
                <a:srgbClr val="000000"/>
              </a:solidFill>
              <a:latin typeface="Symbol Std"/>
              <a:cs typeface="Symbol Std"/>
            </a:endParaRPr>
          </a:p>
        </p:txBody>
      </p:sp>
      <p:sp>
        <p:nvSpPr>
          <p:cNvPr id="92" name="Text Box 31"/>
          <p:cNvSpPr txBox="1">
            <a:spLocks noChangeArrowheads="1"/>
          </p:cNvSpPr>
          <p:nvPr/>
        </p:nvSpPr>
        <p:spPr bwMode="auto">
          <a:xfrm flipH="1">
            <a:off x="3044975" y="4248755"/>
            <a:ext cx="137284" cy="1200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800" dirty="0" smtClean="0">
                <a:solidFill>
                  <a:srgbClr val="000000"/>
                </a:solidFill>
                <a:latin typeface="Arial" charset="0"/>
              </a:rPr>
              <a:t>3</a:t>
            </a:r>
            <a:r>
              <a:rPr lang="en-US" sz="800" dirty="0" smtClean="0">
                <a:solidFill>
                  <a:srgbClr val="000000"/>
                </a:solidFill>
                <a:latin typeface="Symbol Std"/>
                <a:cs typeface="Symbol Std"/>
              </a:rPr>
              <a:t>′</a:t>
            </a:r>
            <a:endParaRPr lang="en-US" sz="800" dirty="0">
              <a:solidFill>
                <a:srgbClr val="000000"/>
              </a:solidFill>
              <a:latin typeface="Symbol Std"/>
              <a:cs typeface="Symbol Std"/>
            </a:endParaRPr>
          </a:p>
        </p:txBody>
      </p:sp>
      <p:sp>
        <p:nvSpPr>
          <p:cNvPr id="93" name="Text Box 31"/>
          <p:cNvSpPr txBox="1">
            <a:spLocks noChangeArrowheads="1"/>
          </p:cNvSpPr>
          <p:nvPr/>
        </p:nvSpPr>
        <p:spPr bwMode="auto">
          <a:xfrm flipH="1">
            <a:off x="4053719" y="4245127"/>
            <a:ext cx="137284" cy="1200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800" dirty="0" smtClean="0">
                <a:solidFill>
                  <a:srgbClr val="000000"/>
                </a:solidFill>
                <a:latin typeface="Arial" charset="0"/>
              </a:rPr>
              <a:t>3</a:t>
            </a:r>
            <a:r>
              <a:rPr lang="en-US" sz="800" dirty="0" smtClean="0">
                <a:solidFill>
                  <a:srgbClr val="000000"/>
                </a:solidFill>
                <a:latin typeface="Symbol Std"/>
                <a:cs typeface="Symbol Std"/>
              </a:rPr>
              <a:t>′</a:t>
            </a:r>
            <a:endParaRPr lang="en-US" sz="800" dirty="0">
              <a:solidFill>
                <a:srgbClr val="000000"/>
              </a:solidFill>
              <a:latin typeface="Symbol Std"/>
              <a:cs typeface="Symbol Std"/>
            </a:endParaRPr>
          </a:p>
        </p:txBody>
      </p:sp>
      <p:sp>
        <p:nvSpPr>
          <p:cNvPr id="94" name="Text Box 31"/>
          <p:cNvSpPr txBox="1">
            <a:spLocks noChangeArrowheads="1"/>
          </p:cNvSpPr>
          <p:nvPr/>
        </p:nvSpPr>
        <p:spPr bwMode="auto">
          <a:xfrm flipH="1">
            <a:off x="4572604" y="3882268"/>
            <a:ext cx="137284" cy="1200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800" dirty="0" smtClean="0">
                <a:solidFill>
                  <a:srgbClr val="000000"/>
                </a:solidFill>
                <a:latin typeface="Arial" charset="0"/>
              </a:rPr>
              <a:t>3</a:t>
            </a:r>
            <a:r>
              <a:rPr lang="en-US" sz="800" dirty="0" smtClean="0">
                <a:solidFill>
                  <a:srgbClr val="000000"/>
                </a:solidFill>
                <a:latin typeface="Symbol Std"/>
                <a:cs typeface="Symbol Std"/>
              </a:rPr>
              <a:t>′</a:t>
            </a:r>
            <a:endParaRPr lang="en-US" sz="800" dirty="0">
              <a:solidFill>
                <a:srgbClr val="000000"/>
              </a:solidFill>
              <a:latin typeface="Symbol Std"/>
              <a:cs typeface="Symbol Std"/>
            </a:endParaRPr>
          </a:p>
        </p:txBody>
      </p:sp>
      <p:sp>
        <p:nvSpPr>
          <p:cNvPr id="95" name="Text Box 31"/>
          <p:cNvSpPr txBox="1">
            <a:spLocks noChangeArrowheads="1"/>
          </p:cNvSpPr>
          <p:nvPr/>
        </p:nvSpPr>
        <p:spPr bwMode="auto">
          <a:xfrm flipH="1">
            <a:off x="5047948" y="4248754"/>
            <a:ext cx="137284" cy="1200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800" dirty="0" smtClean="0">
                <a:solidFill>
                  <a:srgbClr val="000000"/>
                </a:solidFill>
                <a:latin typeface="Arial" charset="0"/>
              </a:rPr>
              <a:t>3</a:t>
            </a:r>
            <a:r>
              <a:rPr lang="en-US" sz="800" dirty="0" smtClean="0">
                <a:solidFill>
                  <a:srgbClr val="000000"/>
                </a:solidFill>
                <a:latin typeface="Symbol Std"/>
                <a:cs typeface="Symbol Std"/>
              </a:rPr>
              <a:t>′</a:t>
            </a:r>
            <a:endParaRPr lang="en-US" sz="800" dirty="0">
              <a:solidFill>
                <a:srgbClr val="000000"/>
              </a:solidFill>
              <a:latin typeface="Symbol Std"/>
              <a:cs typeface="Symbol Std"/>
            </a:endParaRPr>
          </a:p>
        </p:txBody>
      </p:sp>
      <p:sp>
        <p:nvSpPr>
          <p:cNvPr id="96" name="Text Box 31"/>
          <p:cNvSpPr txBox="1">
            <a:spLocks noChangeArrowheads="1"/>
          </p:cNvSpPr>
          <p:nvPr/>
        </p:nvSpPr>
        <p:spPr bwMode="auto">
          <a:xfrm flipH="1">
            <a:off x="5574090" y="3882270"/>
            <a:ext cx="137284" cy="1200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800" dirty="0" smtClean="0">
                <a:solidFill>
                  <a:srgbClr val="000000"/>
                </a:solidFill>
                <a:latin typeface="Arial" charset="0"/>
              </a:rPr>
              <a:t>3</a:t>
            </a:r>
            <a:r>
              <a:rPr lang="en-US" sz="800" dirty="0" smtClean="0">
                <a:solidFill>
                  <a:srgbClr val="000000"/>
                </a:solidFill>
                <a:latin typeface="Symbol Std"/>
                <a:cs typeface="Symbol Std"/>
              </a:rPr>
              <a:t>′</a:t>
            </a:r>
            <a:endParaRPr lang="en-US" sz="800" dirty="0">
              <a:solidFill>
                <a:srgbClr val="000000"/>
              </a:solidFill>
              <a:latin typeface="Symbol Std"/>
              <a:cs typeface="Symbol Std"/>
            </a:endParaRPr>
          </a:p>
        </p:txBody>
      </p:sp>
      <p:sp>
        <p:nvSpPr>
          <p:cNvPr id="97" name="Text Box 31"/>
          <p:cNvSpPr txBox="1">
            <a:spLocks noChangeArrowheads="1"/>
          </p:cNvSpPr>
          <p:nvPr/>
        </p:nvSpPr>
        <p:spPr bwMode="auto">
          <a:xfrm flipH="1">
            <a:off x="5545062" y="4861984"/>
            <a:ext cx="137284" cy="1200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800" dirty="0" smtClean="0">
                <a:solidFill>
                  <a:srgbClr val="000000"/>
                </a:solidFill>
                <a:latin typeface="Arial" charset="0"/>
              </a:rPr>
              <a:t>3</a:t>
            </a:r>
            <a:r>
              <a:rPr lang="en-US" sz="800" dirty="0" smtClean="0">
                <a:solidFill>
                  <a:srgbClr val="000000"/>
                </a:solidFill>
                <a:latin typeface="Symbol Std"/>
                <a:cs typeface="Symbol Std"/>
              </a:rPr>
              <a:t>′</a:t>
            </a:r>
            <a:endParaRPr lang="en-US" sz="800" dirty="0">
              <a:solidFill>
                <a:srgbClr val="000000"/>
              </a:solidFill>
              <a:latin typeface="Symbol Std"/>
              <a:cs typeface="Symbol Std"/>
            </a:endParaRPr>
          </a:p>
        </p:txBody>
      </p:sp>
      <p:sp>
        <p:nvSpPr>
          <p:cNvPr id="98" name="Text Box 31"/>
          <p:cNvSpPr txBox="1">
            <a:spLocks noChangeArrowheads="1"/>
          </p:cNvSpPr>
          <p:nvPr/>
        </p:nvSpPr>
        <p:spPr bwMode="auto">
          <a:xfrm flipH="1">
            <a:off x="3052234" y="5221212"/>
            <a:ext cx="137284" cy="1200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800" dirty="0" smtClean="0">
                <a:solidFill>
                  <a:srgbClr val="000000"/>
                </a:solidFill>
                <a:latin typeface="Arial" charset="0"/>
              </a:rPr>
              <a:t>3</a:t>
            </a:r>
            <a:r>
              <a:rPr lang="en-US" sz="800" dirty="0" smtClean="0">
                <a:solidFill>
                  <a:srgbClr val="000000"/>
                </a:solidFill>
                <a:latin typeface="Symbol Std"/>
                <a:cs typeface="Symbol Std"/>
              </a:rPr>
              <a:t>′</a:t>
            </a:r>
            <a:endParaRPr lang="en-US" sz="800" dirty="0">
              <a:solidFill>
                <a:srgbClr val="000000"/>
              </a:solidFill>
              <a:latin typeface="Symbol Std"/>
              <a:cs typeface="Symbol Std"/>
            </a:endParaRPr>
          </a:p>
        </p:txBody>
      </p:sp>
      <p:sp>
        <p:nvSpPr>
          <p:cNvPr id="99" name="Text Box 31"/>
          <p:cNvSpPr txBox="1">
            <a:spLocks noChangeArrowheads="1"/>
          </p:cNvSpPr>
          <p:nvPr/>
        </p:nvSpPr>
        <p:spPr bwMode="auto">
          <a:xfrm flipH="1">
            <a:off x="3041347" y="3885900"/>
            <a:ext cx="137284" cy="1200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800" dirty="0" smtClean="0">
                <a:solidFill>
                  <a:srgbClr val="000000"/>
                </a:solidFill>
                <a:latin typeface="Arial" charset="0"/>
              </a:rPr>
              <a:t>5</a:t>
            </a:r>
            <a:r>
              <a:rPr lang="en-US" sz="800" dirty="0" smtClean="0">
                <a:solidFill>
                  <a:srgbClr val="000000"/>
                </a:solidFill>
                <a:latin typeface="Symbol Std"/>
                <a:cs typeface="Symbol Std"/>
              </a:rPr>
              <a:t>′</a:t>
            </a:r>
            <a:endParaRPr lang="en-US" sz="800" dirty="0">
              <a:solidFill>
                <a:srgbClr val="000000"/>
              </a:solidFill>
              <a:latin typeface="Symbol Std"/>
              <a:cs typeface="Symbol Std"/>
            </a:endParaRPr>
          </a:p>
        </p:txBody>
      </p:sp>
      <p:sp>
        <p:nvSpPr>
          <p:cNvPr id="100" name="Text Box 31"/>
          <p:cNvSpPr txBox="1">
            <a:spLocks noChangeArrowheads="1"/>
          </p:cNvSpPr>
          <p:nvPr/>
        </p:nvSpPr>
        <p:spPr bwMode="auto">
          <a:xfrm flipH="1">
            <a:off x="3683608" y="3882268"/>
            <a:ext cx="137284" cy="1200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800" dirty="0" smtClean="0">
                <a:solidFill>
                  <a:srgbClr val="000000"/>
                </a:solidFill>
                <a:latin typeface="Arial" charset="0"/>
              </a:rPr>
              <a:t>5</a:t>
            </a:r>
            <a:r>
              <a:rPr lang="en-US" sz="800" dirty="0" smtClean="0">
                <a:solidFill>
                  <a:srgbClr val="000000"/>
                </a:solidFill>
                <a:latin typeface="Symbol Std"/>
                <a:cs typeface="Symbol Std"/>
              </a:rPr>
              <a:t>′</a:t>
            </a:r>
            <a:endParaRPr lang="en-US" sz="800" dirty="0">
              <a:solidFill>
                <a:srgbClr val="000000"/>
              </a:solidFill>
              <a:latin typeface="Symbol Std"/>
              <a:cs typeface="Symbol Std"/>
            </a:endParaRPr>
          </a:p>
        </p:txBody>
      </p:sp>
      <p:sp>
        <p:nvSpPr>
          <p:cNvPr id="101" name="Text Box 31"/>
          <p:cNvSpPr txBox="1">
            <a:spLocks noChangeArrowheads="1"/>
          </p:cNvSpPr>
          <p:nvPr/>
        </p:nvSpPr>
        <p:spPr bwMode="auto">
          <a:xfrm flipH="1">
            <a:off x="4685090" y="3885897"/>
            <a:ext cx="137284" cy="1200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800" dirty="0" smtClean="0">
                <a:solidFill>
                  <a:srgbClr val="000000"/>
                </a:solidFill>
                <a:latin typeface="Arial" charset="0"/>
              </a:rPr>
              <a:t>5</a:t>
            </a:r>
            <a:r>
              <a:rPr lang="en-US" sz="800" dirty="0" smtClean="0">
                <a:solidFill>
                  <a:srgbClr val="000000"/>
                </a:solidFill>
                <a:latin typeface="Symbol Std"/>
                <a:cs typeface="Symbol Std"/>
              </a:rPr>
              <a:t>′</a:t>
            </a:r>
            <a:endParaRPr lang="en-US" sz="800" dirty="0">
              <a:solidFill>
                <a:srgbClr val="000000"/>
              </a:solidFill>
              <a:latin typeface="Symbol Std"/>
              <a:cs typeface="Symbol Std"/>
            </a:endParaRPr>
          </a:p>
        </p:txBody>
      </p:sp>
      <p:sp>
        <p:nvSpPr>
          <p:cNvPr id="102" name="Text Box 31"/>
          <p:cNvSpPr txBox="1">
            <a:spLocks noChangeArrowheads="1"/>
          </p:cNvSpPr>
          <p:nvPr/>
        </p:nvSpPr>
        <p:spPr bwMode="auto">
          <a:xfrm flipH="1">
            <a:off x="4931830" y="4248753"/>
            <a:ext cx="137284" cy="1200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800" dirty="0" smtClean="0">
                <a:solidFill>
                  <a:srgbClr val="000000"/>
                </a:solidFill>
                <a:latin typeface="Arial" charset="0"/>
              </a:rPr>
              <a:t>5</a:t>
            </a:r>
            <a:r>
              <a:rPr lang="en-US" sz="800" dirty="0" smtClean="0">
                <a:solidFill>
                  <a:srgbClr val="000000"/>
                </a:solidFill>
                <a:latin typeface="Symbol Std"/>
                <a:cs typeface="Symbol Std"/>
              </a:rPr>
              <a:t>′</a:t>
            </a:r>
            <a:endParaRPr lang="en-US" sz="800" dirty="0">
              <a:solidFill>
                <a:srgbClr val="000000"/>
              </a:solidFill>
              <a:latin typeface="Symbol Std"/>
              <a:cs typeface="Symbol Std"/>
            </a:endParaRPr>
          </a:p>
        </p:txBody>
      </p:sp>
      <p:sp>
        <p:nvSpPr>
          <p:cNvPr id="103" name="Text Box 31"/>
          <p:cNvSpPr txBox="1">
            <a:spLocks noChangeArrowheads="1"/>
          </p:cNvSpPr>
          <p:nvPr/>
        </p:nvSpPr>
        <p:spPr bwMode="auto">
          <a:xfrm flipH="1">
            <a:off x="3937604" y="4248755"/>
            <a:ext cx="137284" cy="1200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800" dirty="0" smtClean="0">
                <a:solidFill>
                  <a:srgbClr val="000000"/>
                </a:solidFill>
                <a:latin typeface="Arial" charset="0"/>
              </a:rPr>
              <a:t>5</a:t>
            </a:r>
            <a:r>
              <a:rPr lang="en-US" sz="800" dirty="0" smtClean="0">
                <a:solidFill>
                  <a:srgbClr val="000000"/>
                </a:solidFill>
                <a:latin typeface="Symbol Std"/>
                <a:cs typeface="Symbol Std"/>
              </a:rPr>
              <a:t>′</a:t>
            </a:r>
            <a:endParaRPr lang="en-US" sz="800" dirty="0">
              <a:solidFill>
                <a:srgbClr val="000000"/>
              </a:solidFill>
              <a:latin typeface="Symbol Std"/>
              <a:cs typeface="Symbol Std"/>
            </a:endParaRPr>
          </a:p>
        </p:txBody>
      </p:sp>
      <p:sp>
        <p:nvSpPr>
          <p:cNvPr id="104" name="Text Box 31"/>
          <p:cNvSpPr txBox="1">
            <a:spLocks noChangeArrowheads="1"/>
          </p:cNvSpPr>
          <p:nvPr/>
        </p:nvSpPr>
        <p:spPr bwMode="auto">
          <a:xfrm flipH="1">
            <a:off x="5574089" y="4248755"/>
            <a:ext cx="137284" cy="1200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800" dirty="0" smtClean="0">
                <a:solidFill>
                  <a:srgbClr val="000000"/>
                </a:solidFill>
                <a:latin typeface="Arial" charset="0"/>
              </a:rPr>
              <a:t>5</a:t>
            </a:r>
            <a:r>
              <a:rPr lang="en-US" sz="800" dirty="0" smtClean="0">
                <a:solidFill>
                  <a:srgbClr val="000000"/>
                </a:solidFill>
                <a:latin typeface="Symbol Std"/>
                <a:cs typeface="Symbol Std"/>
              </a:rPr>
              <a:t>′</a:t>
            </a:r>
            <a:endParaRPr lang="en-US" sz="800" dirty="0">
              <a:solidFill>
                <a:srgbClr val="000000"/>
              </a:solidFill>
              <a:latin typeface="Symbol Std"/>
              <a:cs typeface="Symbol Std"/>
            </a:endParaRPr>
          </a:p>
        </p:txBody>
      </p:sp>
      <p:sp>
        <p:nvSpPr>
          <p:cNvPr id="105" name="Text Box 31"/>
          <p:cNvSpPr txBox="1">
            <a:spLocks noChangeArrowheads="1"/>
          </p:cNvSpPr>
          <p:nvPr/>
        </p:nvSpPr>
        <p:spPr bwMode="auto">
          <a:xfrm flipH="1">
            <a:off x="3048604" y="4861985"/>
            <a:ext cx="137284" cy="1200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800" dirty="0" smtClean="0">
                <a:solidFill>
                  <a:srgbClr val="000000"/>
                </a:solidFill>
                <a:latin typeface="Arial" charset="0"/>
              </a:rPr>
              <a:t>5</a:t>
            </a:r>
            <a:r>
              <a:rPr lang="en-US" sz="800" dirty="0" smtClean="0">
                <a:solidFill>
                  <a:srgbClr val="000000"/>
                </a:solidFill>
                <a:latin typeface="Symbol Std"/>
                <a:cs typeface="Symbol Std"/>
              </a:rPr>
              <a:t>′</a:t>
            </a:r>
            <a:endParaRPr lang="en-US" sz="800" dirty="0">
              <a:solidFill>
                <a:srgbClr val="000000"/>
              </a:solidFill>
              <a:latin typeface="Symbol Std"/>
              <a:cs typeface="Symbol Std"/>
            </a:endParaRPr>
          </a:p>
        </p:txBody>
      </p:sp>
      <p:sp>
        <p:nvSpPr>
          <p:cNvPr id="106" name="Text Box 31"/>
          <p:cNvSpPr txBox="1">
            <a:spLocks noChangeArrowheads="1"/>
          </p:cNvSpPr>
          <p:nvPr/>
        </p:nvSpPr>
        <p:spPr bwMode="auto">
          <a:xfrm flipH="1">
            <a:off x="5545061" y="5221212"/>
            <a:ext cx="137284" cy="1200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800" dirty="0" smtClean="0">
                <a:solidFill>
                  <a:srgbClr val="000000"/>
                </a:solidFill>
                <a:latin typeface="Arial" charset="0"/>
              </a:rPr>
              <a:t>5</a:t>
            </a:r>
            <a:r>
              <a:rPr lang="en-US" sz="800" dirty="0" smtClean="0">
                <a:solidFill>
                  <a:srgbClr val="000000"/>
                </a:solidFill>
                <a:latin typeface="Symbol Std"/>
                <a:cs typeface="Symbol Std"/>
              </a:rPr>
              <a:t>′</a:t>
            </a:r>
            <a:endParaRPr lang="en-US" sz="800" dirty="0">
              <a:solidFill>
                <a:srgbClr val="000000"/>
              </a:solidFill>
              <a:latin typeface="Symbol Std"/>
              <a:cs typeface="Symbol Std"/>
            </a:endParaRPr>
          </a:p>
        </p:txBody>
      </p:sp>
      <p:sp>
        <p:nvSpPr>
          <p:cNvPr id="108" name="Text Box 31"/>
          <p:cNvSpPr txBox="1">
            <a:spLocks noChangeArrowheads="1"/>
          </p:cNvSpPr>
          <p:nvPr/>
        </p:nvSpPr>
        <p:spPr bwMode="auto">
          <a:xfrm>
            <a:off x="3538817" y="4001718"/>
            <a:ext cx="124831" cy="119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800" dirty="0" smtClean="0">
                <a:solidFill>
                  <a:srgbClr val="000000"/>
                </a:solidFill>
                <a:latin typeface="Arial" charset="0"/>
              </a:rPr>
              <a:t>G</a:t>
            </a:r>
            <a:endParaRPr lang="en-US" sz="800" dirty="0">
              <a:solidFill>
                <a:srgbClr val="000000"/>
              </a:solidFill>
              <a:latin typeface="Arial" charset="0"/>
            </a:endParaRPr>
          </a:p>
        </p:txBody>
      </p:sp>
      <p:sp>
        <p:nvSpPr>
          <p:cNvPr id="109" name="Text Box 31"/>
          <p:cNvSpPr txBox="1">
            <a:spLocks noChangeArrowheads="1"/>
          </p:cNvSpPr>
          <p:nvPr/>
        </p:nvSpPr>
        <p:spPr bwMode="auto">
          <a:xfrm>
            <a:off x="3671262" y="4001116"/>
            <a:ext cx="124831" cy="119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800" dirty="0" smtClean="0">
                <a:solidFill>
                  <a:srgbClr val="000000"/>
                </a:solidFill>
                <a:latin typeface="Arial" charset="0"/>
              </a:rPr>
              <a:t>A</a:t>
            </a:r>
            <a:endParaRPr lang="en-US" sz="800" dirty="0">
              <a:solidFill>
                <a:srgbClr val="000000"/>
              </a:solidFill>
              <a:latin typeface="Arial" charset="0"/>
            </a:endParaRPr>
          </a:p>
        </p:txBody>
      </p:sp>
      <p:sp>
        <p:nvSpPr>
          <p:cNvPr id="110" name="Text Box 31"/>
          <p:cNvSpPr txBox="1">
            <a:spLocks noChangeArrowheads="1"/>
          </p:cNvSpPr>
          <p:nvPr/>
        </p:nvSpPr>
        <p:spPr bwMode="auto">
          <a:xfrm>
            <a:off x="3752301" y="4001116"/>
            <a:ext cx="124831" cy="119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800" dirty="0" smtClean="0">
                <a:solidFill>
                  <a:srgbClr val="000000"/>
                </a:solidFill>
                <a:latin typeface="Arial" charset="0"/>
              </a:rPr>
              <a:t>A</a:t>
            </a:r>
            <a:endParaRPr lang="en-US" sz="800" dirty="0">
              <a:solidFill>
                <a:srgbClr val="000000"/>
              </a:solidFill>
              <a:latin typeface="Arial" charset="0"/>
            </a:endParaRPr>
          </a:p>
        </p:txBody>
      </p:sp>
      <p:sp>
        <p:nvSpPr>
          <p:cNvPr id="111" name="Text Box 31"/>
          <p:cNvSpPr txBox="1">
            <a:spLocks noChangeArrowheads="1"/>
          </p:cNvSpPr>
          <p:nvPr/>
        </p:nvSpPr>
        <p:spPr bwMode="auto">
          <a:xfrm>
            <a:off x="3825783" y="4001719"/>
            <a:ext cx="124831" cy="119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800" dirty="0" smtClean="0">
                <a:solidFill>
                  <a:srgbClr val="000000"/>
                </a:solidFill>
                <a:latin typeface="Arial" charset="0"/>
              </a:rPr>
              <a:t>T</a:t>
            </a:r>
            <a:endParaRPr lang="en-US" sz="800" dirty="0">
              <a:solidFill>
                <a:srgbClr val="000000"/>
              </a:solidFill>
              <a:latin typeface="Arial" charset="0"/>
            </a:endParaRPr>
          </a:p>
        </p:txBody>
      </p:sp>
      <p:sp>
        <p:nvSpPr>
          <p:cNvPr id="112" name="Text Box 31"/>
          <p:cNvSpPr txBox="1">
            <a:spLocks noChangeArrowheads="1"/>
          </p:cNvSpPr>
          <p:nvPr/>
        </p:nvSpPr>
        <p:spPr bwMode="auto">
          <a:xfrm>
            <a:off x="3904098" y="4002173"/>
            <a:ext cx="124831" cy="119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800" dirty="0" smtClean="0">
                <a:solidFill>
                  <a:srgbClr val="000000"/>
                </a:solidFill>
                <a:latin typeface="Arial" charset="0"/>
              </a:rPr>
              <a:t>T</a:t>
            </a:r>
            <a:endParaRPr lang="en-US" sz="800" dirty="0">
              <a:solidFill>
                <a:srgbClr val="000000"/>
              </a:solidFill>
              <a:latin typeface="Arial" charset="0"/>
            </a:endParaRPr>
          </a:p>
        </p:txBody>
      </p:sp>
      <p:sp>
        <p:nvSpPr>
          <p:cNvPr id="113" name="Text Box 31"/>
          <p:cNvSpPr txBox="1">
            <a:spLocks noChangeArrowheads="1"/>
          </p:cNvSpPr>
          <p:nvPr/>
        </p:nvSpPr>
        <p:spPr bwMode="auto">
          <a:xfrm>
            <a:off x="4029531" y="4001719"/>
            <a:ext cx="131234" cy="119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800" dirty="0" smtClean="0">
                <a:solidFill>
                  <a:srgbClr val="000000"/>
                </a:solidFill>
                <a:latin typeface="Arial" charset="0"/>
              </a:rPr>
              <a:t>C</a:t>
            </a:r>
            <a:endParaRPr lang="en-US" sz="800" dirty="0">
              <a:solidFill>
                <a:srgbClr val="000000"/>
              </a:solidFill>
              <a:latin typeface="Arial" charset="0"/>
            </a:endParaRPr>
          </a:p>
        </p:txBody>
      </p:sp>
      <p:sp>
        <p:nvSpPr>
          <p:cNvPr id="114" name="Text Box 31"/>
          <p:cNvSpPr txBox="1">
            <a:spLocks noChangeArrowheads="1"/>
          </p:cNvSpPr>
          <p:nvPr/>
        </p:nvSpPr>
        <p:spPr bwMode="auto">
          <a:xfrm>
            <a:off x="5032574" y="4132339"/>
            <a:ext cx="124831" cy="119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800" dirty="0" smtClean="0">
                <a:solidFill>
                  <a:srgbClr val="000000"/>
                </a:solidFill>
                <a:latin typeface="Arial" charset="0"/>
              </a:rPr>
              <a:t>G</a:t>
            </a:r>
            <a:endParaRPr lang="en-US" sz="800" dirty="0">
              <a:solidFill>
                <a:srgbClr val="000000"/>
              </a:solidFill>
              <a:latin typeface="Arial" charset="0"/>
            </a:endParaRPr>
          </a:p>
        </p:txBody>
      </p:sp>
      <p:sp>
        <p:nvSpPr>
          <p:cNvPr id="115" name="Text Box 31"/>
          <p:cNvSpPr txBox="1">
            <a:spLocks noChangeArrowheads="1"/>
          </p:cNvSpPr>
          <p:nvPr/>
        </p:nvSpPr>
        <p:spPr bwMode="auto">
          <a:xfrm>
            <a:off x="4907999" y="4127505"/>
            <a:ext cx="124831" cy="119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800" dirty="0" smtClean="0">
                <a:solidFill>
                  <a:srgbClr val="000000"/>
                </a:solidFill>
                <a:latin typeface="Arial" charset="0"/>
              </a:rPr>
              <a:t>A</a:t>
            </a:r>
            <a:endParaRPr lang="en-US" sz="800" dirty="0">
              <a:solidFill>
                <a:srgbClr val="000000"/>
              </a:solidFill>
              <a:latin typeface="Arial" charset="0"/>
            </a:endParaRPr>
          </a:p>
        </p:txBody>
      </p:sp>
      <p:sp>
        <p:nvSpPr>
          <p:cNvPr id="116" name="Text Box 31"/>
          <p:cNvSpPr txBox="1">
            <a:spLocks noChangeArrowheads="1"/>
          </p:cNvSpPr>
          <p:nvPr/>
        </p:nvSpPr>
        <p:spPr bwMode="auto">
          <a:xfrm>
            <a:off x="4828170" y="4128712"/>
            <a:ext cx="124831" cy="119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800" dirty="0" smtClean="0">
                <a:solidFill>
                  <a:srgbClr val="000000"/>
                </a:solidFill>
                <a:latin typeface="Arial" charset="0"/>
              </a:rPr>
              <a:t>A</a:t>
            </a:r>
            <a:endParaRPr lang="en-US" sz="800" dirty="0">
              <a:solidFill>
                <a:srgbClr val="000000"/>
              </a:solidFill>
              <a:latin typeface="Arial" charset="0"/>
            </a:endParaRPr>
          </a:p>
        </p:txBody>
      </p:sp>
      <p:sp>
        <p:nvSpPr>
          <p:cNvPr id="117" name="Text Box 31"/>
          <p:cNvSpPr txBox="1">
            <a:spLocks noChangeArrowheads="1"/>
          </p:cNvSpPr>
          <p:nvPr/>
        </p:nvSpPr>
        <p:spPr bwMode="auto">
          <a:xfrm>
            <a:off x="4757110" y="4128708"/>
            <a:ext cx="124831" cy="119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800" dirty="0" smtClean="0">
                <a:solidFill>
                  <a:srgbClr val="000000"/>
                </a:solidFill>
                <a:latin typeface="Arial" charset="0"/>
              </a:rPr>
              <a:t>T</a:t>
            </a:r>
            <a:endParaRPr lang="en-US" sz="800" dirty="0">
              <a:solidFill>
                <a:srgbClr val="000000"/>
              </a:solidFill>
              <a:latin typeface="Arial" charset="0"/>
            </a:endParaRPr>
          </a:p>
        </p:txBody>
      </p:sp>
      <p:sp>
        <p:nvSpPr>
          <p:cNvPr id="118" name="Text Box 31"/>
          <p:cNvSpPr txBox="1">
            <a:spLocks noChangeArrowheads="1"/>
          </p:cNvSpPr>
          <p:nvPr/>
        </p:nvSpPr>
        <p:spPr bwMode="auto">
          <a:xfrm>
            <a:off x="4687258" y="4128709"/>
            <a:ext cx="124831" cy="119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800" dirty="0" smtClean="0">
                <a:solidFill>
                  <a:srgbClr val="000000"/>
                </a:solidFill>
                <a:latin typeface="Arial" charset="0"/>
              </a:rPr>
              <a:t>T</a:t>
            </a:r>
            <a:endParaRPr lang="en-US" sz="800" dirty="0">
              <a:solidFill>
                <a:srgbClr val="000000"/>
              </a:solidFill>
              <a:latin typeface="Arial" charset="0"/>
            </a:endParaRPr>
          </a:p>
        </p:txBody>
      </p:sp>
      <p:sp>
        <p:nvSpPr>
          <p:cNvPr id="119" name="Text Box 31"/>
          <p:cNvSpPr txBox="1">
            <a:spLocks noChangeArrowheads="1"/>
          </p:cNvSpPr>
          <p:nvPr/>
        </p:nvSpPr>
        <p:spPr bwMode="auto">
          <a:xfrm>
            <a:off x="4544782" y="4129315"/>
            <a:ext cx="131234" cy="119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800" dirty="0" smtClean="0">
                <a:solidFill>
                  <a:srgbClr val="000000"/>
                </a:solidFill>
                <a:latin typeface="Arial" charset="0"/>
              </a:rPr>
              <a:t>C</a:t>
            </a:r>
            <a:endParaRPr lang="en-US" sz="800" dirty="0">
              <a:solidFill>
                <a:srgbClr val="000000"/>
              </a:solidFill>
              <a:latin typeface="Arial" charset="0"/>
            </a:endParaRPr>
          </a:p>
        </p:txBody>
      </p:sp>
      <p:sp>
        <p:nvSpPr>
          <p:cNvPr id="121" name="Text Box 31"/>
          <p:cNvSpPr txBox="1">
            <a:spLocks noChangeArrowheads="1"/>
          </p:cNvSpPr>
          <p:nvPr/>
        </p:nvSpPr>
        <p:spPr bwMode="auto">
          <a:xfrm>
            <a:off x="4546351" y="4001719"/>
            <a:ext cx="124831" cy="119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800" dirty="0" smtClean="0">
                <a:solidFill>
                  <a:srgbClr val="000000"/>
                </a:solidFill>
                <a:latin typeface="Arial" charset="0"/>
              </a:rPr>
              <a:t>G</a:t>
            </a:r>
            <a:endParaRPr lang="en-US" sz="800" dirty="0">
              <a:solidFill>
                <a:srgbClr val="000000"/>
              </a:solidFill>
              <a:latin typeface="Arial" charset="0"/>
            </a:endParaRPr>
          </a:p>
        </p:txBody>
      </p:sp>
      <p:sp>
        <p:nvSpPr>
          <p:cNvPr id="122" name="Text Box 31"/>
          <p:cNvSpPr txBox="1">
            <a:spLocks noChangeArrowheads="1"/>
          </p:cNvSpPr>
          <p:nvPr/>
        </p:nvSpPr>
        <p:spPr bwMode="auto">
          <a:xfrm>
            <a:off x="4683029" y="4001114"/>
            <a:ext cx="124831" cy="119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800" dirty="0" smtClean="0">
                <a:solidFill>
                  <a:srgbClr val="000000"/>
                </a:solidFill>
                <a:latin typeface="Arial" charset="0"/>
              </a:rPr>
              <a:t>A</a:t>
            </a:r>
            <a:endParaRPr lang="en-US" sz="800" dirty="0">
              <a:solidFill>
                <a:srgbClr val="000000"/>
              </a:solidFill>
              <a:latin typeface="Arial" charset="0"/>
            </a:endParaRPr>
          </a:p>
        </p:txBody>
      </p:sp>
      <p:sp>
        <p:nvSpPr>
          <p:cNvPr id="123" name="Text Box 31"/>
          <p:cNvSpPr txBox="1">
            <a:spLocks noChangeArrowheads="1"/>
          </p:cNvSpPr>
          <p:nvPr/>
        </p:nvSpPr>
        <p:spPr bwMode="auto">
          <a:xfrm>
            <a:off x="4764068" y="4001114"/>
            <a:ext cx="124831" cy="119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800" dirty="0" smtClean="0">
                <a:solidFill>
                  <a:srgbClr val="000000"/>
                </a:solidFill>
                <a:latin typeface="Arial" charset="0"/>
              </a:rPr>
              <a:t>A</a:t>
            </a:r>
            <a:endParaRPr lang="en-US" sz="800" dirty="0">
              <a:solidFill>
                <a:srgbClr val="000000"/>
              </a:solidFill>
              <a:latin typeface="Arial" charset="0"/>
            </a:endParaRPr>
          </a:p>
        </p:txBody>
      </p:sp>
      <p:sp>
        <p:nvSpPr>
          <p:cNvPr id="124" name="Text Box 31"/>
          <p:cNvSpPr txBox="1">
            <a:spLocks noChangeArrowheads="1"/>
          </p:cNvSpPr>
          <p:nvPr/>
        </p:nvSpPr>
        <p:spPr bwMode="auto">
          <a:xfrm>
            <a:off x="4841783" y="4001717"/>
            <a:ext cx="124831" cy="119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800" dirty="0" smtClean="0">
                <a:solidFill>
                  <a:srgbClr val="000000"/>
                </a:solidFill>
                <a:latin typeface="Arial" charset="0"/>
              </a:rPr>
              <a:t>T</a:t>
            </a:r>
            <a:endParaRPr lang="en-US" sz="800" dirty="0">
              <a:solidFill>
                <a:srgbClr val="000000"/>
              </a:solidFill>
              <a:latin typeface="Arial" charset="0"/>
            </a:endParaRPr>
          </a:p>
        </p:txBody>
      </p:sp>
      <p:sp>
        <p:nvSpPr>
          <p:cNvPr id="125" name="Text Box 31"/>
          <p:cNvSpPr txBox="1">
            <a:spLocks noChangeArrowheads="1"/>
          </p:cNvSpPr>
          <p:nvPr/>
        </p:nvSpPr>
        <p:spPr bwMode="auto">
          <a:xfrm>
            <a:off x="4915865" y="4001113"/>
            <a:ext cx="124831" cy="119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800" dirty="0" smtClean="0">
                <a:solidFill>
                  <a:srgbClr val="000000"/>
                </a:solidFill>
                <a:latin typeface="Arial" charset="0"/>
              </a:rPr>
              <a:t>T</a:t>
            </a:r>
            <a:endParaRPr lang="en-US" sz="800" dirty="0">
              <a:solidFill>
                <a:srgbClr val="000000"/>
              </a:solidFill>
              <a:latin typeface="Arial" charset="0"/>
            </a:endParaRPr>
          </a:p>
        </p:txBody>
      </p:sp>
      <p:sp>
        <p:nvSpPr>
          <p:cNvPr id="126" name="Text Box 31"/>
          <p:cNvSpPr txBox="1">
            <a:spLocks noChangeArrowheads="1"/>
          </p:cNvSpPr>
          <p:nvPr/>
        </p:nvSpPr>
        <p:spPr bwMode="auto">
          <a:xfrm>
            <a:off x="5041299" y="4001719"/>
            <a:ext cx="131234" cy="119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800" dirty="0" smtClean="0">
                <a:solidFill>
                  <a:srgbClr val="000000"/>
                </a:solidFill>
                <a:latin typeface="Arial" charset="0"/>
              </a:rPr>
              <a:t>C</a:t>
            </a:r>
            <a:endParaRPr lang="en-US" sz="800" dirty="0">
              <a:solidFill>
                <a:srgbClr val="000000"/>
              </a:solidFill>
              <a:latin typeface="Arial" charset="0"/>
            </a:endParaRPr>
          </a:p>
        </p:txBody>
      </p:sp>
      <p:sp>
        <p:nvSpPr>
          <p:cNvPr id="127" name="Text Box 31"/>
          <p:cNvSpPr txBox="1">
            <a:spLocks noChangeArrowheads="1"/>
          </p:cNvSpPr>
          <p:nvPr/>
        </p:nvSpPr>
        <p:spPr bwMode="auto">
          <a:xfrm>
            <a:off x="4029276" y="4127047"/>
            <a:ext cx="124831" cy="119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800" dirty="0" smtClean="0">
                <a:solidFill>
                  <a:srgbClr val="000000"/>
                </a:solidFill>
                <a:latin typeface="Arial" charset="0"/>
              </a:rPr>
              <a:t>G</a:t>
            </a:r>
            <a:endParaRPr lang="en-US" sz="800" dirty="0">
              <a:solidFill>
                <a:srgbClr val="000000"/>
              </a:solidFill>
              <a:latin typeface="Arial" charset="0"/>
            </a:endParaRPr>
          </a:p>
        </p:txBody>
      </p:sp>
      <p:sp>
        <p:nvSpPr>
          <p:cNvPr id="128" name="Text Box 31"/>
          <p:cNvSpPr txBox="1">
            <a:spLocks noChangeArrowheads="1"/>
          </p:cNvSpPr>
          <p:nvPr/>
        </p:nvSpPr>
        <p:spPr bwMode="auto">
          <a:xfrm>
            <a:off x="3900464" y="4127504"/>
            <a:ext cx="124831" cy="119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800" dirty="0" smtClean="0">
                <a:solidFill>
                  <a:srgbClr val="000000"/>
                </a:solidFill>
                <a:latin typeface="Arial" charset="0"/>
              </a:rPr>
              <a:t>A</a:t>
            </a:r>
            <a:endParaRPr lang="en-US" sz="800" dirty="0">
              <a:solidFill>
                <a:srgbClr val="000000"/>
              </a:solidFill>
              <a:latin typeface="Arial" charset="0"/>
            </a:endParaRPr>
          </a:p>
        </p:txBody>
      </p:sp>
      <p:sp>
        <p:nvSpPr>
          <p:cNvPr id="129" name="Text Box 31"/>
          <p:cNvSpPr txBox="1">
            <a:spLocks noChangeArrowheads="1"/>
          </p:cNvSpPr>
          <p:nvPr/>
        </p:nvSpPr>
        <p:spPr bwMode="auto">
          <a:xfrm>
            <a:off x="3812169" y="4128711"/>
            <a:ext cx="124831" cy="119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800" dirty="0" smtClean="0">
                <a:solidFill>
                  <a:srgbClr val="000000"/>
                </a:solidFill>
                <a:latin typeface="Arial" charset="0"/>
              </a:rPr>
              <a:t>A</a:t>
            </a:r>
            <a:endParaRPr lang="en-US" sz="800" dirty="0">
              <a:solidFill>
                <a:srgbClr val="000000"/>
              </a:solidFill>
              <a:latin typeface="Arial" charset="0"/>
            </a:endParaRPr>
          </a:p>
        </p:txBody>
      </p:sp>
      <p:sp>
        <p:nvSpPr>
          <p:cNvPr id="130" name="Text Box 31"/>
          <p:cNvSpPr txBox="1">
            <a:spLocks noChangeArrowheads="1"/>
          </p:cNvSpPr>
          <p:nvPr/>
        </p:nvSpPr>
        <p:spPr bwMode="auto">
          <a:xfrm>
            <a:off x="3745342" y="4128707"/>
            <a:ext cx="124831" cy="119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800" dirty="0" smtClean="0">
                <a:solidFill>
                  <a:srgbClr val="000000"/>
                </a:solidFill>
                <a:latin typeface="Arial" charset="0"/>
              </a:rPr>
              <a:t>T</a:t>
            </a:r>
            <a:endParaRPr lang="en-US" sz="800" dirty="0">
              <a:solidFill>
                <a:srgbClr val="000000"/>
              </a:solidFill>
              <a:latin typeface="Arial" charset="0"/>
            </a:endParaRPr>
          </a:p>
        </p:txBody>
      </p:sp>
      <p:sp>
        <p:nvSpPr>
          <p:cNvPr id="131" name="Text Box 31"/>
          <p:cNvSpPr txBox="1">
            <a:spLocks noChangeArrowheads="1"/>
          </p:cNvSpPr>
          <p:nvPr/>
        </p:nvSpPr>
        <p:spPr bwMode="auto">
          <a:xfrm>
            <a:off x="3675490" y="4127650"/>
            <a:ext cx="124831" cy="119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800" dirty="0" smtClean="0">
                <a:solidFill>
                  <a:srgbClr val="000000"/>
                </a:solidFill>
                <a:latin typeface="Arial" charset="0"/>
              </a:rPr>
              <a:t>T</a:t>
            </a:r>
            <a:endParaRPr lang="en-US" sz="800" dirty="0">
              <a:solidFill>
                <a:srgbClr val="000000"/>
              </a:solidFill>
              <a:latin typeface="Arial" charset="0"/>
            </a:endParaRPr>
          </a:p>
        </p:txBody>
      </p:sp>
      <p:sp>
        <p:nvSpPr>
          <p:cNvPr id="132" name="Text Box 31"/>
          <p:cNvSpPr txBox="1">
            <a:spLocks noChangeArrowheads="1"/>
          </p:cNvSpPr>
          <p:nvPr/>
        </p:nvSpPr>
        <p:spPr bwMode="auto">
          <a:xfrm>
            <a:off x="3541484" y="4125081"/>
            <a:ext cx="131234" cy="119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800" dirty="0" smtClean="0">
                <a:solidFill>
                  <a:srgbClr val="000000"/>
                </a:solidFill>
                <a:latin typeface="Arial" charset="0"/>
              </a:rPr>
              <a:t>C</a:t>
            </a:r>
            <a:endParaRPr lang="en-US" sz="800" dirty="0">
              <a:solidFill>
                <a:srgbClr val="000000"/>
              </a:solidFill>
              <a:latin typeface="Arial" charset="0"/>
            </a:endParaRPr>
          </a:p>
        </p:txBody>
      </p:sp>
      <p:sp>
        <p:nvSpPr>
          <p:cNvPr id="133" name="Text Box 31"/>
          <p:cNvSpPr txBox="1">
            <a:spLocks noChangeArrowheads="1"/>
          </p:cNvSpPr>
          <p:nvPr/>
        </p:nvSpPr>
        <p:spPr bwMode="auto">
          <a:xfrm>
            <a:off x="3094620" y="6099333"/>
            <a:ext cx="825449" cy="3438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000" dirty="0" smtClean="0">
                <a:solidFill>
                  <a:srgbClr val="000000"/>
                </a:solidFill>
                <a:latin typeface="Arial" charset="0"/>
              </a:rPr>
              <a:t>Recombinant </a:t>
            </a:r>
            <a:br>
              <a:rPr lang="en-US" sz="1000" dirty="0" smtClean="0">
                <a:solidFill>
                  <a:srgbClr val="000000"/>
                </a:solidFill>
                <a:latin typeface="Arial" charset="0"/>
              </a:rPr>
            </a:br>
            <a:r>
              <a:rPr lang="en-US" sz="1000" dirty="0" smtClean="0">
                <a:solidFill>
                  <a:srgbClr val="000000"/>
                </a:solidFill>
                <a:latin typeface="Arial" charset="0"/>
              </a:rPr>
              <a:t>plasmid</a:t>
            </a:r>
            <a:endParaRPr lang="en-US" sz="1000" dirty="0">
              <a:solidFill>
                <a:srgbClr val="000000"/>
              </a:solidFill>
              <a:latin typeface="Arial" charset="0"/>
            </a:endParaRPr>
          </a:p>
        </p:txBody>
      </p:sp>
      <p:sp>
        <p:nvSpPr>
          <p:cNvPr id="134" name="Text Box 31"/>
          <p:cNvSpPr txBox="1">
            <a:spLocks noChangeArrowheads="1"/>
          </p:cNvSpPr>
          <p:nvPr/>
        </p:nvSpPr>
        <p:spPr bwMode="auto">
          <a:xfrm>
            <a:off x="4014813" y="1312032"/>
            <a:ext cx="502153" cy="119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800" kern="0" spc="90" dirty="0" smtClean="0">
                <a:solidFill>
                  <a:srgbClr val="000000"/>
                </a:solidFill>
                <a:latin typeface="Arial" charset="0"/>
              </a:rPr>
              <a:t>GAATTC</a:t>
            </a:r>
            <a:endParaRPr lang="en-US" sz="800" kern="0" spc="90" dirty="0">
              <a:solidFill>
                <a:srgbClr val="000000"/>
              </a:solidFill>
              <a:latin typeface="Arial" charset="0"/>
            </a:endParaRPr>
          </a:p>
        </p:txBody>
      </p:sp>
      <p:sp>
        <p:nvSpPr>
          <p:cNvPr id="135" name="Text Box 31"/>
          <p:cNvSpPr txBox="1">
            <a:spLocks noChangeArrowheads="1"/>
          </p:cNvSpPr>
          <p:nvPr/>
        </p:nvSpPr>
        <p:spPr bwMode="auto">
          <a:xfrm>
            <a:off x="4022200" y="1434800"/>
            <a:ext cx="502153" cy="119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800" kern="0" spc="90" dirty="0" smtClean="0">
                <a:solidFill>
                  <a:srgbClr val="000000"/>
                </a:solidFill>
                <a:latin typeface="Arial" charset="0"/>
              </a:rPr>
              <a:t>CTTAAG</a:t>
            </a:r>
            <a:endParaRPr lang="en-US" sz="800" kern="0" spc="90" dirty="0">
              <a:solidFill>
                <a:srgbClr val="000000"/>
              </a:solidFill>
              <a:latin typeface="Arial" charset="0"/>
            </a:endParaRPr>
          </a:p>
        </p:txBody>
      </p:sp>
      <p:sp>
        <p:nvSpPr>
          <p:cNvPr id="136" name="Text Box 31"/>
          <p:cNvSpPr txBox="1">
            <a:spLocks noChangeArrowheads="1"/>
          </p:cNvSpPr>
          <p:nvPr/>
        </p:nvSpPr>
        <p:spPr bwMode="auto">
          <a:xfrm rot="21205928">
            <a:off x="3721291" y="2413298"/>
            <a:ext cx="418301" cy="1086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800" kern="0" spc="90" dirty="0" smtClean="0">
                <a:solidFill>
                  <a:srgbClr val="000000"/>
                </a:solidFill>
                <a:latin typeface="Arial" charset="0"/>
              </a:rPr>
              <a:t>CTTAA</a:t>
            </a:r>
            <a:endParaRPr lang="en-US" sz="800" kern="0" spc="90" dirty="0">
              <a:solidFill>
                <a:srgbClr val="000000"/>
              </a:solidFill>
              <a:latin typeface="Arial" charset="0"/>
            </a:endParaRPr>
          </a:p>
        </p:txBody>
      </p:sp>
      <p:sp>
        <p:nvSpPr>
          <p:cNvPr id="137" name="Text Box 31"/>
          <p:cNvSpPr txBox="1">
            <a:spLocks noChangeArrowheads="1"/>
          </p:cNvSpPr>
          <p:nvPr/>
        </p:nvSpPr>
        <p:spPr bwMode="auto">
          <a:xfrm rot="384752">
            <a:off x="4412746" y="2302632"/>
            <a:ext cx="413254" cy="1230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800" kern="0" spc="90" dirty="0" smtClean="0">
                <a:solidFill>
                  <a:srgbClr val="000000"/>
                </a:solidFill>
                <a:latin typeface="Arial" charset="0"/>
              </a:rPr>
              <a:t>AATTC</a:t>
            </a:r>
            <a:endParaRPr lang="en-US" sz="800" kern="0" spc="90" dirty="0">
              <a:solidFill>
                <a:srgbClr val="000000"/>
              </a:solidFill>
              <a:latin typeface="Arial" charset="0"/>
            </a:endParaRPr>
          </a:p>
        </p:txBody>
      </p:sp>
      <p:sp>
        <p:nvSpPr>
          <p:cNvPr id="138" name="Text Box 31"/>
          <p:cNvSpPr txBox="1">
            <a:spLocks noChangeArrowheads="1"/>
          </p:cNvSpPr>
          <p:nvPr/>
        </p:nvSpPr>
        <p:spPr bwMode="auto">
          <a:xfrm rot="349580">
            <a:off x="4531279" y="3001133"/>
            <a:ext cx="413254" cy="1230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800" kern="0" spc="90" dirty="0" smtClean="0">
                <a:solidFill>
                  <a:srgbClr val="000000"/>
                </a:solidFill>
                <a:latin typeface="Arial" charset="0"/>
              </a:rPr>
              <a:t>AATTC</a:t>
            </a:r>
            <a:endParaRPr lang="en-US" sz="800" kern="0" spc="90" dirty="0">
              <a:solidFill>
                <a:srgbClr val="000000"/>
              </a:solidFill>
              <a:latin typeface="Arial" charset="0"/>
            </a:endParaRPr>
          </a:p>
        </p:txBody>
      </p:sp>
      <p:sp>
        <p:nvSpPr>
          <p:cNvPr id="139" name="Text Box 31"/>
          <p:cNvSpPr txBox="1">
            <a:spLocks noChangeArrowheads="1"/>
          </p:cNvSpPr>
          <p:nvPr/>
        </p:nvSpPr>
        <p:spPr bwMode="auto">
          <a:xfrm rot="321352">
            <a:off x="5435789" y="3217632"/>
            <a:ext cx="418301" cy="1086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800" kern="0" spc="90" dirty="0" smtClean="0">
                <a:solidFill>
                  <a:srgbClr val="000000"/>
                </a:solidFill>
                <a:latin typeface="Arial" charset="0"/>
              </a:rPr>
              <a:t>CTTAA</a:t>
            </a:r>
            <a:endParaRPr lang="en-US" sz="800" kern="0" spc="90" dirty="0">
              <a:solidFill>
                <a:srgbClr val="000000"/>
              </a:solidFill>
              <a:latin typeface="Arial" charset="0"/>
            </a:endParaRPr>
          </a:p>
        </p:txBody>
      </p:sp>
    </p:spTree>
    <p:extLst>
      <p:ext uri="{BB962C8B-B14F-4D97-AF65-F5344CB8AC3E}">
        <p14:creationId xmlns:p14="http://schemas.microsoft.com/office/powerpoint/2010/main" val="282599631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_06aRecombinantDNA-U.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250190"/>
            <a:ext cx="7315200" cy="6217920"/>
          </a:xfrm>
          <a:prstGeom prst="rect">
            <a:avLst/>
          </a:prstGeom>
        </p:spPr>
      </p:pic>
      <p:sp>
        <p:nvSpPr>
          <p:cNvPr id="9217" name="Rectangle 3"/>
          <p:cNvSpPr>
            <a:spLocks noGrp="1" noChangeArrowheads="1"/>
          </p:cNvSpPr>
          <p:nvPr>
            <p:ph type="ctrTitle"/>
          </p:nvPr>
        </p:nvSpPr>
        <p:spPr bwMode="auto">
          <a:xfrm>
            <a:off x="20638" y="0"/>
            <a:ext cx="5648325" cy="30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20.6a</a:t>
            </a:r>
            <a:endParaRPr lang="en-US" sz="1200" dirty="0">
              <a:latin typeface="Arial" charset="0"/>
            </a:endParaRPr>
          </a:p>
        </p:txBody>
      </p:sp>
      <p:cxnSp>
        <p:nvCxnSpPr>
          <p:cNvPr id="6" name="Straight Connector 5"/>
          <p:cNvCxnSpPr>
            <a:stCxn id="13" idx="1"/>
          </p:cNvCxnSpPr>
          <p:nvPr/>
        </p:nvCxnSpPr>
        <p:spPr bwMode="auto">
          <a:xfrm flipH="1">
            <a:off x="6223000" y="5822787"/>
            <a:ext cx="10876" cy="213946"/>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7" name="Text Box 31"/>
          <p:cNvSpPr txBox="1">
            <a:spLocks noChangeArrowheads="1"/>
          </p:cNvSpPr>
          <p:nvPr/>
        </p:nvSpPr>
        <p:spPr bwMode="auto">
          <a:xfrm>
            <a:off x="3414236" y="610811"/>
            <a:ext cx="1394833" cy="7015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dirty="0" smtClean="0">
                <a:solidFill>
                  <a:srgbClr val="000000"/>
                </a:solidFill>
                <a:latin typeface="Arial" charset="0"/>
              </a:rPr>
              <a:t>Bacterial</a:t>
            </a:r>
            <a:br>
              <a:rPr lang="en-US" dirty="0" smtClean="0">
                <a:solidFill>
                  <a:srgbClr val="000000"/>
                </a:solidFill>
                <a:latin typeface="Arial" charset="0"/>
              </a:rPr>
            </a:br>
            <a:r>
              <a:rPr lang="en-US" dirty="0" smtClean="0">
                <a:solidFill>
                  <a:srgbClr val="000000"/>
                </a:solidFill>
                <a:latin typeface="Arial" charset="0"/>
              </a:rPr>
              <a:t>plasmid</a:t>
            </a:r>
            <a:endParaRPr lang="en-US" dirty="0">
              <a:solidFill>
                <a:srgbClr val="000000"/>
              </a:solidFill>
              <a:latin typeface="Arial" charset="0"/>
            </a:endParaRPr>
          </a:p>
        </p:txBody>
      </p:sp>
      <p:sp>
        <p:nvSpPr>
          <p:cNvPr id="8" name="Text Box 31"/>
          <p:cNvSpPr txBox="1">
            <a:spLocks noChangeArrowheads="1"/>
          </p:cNvSpPr>
          <p:nvPr/>
        </p:nvSpPr>
        <p:spPr bwMode="auto">
          <a:xfrm>
            <a:off x="4489500" y="2160215"/>
            <a:ext cx="2224567" cy="3543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dirty="0" smtClean="0">
                <a:solidFill>
                  <a:srgbClr val="000000"/>
                </a:solidFill>
                <a:latin typeface="Arial" charset="0"/>
              </a:rPr>
              <a:t>Restriction site</a:t>
            </a:r>
            <a:endParaRPr lang="en-US" dirty="0">
              <a:solidFill>
                <a:srgbClr val="000000"/>
              </a:solidFill>
              <a:latin typeface="Arial" charset="0"/>
            </a:endParaRPr>
          </a:p>
        </p:txBody>
      </p:sp>
      <p:sp>
        <p:nvSpPr>
          <p:cNvPr id="9" name="Text Box 31"/>
          <p:cNvSpPr txBox="1">
            <a:spLocks noChangeArrowheads="1"/>
          </p:cNvSpPr>
          <p:nvPr/>
        </p:nvSpPr>
        <p:spPr bwMode="auto">
          <a:xfrm>
            <a:off x="1399168" y="3794280"/>
            <a:ext cx="3680832" cy="1040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dirty="0" smtClean="0">
                <a:solidFill>
                  <a:srgbClr val="000000"/>
                </a:solidFill>
                <a:latin typeface="Arial" charset="0"/>
              </a:rPr>
              <a:t>Restriction enzyme cuts</a:t>
            </a:r>
            <a:br>
              <a:rPr lang="en-US" dirty="0" smtClean="0">
                <a:solidFill>
                  <a:srgbClr val="000000"/>
                </a:solidFill>
                <a:latin typeface="Arial" charset="0"/>
              </a:rPr>
            </a:br>
            <a:r>
              <a:rPr lang="en-US" dirty="0" smtClean="0">
                <a:solidFill>
                  <a:srgbClr val="000000"/>
                </a:solidFill>
                <a:latin typeface="Arial" charset="0"/>
              </a:rPr>
              <a:t>the sugar-phosphate</a:t>
            </a:r>
            <a:br>
              <a:rPr lang="en-US" dirty="0" smtClean="0">
                <a:solidFill>
                  <a:srgbClr val="000000"/>
                </a:solidFill>
                <a:latin typeface="Arial" charset="0"/>
              </a:rPr>
            </a:br>
            <a:r>
              <a:rPr lang="en-US" dirty="0" smtClean="0">
                <a:solidFill>
                  <a:srgbClr val="000000"/>
                </a:solidFill>
                <a:latin typeface="Arial" charset="0"/>
              </a:rPr>
              <a:t>backbones at each arrow.</a:t>
            </a:r>
            <a:endParaRPr lang="en-US" dirty="0">
              <a:solidFill>
                <a:srgbClr val="000000"/>
              </a:solidFill>
              <a:latin typeface="Arial" charset="0"/>
            </a:endParaRPr>
          </a:p>
        </p:txBody>
      </p:sp>
      <p:sp>
        <p:nvSpPr>
          <p:cNvPr id="5" name="Right Brace 4"/>
          <p:cNvSpPr/>
          <p:nvPr/>
        </p:nvSpPr>
        <p:spPr bwMode="auto">
          <a:xfrm rot="16200000">
            <a:off x="5456767" y="2027765"/>
            <a:ext cx="287867" cy="1227671"/>
          </a:xfrm>
          <a:prstGeom prst="rightBrace">
            <a:avLst>
              <a:gd name="adj1" fmla="val 43627"/>
              <a:gd name="adj2" fmla="val 50000"/>
            </a:avLst>
          </a:prstGeom>
          <a:no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3" name="Right Brace 12"/>
          <p:cNvSpPr/>
          <p:nvPr/>
        </p:nvSpPr>
        <p:spPr bwMode="auto">
          <a:xfrm rot="5827305">
            <a:off x="6107787" y="5325010"/>
            <a:ext cx="287867" cy="709908"/>
          </a:xfrm>
          <a:prstGeom prst="rightBrace">
            <a:avLst>
              <a:gd name="adj1" fmla="val 43627"/>
              <a:gd name="adj2" fmla="val 50000"/>
            </a:avLst>
          </a:prstGeom>
          <a:no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4" name="Text Box 31"/>
          <p:cNvSpPr txBox="1">
            <a:spLocks noChangeArrowheads="1"/>
          </p:cNvSpPr>
          <p:nvPr/>
        </p:nvSpPr>
        <p:spPr bwMode="auto">
          <a:xfrm>
            <a:off x="2749600" y="3009000"/>
            <a:ext cx="721733" cy="4284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dirty="0" smtClean="0">
                <a:solidFill>
                  <a:srgbClr val="000000"/>
                </a:solidFill>
                <a:latin typeface="Arial" charset="0"/>
              </a:rPr>
              <a:t>DNA</a:t>
            </a:r>
            <a:endParaRPr lang="en-US" dirty="0">
              <a:solidFill>
                <a:srgbClr val="000000"/>
              </a:solidFill>
              <a:latin typeface="Arial" charset="0"/>
            </a:endParaRPr>
          </a:p>
        </p:txBody>
      </p:sp>
      <p:sp>
        <p:nvSpPr>
          <p:cNvPr id="21" name="Text Box 31"/>
          <p:cNvSpPr txBox="1">
            <a:spLocks noChangeArrowheads="1"/>
          </p:cNvSpPr>
          <p:nvPr/>
        </p:nvSpPr>
        <p:spPr bwMode="auto">
          <a:xfrm rot="21035877">
            <a:off x="4198607" y="5298622"/>
            <a:ext cx="356458" cy="280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900" dirty="0" smtClean="0">
                <a:solidFill>
                  <a:srgbClr val="000000"/>
                </a:solidFill>
                <a:latin typeface="Arial" charset="0"/>
              </a:rPr>
              <a:t>G</a:t>
            </a:r>
            <a:endParaRPr lang="en-US" sz="1900" dirty="0">
              <a:solidFill>
                <a:srgbClr val="000000"/>
              </a:solidFill>
              <a:latin typeface="Arial" charset="0"/>
            </a:endParaRPr>
          </a:p>
        </p:txBody>
      </p:sp>
      <p:sp>
        <p:nvSpPr>
          <p:cNvPr id="28" name="Text Box 31"/>
          <p:cNvSpPr txBox="1">
            <a:spLocks noChangeArrowheads="1"/>
          </p:cNvSpPr>
          <p:nvPr/>
        </p:nvSpPr>
        <p:spPr bwMode="auto">
          <a:xfrm flipH="1">
            <a:off x="3705375" y="2673958"/>
            <a:ext cx="273961" cy="2639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900" dirty="0" smtClean="0">
                <a:solidFill>
                  <a:srgbClr val="000000"/>
                </a:solidFill>
                <a:latin typeface="Arial" charset="0"/>
              </a:rPr>
              <a:t>5</a:t>
            </a:r>
            <a:r>
              <a:rPr lang="en-US" sz="1900" dirty="0" smtClean="0">
                <a:solidFill>
                  <a:srgbClr val="000000"/>
                </a:solidFill>
                <a:latin typeface="Symbol Std"/>
                <a:cs typeface="Symbol Std"/>
              </a:rPr>
              <a:t>′</a:t>
            </a:r>
            <a:endParaRPr lang="en-US" sz="1900" dirty="0">
              <a:solidFill>
                <a:srgbClr val="000000"/>
              </a:solidFill>
              <a:latin typeface="Symbol Std"/>
              <a:cs typeface="Symbol Std"/>
            </a:endParaRPr>
          </a:p>
        </p:txBody>
      </p:sp>
      <p:sp>
        <p:nvSpPr>
          <p:cNvPr id="29" name="Text Box 31"/>
          <p:cNvSpPr txBox="1">
            <a:spLocks noChangeArrowheads="1"/>
          </p:cNvSpPr>
          <p:nvPr/>
        </p:nvSpPr>
        <p:spPr bwMode="auto">
          <a:xfrm flipH="1">
            <a:off x="7278308" y="3478290"/>
            <a:ext cx="273961" cy="2639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900" dirty="0" smtClean="0">
                <a:solidFill>
                  <a:srgbClr val="000000"/>
                </a:solidFill>
                <a:latin typeface="Arial" charset="0"/>
              </a:rPr>
              <a:t>5</a:t>
            </a:r>
            <a:r>
              <a:rPr lang="en-US" sz="1900" dirty="0" smtClean="0">
                <a:solidFill>
                  <a:srgbClr val="000000"/>
                </a:solidFill>
                <a:latin typeface="Symbol Std"/>
                <a:cs typeface="Symbol Std"/>
              </a:rPr>
              <a:t>′</a:t>
            </a:r>
            <a:endParaRPr lang="en-US" sz="1900" dirty="0">
              <a:solidFill>
                <a:srgbClr val="000000"/>
              </a:solidFill>
              <a:latin typeface="Symbol Std"/>
              <a:cs typeface="Symbol Std"/>
            </a:endParaRPr>
          </a:p>
        </p:txBody>
      </p:sp>
      <p:sp>
        <p:nvSpPr>
          <p:cNvPr id="30" name="Text Box 31"/>
          <p:cNvSpPr txBox="1">
            <a:spLocks noChangeArrowheads="1"/>
          </p:cNvSpPr>
          <p:nvPr/>
        </p:nvSpPr>
        <p:spPr bwMode="auto">
          <a:xfrm flipH="1">
            <a:off x="3044975" y="5163156"/>
            <a:ext cx="273961" cy="2639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900" dirty="0" smtClean="0">
                <a:solidFill>
                  <a:srgbClr val="000000"/>
                </a:solidFill>
                <a:latin typeface="Arial" charset="0"/>
              </a:rPr>
              <a:t>5</a:t>
            </a:r>
            <a:r>
              <a:rPr lang="en-US" sz="1900" dirty="0" smtClean="0">
                <a:solidFill>
                  <a:srgbClr val="000000"/>
                </a:solidFill>
                <a:latin typeface="Symbol Std"/>
                <a:cs typeface="Symbol Std"/>
              </a:rPr>
              <a:t>′</a:t>
            </a:r>
            <a:endParaRPr lang="en-US" sz="1900" dirty="0">
              <a:solidFill>
                <a:srgbClr val="000000"/>
              </a:solidFill>
              <a:latin typeface="Symbol Std"/>
              <a:cs typeface="Symbol Std"/>
            </a:endParaRPr>
          </a:p>
        </p:txBody>
      </p:sp>
      <p:sp>
        <p:nvSpPr>
          <p:cNvPr id="31" name="Text Box 31"/>
          <p:cNvSpPr txBox="1">
            <a:spLocks noChangeArrowheads="1"/>
          </p:cNvSpPr>
          <p:nvPr/>
        </p:nvSpPr>
        <p:spPr bwMode="auto">
          <a:xfrm flipH="1">
            <a:off x="5136242" y="5721957"/>
            <a:ext cx="273961" cy="2639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900" dirty="0" smtClean="0">
                <a:solidFill>
                  <a:srgbClr val="000000"/>
                </a:solidFill>
                <a:latin typeface="Arial" charset="0"/>
              </a:rPr>
              <a:t>5</a:t>
            </a:r>
            <a:r>
              <a:rPr lang="en-US" sz="1900" dirty="0" smtClean="0">
                <a:solidFill>
                  <a:srgbClr val="000000"/>
                </a:solidFill>
                <a:latin typeface="Symbol Std"/>
                <a:cs typeface="Symbol Std"/>
              </a:rPr>
              <a:t>′</a:t>
            </a:r>
            <a:endParaRPr lang="en-US" sz="1900" dirty="0">
              <a:solidFill>
                <a:srgbClr val="000000"/>
              </a:solidFill>
              <a:latin typeface="Symbol Std"/>
              <a:cs typeface="Symbol Std"/>
            </a:endParaRPr>
          </a:p>
        </p:txBody>
      </p:sp>
      <p:sp>
        <p:nvSpPr>
          <p:cNvPr id="32" name="Text Box 31"/>
          <p:cNvSpPr txBox="1">
            <a:spLocks noChangeArrowheads="1"/>
          </p:cNvSpPr>
          <p:nvPr/>
        </p:nvSpPr>
        <p:spPr bwMode="auto">
          <a:xfrm flipH="1">
            <a:off x="5898243" y="4926091"/>
            <a:ext cx="273961" cy="2639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900" dirty="0" smtClean="0">
                <a:solidFill>
                  <a:srgbClr val="000000"/>
                </a:solidFill>
                <a:latin typeface="Arial" charset="0"/>
              </a:rPr>
              <a:t>5</a:t>
            </a:r>
            <a:r>
              <a:rPr lang="en-US" sz="1900" dirty="0" smtClean="0">
                <a:solidFill>
                  <a:srgbClr val="000000"/>
                </a:solidFill>
                <a:latin typeface="Symbol Std"/>
                <a:cs typeface="Symbol Std"/>
              </a:rPr>
              <a:t>′</a:t>
            </a:r>
            <a:endParaRPr lang="en-US" sz="1900" dirty="0">
              <a:solidFill>
                <a:srgbClr val="000000"/>
              </a:solidFill>
              <a:latin typeface="Symbol Std"/>
              <a:cs typeface="Symbol Std"/>
            </a:endParaRPr>
          </a:p>
        </p:txBody>
      </p:sp>
      <p:sp>
        <p:nvSpPr>
          <p:cNvPr id="33" name="Text Box 31"/>
          <p:cNvSpPr txBox="1">
            <a:spLocks noChangeArrowheads="1"/>
          </p:cNvSpPr>
          <p:nvPr/>
        </p:nvSpPr>
        <p:spPr bwMode="auto">
          <a:xfrm flipH="1">
            <a:off x="7820174" y="5967491"/>
            <a:ext cx="273961" cy="2639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900" dirty="0" smtClean="0">
                <a:solidFill>
                  <a:srgbClr val="000000"/>
                </a:solidFill>
                <a:latin typeface="Arial" charset="0"/>
              </a:rPr>
              <a:t>5</a:t>
            </a:r>
            <a:r>
              <a:rPr lang="en-US" sz="1900" dirty="0" smtClean="0">
                <a:solidFill>
                  <a:srgbClr val="000000"/>
                </a:solidFill>
                <a:latin typeface="Symbol Std"/>
                <a:cs typeface="Symbol Std"/>
              </a:rPr>
              <a:t>′</a:t>
            </a:r>
            <a:endParaRPr lang="en-US" sz="1900" dirty="0">
              <a:solidFill>
                <a:srgbClr val="000000"/>
              </a:solidFill>
              <a:latin typeface="Symbol Std"/>
              <a:cs typeface="Symbol Std"/>
            </a:endParaRPr>
          </a:p>
        </p:txBody>
      </p:sp>
      <p:sp>
        <p:nvSpPr>
          <p:cNvPr id="34" name="Text Box 31"/>
          <p:cNvSpPr txBox="1">
            <a:spLocks noChangeArrowheads="1"/>
          </p:cNvSpPr>
          <p:nvPr/>
        </p:nvSpPr>
        <p:spPr bwMode="auto">
          <a:xfrm flipH="1">
            <a:off x="7286778" y="2673958"/>
            <a:ext cx="273961" cy="2639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900" dirty="0" smtClean="0">
                <a:solidFill>
                  <a:srgbClr val="000000"/>
                </a:solidFill>
                <a:latin typeface="Arial" charset="0"/>
              </a:rPr>
              <a:t>3</a:t>
            </a:r>
            <a:r>
              <a:rPr lang="en-US" sz="1900" dirty="0" smtClean="0">
                <a:solidFill>
                  <a:srgbClr val="000000"/>
                </a:solidFill>
                <a:latin typeface="Symbol Std"/>
                <a:cs typeface="Symbol Std"/>
              </a:rPr>
              <a:t>′</a:t>
            </a:r>
            <a:endParaRPr lang="en-US" sz="1900" dirty="0">
              <a:solidFill>
                <a:srgbClr val="000000"/>
              </a:solidFill>
              <a:latin typeface="Symbol Std"/>
              <a:cs typeface="Symbol Std"/>
            </a:endParaRPr>
          </a:p>
        </p:txBody>
      </p:sp>
      <p:sp>
        <p:nvSpPr>
          <p:cNvPr id="35" name="Text Box 31"/>
          <p:cNvSpPr txBox="1">
            <a:spLocks noChangeArrowheads="1"/>
          </p:cNvSpPr>
          <p:nvPr/>
        </p:nvSpPr>
        <p:spPr bwMode="auto">
          <a:xfrm flipH="1">
            <a:off x="3713846" y="3478290"/>
            <a:ext cx="273961" cy="2639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900" dirty="0" smtClean="0">
                <a:solidFill>
                  <a:srgbClr val="000000"/>
                </a:solidFill>
                <a:latin typeface="Arial" charset="0"/>
              </a:rPr>
              <a:t>3</a:t>
            </a:r>
            <a:r>
              <a:rPr lang="en-US" sz="1900" dirty="0" smtClean="0">
                <a:solidFill>
                  <a:srgbClr val="000000"/>
                </a:solidFill>
                <a:latin typeface="Symbol Std"/>
                <a:cs typeface="Symbol Std"/>
              </a:rPr>
              <a:t>′</a:t>
            </a:r>
            <a:endParaRPr lang="en-US" sz="1900" dirty="0">
              <a:solidFill>
                <a:srgbClr val="000000"/>
              </a:solidFill>
              <a:latin typeface="Symbol Std"/>
              <a:cs typeface="Symbol Std"/>
            </a:endParaRPr>
          </a:p>
        </p:txBody>
      </p:sp>
      <p:sp>
        <p:nvSpPr>
          <p:cNvPr id="36" name="Text Box 31"/>
          <p:cNvSpPr txBox="1">
            <a:spLocks noChangeArrowheads="1"/>
          </p:cNvSpPr>
          <p:nvPr/>
        </p:nvSpPr>
        <p:spPr bwMode="auto">
          <a:xfrm flipH="1">
            <a:off x="4348845" y="5002291"/>
            <a:ext cx="273961" cy="2639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900" dirty="0" smtClean="0">
                <a:solidFill>
                  <a:srgbClr val="000000"/>
                </a:solidFill>
                <a:latin typeface="Arial" charset="0"/>
              </a:rPr>
              <a:t>3</a:t>
            </a:r>
            <a:r>
              <a:rPr lang="en-US" sz="1900" dirty="0" smtClean="0">
                <a:solidFill>
                  <a:srgbClr val="000000"/>
                </a:solidFill>
                <a:latin typeface="Symbol Std"/>
                <a:cs typeface="Symbol Std"/>
              </a:rPr>
              <a:t>′</a:t>
            </a:r>
            <a:endParaRPr lang="en-US" sz="1900" dirty="0">
              <a:solidFill>
                <a:srgbClr val="000000"/>
              </a:solidFill>
              <a:latin typeface="Symbol Std"/>
              <a:cs typeface="Symbol Std"/>
            </a:endParaRPr>
          </a:p>
        </p:txBody>
      </p:sp>
      <p:sp>
        <p:nvSpPr>
          <p:cNvPr id="37" name="Text Box 31"/>
          <p:cNvSpPr txBox="1">
            <a:spLocks noChangeArrowheads="1"/>
          </p:cNvSpPr>
          <p:nvPr/>
        </p:nvSpPr>
        <p:spPr bwMode="auto">
          <a:xfrm flipH="1">
            <a:off x="3121178" y="5975957"/>
            <a:ext cx="273961" cy="2639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900" dirty="0" smtClean="0">
                <a:solidFill>
                  <a:srgbClr val="000000"/>
                </a:solidFill>
                <a:latin typeface="Arial" charset="0"/>
              </a:rPr>
              <a:t>3</a:t>
            </a:r>
            <a:r>
              <a:rPr lang="en-US" sz="1900" dirty="0" smtClean="0">
                <a:solidFill>
                  <a:srgbClr val="000000"/>
                </a:solidFill>
                <a:latin typeface="Symbol Std"/>
                <a:cs typeface="Symbol Std"/>
              </a:rPr>
              <a:t>′</a:t>
            </a:r>
            <a:endParaRPr lang="en-US" sz="1900" dirty="0">
              <a:solidFill>
                <a:srgbClr val="000000"/>
              </a:solidFill>
              <a:latin typeface="Symbol Std"/>
              <a:cs typeface="Symbol Std"/>
            </a:endParaRPr>
          </a:p>
        </p:txBody>
      </p:sp>
      <p:sp>
        <p:nvSpPr>
          <p:cNvPr id="38" name="Text Box 31"/>
          <p:cNvSpPr txBox="1">
            <a:spLocks noChangeArrowheads="1"/>
          </p:cNvSpPr>
          <p:nvPr/>
        </p:nvSpPr>
        <p:spPr bwMode="auto">
          <a:xfrm flipH="1">
            <a:off x="7964112" y="5154691"/>
            <a:ext cx="273961" cy="2639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900" dirty="0" smtClean="0">
                <a:solidFill>
                  <a:srgbClr val="000000"/>
                </a:solidFill>
                <a:latin typeface="Arial" charset="0"/>
              </a:rPr>
              <a:t>3</a:t>
            </a:r>
            <a:r>
              <a:rPr lang="en-US" sz="1900" dirty="0" smtClean="0">
                <a:solidFill>
                  <a:srgbClr val="000000"/>
                </a:solidFill>
                <a:latin typeface="Symbol Std"/>
                <a:cs typeface="Symbol Std"/>
              </a:rPr>
              <a:t>′</a:t>
            </a:r>
            <a:endParaRPr lang="en-US" sz="1900" dirty="0">
              <a:solidFill>
                <a:srgbClr val="000000"/>
              </a:solidFill>
              <a:latin typeface="Symbol Std"/>
              <a:cs typeface="Symbol Std"/>
            </a:endParaRPr>
          </a:p>
        </p:txBody>
      </p:sp>
      <p:sp>
        <p:nvSpPr>
          <p:cNvPr id="39" name="Text Box 31"/>
          <p:cNvSpPr txBox="1">
            <a:spLocks noChangeArrowheads="1"/>
          </p:cNvSpPr>
          <p:nvPr/>
        </p:nvSpPr>
        <p:spPr bwMode="auto">
          <a:xfrm flipH="1">
            <a:off x="6541711" y="5840491"/>
            <a:ext cx="273961" cy="2639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900" dirty="0" smtClean="0">
                <a:solidFill>
                  <a:srgbClr val="000000"/>
                </a:solidFill>
                <a:latin typeface="Arial" charset="0"/>
              </a:rPr>
              <a:t>3</a:t>
            </a:r>
            <a:r>
              <a:rPr lang="en-US" sz="1900" dirty="0" smtClean="0">
                <a:solidFill>
                  <a:srgbClr val="000000"/>
                </a:solidFill>
                <a:latin typeface="Symbol Std"/>
                <a:cs typeface="Symbol Std"/>
              </a:rPr>
              <a:t>′</a:t>
            </a:r>
            <a:endParaRPr lang="en-US" sz="1900" dirty="0">
              <a:solidFill>
                <a:srgbClr val="000000"/>
              </a:solidFill>
              <a:latin typeface="Symbol Std"/>
              <a:cs typeface="Symbol Std"/>
            </a:endParaRPr>
          </a:p>
        </p:txBody>
      </p:sp>
      <p:sp>
        <p:nvSpPr>
          <p:cNvPr id="40" name="Text Box 31"/>
          <p:cNvSpPr txBox="1">
            <a:spLocks noChangeArrowheads="1"/>
          </p:cNvSpPr>
          <p:nvPr/>
        </p:nvSpPr>
        <p:spPr bwMode="auto">
          <a:xfrm>
            <a:off x="5458938" y="6048531"/>
            <a:ext cx="1763133" cy="39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dirty="0" smtClean="0">
                <a:solidFill>
                  <a:srgbClr val="000000"/>
                </a:solidFill>
                <a:latin typeface="Arial" charset="0"/>
              </a:rPr>
              <a:t>Sticky end</a:t>
            </a:r>
            <a:endParaRPr lang="en-US" dirty="0">
              <a:solidFill>
                <a:srgbClr val="000000"/>
              </a:solidFill>
              <a:latin typeface="Arial" charset="0"/>
            </a:endParaRPr>
          </a:p>
        </p:txBody>
      </p:sp>
      <p:sp>
        <p:nvSpPr>
          <p:cNvPr id="41" name="Text Box 31"/>
          <p:cNvSpPr txBox="1">
            <a:spLocks noChangeArrowheads="1"/>
          </p:cNvSpPr>
          <p:nvPr/>
        </p:nvSpPr>
        <p:spPr bwMode="auto">
          <a:xfrm rot="263129">
            <a:off x="6591048" y="5574397"/>
            <a:ext cx="292351" cy="3099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900" dirty="0" smtClean="0">
                <a:solidFill>
                  <a:srgbClr val="000000"/>
                </a:solidFill>
                <a:latin typeface="Arial" charset="0"/>
              </a:rPr>
              <a:t>G</a:t>
            </a:r>
            <a:endParaRPr lang="en-US" sz="1900" dirty="0">
              <a:solidFill>
                <a:srgbClr val="000000"/>
              </a:solidFill>
              <a:latin typeface="Arial" charset="0"/>
            </a:endParaRPr>
          </a:p>
        </p:txBody>
      </p:sp>
      <p:grpSp>
        <p:nvGrpSpPr>
          <p:cNvPr id="9220" name="Group 9219"/>
          <p:cNvGrpSpPr/>
          <p:nvPr/>
        </p:nvGrpSpPr>
        <p:grpSpPr>
          <a:xfrm>
            <a:off x="986994" y="3818737"/>
            <a:ext cx="342274" cy="342079"/>
            <a:chOff x="343526" y="2548739"/>
            <a:chExt cx="342274" cy="342079"/>
          </a:xfrm>
        </p:grpSpPr>
        <p:sp>
          <p:nvSpPr>
            <p:cNvPr id="62" name="Oval 61"/>
            <p:cNvSpPr/>
            <p:nvPr/>
          </p:nvSpPr>
          <p:spPr bwMode="auto">
            <a:xfrm>
              <a:off x="343526" y="2551140"/>
              <a:ext cx="339678" cy="339678"/>
            </a:xfrm>
            <a:prstGeom prst="ellipse">
              <a:avLst/>
            </a:prstGeom>
            <a:solidFill>
              <a:srgbClr val="0093C5"/>
            </a:solidFill>
            <a:ln w="9525" cap="flat" cmpd="sng" algn="ctr">
              <a:solidFill>
                <a:srgbClr val="0093C5"/>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63" name="Text Box 31"/>
            <p:cNvSpPr txBox="1">
              <a:spLocks noChangeArrowheads="1"/>
            </p:cNvSpPr>
            <p:nvPr/>
          </p:nvSpPr>
          <p:spPr bwMode="auto">
            <a:xfrm>
              <a:off x="345643" y="2548739"/>
              <a:ext cx="340157" cy="321462"/>
            </a:xfrm>
            <a:prstGeom prst="rect">
              <a:avLst/>
            </a:prstGeom>
            <a:noFill/>
            <a:ln w="6350" cmpd="sng">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2000" dirty="0" smtClean="0">
                  <a:solidFill>
                    <a:srgbClr val="FFFFFF"/>
                  </a:solidFill>
                  <a:latin typeface="Arial" charset="0"/>
                </a:rPr>
                <a:t>1</a:t>
              </a:r>
              <a:endParaRPr lang="en-US" sz="2000" dirty="0">
                <a:solidFill>
                  <a:srgbClr val="FFFFFF"/>
                </a:solidFill>
                <a:latin typeface="Arial" charset="0"/>
              </a:endParaRPr>
            </a:p>
          </p:txBody>
        </p:sp>
      </p:grpSp>
      <p:sp>
        <p:nvSpPr>
          <p:cNvPr id="54" name="Text Box 31"/>
          <p:cNvSpPr txBox="1">
            <a:spLocks noChangeArrowheads="1"/>
          </p:cNvSpPr>
          <p:nvPr/>
        </p:nvSpPr>
        <p:spPr bwMode="auto">
          <a:xfrm rot="21162194">
            <a:off x="4334937" y="5528734"/>
            <a:ext cx="999067" cy="2963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900" spc="210" dirty="0" smtClean="0">
                <a:solidFill>
                  <a:srgbClr val="000000"/>
                </a:solidFill>
                <a:latin typeface="Arial" charset="0"/>
              </a:rPr>
              <a:t>CTTAA</a:t>
            </a:r>
            <a:endParaRPr lang="en-US" sz="1900" spc="210" dirty="0">
              <a:solidFill>
                <a:srgbClr val="000000"/>
              </a:solidFill>
              <a:latin typeface="Arial" charset="0"/>
            </a:endParaRPr>
          </a:p>
        </p:txBody>
      </p:sp>
      <p:sp>
        <p:nvSpPr>
          <p:cNvPr id="55" name="Text Box 31"/>
          <p:cNvSpPr txBox="1">
            <a:spLocks noChangeArrowheads="1"/>
          </p:cNvSpPr>
          <p:nvPr/>
        </p:nvSpPr>
        <p:spPr bwMode="auto">
          <a:xfrm rot="381408">
            <a:off x="5952072" y="5266261"/>
            <a:ext cx="999067" cy="2963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900" spc="210" dirty="0">
                <a:solidFill>
                  <a:srgbClr val="000000"/>
                </a:solidFill>
                <a:latin typeface="Arial" charset="0"/>
              </a:rPr>
              <a:t>AA</a:t>
            </a:r>
            <a:r>
              <a:rPr lang="en-US" sz="1900" spc="210" dirty="0" smtClean="0">
                <a:solidFill>
                  <a:srgbClr val="000000"/>
                </a:solidFill>
                <a:latin typeface="Arial" charset="0"/>
              </a:rPr>
              <a:t>TTC</a:t>
            </a:r>
            <a:endParaRPr lang="en-US" sz="1900" spc="210" dirty="0">
              <a:solidFill>
                <a:srgbClr val="000000"/>
              </a:solidFill>
              <a:latin typeface="Arial" charset="0"/>
            </a:endParaRPr>
          </a:p>
        </p:txBody>
      </p:sp>
      <p:sp>
        <p:nvSpPr>
          <p:cNvPr id="56" name="Text Box 31"/>
          <p:cNvSpPr txBox="1">
            <a:spLocks noChangeArrowheads="1"/>
          </p:cNvSpPr>
          <p:nvPr/>
        </p:nvSpPr>
        <p:spPr bwMode="auto">
          <a:xfrm>
            <a:off x="5011726" y="3214293"/>
            <a:ext cx="1180111" cy="299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900" spc="280" dirty="0" smtClean="0">
                <a:solidFill>
                  <a:srgbClr val="000000"/>
                </a:solidFill>
                <a:latin typeface="Arial" charset="0"/>
              </a:rPr>
              <a:t>CTTAAG</a:t>
            </a:r>
            <a:endParaRPr lang="en-US" sz="1900" spc="280" dirty="0">
              <a:solidFill>
                <a:srgbClr val="000000"/>
              </a:solidFill>
              <a:latin typeface="Arial" charset="0"/>
            </a:endParaRPr>
          </a:p>
        </p:txBody>
      </p:sp>
      <p:sp>
        <p:nvSpPr>
          <p:cNvPr id="57" name="Text Box 31"/>
          <p:cNvSpPr txBox="1">
            <a:spLocks noChangeArrowheads="1"/>
          </p:cNvSpPr>
          <p:nvPr/>
        </p:nvSpPr>
        <p:spPr bwMode="auto">
          <a:xfrm>
            <a:off x="4987521" y="2937562"/>
            <a:ext cx="1144241" cy="2765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900" spc="300" dirty="0" smtClean="0">
                <a:solidFill>
                  <a:srgbClr val="000000"/>
                </a:solidFill>
                <a:latin typeface="Arial" charset="0"/>
              </a:rPr>
              <a:t>GAATTC</a:t>
            </a:r>
            <a:endParaRPr lang="en-US" sz="1900" spc="300" dirty="0">
              <a:solidFill>
                <a:srgbClr val="000000"/>
              </a:solidFill>
              <a:latin typeface="Arial" charset="0"/>
            </a:endParaRPr>
          </a:p>
        </p:txBody>
      </p:sp>
    </p:spTree>
    <p:extLst>
      <p:ext uri="{BB962C8B-B14F-4D97-AF65-F5344CB8AC3E}">
        <p14:creationId xmlns:p14="http://schemas.microsoft.com/office/powerpoint/2010/main" val="9777104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_06bRecombinantDNA-U.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04" y="399288"/>
            <a:ext cx="8546592" cy="5907024"/>
          </a:xfrm>
          <a:prstGeom prst="rect">
            <a:avLst/>
          </a:prstGeom>
        </p:spPr>
      </p:pic>
      <p:sp>
        <p:nvSpPr>
          <p:cNvPr id="9217" name="Rectangle 3"/>
          <p:cNvSpPr>
            <a:spLocks noGrp="1" noChangeArrowheads="1"/>
          </p:cNvSpPr>
          <p:nvPr>
            <p:ph type="ctrTitle"/>
          </p:nvPr>
        </p:nvSpPr>
        <p:spPr bwMode="auto">
          <a:xfrm>
            <a:off x="20638" y="0"/>
            <a:ext cx="5648325" cy="30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20.6b</a:t>
            </a:r>
            <a:endParaRPr lang="en-US" sz="1200" dirty="0">
              <a:latin typeface="Arial" charset="0"/>
            </a:endParaRPr>
          </a:p>
        </p:txBody>
      </p:sp>
      <p:sp>
        <p:nvSpPr>
          <p:cNvPr id="8" name="Oval 7"/>
          <p:cNvSpPr/>
          <p:nvPr/>
        </p:nvSpPr>
        <p:spPr bwMode="auto">
          <a:xfrm>
            <a:off x="343526" y="2551140"/>
            <a:ext cx="339678" cy="339678"/>
          </a:xfrm>
          <a:prstGeom prst="ellipse">
            <a:avLst/>
          </a:prstGeom>
          <a:solidFill>
            <a:srgbClr val="0093C5"/>
          </a:solidFill>
          <a:ln w="9525" cap="flat" cmpd="sng" algn="ctr">
            <a:solidFill>
              <a:srgbClr val="0093C5"/>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9" name="Text Box 31"/>
          <p:cNvSpPr txBox="1">
            <a:spLocks noChangeArrowheads="1"/>
          </p:cNvSpPr>
          <p:nvPr/>
        </p:nvSpPr>
        <p:spPr bwMode="auto">
          <a:xfrm>
            <a:off x="345643" y="2540272"/>
            <a:ext cx="340157" cy="321462"/>
          </a:xfrm>
          <a:prstGeom prst="rect">
            <a:avLst/>
          </a:prstGeom>
          <a:noFill/>
          <a:ln w="6350" cmpd="sng">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2000" dirty="0" smtClean="0">
                <a:solidFill>
                  <a:srgbClr val="FFFFFF"/>
                </a:solidFill>
                <a:latin typeface="Arial" charset="0"/>
              </a:rPr>
              <a:t>2</a:t>
            </a:r>
            <a:endParaRPr lang="en-US" sz="2000" dirty="0">
              <a:solidFill>
                <a:srgbClr val="FFFFFF"/>
              </a:solidFill>
              <a:latin typeface="Arial" charset="0"/>
            </a:endParaRPr>
          </a:p>
        </p:txBody>
      </p:sp>
      <p:cxnSp>
        <p:nvCxnSpPr>
          <p:cNvPr id="10" name="Straight Connector 9"/>
          <p:cNvCxnSpPr>
            <a:stCxn id="11" idx="1"/>
          </p:cNvCxnSpPr>
          <p:nvPr/>
        </p:nvCxnSpPr>
        <p:spPr bwMode="auto">
          <a:xfrm flipH="1">
            <a:off x="5436659" y="1284654"/>
            <a:ext cx="10876" cy="213946"/>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11" name="Right Brace 10"/>
          <p:cNvSpPr/>
          <p:nvPr/>
        </p:nvSpPr>
        <p:spPr bwMode="auto">
          <a:xfrm rot="5827305">
            <a:off x="5321446" y="786877"/>
            <a:ext cx="287867" cy="709908"/>
          </a:xfrm>
          <a:prstGeom prst="rightBrace">
            <a:avLst>
              <a:gd name="adj1" fmla="val 43627"/>
              <a:gd name="adj2" fmla="val 50000"/>
            </a:avLst>
          </a:prstGeom>
          <a:no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2" name="Text Box 31"/>
          <p:cNvSpPr txBox="1">
            <a:spLocks noChangeArrowheads="1"/>
          </p:cNvSpPr>
          <p:nvPr/>
        </p:nvSpPr>
        <p:spPr bwMode="auto">
          <a:xfrm rot="21285285">
            <a:off x="3418616" y="750964"/>
            <a:ext cx="356458" cy="280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900" dirty="0" smtClean="0">
                <a:solidFill>
                  <a:srgbClr val="000000"/>
                </a:solidFill>
                <a:latin typeface="Arial" charset="0"/>
              </a:rPr>
              <a:t>G</a:t>
            </a:r>
            <a:endParaRPr lang="en-US" sz="1900" dirty="0">
              <a:solidFill>
                <a:srgbClr val="000000"/>
              </a:solidFill>
              <a:latin typeface="Arial" charset="0"/>
            </a:endParaRPr>
          </a:p>
        </p:txBody>
      </p:sp>
      <p:sp>
        <p:nvSpPr>
          <p:cNvPr id="18" name="Text Box 31"/>
          <p:cNvSpPr txBox="1">
            <a:spLocks noChangeArrowheads="1"/>
          </p:cNvSpPr>
          <p:nvPr/>
        </p:nvSpPr>
        <p:spPr bwMode="auto">
          <a:xfrm flipH="1">
            <a:off x="2274509" y="625023"/>
            <a:ext cx="273961" cy="2639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900" dirty="0" smtClean="0">
                <a:solidFill>
                  <a:srgbClr val="000000"/>
                </a:solidFill>
                <a:latin typeface="Arial" charset="0"/>
              </a:rPr>
              <a:t>5</a:t>
            </a:r>
            <a:r>
              <a:rPr lang="en-US" sz="1900" dirty="0" smtClean="0">
                <a:solidFill>
                  <a:srgbClr val="000000"/>
                </a:solidFill>
                <a:latin typeface="Symbol Std"/>
                <a:cs typeface="Symbol Std"/>
              </a:rPr>
              <a:t>′</a:t>
            </a:r>
            <a:endParaRPr lang="en-US" sz="1900" dirty="0">
              <a:solidFill>
                <a:srgbClr val="000000"/>
              </a:solidFill>
              <a:latin typeface="Symbol Std"/>
              <a:cs typeface="Symbol Std"/>
            </a:endParaRPr>
          </a:p>
        </p:txBody>
      </p:sp>
      <p:sp>
        <p:nvSpPr>
          <p:cNvPr id="19" name="Text Box 31"/>
          <p:cNvSpPr txBox="1">
            <a:spLocks noChangeArrowheads="1"/>
          </p:cNvSpPr>
          <p:nvPr/>
        </p:nvSpPr>
        <p:spPr bwMode="auto">
          <a:xfrm flipH="1">
            <a:off x="4365776" y="1183824"/>
            <a:ext cx="273961" cy="2639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900" dirty="0" smtClean="0">
                <a:solidFill>
                  <a:srgbClr val="000000"/>
                </a:solidFill>
                <a:latin typeface="Arial" charset="0"/>
              </a:rPr>
              <a:t>5</a:t>
            </a:r>
            <a:r>
              <a:rPr lang="en-US" sz="1900" dirty="0" smtClean="0">
                <a:solidFill>
                  <a:srgbClr val="000000"/>
                </a:solidFill>
                <a:latin typeface="Symbol Std"/>
                <a:cs typeface="Symbol Std"/>
              </a:rPr>
              <a:t>′</a:t>
            </a:r>
            <a:endParaRPr lang="en-US" sz="1900" dirty="0">
              <a:solidFill>
                <a:srgbClr val="000000"/>
              </a:solidFill>
              <a:latin typeface="Symbol Std"/>
              <a:cs typeface="Symbol Std"/>
            </a:endParaRPr>
          </a:p>
        </p:txBody>
      </p:sp>
      <p:sp>
        <p:nvSpPr>
          <p:cNvPr id="20" name="Text Box 31"/>
          <p:cNvSpPr txBox="1">
            <a:spLocks noChangeArrowheads="1"/>
          </p:cNvSpPr>
          <p:nvPr/>
        </p:nvSpPr>
        <p:spPr bwMode="auto">
          <a:xfrm flipH="1">
            <a:off x="5110843" y="387958"/>
            <a:ext cx="273961" cy="2639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900" dirty="0" smtClean="0">
                <a:solidFill>
                  <a:srgbClr val="000000"/>
                </a:solidFill>
                <a:latin typeface="Arial" charset="0"/>
              </a:rPr>
              <a:t>5</a:t>
            </a:r>
            <a:r>
              <a:rPr lang="en-US" sz="1900" dirty="0" smtClean="0">
                <a:solidFill>
                  <a:srgbClr val="000000"/>
                </a:solidFill>
                <a:latin typeface="Symbol Std"/>
                <a:cs typeface="Symbol Std"/>
              </a:rPr>
              <a:t>′</a:t>
            </a:r>
            <a:endParaRPr lang="en-US" sz="1900" dirty="0">
              <a:solidFill>
                <a:srgbClr val="000000"/>
              </a:solidFill>
              <a:latin typeface="Symbol Std"/>
              <a:cs typeface="Symbol Std"/>
            </a:endParaRPr>
          </a:p>
        </p:txBody>
      </p:sp>
      <p:sp>
        <p:nvSpPr>
          <p:cNvPr id="21" name="Text Box 31"/>
          <p:cNvSpPr txBox="1">
            <a:spLocks noChangeArrowheads="1"/>
          </p:cNvSpPr>
          <p:nvPr/>
        </p:nvSpPr>
        <p:spPr bwMode="auto">
          <a:xfrm flipH="1">
            <a:off x="7049708" y="1429358"/>
            <a:ext cx="273961" cy="2639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900" dirty="0" smtClean="0">
                <a:solidFill>
                  <a:srgbClr val="000000"/>
                </a:solidFill>
                <a:latin typeface="Arial" charset="0"/>
              </a:rPr>
              <a:t>5</a:t>
            </a:r>
            <a:r>
              <a:rPr lang="en-US" sz="1900" dirty="0" smtClean="0">
                <a:solidFill>
                  <a:srgbClr val="000000"/>
                </a:solidFill>
                <a:latin typeface="Symbol Std"/>
                <a:cs typeface="Symbol Std"/>
              </a:rPr>
              <a:t>′</a:t>
            </a:r>
            <a:endParaRPr lang="en-US" sz="1900" dirty="0">
              <a:solidFill>
                <a:srgbClr val="000000"/>
              </a:solidFill>
              <a:latin typeface="Symbol Std"/>
              <a:cs typeface="Symbol Std"/>
            </a:endParaRPr>
          </a:p>
        </p:txBody>
      </p:sp>
      <p:sp>
        <p:nvSpPr>
          <p:cNvPr id="22" name="Text Box 31"/>
          <p:cNvSpPr txBox="1">
            <a:spLocks noChangeArrowheads="1"/>
          </p:cNvSpPr>
          <p:nvPr/>
        </p:nvSpPr>
        <p:spPr bwMode="auto">
          <a:xfrm flipH="1">
            <a:off x="3578379" y="464158"/>
            <a:ext cx="273961" cy="2639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900" dirty="0" smtClean="0">
                <a:solidFill>
                  <a:srgbClr val="000000"/>
                </a:solidFill>
                <a:latin typeface="Arial" charset="0"/>
              </a:rPr>
              <a:t>3</a:t>
            </a:r>
            <a:r>
              <a:rPr lang="en-US" sz="1900" dirty="0" smtClean="0">
                <a:solidFill>
                  <a:srgbClr val="000000"/>
                </a:solidFill>
                <a:latin typeface="Symbol Std"/>
                <a:cs typeface="Symbol Std"/>
              </a:rPr>
              <a:t>′</a:t>
            </a:r>
            <a:endParaRPr lang="en-US" sz="1900" dirty="0">
              <a:solidFill>
                <a:srgbClr val="000000"/>
              </a:solidFill>
              <a:latin typeface="Symbol Std"/>
              <a:cs typeface="Symbol Std"/>
            </a:endParaRPr>
          </a:p>
        </p:txBody>
      </p:sp>
      <p:sp>
        <p:nvSpPr>
          <p:cNvPr id="23" name="Text Box 31"/>
          <p:cNvSpPr txBox="1">
            <a:spLocks noChangeArrowheads="1"/>
          </p:cNvSpPr>
          <p:nvPr/>
        </p:nvSpPr>
        <p:spPr bwMode="auto">
          <a:xfrm flipH="1">
            <a:off x="2367646" y="1429357"/>
            <a:ext cx="273961" cy="2639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900" dirty="0" smtClean="0">
                <a:solidFill>
                  <a:srgbClr val="000000"/>
                </a:solidFill>
                <a:latin typeface="Arial" charset="0"/>
              </a:rPr>
              <a:t>3</a:t>
            </a:r>
            <a:r>
              <a:rPr lang="en-US" sz="1900" dirty="0" smtClean="0">
                <a:solidFill>
                  <a:srgbClr val="000000"/>
                </a:solidFill>
                <a:latin typeface="Symbol Std"/>
                <a:cs typeface="Symbol Std"/>
              </a:rPr>
              <a:t>′</a:t>
            </a:r>
            <a:endParaRPr lang="en-US" sz="1900" dirty="0">
              <a:solidFill>
                <a:srgbClr val="000000"/>
              </a:solidFill>
              <a:latin typeface="Symbol Std"/>
              <a:cs typeface="Symbol Std"/>
            </a:endParaRPr>
          </a:p>
        </p:txBody>
      </p:sp>
      <p:sp>
        <p:nvSpPr>
          <p:cNvPr id="24" name="Text Box 31"/>
          <p:cNvSpPr txBox="1">
            <a:spLocks noChangeArrowheads="1"/>
          </p:cNvSpPr>
          <p:nvPr/>
        </p:nvSpPr>
        <p:spPr bwMode="auto">
          <a:xfrm flipH="1">
            <a:off x="7176712" y="616558"/>
            <a:ext cx="273961" cy="2639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900" dirty="0" smtClean="0">
                <a:solidFill>
                  <a:srgbClr val="000000"/>
                </a:solidFill>
                <a:latin typeface="Arial" charset="0"/>
              </a:rPr>
              <a:t>3</a:t>
            </a:r>
            <a:r>
              <a:rPr lang="en-US" sz="1900" dirty="0" smtClean="0">
                <a:solidFill>
                  <a:srgbClr val="000000"/>
                </a:solidFill>
                <a:latin typeface="Symbol Std"/>
                <a:cs typeface="Symbol Std"/>
              </a:rPr>
              <a:t>′</a:t>
            </a:r>
            <a:endParaRPr lang="en-US" sz="1900" dirty="0">
              <a:solidFill>
                <a:srgbClr val="000000"/>
              </a:solidFill>
              <a:latin typeface="Symbol Std"/>
              <a:cs typeface="Symbol Std"/>
            </a:endParaRPr>
          </a:p>
        </p:txBody>
      </p:sp>
      <p:sp>
        <p:nvSpPr>
          <p:cNvPr id="25" name="Text Box 31"/>
          <p:cNvSpPr txBox="1">
            <a:spLocks noChangeArrowheads="1"/>
          </p:cNvSpPr>
          <p:nvPr/>
        </p:nvSpPr>
        <p:spPr bwMode="auto">
          <a:xfrm flipH="1">
            <a:off x="5754311" y="1285424"/>
            <a:ext cx="273961" cy="2639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900" dirty="0" smtClean="0">
                <a:solidFill>
                  <a:srgbClr val="000000"/>
                </a:solidFill>
                <a:latin typeface="Arial" charset="0"/>
              </a:rPr>
              <a:t>3</a:t>
            </a:r>
            <a:r>
              <a:rPr lang="en-US" sz="1900" dirty="0" smtClean="0">
                <a:solidFill>
                  <a:srgbClr val="000000"/>
                </a:solidFill>
                <a:latin typeface="Symbol Std"/>
                <a:cs typeface="Symbol Std"/>
              </a:rPr>
              <a:t>′</a:t>
            </a:r>
            <a:endParaRPr lang="en-US" sz="1900" dirty="0">
              <a:solidFill>
                <a:srgbClr val="000000"/>
              </a:solidFill>
              <a:latin typeface="Symbol Std"/>
              <a:cs typeface="Symbol Std"/>
            </a:endParaRPr>
          </a:p>
        </p:txBody>
      </p:sp>
      <p:sp>
        <p:nvSpPr>
          <p:cNvPr id="26" name="Text Box 31"/>
          <p:cNvSpPr txBox="1">
            <a:spLocks noChangeArrowheads="1"/>
          </p:cNvSpPr>
          <p:nvPr/>
        </p:nvSpPr>
        <p:spPr bwMode="auto">
          <a:xfrm>
            <a:off x="4688472" y="1510398"/>
            <a:ext cx="1763133" cy="39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dirty="0" smtClean="0">
                <a:solidFill>
                  <a:srgbClr val="000000"/>
                </a:solidFill>
                <a:latin typeface="Arial" charset="0"/>
              </a:rPr>
              <a:t>Sticky end</a:t>
            </a:r>
            <a:endParaRPr lang="en-US" dirty="0">
              <a:solidFill>
                <a:srgbClr val="000000"/>
              </a:solidFill>
              <a:latin typeface="Arial" charset="0"/>
            </a:endParaRPr>
          </a:p>
        </p:txBody>
      </p:sp>
      <p:sp>
        <p:nvSpPr>
          <p:cNvPr id="28" name="Text Box 31"/>
          <p:cNvSpPr txBox="1">
            <a:spLocks noChangeArrowheads="1"/>
          </p:cNvSpPr>
          <p:nvPr/>
        </p:nvSpPr>
        <p:spPr bwMode="auto">
          <a:xfrm rot="263129">
            <a:off x="5803648" y="1036264"/>
            <a:ext cx="292351" cy="3099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900" dirty="0" smtClean="0">
                <a:solidFill>
                  <a:srgbClr val="000000"/>
                </a:solidFill>
                <a:latin typeface="Arial" charset="0"/>
              </a:rPr>
              <a:t>G</a:t>
            </a:r>
            <a:endParaRPr lang="en-US" sz="1900" dirty="0">
              <a:solidFill>
                <a:srgbClr val="000000"/>
              </a:solidFill>
              <a:latin typeface="Arial" charset="0"/>
            </a:endParaRPr>
          </a:p>
        </p:txBody>
      </p:sp>
      <p:sp>
        <p:nvSpPr>
          <p:cNvPr id="34" name="Text Box 31"/>
          <p:cNvSpPr txBox="1">
            <a:spLocks noChangeArrowheads="1"/>
          </p:cNvSpPr>
          <p:nvPr/>
        </p:nvSpPr>
        <p:spPr bwMode="auto">
          <a:xfrm flipH="1">
            <a:off x="3214314" y="4680556"/>
            <a:ext cx="273961" cy="2639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900" dirty="0" smtClean="0">
                <a:solidFill>
                  <a:srgbClr val="000000"/>
                </a:solidFill>
                <a:latin typeface="Arial" charset="0"/>
              </a:rPr>
              <a:t>3</a:t>
            </a:r>
            <a:r>
              <a:rPr lang="en-US" sz="1900" dirty="0" smtClean="0">
                <a:solidFill>
                  <a:srgbClr val="000000"/>
                </a:solidFill>
                <a:latin typeface="Symbol Std"/>
                <a:cs typeface="Symbol Std"/>
              </a:rPr>
              <a:t>′</a:t>
            </a:r>
            <a:endParaRPr lang="en-US" sz="1900" dirty="0">
              <a:solidFill>
                <a:srgbClr val="000000"/>
              </a:solidFill>
              <a:latin typeface="Symbol Std"/>
              <a:cs typeface="Symbol Std"/>
            </a:endParaRPr>
          </a:p>
        </p:txBody>
      </p:sp>
      <p:sp>
        <p:nvSpPr>
          <p:cNvPr id="35" name="Text Box 31"/>
          <p:cNvSpPr txBox="1">
            <a:spLocks noChangeArrowheads="1"/>
          </p:cNvSpPr>
          <p:nvPr/>
        </p:nvSpPr>
        <p:spPr bwMode="auto">
          <a:xfrm flipH="1">
            <a:off x="6042180" y="2911023"/>
            <a:ext cx="273961" cy="2639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900" dirty="0" smtClean="0">
                <a:solidFill>
                  <a:srgbClr val="000000"/>
                </a:solidFill>
                <a:latin typeface="Arial" charset="0"/>
              </a:rPr>
              <a:t>3</a:t>
            </a:r>
            <a:r>
              <a:rPr lang="en-US" sz="1900" dirty="0" smtClean="0">
                <a:solidFill>
                  <a:srgbClr val="000000"/>
                </a:solidFill>
                <a:latin typeface="Symbol Std"/>
                <a:cs typeface="Symbol Std"/>
              </a:rPr>
              <a:t>′</a:t>
            </a:r>
            <a:endParaRPr lang="en-US" sz="1900" dirty="0">
              <a:solidFill>
                <a:srgbClr val="000000"/>
              </a:solidFill>
              <a:latin typeface="Symbol Std"/>
              <a:cs typeface="Symbol Std"/>
            </a:endParaRPr>
          </a:p>
        </p:txBody>
      </p:sp>
      <p:sp>
        <p:nvSpPr>
          <p:cNvPr id="36" name="Text Box 31"/>
          <p:cNvSpPr txBox="1">
            <a:spLocks noChangeArrowheads="1"/>
          </p:cNvSpPr>
          <p:nvPr/>
        </p:nvSpPr>
        <p:spPr bwMode="auto">
          <a:xfrm flipH="1">
            <a:off x="7710114" y="2259091"/>
            <a:ext cx="273961" cy="2639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900" dirty="0" smtClean="0">
                <a:solidFill>
                  <a:srgbClr val="000000"/>
                </a:solidFill>
                <a:latin typeface="Arial" charset="0"/>
              </a:rPr>
              <a:t>3</a:t>
            </a:r>
            <a:r>
              <a:rPr lang="en-US" sz="1900" dirty="0" smtClean="0">
                <a:solidFill>
                  <a:srgbClr val="000000"/>
                </a:solidFill>
                <a:latin typeface="Symbol Std"/>
                <a:cs typeface="Symbol Std"/>
              </a:rPr>
              <a:t>′</a:t>
            </a:r>
            <a:endParaRPr lang="en-US" sz="1900" dirty="0">
              <a:solidFill>
                <a:srgbClr val="000000"/>
              </a:solidFill>
              <a:latin typeface="Symbol Std"/>
              <a:cs typeface="Symbol Std"/>
            </a:endParaRPr>
          </a:p>
        </p:txBody>
      </p:sp>
      <p:sp>
        <p:nvSpPr>
          <p:cNvPr id="37" name="Text Box 31"/>
          <p:cNvSpPr txBox="1">
            <a:spLocks noChangeArrowheads="1"/>
          </p:cNvSpPr>
          <p:nvPr/>
        </p:nvSpPr>
        <p:spPr bwMode="auto">
          <a:xfrm flipH="1">
            <a:off x="1995113" y="5527222"/>
            <a:ext cx="273961" cy="2639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900" dirty="0" smtClean="0">
                <a:solidFill>
                  <a:srgbClr val="000000"/>
                </a:solidFill>
                <a:latin typeface="Arial" charset="0"/>
              </a:rPr>
              <a:t>3</a:t>
            </a:r>
            <a:r>
              <a:rPr lang="en-US" sz="1900" dirty="0" smtClean="0">
                <a:solidFill>
                  <a:srgbClr val="000000"/>
                </a:solidFill>
                <a:latin typeface="Symbol Std"/>
                <a:cs typeface="Symbol Std"/>
              </a:rPr>
              <a:t>′</a:t>
            </a:r>
            <a:endParaRPr lang="en-US" sz="1900" dirty="0">
              <a:solidFill>
                <a:srgbClr val="000000"/>
              </a:solidFill>
              <a:latin typeface="Symbol Std"/>
              <a:cs typeface="Symbol Std"/>
            </a:endParaRPr>
          </a:p>
        </p:txBody>
      </p:sp>
      <p:sp>
        <p:nvSpPr>
          <p:cNvPr id="38" name="Text Box 31"/>
          <p:cNvSpPr txBox="1">
            <a:spLocks noChangeArrowheads="1"/>
          </p:cNvSpPr>
          <p:nvPr/>
        </p:nvSpPr>
        <p:spPr bwMode="auto">
          <a:xfrm flipH="1">
            <a:off x="4340378" y="5527223"/>
            <a:ext cx="273961" cy="2639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900" dirty="0" smtClean="0">
                <a:solidFill>
                  <a:srgbClr val="000000"/>
                </a:solidFill>
                <a:latin typeface="Arial" charset="0"/>
              </a:rPr>
              <a:t>3</a:t>
            </a:r>
            <a:r>
              <a:rPr lang="en-US" sz="1900" dirty="0" smtClean="0">
                <a:solidFill>
                  <a:srgbClr val="000000"/>
                </a:solidFill>
                <a:latin typeface="Symbol Std"/>
                <a:cs typeface="Symbol Std"/>
              </a:rPr>
              <a:t>′</a:t>
            </a:r>
            <a:endParaRPr lang="en-US" sz="1900" dirty="0">
              <a:solidFill>
                <a:srgbClr val="000000"/>
              </a:solidFill>
              <a:latin typeface="Symbol Std"/>
              <a:cs typeface="Symbol Std"/>
            </a:endParaRPr>
          </a:p>
        </p:txBody>
      </p:sp>
      <p:sp>
        <p:nvSpPr>
          <p:cNvPr id="39" name="Text Box 31"/>
          <p:cNvSpPr txBox="1">
            <a:spLocks noChangeArrowheads="1"/>
          </p:cNvSpPr>
          <p:nvPr/>
        </p:nvSpPr>
        <p:spPr bwMode="auto">
          <a:xfrm flipH="1">
            <a:off x="5542647" y="4680556"/>
            <a:ext cx="273961" cy="2639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900" dirty="0" smtClean="0">
                <a:solidFill>
                  <a:srgbClr val="000000"/>
                </a:solidFill>
                <a:latin typeface="Arial" charset="0"/>
              </a:rPr>
              <a:t>3</a:t>
            </a:r>
            <a:r>
              <a:rPr lang="en-US" sz="1900" dirty="0" smtClean="0">
                <a:solidFill>
                  <a:srgbClr val="000000"/>
                </a:solidFill>
                <a:latin typeface="Symbol Std"/>
                <a:cs typeface="Symbol Std"/>
              </a:rPr>
              <a:t>′</a:t>
            </a:r>
            <a:endParaRPr lang="en-US" sz="1900" dirty="0">
              <a:solidFill>
                <a:srgbClr val="000000"/>
              </a:solidFill>
              <a:latin typeface="Symbol Std"/>
              <a:cs typeface="Symbol Std"/>
            </a:endParaRPr>
          </a:p>
        </p:txBody>
      </p:sp>
      <p:sp>
        <p:nvSpPr>
          <p:cNvPr id="40" name="Text Box 31"/>
          <p:cNvSpPr txBox="1">
            <a:spLocks noChangeArrowheads="1"/>
          </p:cNvSpPr>
          <p:nvPr/>
        </p:nvSpPr>
        <p:spPr bwMode="auto">
          <a:xfrm flipH="1">
            <a:off x="7862512" y="4680556"/>
            <a:ext cx="273961" cy="2639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900" dirty="0" smtClean="0">
                <a:solidFill>
                  <a:srgbClr val="000000"/>
                </a:solidFill>
                <a:latin typeface="Arial" charset="0"/>
              </a:rPr>
              <a:t>3</a:t>
            </a:r>
            <a:r>
              <a:rPr lang="en-US" sz="1900" dirty="0" smtClean="0">
                <a:solidFill>
                  <a:srgbClr val="000000"/>
                </a:solidFill>
                <a:latin typeface="Symbol Std"/>
                <a:cs typeface="Symbol Std"/>
              </a:rPr>
              <a:t>′</a:t>
            </a:r>
            <a:endParaRPr lang="en-US" sz="1900" dirty="0">
              <a:solidFill>
                <a:srgbClr val="000000"/>
              </a:solidFill>
              <a:latin typeface="Symbol Std"/>
              <a:cs typeface="Symbol Std"/>
            </a:endParaRPr>
          </a:p>
        </p:txBody>
      </p:sp>
      <p:sp>
        <p:nvSpPr>
          <p:cNvPr id="41" name="Text Box 31"/>
          <p:cNvSpPr txBox="1">
            <a:spLocks noChangeArrowheads="1"/>
          </p:cNvSpPr>
          <p:nvPr/>
        </p:nvSpPr>
        <p:spPr bwMode="auto">
          <a:xfrm flipH="1">
            <a:off x="6626380" y="5518756"/>
            <a:ext cx="273961" cy="2639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900" dirty="0" smtClean="0">
                <a:solidFill>
                  <a:srgbClr val="000000"/>
                </a:solidFill>
                <a:latin typeface="Arial" charset="0"/>
              </a:rPr>
              <a:t>3</a:t>
            </a:r>
            <a:r>
              <a:rPr lang="en-US" sz="1900" dirty="0" smtClean="0">
                <a:solidFill>
                  <a:srgbClr val="000000"/>
                </a:solidFill>
                <a:latin typeface="Symbol Std"/>
                <a:cs typeface="Symbol Std"/>
              </a:rPr>
              <a:t>′</a:t>
            </a:r>
            <a:endParaRPr lang="en-US" sz="1900" dirty="0">
              <a:solidFill>
                <a:srgbClr val="000000"/>
              </a:solidFill>
              <a:latin typeface="Symbol Std"/>
              <a:cs typeface="Symbol Std"/>
            </a:endParaRPr>
          </a:p>
        </p:txBody>
      </p:sp>
      <p:sp>
        <p:nvSpPr>
          <p:cNvPr id="42" name="Text Box 31"/>
          <p:cNvSpPr txBox="1">
            <a:spLocks noChangeArrowheads="1"/>
          </p:cNvSpPr>
          <p:nvPr/>
        </p:nvSpPr>
        <p:spPr bwMode="auto">
          <a:xfrm flipH="1">
            <a:off x="5398710" y="2013557"/>
            <a:ext cx="273961" cy="2639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900" dirty="0" smtClean="0">
                <a:solidFill>
                  <a:srgbClr val="000000"/>
                </a:solidFill>
                <a:latin typeface="Arial" charset="0"/>
              </a:rPr>
              <a:t>5</a:t>
            </a:r>
            <a:r>
              <a:rPr lang="en-US" sz="1900" dirty="0" smtClean="0">
                <a:solidFill>
                  <a:srgbClr val="000000"/>
                </a:solidFill>
                <a:latin typeface="Symbol Std"/>
                <a:cs typeface="Symbol Std"/>
              </a:rPr>
              <a:t>′</a:t>
            </a:r>
            <a:endParaRPr lang="en-US" sz="1900" dirty="0">
              <a:solidFill>
                <a:srgbClr val="000000"/>
              </a:solidFill>
              <a:latin typeface="Symbol Std"/>
              <a:cs typeface="Symbol Std"/>
            </a:endParaRPr>
          </a:p>
        </p:txBody>
      </p:sp>
      <p:sp>
        <p:nvSpPr>
          <p:cNvPr id="43" name="Text Box 31"/>
          <p:cNvSpPr txBox="1">
            <a:spLocks noChangeArrowheads="1"/>
          </p:cNvSpPr>
          <p:nvPr/>
        </p:nvSpPr>
        <p:spPr bwMode="auto">
          <a:xfrm flipH="1">
            <a:off x="8319710" y="3156556"/>
            <a:ext cx="273961" cy="2639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900" dirty="0" smtClean="0">
                <a:solidFill>
                  <a:srgbClr val="000000"/>
                </a:solidFill>
                <a:latin typeface="Arial" charset="0"/>
              </a:rPr>
              <a:t>5</a:t>
            </a:r>
            <a:r>
              <a:rPr lang="en-US" sz="1900" dirty="0" smtClean="0">
                <a:solidFill>
                  <a:srgbClr val="000000"/>
                </a:solidFill>
                <a:latin typeface="Symbol Std"/>
                <a:cs typeface="Symbol Std"/>
              </a:rPr>
              <a:t>′</a:t>
            </a:r>
            <a:endParaRPr lang="en-US" sz="1900" dirty="0">
              <a:solidFill>
                <a:srgbClr val="000000"/>
              </a:solidFill>
              <a:latin typeface="Symbol Std"/>
              <a:cs typeface="Symbol Std"/>
            </a:endParaRPr>
          </a:p>
        </p:txBody>
      </p:sp>
      <p:sp>
        <p:nvSpPr>
          <p:cNvPr id="44" name="Text Box 31"/>
          <p:cNvSpPr txBox="1">
            <a:spLocks noChangeArrowheads="1"/>
          </p:cNvSpPr>
          <p:nvPr/>
        </p:nvSpPr>
        <p:spPr bwMode="auto">
          <a:xfrm flipH="1">
            <a:off x="1986644" y="4672089"/>
            <a:ext cx="273961" cy="2639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900" dirty="0" smtClean="0">
                <a:solidFill>
                  <a:srgbClr val="000000"/>
                </a:solidFill>
                <a:latin typeface="Arial" charset="0"/>
              </a:rPr>
              <a:t>5</a:t>
            </a:r>
            <a:r>
              <a:rPr lang="en-US" sz="1900" dirty="0" smtClean="0">
                <a:solidFill>
                  <a:srgbClr val="000000"/>
                </a:solidFill>
                <a:latin typeface="Symbol Std"/>
                <a:cs typeface="Symbol Std"/>
              </a:rPr>
              <a:t>′</a:t>
            </a:r>
            <a:endParaRPr lang="en-US" sz="1900" dirty="0">
              <a:solidFill>
                <a:srgbClr val="000000"/>
              </a:solidFill>
              <a:latin typeface="Symbol Std"/>
              <a:cs typeface="Symbol Std"/>
            </a:endParaRPr>
          </a:p>
        </p:txBody>
      </p:sp>
      <p:sp>
        <p:nvSpPr>
          <p:cNvPr id="45" name="Text Box 31"/>
          <p:cNvSpPr txBox="1">
            <a:spLocks noChangeArrowheads="1"/>
          </p:cNvSpPr>
          <p:nvPr/>
        </p:nvSpPr>
        <p:spPr bwMode="auto">
          <a:xfrm flipH="1">
            <a:off x="3468312" y="4680554"/>
            <a:ext cx="273961" cy="2639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900" dirty="0" smtClean="0">
                <a:solidFill>
                  <a:srgbClr val="000000"/>
                </a:solidFill>
                <a:latin typeface="Arial" charset="0"/>
              </a:rPr>
              <a:t>5</a:t>
            </a:r>
            <a:r>
              <a:rPr lang="en-US" sz="1900" dirty="0" smtClean="0">
                <a:solidFill>
                  <a:srgbClr val="000000"/>
                </a:solidFill>
                <a:latin typeface="Symbol Std"/>
                <a:cs typeface="Symbol Std"/>
              </a:rPr>
              <a:t>′</a:t>
            </a:r>
            <a:endParaRPr lang="en-US" sz="1900" dirty="0">
              <a:solidFill>
                <a:srgbClr val="000000"/>
              </a:solidFill>
              <a:latin typeface="Symbol Std"/>
              <a:cs typeface="Symbol Std"/>
            </a:endParaRPr>
          </a:p>
        </p:txBody>
      </p:sp>
      <p:sp>
        <p:nvSpPr>
          <p:cNvPr id="46" name="Text Box 31"/>
          <p:cNvSpPr txBox="1">
            <a:spLocks noChangeArrowheads="1"/>
          </p:cNvSpPr>
          <p:nvPr/>
        </p:nvSpPr>
        <p:spPr bwMode="auto">
          <a:xfrm flipH="1">
            <a:off x="5796645" y="4697489"/>
            <a:ext cx="273961" cy="2639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900" dirty="0" smtClean="0">
                <a:solidFill>
                  <a:srgbClr val="000000"/>
                </a:solidFill>
                <a:latin typeface="Arial" charset="0"/>
              </a:rPr>
              <a:t>5</a:t>
            </a:r>
            <a:r>
              <a:rPr lang="en-US" sz="1900" dirty="0" smtClean="0">
                <a:solidFill>
                  <a:srgbClr val="000000"/>
                </a:solidFill>
                <a:latin typeface="Symbol Std"/>
                <a:cs typeface="Symbol Std"/>
              </a:rPr>
              <a:t>′</a:t>
            </a:r>
            <a:endParaRPr lang="en-US" sz="1900" dirty="0">
              <a:solidFill>
                <a:srgbClr val="000000"/>
              </a:solidFill>
              <a:latin typeface="Symbol Std"/>
              <a:cs typeface="Symbol Std"/>
            </a:endParaRPr>
          </a:p>
        </p:txBody>
      </p:sp>
      <p:sp>
        <p:nvSpPr>
          <p:cNvPr id="47" name="Text Box 31"/>
          <p:cNvSpPr txBox="1">
            <a:spLocks noChangeArrowheads="1"/>
          </p:cNvSpPr>
          <p:nvPr/>
        </p:nvSpPr>
        <p:spPr bwMode="auto">
          <a:xfrm flipH="1">
            <a:off x="4077912" y="5527221"/>
            <a:ext cx="273961" cy="2639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900" dirty="0" smtClean="0">
                <a:solidFill>
                  <a:srgbClr val="000000"/>
                </a:solidFill>
                <a:latin typeface="Arial" charset="0"/>
              </a:rPr>
              <a:t>5</a:t>
            </a:r>
            <a:r>
              <a:rPr lang="en-US" sz="1900" dirty="0" smtClean="0">
                <a:solidFill>
                  <a:srgbClr val="000000"/>
                </a:solidFill>
                <a:latin typeface="Symbol Std"/>
                <a:cs typeface="Symbol Std"/>
              </a:rPr>
              <a:t>′</a:t>
            </a:r>
            <a:endParaRPr lang="en-US" sz="1900" dirty="0">
              <a:solidFill>
                <a:srgbClr val="000000"/>
              </a:solidFill>
              <a:latin typeface="Symbol Std"/>
              <a:cs typeface="Symbol Std"/>
            </a:endParaRPr>
          </a:p>
        </p:txBody>
      </p:sp>
      <p:sp>
        <p:nvSpPr>
          <p:cNvPr id="48" name="Text Box 31"/>
          <p:cNvSpPr txBox="1">
            <a:spLocks noChangeArrowheads="1"/>
          </p:cNvSpPr>
          <p:nvPr/>
        </p:nvSpPr>
        <p:spPr bwMode="auto">
          <a:xfrm flipH="1">
            <a:off x="6380845" y="5518754"/>
            <a:ext cx="273961" cy="2639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900" dirty="0" smtClean="0">
                <a:solidFill>
                  <a:srgbClr val="000000"/>
                </a:solidFill>
                <a:latin typeface="Arial" charset="0"/>
              </a:rPr>
              <a:t>5</a:t>
            </a:r>
            <a:r>
              <a:rPr lang="en-US" sz="1900" dirty="0" smtClean="0">
                <a:solidFill>
                  <a:srgbClr val="000000"/>
                </a:solidFill>
                <a:latin typeface="Symbol Std"/>
                <a:cs typeface="Symbol Std"/>
              </a:rPr>
              <a:t>′</a:t>
            </a:r>
            <a:endParaRPr lang="en-US" sz="1900" dirty="0">
              <a:solidFill>
                <a:srgbClr val="000000"/>
              </a:solidFill>
              <a:latin typeface="Symbol Std"/>
              <a:cs typeface="Symbol Std"/>
            </a:endParaRPr>
          </a:p>
        </p:txBody>
      </p:sp>
      <p:sp>
        <p:nvSpPr>
          <p:cNvPr id="49" name="Text Box 31"/>
          <p:cNvSpPr txBox="1">
            <a:spLocks noChangeArrowheads="1"/>
          </p:cNvSpPr>
          <p:nvPr/>
        </p:nvSpPr>
        <p:spPr bwMode="auto">
          <a:xfrm flipH="1">
            <a:off x="7862511" y="5510286"/>
            <a:ext cx="273961" cy="2639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900" dirty="0" smtClean="0">
                <a:solidFill>
                  <a:srgbClr val="000000"/>
                </a:solidFill>
                <a:latin typeface="Arial" charset="0"/>
              </a:rPr>
              <a:t>5</a:t>
            </a:r>
            <a:r>
              <a:rPr lang="en-US" sz="1900" dirty="0" smtClean="0">
                <a:solidFill>
                  <a:srgbClr val="000000"/>
                </a:solidFill>
                <a:latin typeface="Symbol Std"/>
                <a:cs typeface="Symbol Std"/>
              </a:rPr>
              <a:t>′</a:t>
            </a:r>
            <a:endParaRPr lang="en-US" sz="1900" dirty="0">
              <a:solidFill>
                <a:srgbClr val="000000"/>
              </a:solidFill>
              <a:latin typeface="Symbol Std"/>
              <a:cs typeface="Symbol Std"/>
            </a:endParaRPr>
          </a:p>
        </p:txBody>
      </p:sp>
      <p:sp>
        <p:nvSpPr>
          <p:cNvPr id="50" name="Text Box 31"/>
          <p:cNvSpPr txBox="1">
            <a:spLocks noChangeArrowheads="1"/>
          </p:cNvSpPr>
          <p:nvPr/>
        </p:nvSpPr>
        <p:spPr bwMode="auto">
          <a:xfrm>
            <a:off x="755699" y="2498882"/>
            <a:ext cx="3223633" cy="11671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dirty="0" smtClean="0">
                <a:solidFill>
                  <a:srgbClr val="000000"/>
                </a:solidFill>
                <a:latin typeface="Arial" charset="0"/>
              </a:rPr>
              <a:t>Base pairing of sticky</a:t>
            </a:r>
            <a:br>
              <a:rPr lang="en-US" dirty="0" smtClean="0">
                <a:solidFill>
                  <a:srgbClr val="000000"/>
                </a:solidFill>
                <a:latin typeface="Arial" charset="0"/>
              </a:rPr>
            </a:br>
            <a:r>
              <a:rPr lang="en-US" dirty="0" smtClean="0">
                <a:solidFill>
                  <a:srgbClr val="000000"/>
                </a:solidFill>
                <a:latin typeface="Arial" charset="0"/>
              </a:rPr>
              <a:t>ends produces various</a:t>
            </a:r>
            <a:br>
              <a:rPr lang="en-US" dirty="0" smtClean="0">
                <a:solidFill>
                  <a:srgbClr val="000000"/>
                </a:solidFill>
                <a:latin typeface="Arial" charset="0"/>
              </a:rPr>
            </a:br>
            <a:r>
              <a:rPr lang="en-US" dirty="0" smtClean="0">
                <a:solidFill>
                  <a:srgbClr val="000000"/>
                </a:solidFill>
                <a:latin typeface="Arial" charset="0"/>
              </a:rPr>
              <a:t>combinations.</a:t>
            </a:r>
            <a:endParaRPr lang="en-US" dirty="0">
              <a:solidFill>
                <a:srgbClr val="000000"/>
              </a:solidFill>
              <a:latin typeface="Arial" charset="0"/>
            </a:endParaRPr>
          </a:p>
        </p:txBody>
      </p:sp>
      <p:sp>
        <p:nvSpPr>
          <p:cNvPr id="51" name="Text Box 31"/>
          <p:cNvSpPr txBox="1">
            <a:spLocks noChangeArrowheads="1"/>
          </p:cNvSpPr>
          <p:nvPr/>
        </p:nvSpPr>
        <p:spPr bwMode="auto">
          <a:xfrm>
            <a:off x="5253617" y="3425982"/>
            <a:ext cx="3619449" cy="11629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dirty="0" smtClean="0">
                <a:solidFill>
                  <a:srgbClr val="000000"/>
                </a:solidFill>
                <a:latin typeface="Arial" charset="0"/>
              </a:rPr>
              <a:t>Fragment from different </a:t>
            </a:r>
            <a:br>
              <a:rPr lang="en-US" dirty="0" smtClean="0">
                <a:solidFill>
                  <a:srgbClr val="000000"/>
                </a:solidFill>
                <a:latin typeface="Arial" charset="0"/>
              </a:rPr>
            </a:br>
            <a:r>
              <a:rPr lang="en-US" dirty="0" smtClean="0">
                <a:solidFill>
                  <a:srgbClr val="000000"/>
                </a:solidFill>
                <a:latin typeface="Arial" charset="0"/>
              </a:rPr>
              <a:t>DNA molecule cut by the </a:t>
            </a:r>
            <a:br>
              <a:rPr lang="en-US" dirty="0" smtClean="0">
                <a:solidFill>
                  <a:srgbClr val="000000"/>
                </a:solidFill>
                <a:latin typeface="Arial" charset="0"/>
              </a:rPr>
            </a:br>
            <a:r>
              <a:rPr lang="en-US" dirty="0" smtClean="0">
                <a:solidFill>
                  <a:srgbClr val="000000"/>
                </a:solidFill>
                <a:latin typeface="Arial" charset="0"/>
              </a:rPr>
              <a:t>same restriction enzyme</a:t>
            </a:r>
            <a:endParaRPr lang="en-US" dirty="0">
              <a:solidFill>
                <a:srgbClr val="000000"/>
              </a:solidFill>
              <a:latin typeface="Arial" charset="0"/>
            </a:endParaRPr>
          </a:p>
        </p:txBody>
      </p:sp>
      <p:sp>
        <p:nvSpPr>
          <p:cNvPr id="52" name="Text Box 31"/>
          <p:cNvSpPr txBox="1">
            <a:spLocks noChangeArrowheads="1"/>
          </p:cNvSpPr>
          <p:nvPr/>
        </p:nvSpPr>
        <p:spPr bwMode="auto">
          <a:xfrm>
            <a:off x="2921051" y="5887665"/>
            <a:ext cx="3793017" cy="4708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dirty="0" smtClean="0">
                <a:solidFill>
                  <a:srgbClr val="000000"/>
                </a:solidFill>
                <a:latin typeface="Arial" charset="0"/>
              </a:rPr>
              <a:t>One possible combination</a:t>
            </a:r>
            <a:endParaRPr lang="en-US" dirty="0">
              <a:solidFill>
                <a:srgbClr val="000000"/>
              </a:solidFill>
              <a:latin typeface="Arial" charset="0"/>
            </a:endParaRPr>
          </a:p>
        </p:txBody>
      </p:sp>
      <p:sp>
        <p:nvSpPr>
          <p:cNvPr id="54" name="Text Box 31"/>
          <p:cNvSpPr txBox="1">
            <a:spLocks noChangeArrowheads="1"/>
          </p:cNvSpPr>
          <p:nvPr/>
        </p:nvSpPr>
        <p:spPr bwMode="auto">
          <a:xfrm rot="263129">
            <a:off x="6091513" y="2653398"/>
            <a:ext cx="292351" cy="3099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900" dirty="0" smtClean="0">
                <a:solidFill>
                  <a:srgbClr val="000000"/>
                </a:solidFill>
                <a:latin typeface="Arial" charset="0"/>
              </a:rPr>
              <a:t>G</a:t>
            </a:r>
            <a:endParaRPr lang="en-US" sz="1900" dirty="0">
              <a:solidFill>
                <a:srgbClr val="000000"/>
              </a:solidFill>
              <a:latin typeface="Arial" charset="0"/>
            </a:endParaRPr>
          </a:p>
        </p:txBody>
      </p:sp>
      <p:sp>
        <p:nvSpPr>
          <p:cNvPr id="65" name="Text Box 31"/>
          <p:cNvSpPr txBox="1">
            <a:spLocks noChangeArrowheads="1"/>
          </p:cNvSpPr>
          <p:nvPr/>
        </p:nvSpPr>
        <p:spPr bwMode="auto">
          <a:xfrm rot="416634">
            <a:off x="7481258" y="2525797"/>
            <a:ext cx="341937" cy="3020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900" dirty="0" smtClean="0">
                <a:solidFill>
                  <a:srgbClr val="000000"/>
                </a:solidFill>
                <a:latin typeface="Arial" charset="0"/>
              </a:rPr>
              <a:t>G</a:t>
            </a:r>
            <a:endParaRPr lang="en-US" sz="1900" dirty="0">
              <a:solidFill>
                <a:srgbClr val="000000"/>
              </a:solidFill>
              <a:latin typeface="Arial" charset="0"/>
            </a:endParaRPr>
          </a:p>
        </p:txBody>
      </p:sp>
      <p:sp>
        <p:nvSpPr>
          <p:cNvPr id="66" name="Text Box 31"/>
          <p:cNvSpPr txBox="1">
            <a:spLocks noChangeArrowheads="1"/>
          </p:cNvSpPr>
          <p:nvPr/>
        </p:nvSpPr>
        <p:spPr bwMode="auto">
          <a:xfrm>
            <a:off x="3136648" y="4964800"/>
            <a:ext cx="292351" cy="3099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900" dirty="0" smtClean="0">
                <a:solidFill>
                  <a:srgbClr val="000000"/>
                </a:solidFill>
                <a:latin typeface="Arial" charset="0"/>
              </a:rPr>
              <a:t>G</a:t>
            </a:r>
            <a:endParaRPr lang="en-US" sz="1900" dirty="0">
              <a:solidFill>
                <a:srgbClr val="000000"/>
              </a:solidFill>
              <a:latin typeface="Arial" charset="0"/>
            </a:endParaRPr>
          </a:p>
        </p:txBody>
      </p:sp>
      <p:sp>
        <p:nvSpPr>
          <p:cNvPr id="71" name="Text Box 31"/>
          <p:cNvSpPr txBox="1">
            <a:spLocks noChangeArrowheads="1"/>
          </p:cNvSpPr>
          <p:nvPr/>
        </p:nvSpPr>
        <p:spPr bwMode="auto">
          <a:xfrm>
            <a:off x="4224265" y="4964802"/>
            <a:ext cx="390068" cy="3099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900" dirty="0" smtClean="0">
                <a:solidFill>
                  <a:srgbClr val="000000"/>
                </a:solidFill>
                <a:latin typeface="Arial" charset="0"/>
              </a:rPr>
              <a:t>C</a:t>
            </a:r>
            <a:endParaRPr lang="en-US" sz="1900" dirty="0">
              <a:solidFill>
                <a:srgbClr val="000000"/>
              </a:solidFill>
              <a:latin typeface="Arial" charset="0"/>
            </a:endParaRPr>
          </a:p>
        </p:txBody>
      </p:sp>
      <p:sp>
        <p:nvSpPr>
          <p:cNvPr id="72" name="Text Box 31"/>
          <p:cNvSpPr txBox="1">
            <a:spLocks noChangeArrowheads="1"/>
          </p:cNvSpPr>
          <p:nvPr/>
        </p:nvSpPr>
        <p:spPr bwMode="auto">
          <a:xfrm>
            <a:off x="4279648" y="5252666"/>
            <a:ext cx="292351" cy="3099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900" dirty="0" smtClean="0">
                <a:solidFill>
                  <a:srgbClr val="000000"/>
                </a:solidFill>
                <a:latin typeface="Arial" charset="0"/>
              </a:rPr>
              <a:t>G</a:t>
            </a:r>
            <a:endParaRPr lang="en-US" sz="1900" dirty="0">
              <a:solidFill>
                <a:srgbClr val="000000"/>
              </a:solidFill>
              <a:latin typeface="Arial" charset="0"/>
            </a:endParaRPr>
          </a:p>
        </p:txBody>
      </p:sp>
      <p:sp>
        <p:nvSpPr>
          <p:cNvPr id="77" name="Text Box 31"/>
          <p:cNvSpPr txBox="1">
            <a:spLocks noChangeArrowheads="1"/>
          </p:cNvSpPr>
          <p:nvPr/>
        </p:nvSpPr>
        <p:spPr bwMode="auto">
          <a:xfrm>
            <a:off x="3102433" y="5252667"/>
            <a:ext cx="390068" cy="3099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900" dirty="0" smtClean="0">
                <a:solidFill>
                  <a:srgbClr val="000000"/>
                </a:solidFill>
                <a:latin typeface="Arial" charset="0"/>
              </a:rPr>
              <a:t>C</a:t>
            </a:r>
            <a:endParaRPr lang="en-US" sz="1900" dirty="0">
              <a:solidFill>
                <a:srgbClr val="000000"/>
              </a:solidFill>
              <a:latin typeface="Arial" charset="0"/>
            </a:endParaRPr>
          </a:p>
        </p:txBody>
      </p:sp>
      <p:sp>
        <p:nvSpPr>
          <p:cNvPr id="90" name="Text Box 31"/>
          <p:cNvSpPr txBox="1">
            <a:spLocks noChangeArrowheads="1"/>
          </p:cNvSpPr>
          <p:nvPr/>
        </p:nvSpPr>
        <p:spPr bwMode="auto">
          <a:xfrm>
            <a:off x="5477681" y="4964802"/>
            <a:ext cx="292351" cy="3099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900" dirty="0" smtClean="0">
                <a:solidFill>
                  <a:srgbClr val="000000"/>
                </a:solidFill>
                <a:latin typeface="Arial" charset="0"/>
              </a:rPr>
              <a:t>G</a:t>
            </a:r>
            <a:endParaRPr lang="en-US" sz="1900" dirty="0">
              <a:solidFill>
                <a:srgbClr val="000000"/>
              </a:solidFill>
              <a:latin typeface="Arial" charset="0"/>
            </a:endParaRPr>
          </a:p>
        </p:txBody>
      </p:sp>
      <p:sp>
        <p:nvSpPr>
          <p:cNvPr id="95" name="Text Box 31"/>
          <p:cNvSpPr txBox="1">
            <a:spLocks noChangeArrowheads="1"/>
          </p:cNvSpPr>
          <p:nvPr/>
        </p:nvSpPr>
        <p:spPr bwMode="auto">
          <a:xfrm>
            <a:off x="6565298" y="4964804"/>
            <a:ext cx="390068" cy="3099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900" dirty="0" smtClean="0">
                <a:solidFill>
                  <a:srgbClr val="000000"/>
                </a:solidFill>
                <a:latin typeface="Arial" charset="0"/>
              </a:rPr>
              <a:t>C</a:t>
            </a:r>
            <a:endParaRPr lang="en-US" sz="1900" dirty="0">
              <a:solidFill>
                <a:srgbClr val="000000"/>
              </a:solidFill>
              <a:latin typeface="Arial" charset="0"/>
            </a:endParaRPr>
          </a:p>
        </p:txBody>
      </p:sp>
      <p:sp>
        <p:nvSpPr>
          <p:cNvPr id="96" name="Text Box 31"/>
          <p:cNvSpPr txBox="1">
            <a:spLocks noChangeArrowheads="1"/>
          </p:cNvSpPr>
          <p:nvPr/>
        </p:nvSpPr>
        <p:spPr bwMode="auto">
          <a:xfrm>
            <a:off x="6616450" y="5256899"/>
            <a:ext cx="292351" cy="3099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900" dirty="0" smtClean="0">
                <a:solidFill>
                  <a:srgbClr val="000000"/>
                </a:solidFill>
                <a:latin typeface="Arial" charset="0"/>
              </a:rPr>
              <a:t>G</a:t>
            </a:r>
            <a:endParaRPr lang="en-US" sz="1900" dirty="0">
              <a:solidFill>
                <a:srgbClr val="000000"/>
              </a:solidFill>
              <a:latin typeface="Arial" charset="0"/>
            </a:endParaRPr>
          </a:p>
        </p:txBody>
      </p:sp>
      <p:sp>
        <p:nvSpPr>
          <p:cNvPr id="101" name="Text Box 31"/>
          <p:cNvSpPr txBox="1">
            <a:spLocks noChangeArrowheads="1"/>
          </p:cNvSpPr>
          <p:nvPr/>
        </p:nvSpPr>
        <p:spPr bwMode="auto">
          <a:xfrm>
            <a:off x="5430769" y="5256900"/>
            <a:ext cx="390068" cy="3099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900" dirty="0" smtClean="0">
                <a:solidFill>
                  <a:srgbClr val="000000"/>
                </a:solidFill>
                <a:latin typeface="Arial" charset="0"/>
              </a:rPr>
              <a:t>C</a:t>
            </a:r>
            <a:endParaRPr lang="en-US" sz="1900" dirty="0">
              <a:solidFill>
                <a:srgbClr val="000000"/>
              </a:solidFill>
              <a:latin typeface="Arial" charset="0"/>
            </a:endParaRPr>
          </a:p>
        </p:txBody>
      </p:sp>
      <p:sp>
        <p:nvSpPr>
          <p:cNvPr id="85" name="Text Box 31"/>
          <p:cNvSpPr txBox="1">
            <a:spLocks noChangeArrowheads="1"/>
          </p:cNvSpPr>
          <p:nvPr/>
        </p:nvSpPr>
        <p:spPr bwMode="auto">
          <a:xfrm>
            <a:off x="3492410" y="4959964"/>
            <a:ext cx="817127" cy="3020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900" spc="180" dirty="0" smtClean="0">
                <a:solidFill>
                  <a:srgbClr val="000000"/>
                </a:solidFill>
                <a:latin typeface="Arial" charset="0"/>
              </a:rPr>
              <a:t>AATT</a:t>
            </a:r>
            <a:endParaRPr lang="en-US" sz="1900" spc="180" dirty="0">
              <a:solidFill>
                <a:srgbClr val="000000"/>
              </a:solidFill>
              <a:latin typeface="Arial" charset="0"/>
            </a:endParaRPr>
          </a:p>
        </p:txBody>
      </p:sp>
      <p:sp>
        <p:nvSpPr>
          <p:cNvPr id="86" name="Text Box 31"/>
          <p:cNvSpPr txBox="1">
            <a:spLocks noChangeArrowheads="1"/>
          </p:cNvSpPr>
          <p:nvPr/>
        </p:nvSpPr>
        <p:spPr bwMode="auto">
          <a:xfrm>
            <a:off x="5854608" y="4959963"/>
            <a:ext cx="817127" cy="3020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900" spc="180" dirty="0" smtClean="0">
                <a:solidFill>
                  <a:srgbClr val="000000"/>
                </a:solidFill>
                <a:latin typeface="Arial" charset="0"/>
              </a:rPr>
              <a:t>AATT</a:t>
            </a:r>
            <a:endParaRPr lang="en-US" sz="1900" spc="180" dirty="0">
              <a:solidFill>
                <a:srgbClr val="000000"/>
              </a:solidFill>
              <a:latin typeface="Arial" charset="0"/>
            </a:endParaRPr>
          </a:p>
        </p:txBody>
      </p:sp>
      <p:sp>
        <p:nvSpPr>
          <p:cNvPr id="87" name="Text Box 31"/>
          <p:cNvSpPr txBox="1">
            <a:spLocks noChangeArrowheads="1"/>
          </p:cNvSpPr>
          <p:nvPr/>
        </p:nvSpPr>
        <p:spPr bwMode="auto">
          <a:xfrm>
            <a:off x="5837673" y="5256296"/>
            <a:ext cx="817127" cy="3020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900" spc="180" dirty="0">
                <a:solidFill>
                  <a:srgbClr val="000000"/>
                </a:solidFill>
                <a:latin typeface="Arial" charset="0"/>
              </a:rPr>
              <a:t>TTAA</a:t>
            </a:r>
          </a:p>
        </p:txBody>
      </p:sp>
      <p:sp>
        <p:nvSpPr>
          <p:cNvPr id="88" name="Text Box 31"/>
          <p:cNvSpPr txBox="1">
            <a:spLocks noChangeArrowheads="1"/>
          </p:cNvSpPr>
          <p:nvPr/>
        </p:nvSpPr>
        <p:spPr bwMode="auto">
          <a:xfrm>
            <a:off x="3500877" y="5256297"/>
            <a:ext cx="817127" cy="3020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900" spc="180" dirty="0">
                <a:solidFill>
                  <a:srgbClr val="000000"/>
                </a:solidFill>
                <a:latin typeface="Arial" charset="0"/>
              </a:rPr>
              <a:t>TTAA</a:t>
            </a:r>
          </a:p>
        </p:txBody>
      </p:sp>
      <p:sp>
        <p:nvSpPr>
          <p:cNvPr id="89" name="Text Box 31"/>
          <p:cNvSpPr txBox="1">
            <a:spLocks noChangeArrowheads="1"/>
          </p:cNvSpPr>
          <p:nvPr/>
        </p:nvSpPr>
        <p:spPr bwMode="auto">
          <a:xfrm rot="21162194">
            <a:off x="3556002" y="982134"/>
            <a:ext cx="999067" cy="2963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900" spc="210" dirty="0" smtClean="0">
                <a:solidFill>
                  <a:srgbClr val="000000"/>
                </a:solidFill>
                <a:latin typeface="Arial" charset="0"/>
              </a:rPr>
              <a:t>CTTAA</a:t>
            </a:r>
            <a:endParaRPr lang="en-US" sz="1900" spc="210" dirty="0">
              <a:solidFill>
                <a:srgbClr val="000000"/>
              </a:solidFill>
              <a:latin typeface="Arial" charset="0"/>
            </a:endParaRPr>
          </a:p>
        </p:txBody>
      </p:sp>
      <p:sp>
        <p:nvSpPr>
          <p:cNvPr id="103" name="Text Box 31"/>
          <p:cNvSpPr txBox="1">
            <a:spLocks noChangeArrowheads="1"/>
          </p:cNvSpPr>
          <p:nvPr/>
        </p:nvSpPr>
        <p:spPr bwMode="auto">
          <a:xfrm rot="381419">
            <a:off x="7535335" y="2853265"/>
            <a:ext cx="999067" cy="2963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900" spc="210" dirty="0" smtClean="0">
                <a:solidFill>
                  <a:srgbClr val="000000"/>
                </a:solidFill>
                <a:latin typeface="Arial" charset="0"/>
              </a:rPr>
              <a:t>CTTAA</a:t>
            </a:r>
            <a:endParaRPr lang="en-US" sz="1900" spc="210" dirty="0">
              <a:solidFill>
                <a:srgbClr val="000000"/>
              </a:solidFill>
              <a:latin typeface="Arial" charset="0"/>
            </a:endParaRPr>
          </a:p>
        </p:txBody>
      </p:sp>
      <p:sp>
        <p:nvSpPr>
          <p:cNvPr id="104" name="Text Box 31"/>
          <p:cNvSpPr txBox="1">
            <a:spLocks noChangeArrowheads="1"/>
          </p:cNvSpPr>
          <p:nvPr/>
        </p:nvSpPr>
        <p:spPr bwMode="auto">
          <a:xfrm rot="381408">
            <a:off x="5452536" y="2336795"/>
            <a:ext cx="999067" cy="2963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900" spc="210" dirty="0">
                <a:solidFill>
                  <a:srgbClr val="000000"/>
                </a:solidFill>
                <a:latin typeface="Arial" charset="0"/>
              </a:rPr>
              <a:t>AA</a:t>
            </a:r>
            <a:r>
              <a:rPr lang="en-US" sz="1900" spc="210" dirty="0" smtClean="0">
                <a:solidFill>
                  <a:srgbClr val="000000"/>
                </a:solidFill>
                <a:latin typeface="Arial" charset="0"/>
              </a:rPr>
              <a:t>TTC</a:t>
            </a:r>
            <a:endParaRPr lang="en-US" sz="1900" spc="210" dirty="0">
              <a:solidFill>
                <a:srgbClr val="000000"/>
              </a:solidFill>
              <a:latin typeface="Arial" charset="0"/>
            </a:endParaRPr>
          </a:p>
        </p:txBody>
      </p:sp>
      <p:sp>
        <p:nvSpPr>
          <p:cNvPr id="105" name="Text Box 31"/>
          <p:cNvSpPr txBox="1">
            <a:spLocks noChangeArrowheads="1"/>
          </p:cNvSpPr>
          <p:nvPr/>
        </p:nvSpPr>
        <p:spPr bwMode="auto">
          <a:xfrm rot="381408">
            <a:off x="5156203" y="719662"/>
            <a:ext cx="999067" cy="2963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900" spc="210" dirty="0">
                <a:solidFill>
                  <a:srgbClr val="000000"/>
                </a:solidFill>
                <a:latin typeface="Arial" charset="0"/>
              </a:rPr>
              <a:t>AA</a:t>
            </a:r>
            <a:r>
              <a:rPr lang="en-US" sz="1900" spc="210" dirty="0" smtClean="0">
                <a:solidFill>
                  <a:srgbClr val="000000"/>
                </a:solidFill>
                <a:latin typeface="Arial" charset="0"/>
              </a:rPr>
              <a:t>TTC</a:t>
            </a:r>
            <a:endParaRPr lang="en-US" sz="1900" spc="210" dirty="0">
              <a:solidFill>
                <a:srgbClr val="000000"/>
              </a:solidFill>
              <a:latin typeface="Arial" charset="0"/>
            </a:endParaRPr>
          </a:p>
        </p:txBody>
      </p:sp>
    </p:spTree>
    <p:extLst>
      <p:ext uri="{BB962C8B-B14F-4D97-AF65-F5344CB8AC3E}">
        <p14:creationId xmlns:p14="http://schemas.microsoft.com/office/powerpoint/2010/main" val="420688811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_06cRecombinantDNA-U.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246888"/>
            <a:ext cx="7924800" cy="6211824"/>
          </a:xfrm>
          <a:prstGeom prst="rect">
            <a:avLst/>
          </a:prstGeom>
        </p:spPr>
      </p:pic>
      <p:sp>
        <p:nvSpPr>
          <p:cNvPr id="56" name="Text Box 31"/>
          <p:cNvSpPr txBox="1">
            <a:spLocks noChangeArrowheads="1"/>
          </p:cNvSpPr>
          <p:nvPr/>
        </p:nvSpPr>
        <p:spPr bwMode="auto">
          <a:xfrm>
            <a:off x="6227141" y="802830"/>
            <a:ext cx="817127" cy="3020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900" spc="180" dirty="0">
                <a:solidFill>
                  <a:srgbClr val="000000"/>
                </a:solidFill>
                <a:latin typeface="Arial" charset="0"/>
              </a:rPr>
              <a:t>TTAA</a:t>
            </a:r>
          </a:p>
        </p:txBody>
      </p:sp>
      <p:sp>
        <p:nvSpPr>
          <p:cNvPr id="9217" name="Rectangle 3"/>
          <p:cNvSpPr>
            <a:spLocks noGrp="1" noChangeArrowheads="1"/>
          </p:cNvSpPr>
          <p:nvPr>
            <p:ph type="ctrTitle"/>
          </p:nvPr>
        </p:nvSpPr>
        <p:spPr bwMode="auto">
          <a:xfrm>
            <a:off x="20638" y="0"/>
            <a:ext cx="5648325" cy="30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20.6c</a:t>
            </a:r>
            <a:endParaRPr lang="en-US" sz="1200" dirty="0">
              <a:latin typeface="Arial" charset="0"/>
            </a:endParaRPr>
          </a:p>
        </p:txBody>
      </p:sp>
      <p:sp>
        <p:nvSpPr>
          <p:cNvPr id="7" name="Text Box 31"/>
          <p:cNvSpPr txBox="1">
            <a:spLocks noChangeArrowheads="1"/>
          </p:cNvSpPr>
          <p:nvPr/>
        </p:nvSpPr>
        <p:spPr bwMode="auto">
          <a:xfrm flipH="1">
            <a:off x="3561449" y="229206"/>
            <a:ext cx="273961" cy="2639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900" dirty="0" smtClean="0">
                <a:solidFill>
                  <a:srgbClr val="000000"/>
                </a:solidFill>
                <a:latin typeface="Arial" charset="0"/>
              </a:rPr>
              <a:t>3</a:t>
            </a:r>
            <a:r>
              <a:rPr lang="en-US" sz="1900" dirty="0" smtClean="0">
                <a:solidFill>
                  <a:srgbClr val="000000"/>
                </a:solidFill>
                <a:latin typeface="Symbol Std"/>
                <a:cs typeface="Symbol Std"/>
              </a:rPr>
              <a:t>′</a:t>
            </a:r>
            <a:endParaRPr lang="en-US" sz="1900" dirty="0">
              <a:solidFill>
                <a:srgbClr val="000000"/>
              </a:solidFill>
              <a:latin typeface="Symbol Std"/>
              <a:cs typeface="Symbol Std"/>
            </a:endParaRPr>
          </a:p>
        </p:txBody>
      </p:sp>
      <p:sp>
        <p:nvSpPr>
          <p:cNvPr id="8" name="Text Box 31"/>
          <p:cNvSpPr txBox="1">
            <a:spLocks noChangeArrowheads="1"/>
          </p:cNvSpPr>
          <p:nvPr/>
        </p:nvSpPr>
        <p:spPr bwMode="auto">
          <a:xfrm flipH="1">
            <a:off x="2342248" y="1082222"/>
            <a:ext cx="273961" cy="2639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900" dirty="0" smtClean="0">
                <a:solidFill>
                  <a:srgbClr val="000000"/>
                </a:solidFill>
                <a:latin typeface="Arial" charset="0"/>
              </a:rPr>
              <a:t>3</a:t>
            </a:r>
            <a:r>
              <a:rPr lang="en-US" sz="1900" dirty="0" smtClean="0">
                <a:solidFill>
                  <a:srgbClr val="000000"/>
                </a:solidFill>
                <a:latin typeface="Symbol Std"/>
                <a:cs typeface="Symbol Std"/>
              </a:rPr>
              <a:t>′</a:t>
            </a:r>
            <a:endParaRPr lang="en-US" sz="1900" dirty="0">
              <a:solidFill>
                <a:srgbClr val="000000"/>
              </a:solidFill>
              <a:latin typeface="Symbol Std"/>
              <a:cs typeface="Symbol Std"/>
            </a:endParaRPr>
          </a:p>
        </p:txBody>
      </p:sp>
      <p:sp>
        <p:nvSpPr>
          <p:cNvPr id="9" name="Text Box 31"/>
          <p:cNvSpPr txBox="1">
            <a:spLocks noChangeArrowheads="1"/>
          </p:cNvSpPr>
          <p:nvPr/>
        </p:nvSpPr>
        <p:spPr bwMode="auto">
          <a:xfrm flipH="1">
            <a:off x="4687513" y="1082223"/>
            <a:ext cx="273961" cy="2639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900" dirty="0" smtClean="0">
                <a:solidFill>
                  <a:srgbClr val="000000"/>
                </a:solidFill>
                <a:latin typeface="Arial" charset="0"/>
              </a:rPr>
              <a:t>3</a:t>
            </a:r>
            <a:r>
              <a:rPr lang="en-US" sz="1900" dirty="0" smtClean="0">
                <a:solidFill>
                  <a:srgbClr val="000000"/>
                </a:solidFill>
                <a:latin typeface="Symbol Std"/>
                <a:cs typeface="Symbol Std"/>
              </a:rPr>
              <a:t>′</a:t>
            </a:r>
            <a:endParaRPr lang="en-US" sz="1900" dirty="0">
              <a:solidFill>
                <a:srgbClr val="000000"/>
              </a:solidFill>
              <a:latin typeface="Symbol Std"/>
              <a:cs typeface="Symbol Std"/>
            </a:endParaRPr>
          </a:p>
        </p:txBody>
      </p:sp>
      <p:sp>
        <p:nvSpPr>
          <p:cNvPr id="10" name="Text Box 31"/>
          <p:cNvSpPr txBox="1">
            <a:spLocks noChangeArrowheads="1"/>
          </p:cNvSpPr>
          <p:nvPr/>
        </p:nvSpPr>
        <p:spPr bwMode="auto">
          <a:xfrm flipH="1">
            <a:off x="5915182" y="229206"/>
            <a:ext cx="273961" cy="2639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900" dirty="0" smtClean="0">
                <a:solidFill>
                  <a:srgbClr val="000000"/>
                </a:solidFill>
                <a:latin typeface="Arial" charset="0"/>
              </a:rPr>
              <a:t>3</a:t>
            </a:r>
            <a:r>
              <a:rPr lang="en-US" sz="1900" dirty="0" smtClean="0">
                <a:solidFill>
                  <a:srgbClr val="000000"/>
                </a:solidFill>
                <a:latin typeface="Symbol Std"/>
                <a:cs typeface="Symbol Std"/>
              </a:rPr>
              <a:t>′</a:t>
            </a:r>
            <a:endParaRPr lang="en-US" sz="1900" dirty="0">
              <a:solidFill>
                <a:srgbClr val="000000"/>
              </a:solidFill>
              <a:latin typeface="Symbol Std"/>
              <a:cs typeface="Symbol Std"/>
            </a:endParaRPr>
          </a:p>
        </p:txBody>
      </p:sp>
      <p:sp>
        <p:nvSpPr>
          <p:cNvPr id="11" name="Text Box 31"/>
          <p:cNvSpPr txBox="1">
            <a:spLocks noChangeArrowheads="1"/>
          </p:cNvSpPr>
          <p:nvPr/>
        </p:nvSpPr>
        <p:spPr bwMode="auto">
          <a:xfrm flipH="1">
            <a:off x="8254097" y="226031"/>
            <a:ext cx="273961" cy="2639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900" dirty="0" smtClean="0">
                <a:solidFill>
                  <a:srgbClr val="000000"/>
                </a:solidFill>
                <a:latin typeface="Arial" charset="0"/>
              </a:rPr>
              <a:t>3</a:t>
            </a:r>
            <a:r>
              <a:rPr lang="en-US" sz="1900" dirty="0" smtClean="0">
                <a:solidFill>
                  <a:srgbClr val="000000"/>
                </a:solidFill>
                <a:latin typeface="Symbol Std"/>
                <a:cs typeface="Symbol Std"/>
              </a:rPr>
              <a:t>′</a:t>
            </a:r>
            <a:endParaRPr lang="en-US" sz="1900" dirty="0">
              <a:solidFill>
                <a:srgbClr val="000000"/>
              </a:solidFill>
              <a:latin typeface="Symbol Std"/>
              <a:cs typeface="Symbol Std"/>
            </a:endParaRPr>
          </a:p>
        </p:txBody>
      </p:sp>
      <p:sp>
        <p:nvSpPr>
          <p:cNvPr id="12" name="Text Box 31"/>
          <p:cNvSpPr txBox="1">
            <a:spLocks noChangeArrowheads="1"/>
          </p:cNvSpPr>
          <p:nvPr/>
        </p:nvSpPr>
        <p:spPr bwMode="auto">
          <a:xfrm flipH="1">
            <a:off x="7017965" y="1073756"/>
            <a:ext cx="273961" cy="2639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900" dirty="0" smtClean="0">
                <a:solidFill>
                  <a:srgbClr val="000000"/>
                </a:solidFill>
                <a:latin typeface="Arial" charset="0"/>
              </a:rPr>
              <a:t>3</a:t>
            </a:r>
            <a:r>
              <a:rPr lang="en-US" sz="1900" dirty="0" smtClean="0">
                <a:solidFill>
                  <a:srgbClr val="000000"/>
                </a:solidFill>
                <a:latin typeface="Symbol Std"/>
                <a:cs typeface="Symbol Std"/>
              </a:rPr>
              <a:t>′</a:t>
            </a:r>
            <a:endParaRPr lang="en-US" sz="1900" dirty="0">
              <a:solidFill>
                <a:srgbClr val="000000"/>
              </a:solidFill>
              <a:latin typeface="Symbol Std"/>
              <a:cs typeface="Symbol Std"/>
            </a:endParaRPr>
          </a:p>
        </p:txBody>
      </p:sp>
      <p:sp>
        <p:nvSpPr>
          <p:cNvPr id="13" name="Text Box 31"/>
          <p:cNvSpPr txBox="1">
            <a:spLocks noChangeArrowheads="1"/>
          </p:cNvSpPr>
          <p:nvPr/>
        </p:nvSpPr>
        <p:spPr bwMode="auto">
          <a:xfrm flipH="1">
            <a:off x="2333779" y="227089"/>
            <a:ext cx="273961" cy="2639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900" dirty="0" smtClean="0">
                <a:solidFill>
                  <a:srgbClr val="000000"/>
                </a:solidFill>
                <a:latin typeface="Arial" charset="0"/>
              </a:rPr>
              <a:t>5</a:t>
            </a:r>
            <a:r>
              <a:rPr lang="en-US" sz="1900" dirty="0" smtClean="0">
                <a:solidFill>
                  <a:srgbClr val="000000"/>
                </a:solidFill>
                <a:latin typeface="Symbol Std"/>
                <a:cs typeface="Symbol Std"/>
              </a:rPr>
              <a:t>′</a:t>
            </a:r>
            <a:endParaRPr lang="en-US" sz="1900" dirty="0">
              <a:solidFill>
                <a:srgbClr val="000000"/>
              </a:solidFill>
              <a:latin typeface="Symbol Std"/>
              <a:cs typeface="Symbol Std"/>
            </a:endParaRPr>
          </a:p>
        </p:txBody>
      </p:sp>
      <p:sp>
        <p:nvSpPr>
          <p:cNvPr id="14" name="Text Box 31"/>
          <p:cNvSpPr txBox="1">
            <a:spLocks noChangeArrowheads="1"/>
          </p:cNvSpPr>
          <p:nvPr/>
        </p:nvSpPr>
        <p:spPr bwMode="auto">
          <a:xfrm flipH="1">
            <a:off x="3815447" y="229204"/>
            <a:ext cx="273961" cy="2639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900" dirty="0" smtClean="0">
                <a:solidFill>
                  <a:srgbClr val="000000"/>
                </a:solidFill>
                <a:latin typeface="Arial" charset="0"/>
              </a:rPr>
              <a:t>5</a:t>
            </a:r>
            <a:r>
              <a:rPr lang="en-US" sz="1900" dirty="0" smtClean="0">
                <a:solidFill>
                  <a:srgbClr val="000000"/>
                </a:solidFill>
                <a:latin typeface="Symbol Std"/>
                <a:cs typeface="Symbol Std"/>
              </a:rPr>
              <a:t>′</a:t>
            </a:r>
            <a:endParaRPr lang="en-US" sz="1900" dirty="0">
              <a:solidFill>
                <a:srgbClr val="000000"/>
              </a:solidFill>
              <a:latin typeface="Symbol Std"/>
              <a:cs typeface="Symbol Std"/>
            </a:endParaRPr>
          </a:p>
        </p:txBody>
      </p:sp>
      <p:sp>
        <p:nvSpPr>
          <p:cNvPr id="15" name="Text Box 31"/>
          <p:cNvSpPr txBox="1">
            <a:spLocks noChangeArrowheads="1"/>
          </p:cNvSpPr>
          <p:nvPr/>
        </p:nvSpPr>
        <p:spPr bwMode="auto">
          <a:xfrm flipH="1">
            <a:off x="6169180" y="230264"/>
            <a:ext cx="273961" cy="2639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900" dirty="0" smtClean="0">
                <a:solidFill>
                  <a:srgbClr val="000000"/>
                </a:solidFill>
                <a:latin typeface="Arial" charset="0"/>
              </a:rPr>
              <a:t>5</a:t>
            </a:r>
            <a:r>
              <a:rPr lang="en-US" sz="1900" dirty="0" smtClean="0">
                <a:solidFill>
                  <a:srgbClr val="000000"/>
                </a:solidFill>
                <a:latin typeface="Symbol Std"/>
                <a:cs typeface="Symbol Std"/>
              </a:rPr>
              <a:t>′</a:t>
            </a:r>
            <a:endParaRPr lang="en-US" sz="1900" dirty="0">
              <a:solidFill>
                <a:srgbClr val="000000"/>
              </a:solidFill>
              <a:latin typeface="Symbol Std"/>
              <a:cs typeface="Symbol Std"/>
            </a:endParaRPr>
          </a:p>
        </p:txBody>
      </p:sp>
      <p:sp>
        <p:nvSpPr>
          <p:cNvPr id="16" name="Text Box 31"/>
          <p:cNvSpPr txBox="1">
            <a:spLocks noChangeArrowheads="1"/>
          </p:cNvSpPr>
          <p:nvPr/>
        </p:nvSpPr>
        <p:spPr bwMode="auto">
          <a:xfrm flipH="1">
            <a:off x="4425047" y="1082221"/>
            <a:ext cx="273961" cy="2639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900" dirty="0" smtClean="0">
                <a:solidFill>
                  <a:srgbClr val="000000"/>
                </a:solidFill>
                <a:latin typeface="Arial" charset="0"/>
              </a:rPr>
              <a:t>5</a:t>
            </a:r>
            <a:r>
              <a:rPr lang="en-US" sz="1900" dirty="0" smtClean="0">
                <a:solidFill>
                  <a:srgbClr val="000000"/>
                </a:solidFill>
                <a:latin typeface="Symbol Std"/>
                <a:cs typeface="Symbol Std"/>
              </a:rPr>
              <a:t>′</a:t>
            </a:r>
            <a:endParaRPr lang="en-US" sz="1900" dirty="0">
              <a:solidFill>
                <a:srgbClr val="000000"/>
              </a:solidFill>
              <a:latin typeface="Symbol Std"/>
              <a:cs typeface="Symbol Std"/>
            </a:endParaRPr>
          </a:p>
        </p:txBody>
      </p:sp>
      <p:sp>
        <p:nvSpPr>
          <p:cNvPr id="17" name="Text Box 31"/>
          <p:cNvSpPr txBox="1">
            <a:spLocks noChangeArrowheads="1"/>
          </p:cNvSpPr>
          <p:nvPr/>
        </p:nvSpPr>
        <p:spPr bwMode="auto">
          <a:xfrm flipH="1">
            <a:off x="6753380" y="1073754"/>
            <a:ext cx="273961" cy="2639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900" dirty="0" smtClean="0">
                <a:solidFill>
                  <a:srgbClr val="000000"/>
                </a:solidFill>
                <a:latin typeface="Arial" charset="0"/>
              </a:rPr>
              <a:t>5</a:t>
            </a:r>
            <a:r>
              <a:rPr lang="en-US" sz="1900" dirty="0" smtClean="0">
                <a:solidFill>
                  <a:srgbClr val="000000"/>
                </a:solidFill>
                <a:latin typeface="Symbol Std"/>
                <a:cs typeface="Symbol Std"/>
              </a:rPr>
              <a:t>′</a:t>
            </a:r>
            <a:endParaRPr lang="en-US" sz="1900" dirty="0">
              <a:solidFill>
                <a:srgbClr val="000000"/>
              </a:solidFill>
              <a:latin typeface="Symbol Std"/>
              <a:cs typeface="Symbol Std"/>
            </a:endParaRPr>
          </a:p>
        </p:txBody>
      </p:sp>
      <p:sp>
        <p:nvSpPr>
          <p:cNvPr id="18" name="Text Box 31"/>
          <p:cNvSpPr txBox="1">
            <a:spLocks noChangeArrowheads="1"/>
          </p:cNvSpPr>
          <p:nvPr/>
        </p:nvSpPr>
        <p:spPr bwMode="auto">
          <a:xfrm flipH="1">
            <a:off x="8257271" y="1071636"/>
            <a:ext cx="273961" cy="2639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900" dirty="0" smtClean="0">
                <a:solidFill>
                  <a:srgbClr val="000000"/>
                </a:solidFill>
                <a:latin typeface="Arial" charset="0"/>
              </a:rPr>
              <a:t>5</a:t>
            </a:r>
            <a:r>
              <a:rPr lang="en-US" sz="1900" dirty="0" smtClean="0">
                <a:solidFill>
                  <a:srgbClr val="000000"/>
                </a:solidFill>
                <a:latin typeface="Symbol Std"/>
                <a:cs typeface="Symbol Std"/>
              </a:rPr>
              <a:t>′</a:t>
            </a:r>
            <a:endParaRPr lang="en-US" sz="1900" dirty="0">
              <a:solidFill>
                <a:srgbClr val="000000"/>
              </a:solidFill>
              <a:latin typeface="Symbol Std"/>
              <a:cs typeface="Symbol Std"/>
            </a:endParaRPr>
          </a:p>
        </p:txBody>
      </p:sp>
      <p:sp>
        <p:nvSpPr>
          <p:cNvPr id="19" name="Text Box 31"/>
          <p:cNvSpPr txBox="1">
            <a:spLocks noChangeArrowheads="1"/>
          </p:cNvSpPr>
          <p:nvPr/>
        </p:nvSpPr>
        <p:spPr bwMode="auto">
          <a:xfrm>
            <a:off x="3276653" y="1349528"/>
            <a:ext cx="3793017" cy="4708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dirty="0" smtClean="0">
                <a:solidFill>
                  <a:srgbClr val="000000"/>
                </a:solidFill>
                <a:latin typeface="Arial" charset="0"/>
              </a:rPr>
              <a:t>One possible combination</a:t>
            </a:r>
            <a:endParaRPr lang="en-US" dirty="0">
              <a:solidFill>
                <a:srgbClr val="000000"/>
              </a:solidFill>
              <a:latin typeface="Arial" charset="0"/>
            </a:endParaRPr>
          </a:p>
        </p:txBody>
      </p:sp>
      <p:sp>
        <p:nvSpPr>
          <p:cNvPr id="20" name="Text Box 31"/>
          <p:cNvSpPr txBox="1">
            <a:spLocks noChangeArrowheads="1"/>
          </p:cNvSpPr>
          <p:nvPr/>
        </p:nvSpPr>
        <p:spPr bwMode="auto">
          <a:xfrm>
            <a:off x="3486958" y="507100"/>
            <a:ext cx="292351" cy="3099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900" dirty="0" smtClean="0">
                <a:solidFill>
                  <a:srgbClr val="000000"/>
                </a:solidFill>
                <a:latin typeface="Arial" charset="0"/>
              </a:rPr>
              <a:t>G</a:t>
            </a:r>
            <a:endParaRPr lang="en-US" sz="1900" dirty="0">
              <a:solidFill>
                <a:srgbClr val="000000"/>
              </a:solidFill>
              <a:latin typeface="Arial" charset="0"/>
            </a:endParaRPr>
          </a:p>
        </p:txBody>
      </p:sp>
      <p:sp>
        <p:nvSpPr>
          <p:cNvPr id="21" name="Text Box 31"/>
          <p:cNvSpPr txBox="1">
            <a:spLocks noChangeArrowheads="1"/>
          </p:cNvSpPr>
          <p:nvPr/>
        </p:nvSpPr>
        <p:spPr bwMode="auto">
          <a:xfrm>
            <a:off x="3848010" y="506498"/>
            <a:ext cx="817127" cy="3020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900" spc="180" dirty="0" smtClean="0">
                <a:solidFill>
                  <a:srgbClr val="000000"/>
                </a:solidFill>
                <a:latin typeface="Arial" charset="0"/>
              </a:rPr>
              <a:t>AATT</a:t>
            </a:r>
            <a:endParaRPr lang="en-US" sz="1900" spc="180" dirty="0">
              <a:solidFill>
                <a:srgbClr val="000000"/>
              </a:solidFill>
              <a:latin typeface="Arial" charset="0"/>
            </a:endParaRPr>
          </a:p>
        </p:txBody>
      </p:sp>
      <p:sp>
        <p:nvSpPr>
          <p:cNvPr id="25" name="Text Box 31"/>
          <p:cNvSpPr txBox="1">
            <a:spLocks noChangeArrowheads="1"/>
          </p:cNvSpPr>
          <p:nvPr/>
        </p:nvSpPr>
        <p:spPr bwMode="auto">
          <a:xfrm>
            <a:off x="4584100" y="507102"/>
            <a:ext cx="390068" cy="3099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900" dirty="0" smtClean="0">
                <a:solidFill>
                  <a:srgbClr val="000000"/>
                </a:solidFill>
                <a:latin typeface="Arial" charset="0"/>
              </a:rPr>
              <a:t>C</a:t>
            </a:r>
            <a:endParaRPr lang="en-US" sz="1900" dirty="0">
              <a:solidFill>
                <a:srgbClr val="000000"/>
              </a:solidFill>
              <a:latin typeface="Arial" charset="0"/>
            </a:endParaRPr>
          </a:p>
        </p:txBody>
      </p:sp>
      <p:sp>
        <p:nvSpPr>
          <p:cNvPr id="26" name="Text Box 31"/>
          <p:cNvSpPr txBox="1">
            <a:spLocks noChangeArrowheads="1"/>
          </p:cNvSpPr>
          <p:nvPr/>
        </p:nvSpPr>
        <p:spPr bwMode="auto">
          <a:xfrm>
            <a:off x="4636308" y="804491"/>
            <a:ext cx="292351" cy="3099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900" dirty="0" smtClean="0">
                <a:solidFill>
                  <a:srgbClr val="000000"/>
                </a:solidFill>
                <a:latin typeface="Arial" charset="0"/>
              </a:rPr>
              <a:t>G</a:t>
            </a:r>
            <a:endParaRPr lang="en-US" sz="1900" dirty="0">
              <a:solidFill>
                <a:srgbClr val="000000"/>
              </a:solidFill>
              <a:latin typeface="Arial" charset="0"/>
            </a:endParaRPr>
          </a:p>
        </p:txBody>
      </p:sp>
      <p:sp>
        <p:nvSpPr>
          <p:cNvPr id="32" name="Text Box 31"/>
          <p:cNvSpPr txBox="1">
            <a:spLocks noChangeArrowheads="1"/>
          </p:cNvSpPr>
          <p:nvPr/>
        </p:nvSpPr>
        <p:spPr bwMode="auto">
          <a:xfrm>
            <a:off x="3449568" y="804492"/>
            <a:ext cx="390068" cy="3099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900" dirty="0" smtClean="0">
                <a:solidFill>
                  <a:srgbClr val="000000"/>
                </a:solidFill>
                <a:latin typeface="Arial" charset="0"/>
              </a:rPr>
              <a:t>C</a:t>
            </a:r>
            <a:endParaRPr lang="en-US" sz="1900" dirty="0">
              <a:solidFill>
                <a:srgbClr val="000000"/>
              </a:solidFill>
              <a:latin typeface="Arial" charset="0"/>
            </a:endParaRPr>
          </a:p>
        </p:txBody>
      </p:sp>
      <p:sp>
        <p:nvSpPr>
          <p:cNvPr id="34" name="Text Box 31"/>
          <p:cNvSpPr txBox="1">
            <a:spLocks noChangeArrowheads="1"/>
          </p:cNvSpPr>
          <p:nvPr/>
        </p:nvSpPr>
        <p:spPr bwMode="auto">
          <a:xfrm>
            <a:off x="5837516" y="510277"/>
            <a:ext cx="292351" cy="3099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900" dirty="0" smtClean="0">
                <a:solidFill>
                  <a:srgbClr val="000000"/>
                </a:solidFill>
                <a:latin typeface="Arial" charset="0"/>
              </a:rPr>
              <a:t>G</a:t>
            </a:r>
            <a:endParaRPr lang="en-US" sz="1900" dirty="0">
              <a:solidFill>
                <a:srgbClr val="000000"/>
              </a:solidFill>
              <a:latin typeface="Arial" charset="0"/>
            </a:endParaRPr>
          </a:p>
        </p:txBody>
      </p:sp>
      <p:sp>
        <p:nvSpPr>
          <p:cNvPr id="39" name="Text Box 31"/>
          <p:cNvSpPr txBox="1">
            <a:spLocks noChangeArrowheads="1"/>
          </p:cNvSpPr>
          <p:nvPr/>
        </p:nvSpPr>
        <p:spPr bwMode="auto">
          <a:xfrm>
            <a:off x="6960058" y="519804"/>
            <a:ext cx="390068" cy="3099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900" dirty="0" smtClean="0">
                <a:solidFill>
                  <a:srgbClr val="000000"/>
                </a:solidFill>
                <a:latin typeface="Arial" charset="0"/>
              </a:rPr>
              <a:t>C</a:t>
            </a:r>
            <a:endParaRPr lang="en-US" sz="1900" dirty="0">
              <a:solidFill>
                <a:srgbClr val="000000"/>
              </a:solidFill>
              <a:latin typeface="Arial" charset="0"/>
            </a:endParaRPr>
          </a:p>
        </p:txBody>
      </p:sp>
      <p:sp>
        <p:nvSpPr>
          <p:cNvPr id="40" name="Text Box 31"/>
          <p:cNvSpPr txBox="1">
            <a:spLocks noChangeArrowheads="1"/>
          </p:cNvSpPr>
          <p:nvPr/>
        </p:nvSpPr>
        <p:spPr bwMode="auto">
          <a:xfrm>
            <a:off x="6992160" y="808724"/>
            <a:ext cx="292351" cy="3099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900" dirty="0" smtClean="0">
                <a:solidFill>
                  <a:srgbClr val="000000"/>
                </a:solidFill>
                <a:latin typeface="Arial" charset="0"/>
              </a:rPr>
              <a:t>G</a:t>
            </a:r>
            <a:endParaRPr lang="en-US" sz="1900" dirty="0">
              <a:solidFill>
                <a:srgbClr val="000000"/>
              </a:solidFill>
              <a:latin typeface="Arial" charset="0"/>
            </a:endParaRPr>
          </a:p>
        </p:txBody>
      </p:sp>
      <p:sp>
        <p:nvSpPr>
          <p:cNvPr id="45" name="Text Box 31"/>
          <p:cNvSpPr txBox="1">
            <a:spLocks noChangeArrowheads="1"/>
          </p:cNvSpPr>
          <p:nvPr/>
        </p:nvSpPr>
        <p:spPr bwMode="auto">
          <a:xfrm>
            <a:off x="5800129" y="808725"/>
            <a:ext cx="390068" cy="3099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900" dirty="0" smtClean="0">
                <a:solidFill>
                  <a:srgbClr val="000000"/>
                </a:solidFill>
                <a:latin typeface="Arial" charset="0"/>
              </a:rPr>
              <a:t>C</a:t>
            </a:r>
            <a:endParaRPr lang="en-US" sz="1900" dirty="0">
              <a:solidFill>
                <a:srgbClr val="000000"/>
              </a:solidFill>
              <a:latin typeface="Arial" charset="0"/>
            </a:endParaRPr>
          </a:p>
        </p:txBody>
      </p:sp>
      <p:sp>
        <p:nvSpPr>
          <p:cNvPr id="46" name="Text Box 31"/>
          <p:cNvSpPr txBox="1">
            <a:spLocks noChangeArrowheads="1"/>
          </p:cNvSpPr>
          <p:nvPr/>
        </p:nvSpPr>
        <p:spPr bwMode="auto">
          <a:xfrm>
            <a:off x="3234320" y="3381529"/>
            <a:ext cx="4174014" cy="4030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dirty="0" smtClean="0">
                <a:solidFill>
                  <a:srgbClr val="000000"/>
                </a:solidFill>
                <a:latin typeface="Arial" charset="0"/>
              </a:rPr>
              <a:t>Recombinant DNA molecule</a:t>
            </a:r>
            <a:endParaRPr lang="en-US" dirty="0">
              <a:solidFill>
                <a:srgbClr val="000000"/>
              </a:solidFill>
              <a:latin typeface="Arial" charset="0"/>
            </a:endParaRPr>
          </a:p>
        </p:txBody>
      </p:sp>
      <p:sp>
        <p:nvSpPr>
          <p:cNvPr id="47" name="Text Box 31"/>
          <p:cNvSpPr txBox="1">
            <a:spLocks noChangeArrowheads="1"/>
          </p:cNvSpPr>
          <p:nvPr/>
        </p:nvSpPr>
        <p:spPr bwMode="auto">
          <a:xfrm>
            <a:off x="2413055" y="5447393"/>
            <a:ext cx="2040414" cy="8179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dirty="0" smtClean="0">
                <a:solidFill>
                  <a:srgbClr val="000000"/>
                </a:solidFill>
                <a:latin typeface="Arial" charset="0"/>
              </a:rPr>
              <a:t>Recombinant</a:t>
            </a:r>
            <a:br>
              <a:rPr lang="en-US" dirty="0" smtClean="0">
                <a:solidFill>
                  <a:srgbClr val="000000"/>
                </a:solidFill>
                <a:latin typeface="Arial" charset="0"/>
              </a:rPr>
            </a:br>
            <a:r>
              <a:rPr lang="en-US" dirty="0" smtClean="0">
                <a:solidFill>
                  <a:srgbClr val="000000"/>
                </a:solidFill>
                <a:latin typeface="Arial" charset="0"/>
              </a:rPr>
              <a:t>plasmid</a:t>
            </a:r>
            <a:endParaRPr lang="en-US" dirty="0">
              <a:solidFill>
                <a:srgbClr val="000000"/>
              </a:solidFill>
              <a:latin typeface="Arial" charset="0"/>
            </a:endParaRPr>
          </a:p>
        </p:txBody>
      </p:sp>
      <p:sp>
        <p:nvSpPr>
          <p:cNvPr id="48" name="Text Box 31"/>
          <p:cNvSpPr txBox="1">
            <a:spLocks noChangeArrowheads="1"/>
          </p:cNvSpPr>
          <p:nvPr/>
        </p:nvSpPr>
        <p:spPr bwMode="auto">
          <a:xfrm flipH="1">
            <a:off x="8186364" y="2512029"/>
            <a:ext cx="273961" cy="2639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900" dirty="0" smtClean="0">
                <a:solidFill>
                  <a:srgbClr val="000000"/>
                </a:solidFill>
                <a:latin typeface="Arial" charset="0"/>
              </a:rPr>
              <a:t>3</a:t>
            </a:r>
            <a:r>
              <a:rPr lang="en-US" sz="1900" dirty="0" smtClean="0">
                <a:solidFill>
                  <a:srgbClr val="000000"/>
                </a:solidFill>
                <a:latin typeface="Symbol Std"/>
                <a:cs typeface="Symbol Std"/>
              </a:rPr>
              <a:t>′</a:t>
            </a:r>
            <a:endParaRPr lang="en-US" sz="1900" dirty="0">
              <a:solidFill>
                <a:srgbClr val="000000"/>
              </a:solidFill>
              <a:latin typeface="Symbol Std"/>
              <a:cs typeface="Symbol Std"/>
            </a:endParaRPr>
          </a:p>
        </p:txBody>
      </p:sp>
      <p:sp>
        <p:nvSpPr>
          <p:cNvPr id="49" name="Text Box 31"/>
          <p:cNvSpPr txBox="1">
            <a:spLocks noChangeArrowheads="1"/>
          </p:cNvSpPr>
          <p:nvPr/>
        </p:nvSpPr>
        <p:spPr bwMode="auto">
          <a:xfrm flipH="1">
            <a:off x="8189538" y="3357634"/>
            <a:ext cx="273961" cy="2639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900" dirty="0" smtClean="0">
                <a:solidFill>
                  <a:srgbClr val="000000"/>
                </a:solidFill>
                <a:latin typeface="Arial" charset="0"/>
              </a:rPr>
              <a:t>5</a:t>
            </a:r>
            <a:r>
              <a:rPr lang="en-US" sz="1900" dirty="0" smtClean="0">
                <a:solidFill>
                  <a:srgbClr val="000000"/>
                </a:solidFill>
                <a:latin typeface="Symbol Std"/>
                <a:cs typeface="Symbol Std"/>
              </a:rPr>
              <a:t>′</a:t>
            </a:r>
            <a:endParaRPr lang="en-US" sz="1900" dirty="0">
              <a:solidFill>
                <a:srgbClr val="000000"/>
              </a:solidFill>
              <a:latin typeface="Symbol Std"/>
              <a:cs typeface="Symbol Std"/>
            </a:endParaRPr>
          </a:p>
        </p:txBody>
      </p:sp>
      <p:sp>
        <p:nvSpPr>
          <p:cNvPr id="50" name="Text Box 31"/>
          <p:cNvSpPr txBox="1">
            <a:spLocks noChangeArrowheads="1"/>
          </p:cNvSpPr>
          <p:nvPr/>
        </p:nvSpPr>
        <p:spPr bwMode="auto">
          <a:xfrm flipH="1">
            <a:off x="2350715" y="3368221"/>
            <a:ext cx="273961" cy="2639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900" dirty="0" smtClean="0">
                <a:solidFill>
                  <a:srgbClr val="000000"/>
                </a:solidFill>
                <a:latin typeface="Arial" charset="0"/>
              </a:rPr>
              <a:t>3</a:t>
            </a:r>
            <a:r>
              <a:rPr lang="en-US" sz="1900" dirty="0" smtClean="0">
                <a:solidFill>
                  <a:srgbClr val="000000"/>
                </a:solidFill>
                <a:latin typeface="Symbol Std"/>
                <a:cs typeface="Symbol Std"/>
              </a:rPr>
              <a:t>′</a:t>
            </a:r>
            <a:endParaRPr lang="en-US" sz="1900" dirty="0">
              <a:solidFill>
                <a:srgbClr val="000000"/>
              </a:solidFill>
              <a:latin typeface="Symbol Std"/>
              <a:cs typeface="Symbol Std"/>
            </a:endParaRPr>
          </a:p>
        </p:txBody>
      </p:sp>
      <p:sp>
        <p:nvSpPr>
          <p:cNvPr id="51" name="Text Box 31"/>
          <p:cNvSpPr txBox="1">
            <a:spLocks noChangeArrowheads="1"/>
          </p:cNvSpPr>
          <p:nvPr/>
        </p:nvSpPr>
        <p:spPr bwMode="auto">
          <a:xfrm flipH="1">
            <a:off x="2350713" y="2521555"/>
            <a:ext cx="273961" cy="2639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900" dirty="0" smtClean="0">
                <a:solidFill>
                  <a:srgbClr val="000000"/>
                </a:solidFill>
                <a:latin typeface="Arial" charset="0"/>
              </a:rPr>
              <a:t>5</a:t>
            </a:r>
            <a:r>
              <a:rPr lang="en-US" sz="1900" dirty="0" smtClean="0">
                <a:solidFill>
                  <a:srgbClr val="000000"/>
                </a:solidFill>
                <a:latin typeface="Symbol Std"/>
                <a:cs typeface="Symbol Std"/>
              </a:rPr>
              <a:t>′</a:t>
            </a:r>
            <a:endParaRPr lang="en-US" sz="1900" dirty="0">
              <a:solidFill>
                <a:srgbClr val="000000"/>
              </a:solidFill>
              <a:latin typeface="Symbol Std"/>
              <a:cs typeface="Symbol Std"/>
            </a:endParaRPr>
          </a:p>
        </p:txBody>
      </p:sp>
      <p:sp>
        <p:nvSpPr>
          <p:cNvPr id="52" name="Oval 51"/>
          <p:cNvSpPr/>
          <p:nvPr/>
        </p:nvSpPr>
        <p:spPr bwMode="auto">
          <a:xfrm>
            <a:off x="682194" y="1662140"/>
            <a:ext cx="339678" cy="339678"/>
          </a:xfrm>
          <a:prstGeom prst="ellipse">
            <a:avLst/>
          </a:prstGeom>
          <a:solidFill>
            <a:srgbClr val="0093C5"/>
          </a:solidFill>
          <a:ln w="9525" cap="flat" cmpd="sng" algn="ctr">
            <a:solidFill>
              <a:srgbClr val="0093C5"/>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53" name="Text Box 31"/>
          <p:cNvSpPr txBox="1">
            <a:spLocks noChangeArrowheads="1"/>
          </p:cNvSpPr>
          <p:nvPr/>
        </p:nvSpPr>
        <p:spPr bwMode="auto">
          <a:xfrm>
            <a:off x="684311" y="1651272"/>
            <a:ext cx="340157" cy="321462"/>
          </a:xfrm>
          <a:prstGeom prst="rect">
            <a:avLst/>
          </a:prstGeom>
          <a:noFill/>
          <a:ln w="6350" cmpd="sng">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2000" dirty="0" smtClean="0">
                <a:solidFill>
                  <a:srgbClr val="FFFFFF"/>
                </a:solidFill>
                <a:latin typeface="Arial" charset="0"/>
              </a:rPr>
              <a:t>3</a:t>
            </a:r>
            <a:endParaRPr lang="en-US" sz="2000" dirty="0">
              <a:solidFill>
                <a:srgbClr val="FFFFFF"/>
              </a:solidFill>
              <a:latin typeface="Arial" charset="0"/>
            </a:endParaRPr>
          </a:p>
        </p:txBody>
      </p:sp>
      <p:sp>
        <p:nvSpPr>
          <p:cNvPr id="54" name="Text Box 31"/>
          <p:cNvSpPr txBox="1">
            <a:spLocks noChangeArrowheads="1"/>
          </p:cNvSpPr>
          <p:nvPr/>
        </p:nvSpPr>
        <p:spPr bwMode="auto">
          <a:xfrm>
            <a:off x="1094367" y="1609882"/>
            <a:ext cx="3223633" cy="11671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dirty="0" smtClean="0">
                <a:solidFill>
                  <a:srgbClr val="000000"/>
                </a:solidFill>
                <a:latin typeface="Arial" charset="0"/>
              </a:rPr>
              <a:t>DNA ligase</a:t>
            </a:r>
            <a:br>
              <a:rPr lang="en-US" dirty="0" smtClean="0">
                <a:solidFill>
                  <a:srgbClr val="000000"/>
                </a:solidFill>
                <a:latin typeface="Arial" charset="0"/>
              </a:rPr>
            </a:br>
            <a:r>
              <a:rPr lang="en-US" dirty="0" smtClean="0">
                <a:solidFill>
                  <a:srgbClr val="000000"/>
                </a:solidFill>
                <a:latin typeface="Arial" charset="0"/>
              </a:rPr>
              <a:t>seals the strands</a:t>
            </a:r>
            <a:endParaRPr lang="en-US" dirty="0">
              <a:solidFill>
                <a:srgbClr val="000000"/>
              </a:solidFill>
              <a:latin typeface="Arial" charset="0"/>
            </a:endParaRPr>
          </a:p>
        </p:txBody>
      </p:sp>
      <p:sp>
        <p:nvSpPr>
          <p:cNvPr id="55" name="Text Box 31"/>
          <p:cNvSpPr txBox="1">
            <a:spLocks noChangeArrowheads="1"/>
          </p:cNvSpPr>
          <p:nvPr/>
        </p:nvSpPr>
        <p:spPr bwMode="auto">
          <a:xfrm>
            <a:off x="6210208" y="506497"/>
            <a:ext cx="817127" cy="3020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900" spc="180" dirty="0" smtClean="0">
                <a:solidFill>
                  <a:srgbClr val="000000"/>
                </a:solidFill>
                <a:latin typeface="Arial" charset="0"/>
              </a:rPr>
              <a:t>AATT</a:t>
            </a:r>
            <a:endParaRPr lang="en-US" sz="1900" spc="180" dirty="0">
              <a:solidFill>
                <a:srgbClr val="000000"/>
              </a:solidFill>
              <a:latin typeface="Arial" charset="0"/>
            </a:endParaRPr>
          </a:p>
        </p:txBody>
      </p:sp>
      <p:sp>
        <p:nvSpPr>
          <p:cNvPr id="57" name="Text Box 31"/>
          <p:cNvSpPr txBox="1">
            <a:spLocks noChangeArrowheads="1"/>
          </p:cNvSpPr>
          <p:nvPr/>
        </p:nvSpPr>
        <p:spPr bwMode="auto">
          <a:xfrm>
            <a:off x="3864944" y="802831"/>
            <a:ext cx="817127" cy="3020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900" spc="180" dirty="0">
                <a:solidFill>
                  <a:srgbClr val="000000"/>
                </a:solidFill>
                <a:latin typeface="Arial" charset="0"/>
              </a:rPr>
              <a:t>TTAA</a:t>
            </a:r>
          </a:p>
        </p:txBody>
      </p:sp>
    </p:spTree>
    <p:extLst>
      <p:ext uri="{BB962C8B-B14F-4D97-AF65-F5344CB8AC3E}">
        <p14:creationId xmlns:p14="http://schemas.microsoft.com/office/powerpoint/2010/main" val="222737326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Animation: Restriction Enzymes</a:t>
            </a:r>
          </a:p>
        </p:txBody>
      </p:sp>
      <p:pic>
        <p:nvPicPr>
          <p:cNvPr id="3" name="20_03RestrictionEnzymes_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1143000"/>
            <a:ext cx="6096000" cy="4572000"/>
          </a:xfrm>
          <a:prstGeom prst="rect">
            <a:avLst/>
          </a:prstGeom>
        </p:spPr>
      </p:pic>
    </p:spTree>
    <p:extLst>
      <p:ext uri="{BB962C8B-B14F-4D97-AF65-F5344CB8AC3E}">
        <p14:creationId xmlns:p14="http://schemas.microsoft.com/office/powerpoint/2010/main" val="12279543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smtClean="0"/>
              <a:t> </a:t>
            </a:r>
            <a:endParaRPr lang="en-US" dirty="0"/>
          </a:p>
        </p:txBody>
      </p:sp>
      <p:sp>
        <p:nvSpPr>
          <p:cNvPr id="4099" name="Rectangle 3"/>
          <p:cNvSpPr>
            <a:spLocks noGrp="1" noChangeArrowheads="1"/>
          </p:cNvSpPr>
          <p:nvPr>
            <p:ph idx="1"/>
          </p:nvPr>
        </p:nvSpPr>
        <p:spPr/>
        <p:txBody>
          <a:bodyPr/>
          <a:lstStyle/>
          <a:p>
            <a:r>
              <a:rPr lang="en-US" dirty="0" smtClean="0"/>
              <a:t>To check the recombinant plasmid, researchers might cut the products again using the same restriction enzyme</a:t>
            </a:r>
          </a:p>
          <a:p>
            <a:r>
              <a:rPr lang="en-US" dirty="0" smtClean="0"/>
              <a:t>To separate and visualize the fragments produced, </a:t>
            </a:r>
            <a:r>
              <a:rPr lang="en-US" b="1" dirty="0" smtClean="0"/>
              <a:t>gel electrophoresis </a:t>
            </a:r>
            <a:r>
              <a:rPr lang="en-US" dirty="0" smtClean="0"/>
              <a:t>would be carried out</a:t>
            </a:r>
          </a:p>
          <a:p>
            <a:r>
              <a:rPr lang="en-US" dirty="0" smtClean="0"/>
              <a:t>This technique uses a gel made of a polymer to separate a mixture of nucleic acids or proteins based on size, </a:t>
            </a:r>
            <a:r>
              <a:rPr lang="en-US" dirty="0" smtClean="0"/>
              <a:t>charge, </a:t>
            </a:r>
            <a:r>
              <a:rPr lang="en-US" dirty="0" smtClean="0"/>
              <a:t>or other physical properties</a:t>
            </a:r>
            <a:endParaRPr lang="en-US" dirty="0"/>
          </a:p>
        </p:txBody>
      </p:sp>
      <p:sp>
        <p:nvSpPr>
          <p:cNvPr id="4100" name="Text Box 4"/>
          <p:cNvSpPr txBox="1">
            <a:spLocks noChangeArrowheads="1"/>
          </p:cNvSpPr>
          <p:nvPr/>
        </p:nvSpPr>
        <p:spPr bwMode="auto">
          <a:xfrm>
            <a:off x="6362700" y="5183188"/>
            <a:ext cx="16287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Geneva"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r"/>
            <a:endParaRPr lang="en-US" sz="1800"/>
          </a:p>
        </p:txBody>
      </p:sp>
    </p:spTree>
    <p:extLst>
      <p:ext uri="{BB962C8B-B14F-4D97-AF65-F5344CB8AC3E}">
        <p14:creationId xmlns:p14="http://schemas.microsoft.com/office/powerpoint/2010/main" val="68911918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_07_GelElectrophoresis-U.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1032" y="134112"/>
            <a:ext cx="4821936" cy="6437376"/>
          </a:xfrm>
          <a:prstGeom prst="rect">
            <a:avLst/>
          </a:prstGeom>
        </p:spPr>
      </p:pic>
      <p:sp>
        <p:nvSpPr>
          <p:cNvPr id="9217" name="Rectangle 3"/>
          <p:cNvSpPr>
            <a:spLocks noGrp="1" noChangeArrowheads="1"/>
          </p:cNvSpPr>
          <p:nvPr>
            <p:ph type="ctrTitle"/>
          </p:nvPr>
        </p:nvSpPr>
        <p:spPr bwMode="auto">
          <a:xfrm>
            <a:off x="20638" y="0"/>
            <a:ext cx="5648325" cy="30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20.7</a:t>
            </a:r>
            <a:endParaRPr lang="en-US" sz="1200" dirty="0">
              <a:latin typeface="Arial" charset="0"/>
            </a:endParaRPr>
          </a:p>
        </p:txBody>
      </p:sp>
      <p:sp>
        <p:nvSpPr>
          <p:cNvPr id="27" name="Text Box 31"/>
          <p:cNvSpPr txBox="1">
            <a:spLocks noChangeArrowheads="1"/>
          </p:cNvSpPr>
          <p:nvPr/>
        </p:nvSpPr>
        <p:spPr bwMode="auto">
          <a:xfrm>
            <a:off x="5920362" y="585418"/>
            <a:ext cx="590505" cy="2358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500" dirty="0" smtClean="0">
                <a:solidFill>
                  <a:srgbClr val="000000"/>
                </a:solidFill>
                <a:latin typeface="Arial" charset="0"/>
              </a:rPr>
              <a:t>Anode</a:t>
            </a:r>
            <a:endParaRPr lang="en-US" sz="1500" dirty="0">
              <a:solidFill>
                <a:srgbClr val="000000"/>
              </a:solidFill>
              <a:latin typeface="Arial" charset="0"/>
            </a:endParaRPr>
          </a:p>
        </p:txBody>
      </p:sp>
      <p:cxnSp>
        <p:nvCxnSpPr>
          <p:cNvPr id="6" name="Straight Connector 5"/>
          <p:cNvCxnSpPr/>
          <p:nvPr/>
        </p:nvCxnSpPr>
        <p:spPr bwMode="auto">
          <a:xfrm>
            <a:off x="5914298" y="1282233"/>
            <a:ext cx="579635" cy="394167"/>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7" name="Straight Connector 6"/>
          <p:cNvCxnSpPr/>
          <p:nvPr/>
        </p:nvCxnSpPr>
        <p:spPr bwMode="auto">
          <a:xfrm>
            <a:off x="3027165" y="968967"/>
            <a:ext cx="317168" cy="123233"/>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9" name="Right Brace 8"/>
          <p:cNvSpPr/>
          <p:nvPr/>
        </p:nvSpPr>
        <p:spPr bwMode="auto">
          <a:xfrm rot="2759993">
            <a:off x="4337529" y="1014346"/>
            <a:ext cx="153359" cy="566658"/>
          </a:xfrm>
          <a:prstGeom prst="rightBrace">
            <a:avLst>
              <a:gd name="adj1" fmla="val 22717"/>
              <a:gd name="adj2" fmla="val 41403"/>
            </a:avLst>
          </a:prstGeom>
          <a:no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3" name="Text Box 31"/>
          <p:cNvSpPr txBox="1">
            <a:spLocks noChangeArrowheads="1"/>
          </p:cNvSpPr>
          <p:nvPr/>
        </p:nvSpPr>
        <p:spPr bwMode="auto">
          <a:xfrm>
            <a:off x="4345561" y="585417"/>
            <a:ext cx="768305" cy="2104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500" dirty="0" smtClean="0">
                <a:solidFill>
                  <a:srgbClr val="000000"/>
                </a:solidFill>
                <a:latin typeface="Arial" charset="0"/>
              </a:rPr>
              <a:t>Cathode</a:t>
            </a:r>
            <a:endParaRPr lang="en-US" sz="1500" dirty="0">
              <a:solidFill>
                <a:srgbClr val="000000"/>
              </a:solidFill>
              <a:latin typeface="Arial" charset="0"/>
            </a:endParaRPr>
          </a:p>
        </p:txBody>
      </p:sp>
      <p:sp>
        <p:nvSpPr>
          <p:cNvPr id="14" name="Text Box 31"/>
          <p:cNvSpPr txBox="1">
            <a:spLocks noChangeArrowheads="1"/>
          </p:cNvSpPr>
          <p:nvPr/>
        </p:nvSpPr>
        <p:spPr bwMode="auto">
          <a:xfrm>
            <a:off x="4557227" y="1178085"/>
            <a:ext cx="488905" cy="2189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500" dirty="0" smtClean="0">
                <a:solidFill>
                  <a:srgbClr val="000000"/>
                </a:solidFill>
                <a:latin typeface="Arial" charset="0"/>
              </a:rPr>
              <a:t>Wells</a:t>
            </a:r>
            <a:endParaRPr lang="en-US" sz="1500" dirty="0">
              <a:solidFill>
                <a:srgbClr val="000000"/>
              </a:solidFill>
              <a:latin typeface="Arial" charset="0"/>
            </a:endParaRPr>
          </a:p>
        </p:txBody>
      </p:sp>
      <p:sp>
        <p:nvSpPr>
          <p:cNvPr id="15" name="Text Box 31"/>
          <p:cNvSpPr txBox="1">
            <a:spLocks noChangeArrowheads="1"/>
          </p:cNvSpPr>
          <p:nvPr/>
        </p:nvSpPr>
        <p:spPr bwMode="auto">
          <a:xfrm>
            <a:off x="6521495" y="1550618"/>
            <a:ext cx="395771" cy="1935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500" dirty="0" smtClean="0">
                <a:solidFill>
                  <a:srgbClr val="000000"/>
                </a:solidFill>
                <a:latin typeface="Arial" charset="0"/>
              </a:rPr>
              <a:t>Gel</a:t>
            </a:r>
            <a:endParaRPr lang="en-US" sz="1500" dirty="0">
              <a:solidFill>
                <a:srgbClr val="000000"/>
              </a:solidFill>
              <a:latin typeface="Arial" charset="0"/>
            </a:endParaRPr>
          </a:p>
        </p:txBody>
      </p:sp>
      <p:sp>
        <p:nvSpPr>
          <p:cNvPr id="16" name="Text Box 31"/>
          <p:cNvSpPr txBox="1">
            <a:spLocks noChangeArrowheads="1"/>
          </p:cNvSpPr>
          <p:nvPr/>
        </p:nvSpPr>
        <p:spPr bwMode="auto">
          <a:xfrm>
            <a:off x="2203495" y="162085"/>
            <a:ext cx="954571" cy="11333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500" dirty="0" smtClean="0">
                <a:solidFill>
                  <a:srgbClr val="000000"/>
                </a:solidFill>
                <a:latin typeface="Arial" charset="0"/>
              </a:rPr>
              <a:t>Mixture of</a:t>
            </a:r>
            <a:br>
              <a:rPr lang="en-US" sz="1500" dirty="0" smtClean="0">
                <a:solidFill>
                  <a:srgbClr val="000000"/>
                </a:solidFill>
                <a:latin typeface="Arial" charset="0"/>
              </a:rPr>
            </a:br>
            <a:r>
              <a:rPr lang="en-US" sz="1500" dirty="0" smtClean="0">
                <a:solidFill>
                  <a:srgbClr val="000000"/>
                </a:solidFill>
                <a:latin typeface="Arial" charset="0"/>
              </a:rPr>
              <a:t>DNA </a:t>
            </a:r>
            <a:r>
              <a:rPr lang="en-US" sz="1500" dirty="0" err="1" smtClean="0">
                <a:solidFill>
                  <a:srgbClr val="000000"/>
                </a:solidFill>
                <a:latin typeface="Arial" charset="0"/>
              </a:rPr>
              <a:t>mol</a:t>
            </a:r>
            <a:r>
              <a:rPr lang="en-US" sz="1500" dirty="0" smtClean="0">
                <a:solidFill>
                  <a:srgbClr val="000000"/>
                </a:solidFill>
                <a:latin typeface="Arial" charset="0"/>
              </a:rPr>
              <a:t>-</a:t>
            </a:r>
            <a:br>
              <a:rPr lang="en-US" sz="1500" dirty="0" smtClean="0">
                <a:solidFill>
                  <a:srgbClr val="000000"/>
                </a:solidFill>
                <a:latin typeface="Arial" charset="0"/>
              </a:rPr>
            </a:br>
            <a:r>
              <a:rPr lang="en-US" sz="1500" dirty="0" err="1" smtClean="0">
                <a:solidFill>
                  <a:srgbClr val="000000"/>
                </a:solidFill>
                <a:latin typeface="Arial" charset="0"/>
              </a:rPr>
              <a:t>ecules</a:t>
            </a:r>
            <a:r>
              <a:rPr lang="en-US" sz="1500" dirty="0" smtClean="0">
                <a:solidFill>
                  <a:srgbClr val="000000"/>
                </a:solidFill>
                <a:latin typeface="Arial" charset="0"/>
              </a:rPr>
              <a:t> of</a:t>
            </a:r>
            <a:br>
              <a:rPr lang="en-US" sz="1500" dirty="0" smtClean="0">
                <a:solidFill>
                  <a:srgbClr val="000000"/>
                </a:solidFill>
                <a:latin typeface="Arial" charset="0"/>
              </a:rPr>
            </a:br>
            <a:r>
              <a:rPr lang="en-US" sz="1500" dirty="0" smtClean="0">
                <a:solidFill>
                  <a:srgbClr val="000000"/>
                </a:solidFill>
                <a:latin typeface="Arial" charset="0"/>
              </a:rPr>
              <a:t>different</a:t>
            </a:r>
            <a:br>
              <a:rPr lang="en-US" sz="1500" dirty="0" smtClean="0">
                <a:solidFill>
                  <a:srgbClr val="000000"/>
                </a:solidFill>
                <a:latin typeface="Arial" charset="0"/>
              </a:rPr>
            </a:br>
            <a:r>
              <a:rPr lang="en-US" sz="1500" dirty="0" smtClean="0">
                <a:solidFill>
                  <a:srgbClr val="000000"/>
                </a:solidFill>
                <a:latin typeface="Arial" charset="0"/>
              </a:rPr>
              <a:t>sizes</a:t>
            </a:r>
            <a:endParaRPr lang="en-US" sz="1500" dirty="0">
              <a:solidFill>
                <a:srgbClr val="000000"/>
              </a:solidFill>
              <a:latin typeface="Arial" charset="0"/>
            </a:endParaRPr>
          </a:p>
        </p:txBody>
      </p:sp>
      <p:sp>
        <p:nvSpPr>
          <p:cNvPr id="17" name="Text Box 31"/>
          <p:cNvSpPr txBox="1">
            <a:spLocks noChangeArrowheads="1"/>
          </p:cNvSpPr>
          <p:nvPr/>
        </p:nvSpPr>
        <p:spPr bwMode="auto">
          <a:xfrm>
            <a:off x="2195030" y="1982420"/>
            <a:ext cx="4163438" cy="4729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marL="287338" indent="-287338" eaLnBrk="0" hangingPunct="0"/>
            <a:r>
              <a:rPr lang="en-US" sz="1500" dirty="0" smtClean="0">
                <a:solidFill>
                  <a:srgbClr val="000000"/>
                </a:solidFill>
                <a:latin typeface="Arial" charset="0"/>
              </a:rPr>
              <a:t>(a) Negatively charged DNA molecules move</a:t>
            </a:r>
            <a:br>
              <a:rPr lang="en-US" sz="1500" dirty="0" smtClean="0">
                <a:solidFill>
                  <a:srgbClr val="000000"/>
                </a:solidFill>
                <a:latin typeface="Arial" charset="0"/>
              </a:rPr>
            </a:br>
            <a:r>
              <a:rPr lang="en-US" sz="1500" dirty="0" smtClean="0">
                <a:solidFill>
                  <a:srgbClr val="000000"/>
                </a:solidFill>
                <a:latin typeface="Arial" charset="0"/>
              </a:rPr>
              <a:t>toward the positive electrode.</a:t>
            </a:r>
            <a:endParaRPr lang="en-US" sz="1500" dirty="0">
              <a:solidFill>
                <a:srgbClr val="000000"/>
              </a:solidFill>
              <a:latin typeface="Arial" charset="0"/>
            </a:endParaRPr>
          </a:p>
        </p:txBody>
      </p:sp>
      <p:sp>
        <p:nvSpPr>
          <p:cNvPr id="18" name="Text Box 31"/>
          <p:cNvSpPr txBox="1">
            <a:spLocks noChangeArrowheads="1"/>
          </p:cNvSpPr>
          <p:nvPr/>
        </p:nvSpPr>
        <p:spPr bwMode="auto">
          <a:xfrm>
            <a:off x="5056761" y="179019"/>
            <a:ext cx="759838" cy="4305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lnSpc>
                <a:spcPct val="90000"/>
              </a:lnSpc>
            </a:pPr>
            <a:r>
              <a:rPr lang="en-US" sz="1500" dirty="0" smtClean="0">
                <a:solidFill>
                  <a:srgbClr val="000000"/>
                </a:solidFill>
                <a:latin typeface="Arial" charset="0"/>
              </a:rPr>
              <a:t>Power</a:t>
            </a:r>
            <a:br>
              <a:rPr lang="en-US" sz="1500" dirty="0" smtClean="0">
                <a:solidFill>
                  <a:srgbClr val="000000"/>
                </a:solidFill>
                <a:latin typeface="Arial" charset="0"/>
              </a:rPr>
            </a:br>
            <a:r>
              <a:rPr lang="en-US" sz="1500" dirty="0" smtClean="0">
                <a:solidFill>
                  <a:srgbClr val="000000"/>
                </a:solidFill>
                <a:latin typeface="Arial" charset="0"/>
              </a:rPr>
              <a:t>source</a:t>
            </a:r>
            <a:endParaRPr lang="en-US" sz="1500" dirty="0">
              <a:solidFill>
                <a:srgbClr val="000000"/>
              </a:solidFill>
              <a:latin typeface="Arial" charset="0"/>
            </a:endParaRPr>
          </a:p>
        </p:txBody>
      </p:sp>
      <p:sp>
        <p:nvSpPr>
          <p:cNvPr id="19" name="Text Box 31"/>
          <p:cNvSpPr txBox="1">
            <a:spLocks noChangeArrowheads="1"/>
          </p:cNvSpPr>
          <p:nvPr/>
        </p:nvSpPr>
        <p:spPr bwMode="auto">
          <a:xfrm>
            <a:off x="2211962" y="6080286"/>
            <a:ext cx="4815371" cy="5067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marL="287338" indent="-287338" eaLnBrk="0" hangingPunct="0"/>
            <a:r>
              <a:rPr lang="en-US" sz="1500" dirty="0" smtClean="0">
                <a:solidFill>
                  <a:srgbClr val="000000"/>
                </a:solidFill>
                <a:latin typeface="Arial" charset="0"/>
              </a:rPr>
              <a:t>(b) Shorter molecules are slowed down less than</a:t>
            </a:r>
            <a:br>
              <a:rPr lang="en-US" sz="1500" dirty="0" smtClean="0">
                <a:solidFill>
                  <a:srgbClr val="000000"/>
                </a:solidFill>
                <a:latin typeface="Arial" charset="0"/>
              </a:rPr>
            </a:br>
            <a:r>
              <a:rPr lang="en-US" sz="1500" dirty="0" smtClean="0">
                <a:solidFill>
                  <a:srgbClr val="000000"/>
                </a:solidFill>
                <a:latin typeface="Arial" charset="0"/>
              </a:rPr>
              <a:t>longer ones, so they move faster through the gel.</a:t>
            </a:r>
            <a:endParaRPr lang="en-US" sz="1500" dirty="0">
              <a:solidFill>
                <a:srgbClr val="000000"/>
              </a:solidFill>
              <a:latin typeface="Arial" charset="0"/>
            </a:endParaRPr>
          </a:p>
        </p:txBody>
      </p:sp>
      <p:sp>
        <p:nvSpPr>
          <p:cNvPr id="20" name="Text Box 31"/>
          <p:cNvSpPr txBox="1">
            <a:spLocks noChangeArrowheads="1"/>
          </p:cNvSpPr>
          <p:nvPr/>
        </p:nvSpPr>
        <p:spPr bwMode="auto">
          <a:xfrm>
            <a:off x="2813097" y="5487616"/>
            <a:ext cx="2046772" cy="4898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500" dirty="0" smtClean="0">
                <a:solidFill>
                  <a:srgbClr val="FFFFFF"/>
                </a:solidFill>
                <a:latin typeface="Arial" charset="0"/>
              </a:rPr>
              <a:t>Restriction fragments</a:t>
            </a:r>
            <a:br>
              <a:rPr lang="en-US" sz="1500" dirty="0" smtClean="0">
                <a:solidFill>
                  <a:srgbClr val="FFFFFF"/>
                </a:solidFill>
                <a:latin typeface="Arial" charset="0"/>
              </a:rPr>
            </a:br>
            <a:r>
              <a:rPr lang="en-US" sz="1500" dirty="0" smtClean="0">
                <a:solidFill>
                  <a:srgbClr val="FFFFFF"/>
                </a:solidFill>
                <a:latin typeface="Arial" charset="0"/>
              </a:rPr>
              <a:t>(size standards)</a:t>
            </a:r>
            <a:endParaRPr lang="en-US" sz="1500" dirty="0">
              <a:solidFill>
                <a:srgbClr val="FFFFFF"/>
              </a:solidFill>
              <a:latin typeface="Arial" charset="0"/>
            </a:endParaRPr>
          </a:p>
        </p:txBody>
      </p:sp>
      <p:cxnSp>
        <p:nvCxnSpPr>
          <p:cNvPr id="21" name="Straight Connector 20"/>
          <p:cNvCxnSpPr/>
          <p:nvPr/>
        </p:nvCxnSpPr>
        <p:spPr bwMode="auto">
          <a:xfrm flipH="1">
            <a:off x="4123267" y="5083766"/>
            <a:ext cx="250098" cy="436501"/>
          </a:xfrm>
          <a:prstGeom prst="line">
            <a:avLst/>
          </a:prstGeom>
          <a:solidFill>
            <a:schemeClr val="accent1"/>
          </a:solidFill>
          <a:ln w="1270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12" name="Right Brace 11"/>
          <p:cNvSpPr/>
          <p:nvPr/>
        </p:nvSpPr>
        <p:spPr bwMode="auto">
          <a:xfrm rot="6373380">
            <a:off x="4301731" y="4652290"/>
            <a:ext cx="182388" cy="743510"/>
          </a:xfrm>
          <a:prstGeom prst="rightBrace">
            <a:avLst>
              <a:gd name="adj1" fmla="val 41992"/>
              <a:gd name="adj2" fmla="val 50000"/>
            </a:avLst>
          </a:prstGeom>
          <a:noFill/>
          <a:ln w="12700"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Tree>
    <p:extLst>
      <p:ext uri="{BB962C8B-B14F-4D97-AF65-F5344CB8AC3E}">
        <p14:creationId xmlns:p14="http://schemas.microsoft.com/office/powerpoint/2010/main" val="272836440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_07aGelElectrophoresis-U.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7696" y="1768094"/>
            <a:ext cx="6388608" cy="3182112"/>
          </a:xfrm>
          <a:prstGeom prst="rect">
            <a:avLst/>
          </a:prstGeom>
        </p:spPr>
      </p:pic>
      <p:sp>
        <p:nvSpPr>
          <p:cNvPr id="9217" name="Rectangle 3"/>
          <p:cNvSpPr>
            <a:spLocks noGrp="1" noChangeArrowheads="1"/>
          </p:cNvSpPr>
          <p:nvPr>
            <p:ph type="ctrTitle"/>
          </p:nvPr>
        </p:nvSpPr>
        <p:spPr bwMode="auto">
          <a:xfrm>
            <a:off x="20638" y="0"/>
            <a:ext cx="5648325" cy="30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20.7a</a:t>
            </a:r>
            <a:endParaRPr lang="en-US" sz="1200" dirty="0">
              <a:latin typeface="Arial" charset="0"/>
            </a:endParaRPr>
          </a:p>
        </p:txBody>
      </p:sp>
      <p:cxnSp>
        <p:nvCxnSpPr>
          <p:cNvPr id="6" name="Straight Connector 5"/>
          <p:cNvCxnSpPr/>
          <p:nvPr/>
        </p:nvCxnSpPr>
        <p:spPr bwMode="auto">
          <a:xfrm>
            <a:off x="6481565" y="3322700"/>
            <a:ext cx="791302" cy="529633"/>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7" name="Straight Connector 6"/>
          <p:cNvCxnSpPr/>
          <p:nvPr/>
        </p:nvCxnSpPr>
        <p:spPr bwMode="auto">
          <a:xfrm>
            <a:off x="2544565" y="2873967"/>
            <a:ext cx="427235" cy="18250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9" name="Text Box 31"/>
          <p:cNvSpPr txBox="1">
            <a:spLocks noChangeArrowheads="1"/>
          </p:cNvSpPr>
          <p:nvPr/>
        </p:nvSpPr>
        <p:spPr bwMode="auto">
          <a:xfrm>
            <a:off x="6487630" y="2363416"/>
            <a:ext cx="805245" cy="313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000" dirty="0" smtClean="0">
                <a:solidFill>
                  <a:srgbClr val="000000"/>
                </a:solidFill>
                <a:latin typeface="Arial" charset="0"/>
              </a:rPr>
              <a:t>Anode</a:t>
            </a:r>
            <a:endParaRPr lang="en-US" sz="2000" dirty="0">
              <a:solidFill>
                <a:srgbClr val="000000"/>
              </a:solidFill>
              <a:latin typeface="Arial" charset="0"/>
            </a:endParaRPr>
          </a:p>
        </p:txBody>
      </p:sp>
      <p:sp>
        <p:nvSpPr>
          <p:cNvPr id="10" name="Right Brace 9"/>
          <p:cNvSpPr/>
          <p:nvPr/>
        </p:nvSpPr>
        <p:spPr bwMode="auto">
          <a:xfrm rot="2759993">
            <a:off x="4338844" y="2969851"/>
            <a:ext cx="175634" cy="756319"/>
          </a:xfrm>
          <a:prstGeom prst="rightBrace">
            <a:avLst>
              <a:gd name="adj1" fmla="val 46040"/>
              <a:gd name="adj2" fmla="val 39335"/>
            </a:avLst>
          </a:prstGeom>
          <a:no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1" name="Text Box 31"/>
          <p:cNvSpPr txBox="1">
            <a:spLocks noChangeArrowheads="1"/>
          </p:cNvSpPr>
          <p:nvPr/>
        </p:nvSpPr>
        <p:spPr bwMode="auto">
          <a:xfrm>
            <a:off x="4362495" y="2354948"/>
            <a:ext cx="1047703" cy="2796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000" dirty="0" smtClean="0">
                <a:solidFill>
                  <a:srgbClr val="000000"/>
                </a:solidFill>
                <a:latin typeface="Arial" charset="0"/>
              </a:rPr>
              <a:t>Cathode</a:t>
            </a:r>
            <a:endParaRPr lang="en-US" sz="2000" dirty="0">
              <a:solidFill>
                <a:srgbClr val="000000"/>
              </a:solidFill>
              <a:latin typeface="Arial" charset="0"/>
            </a:endParaRPr>
          </a:p>
        </p:txBody>
      </p:sp>
      <p:sp>
        <p:nvSpPr>
          <p:cNvPr id="12" name="Text Box 31"/>
          <p:cNvSpPr txBox="1">
            <a:spLocks noChangeArrowheads="1"/>
          </p:cNvSpPr>
          <p:nvPr/>
        </p:nvSpPr>
        <p:spPr bwMode="auto">
          <a:xfrm>
            <a:off x="4633427" y="3176218"/>
            <a:ext cx="666697" cy="290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000" dirty="0" smtClean="0">
                <a:solidFill>
                  <a:srgbClr val="000000"/>
                </a:solidFill>
                <a:latin typeface="Arial" charset="0"/>
              </a:rPr>
              <a:t>Wells</a:t>
            </a:r>
            <a:endParaRPr lang="en-US" sz="2000" dirty="0">
              <a:solidFill>
                <a:srgbClr val="000000"/>
              </a:solidFill>
              <a:latin typeface="Arial" charset="0"/>
            </a:endParaRPr>
          </a:p>
        </p:txBody>
      </p:sp>
      <p:sp>
        <p:nvSpPr>
          <p:cNvPr id="13" name="Text Box 31"/>
          <p:cNvSpPr txBox="1">
            <a:spLocks noChangeArrowheads="1"/>
          </p:cNvSpPr>
          <p:nvPr/>
        </p:nvSpPr>
        <p:spPr bwMode="auto">
          <a:xfrm>
            <a:off x="7317362" y="3692683"/>
            <a:ext cx="539695" cy="2571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000" dirty="0" smtClean="0">
                <a:solidFill>
                  <a:srgbClr val="000000"/>
                </a:solidFill>
                <a:latin typeface="Arial" charset="0"/>
              </a:rPr>
              <a:t>Gel</a:t>
            </a:r>
            <a:endParaRPr lang="en-US" sz="2000" dirty="0">
              <a:solidFill>
                <a:srgbClr val="000000"/>
              </a:solidFill>
              <a:latin typeface="Arial" charset="0"/>
            </a:endParaRPr>
          </a:p>
        </p:txBody>
      </p:sp>
      <p:sp>
        <p:nvSpPr>
          <p:cNvPr id="14" name="Text Box 31"/>
          <p:cNvSpPr txBox="1">
            <a:spLocks noChangeArrowheads="1"/>
          </p:cNvSpPr>
          <p:nvPr/>
        </p:nvSpPr>
        <p:spPr bwMode="auto">
          <a:xfrm>
            <a:off x="1449965" y="1813087"/>
            <a:ext cx="1301705" cy="15058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000" dirty="0" smtClean="0">
                <a:solidFill>
                  <a:srgbClr val="000000"/>
                </a:solidFill>
                <a:latin typeface="Arial" charset="0"/>
              </a:rPr>
              <a:t>Mixture of</a:t>
            </a:r>
            <a:br>
              <a:rPr lang="en-US" sz="2000" dirty="0" smtClean="0">
                <a:solidFill>
                  <a:srgbClr val="000000"/>
                </a:solidFill>
                <a:latin typeface="Arial" charset="0"/>
              </a:rPr>
            </a:br>
            <a:r>
              <a:rPr lang="en-US" sz="2000" dirty="0" smtClean="0">
                <a:solidFill>
                  <a:srgbClr val="000000"/>
                </a:solidFill>
                <a:latin typeface="Arial" charset="0"/>
              </a:rPr>
              <a:t>DNA </a:t>
            </a:r>
            <a:r>
              <a:rPr lang="en-US" sz="2000" dirty="0" err="1" smtClean="0">
                <a:solidFill>
                  <a:srgbClr val="000000"/>
                </a:solidFill>
                <a:latin typeface="Arial" charset="0"/>
              </a:rPr>
              <a:t>mol</a:t>
            </a:r>
            <a:r>
              <a:rPr lang="en-US" sz="2000" dirty="0" smtClean="0">
                <a:solidFill>
                  <a:srgbClr val="000000"/>
                </a:solidFill>
                <a:latin typeface="Arial" charset="0"/>
              </a:rPr>
              <a:t>-</a:t>
            </a:r>
            <a:br>
              <a:rPr lang="en-US" sz="2000" dirty="0" smtClean="0">
                <a:solidFill>
                  <a:srgbClr val="000000"/>
                </a:solidFill>
                <a:latin typeface="Arial" charset="0"/>
              </a:rPr>
            </a:br>
            <a:r>
              <a:rPr lang="en-US" sz="2000" dirty="0" err="1" smtClean="0">
                <a:solidFill>
                  <a:srgbClr val="000000"/>
                </a:solidFill>
                <a:latin typeface="Arial" charset="0"/>
              </a:rPr>
              <a:t>ecules</a:t>
            </a:r>
            <a:r>
              <a:rPr lang="en-US" sz="2000" dirty="0" smtClean="0">
                <a:solidFill>
                  <a:srgbClr val="000000"/>
                </a:solidFill>
                <a:latin typeface="Arial" charset="0"/>
              </a:rPr>
              <a:t> of</a:t>
            </a:r>
            <a:br>
              <a:rPr lang="en-US" sz="2000" dirty="0" smtClean="0">
                <a:solidFill>
                  <a:srgbClr val="000000"/>
                </a:solidFill>
                <a:latin typeface="Arial" charset="0"/>
              </a:rPr>
            </a:br>
            <a:r>
              <a:rPr lang="en-US" sz="2000" dirty="0" smtClean="0">
                <a:solidFill>
                  <a:srgbClr val="000000"/>
                </a:solidFill>
                <a:latin typeface="Arial" charset="0"/>
              </a:rPr>
              <a:t>different</a:t>
            </a:r>
            <a:br>
              <a:rPr lang="en-US" sz="2000" dirty="0" smtClean="0">
                <a:solidFill>
                  <a:srgbClr val="000000"/>
                </a:solidFill>
                <a:latin typeface="Arial" charset="0"/>
              </a:rPr>
            </a:br>
            <a:r>
              <a:rPr lang="en-US" sz="2000" dirty="0" smtClean="0">
                <a:solidFill>
                  <a:srgbClr val="000000"/>
                </a:solidFill>
                <a:latin typeface="Arial" charset="0"/>
              </a:rPr>
              <a:t>sizes</a:t>
            </a:r>
            <a:endParaRPr lang="en-US" sz="2000" dirty="0">
              <a:solidFill>
                <a:srgbClr val="000000"/>
              </a:solidFill>
              <a:latin typeface="Arial" charset="0"/>
            </a:endParaRPr>
          </a:p>
        </p:txBody>
      </p:sp>
      <p:sp>
        <p:nvSpPr>
          <p:cNvPr id="15" name="Text Box 31"/>
          <p:cNvSpPr txBox="1">
            <a:spLocks noChangeArrowheads="1"/>
          </p:cNvSpPr>
          <p:nvPr/>
        </p:nvSpPr>
        <p:spPr bwMode="auto">
          <a:xfrm>
            <a:off x="5293826" y="1813084"/>
            <a:ext cx="1036156" cy="5721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lnSpc>
                <a:spcPct val="90000"/>
              </a:lnSpc>
            </a:pPr>
            <a:r>
              <a:rPr lang="en-US" sz="2000" dirty="0" smtClean="0">
                <a:solidFill>
                  <a:srgbClr val="000000"/>
                </a:solidFill>
                <a:latin typeface="Arial" charset="0"/>
              </a:rPr>
              <a:t>Power</a:t>
            </a:r>
            <a:br>
              <a:rPr lang="en-US" sz="2000" dirty="0" smtClean="0">
                <a:solidFill>
                  <a:srgbClr val="000000"/>
                </a:solidFill>
                <a:latin typeface="Arial" charset="0"/>
              </a:rPr>
            </a:br>
            <a:r>
              <a:rPr lang="en-US" sz="2000" dirty="0" smtClean="0">
                <a:solidFill>
                  <a:srgbClr val="000000"/>
                </a:solidFill>
                <a:latin typeface="Arial" charset="0"/>
              </a:rPr>
              <a:t>source</a:t>
            </a:r>
            <a:endParaRPr lang="en-US" sz="2000" dirty="0">
              <a:solidFill>
                <a:srgbClr val="000000"/>
              </a:solidFill>
              <a:latin typeface="Arial" charset="0"/>
            </a:endParaRPr>
          </a:p>
        </p:txBody>
      </p:sp>
      <p:sp>
        <p:nvSpPr>
          <p:cNvPr id="16" name="Text Box 31"/>
          <p:cNvSpPr txBox="1">
            <a:spLocks noChangeArrowheads="1"/>
          </p:cNvSpPr>
          <p:nvPr/>
        </p:nvSpPr>
        <p:spPr bwMode="auto">
          <a:xfrm>
            <a:off x="1441499" y="4276885"/>
            <a:ext cx="5577371" cy="6507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marL="398463" indent="-398463" eaLnBrk="0" hangingPunct="0"/>
            <a:r>
              <a:rPr lang="en-US" sz="2000" dirty="0" smtClean="0">
                <a:solidFill>
                  <a:srgbClr val="000000"/>
                </a:solidFill>
                <a:latin typeface="Arial" charset="0"/>
              </a:rPr>
              <a:t>(a) Negatively charged DNA molecules move</a:t>
            </a:r>
            <a:br>
              <a:rPr lang="en-US" sz="2000" dirty="0" smtClean="0">
                <a:solidFill>
                  <a:srgbClr val="000000"/>
                </a:solidFill>
                <a:latin typeface="Arial" charset="0"/>
              </a:rPr>
            </a:br>
            <a:r>
              <a:rPr lang="en-US" sz="2000" dirty="0" smtClean="0">
                <a:solidFill>
                  <a:srgbClr val="000000"/>
                </a:solidFill>
                <a:latin typeface="Arial" charset="0"/>
              </a:rPr>
              <a:t>toward the positive electrode.</a:t>
            </a:r>
            <a:endParaRPr lang="en-US" sz="2000" dirty="0">
              <a:solidFill>
                <a:srgbClr val="000000"/>
              </a:solidFill>
              <a:latin typeface="Arial" charset="0"/>
            </a:endParaRPr>
          </a:p>
        </p:txBody>
      </p:sp>
    </p:spTree>
    <p:extLst>
      <p:ext uri="{BB962C8B-B14F-4D97-AF65-F5344CB8AC3E}">
        <p14:creationId xmlns:p14="http://schemas.microsoft.com/office/powerpoint/2010/main" val="28390204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_07bGelElectrophoresis-U.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8760" y="457200"/>
            <a:ext cx="6126480" cy="5791200"/>
          </a:xfrm>
          <a:prstGeom prst="rect">
            <a:avLst/>
          </a:prstGeom>
        </p:spPr>
      </p:pic>
      <p:sp>
        <p:nvSpPr>
          <p:cNvPr id="9217" name="Rectangle 3"/>
          <p:cNvSpPr>
            <a:spLocks noGrp="1" noChangeArrowheads="1"/>
          </p:cNvSpPr>
          <p:nvPr>
            <p:ph type="ctrTitle"/>
          </p:nvPr>
        </p:nvSpPr>
        <p:spPr bwMode="auto">
          <a:xfrm>
            <a:off x="20638" y="0"/>
            <a:ext cx="5648325" cy="30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20.7b</a:t>
            </a:r>
            <a:endParaRPr lang="en-US" sz="1200" dirty="0">
              <a:latin typeface="Arial" charset="0"/>
            </a:endParaRPr>
          </a:p>
        </p:txBody>
      </p:sp>
      <p:sp>
        <p:nvSpPr>
          <p:cNvPr id="27" name="Text Box 31"/>
          <p:cNvSpPr txBox="1">
            <a:spLocks noChangeArrowheads="1"/>
          </p:cNvSpPr>
          <p:nvPr/>
        </p:nvSpPr>
        <p:spPr bwMode="auto">
          <a:xfrm>
            <a:off x="2279698" y="4480084"/>
            <a:ext cx="2427771" cy="6337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000" dirty="0" smtClean="0">
                <a:solidFill>
                  <a:srgbClr val="FFFFFF"/>
                </a:solidFill>
                <a:latin typeface="Arial" charset="0"/>
              </a:rPr>
              <a:t>Restriction fragments</a:t>
            </a:r>
            <a:br>
              <a:rPr lang="en-US" sz="2000" dirty="0" smtClean="0">
                <a:solidFill>
                  <a:srgbClr val="FFFFFF"/>
                </a:solidFill>
                <a:latin typeface="Arial" charset="0"/>
              </a:rPr>
            </a:br>
            <a:r>
              <a:rPr lang="en-US" sz="2000" dirty="0" smtClean="0">
                <a:solidFill>
                  <a:srgbClr val="FFFFFF"/>
                </a:solidFill>
                <a:latin typeface="Arial" charset="0"/>
              </a:rPr>
              <a:t>(size standards)</a:t>
            </a:r>
            <a:endParaRPr lang="en-US" sz="2000" dirty="0">
              <a:solidFill>
                <a:srgbClr val="FFFFFF"/>
              </a:solidFill>
              <a:latin typeface="Arial" charset="0"/>
            </a:endParaRPr>
          </a:p>
        </p:txBody>
      </p:sp>
      <p:cxnSp>
        <p:nvCxnSpPr>
          <p:cNvPr id="6" name="Straight Connector 5"/>
          <p:cNvCxnSpPr/>
          <p:nvPr/>
        </p:nvCxnSpPr>
        <p:spPr bwMode="auto">
          <a:xfrm flipH="1">
            <a:off x="4038595" y="3923834"/>
            <a:ext cx="334766" cy="580433"/>
          </a:xfrm>
          <a:prstGeom prst="line">
            <a:avLst/>
          </a:prstGeom>
          <a:solidFill>
            <a:schemeClr val="accent1"/>
          </a:solidFill>
          <a:ln w="1270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4" name="Right Brace 3"/>
          <p:cNvSpPr/>
          <p:nvPr/>
        </p:nvSpPr>
        <p:spPr bwMode="auto">
          <a:xfrm rot="6377782">
            <a:off x="4284740" y="3330334"/>
            <a:ext cx="239257" cy="1010615"/>
          </a:xfrm>
          <a:prstGeom prst="rightBrace">
            <a:avLst>
              <a:gd name="adj1" fmla="val 43582"/>
              <a:gd name="adj2" fmla="val 50000"/>
            </a:avLst>
          </a:prstGeom>
          <a:noFill/>
          <a:ln w="12700" cap="flat" cmpd="sng" algn="ctr">
            <a:solidFill>
              <a:srgbClr val="FFFF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8" name="Text Box 31"/>
          <p:cNvSpPr txBox="1">
            <a:spLocks noChangeArrowheads="1"/>
          </p:cNvSpPr>
          <p:nvPr/>
        </p:nvSpPr>
        <p:spPr bwMode="auto">
          <a:xfrm>
            <a:off x="1560029" y="5284419"/>
            <a:ext cx="5475772" cy="9555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marL="398463" indent="-398463" eaLnBrk="0" hangingPunct="0"/>
            <a:r>
              <a:rPr lang="en-US" sz="2000" dirty="0" smtClean="0">
                <a:solidFill>
                  <a:srgbClr val="000000"/>
                </a:solidFill>
                <a:latin typeface="Arial" charset="0"/>
              </a:rPr>
              <a:t>(b) Shorter molecules are slowed down less </a:t>
            </a:r>
            <a:br>
              <a:rPr lang="en-US" sz="2000" dirty="0" smtClean="0">
                <a:solidFill>
                  <a:srgbClr val="000000"/>
                </a:solidFill>
                <a:latin typeface="Arial" charset="0"/>
              </a:rPr>
            </a:br>
            <a:r>
              <a:rPr lang="en-US" sz="2000" dirty="0" smtClean="0">
                <a:solidFill>
                  <a:srgbClr val="000000"/>
                </a:solidFill>
                <a:latin typeface="Arial" charset="0"/>
              </a:rPr>
              <a:t>than</a:t>
            </a:r>
            <a:r>
              <a:rPr lang="en-US" sz="2000" dirty="0">
                <a:solidFill>
                  <a:srgbClr val="000000"/>
                </a:solidFill>
                <a:latin typeface="Arial" charset="0"/>
              </a:rPr>
              <a:t> </a:t>
            </a:r>
            <a:r>
              <a:rPr lang="en-US" sz="2000" dirty="0" smtClean="0">
                <a:solidFill>
                  <a:srgbClr val="000000"/>
                </a:solidFill>
                <a:latin typeface="Arial" charset="0"/>
              </a:rPr>
              <a:t>longer ones, so they move faster </a:t>
            </a:r>
            <a:br>
              <a:rPr lang="en-US" sz="2000" dirty="0" smtClean="0">
                <a:solidFill>
                  <a:srgbClr val="000000"/>
                </a:solidFill>
                <a:latin typeface="Arial" charset="0"/>
              </a:rPr>
            </a:br>
            <a:r>
              <a:rPr lang="en-US" sz="2000" dirty="0" smtClean="0">
                <a:solidFill>
                  <a:srgbClr val="000000"/>
                </a:solidFill>
                <a:latin typeface="Arial" charset="0"/>
              </a:rPr>
              <a:t>through the gel.</a:t>
            </a:r>
            <a:endParaRPr lang="en-US" sz="2000" dirty="0">
              <a:solidFill>
                <a:srgbClr val="000000"/>
              </a:solidFill>
              <a:latin typeface="Arial" charset="0"/>
            </a:endParaRPr>
          </a:p>
        </p:txBody>
      </p:sp>
    </p:spTree>
    <p:extLst>
      <p:ext uri="{BB962C8B-B14F-4D97-AF65-F5344CB8AC3E}">
        <p14:creationId xmlns:p14="http://schemas.microsoft.com/office/powerpoint/2010/main" val="276797931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Biotechnology Lab</a:t>
            </a:r>
          </a:p>
        </p:txBody>
      </p:sp>
      <p:pic>
        <p:nvPicPr>
          <p:cNvPr id="4" name="20_09BiotechLab_S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895600" y="2286000"/>
            <a:ext cx="3352800" cy="2286000"/>
          </a:xfrm>
          <a:prstGeom prst="rect">
            <a:avLst/>
          </a:prstGeom>
        </p:spPr>
      </p:pic>
    </p:spTree>
    <p:extLst>
      <p:ext uri="{BB962C8B-B14F-4D97-AF65-F5344CB8AC3E}">
        <p14:creationId xmlns:p14="http://schemas.microsoft.com/office/powerpoint/2010/main" val="14824118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20_01aDNASequencing-U.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0928" y="1889760"/>
            <a:ext cx="4962144" cy="3078480"/>
          </a:xfrm>
          <a:prstGeom prst="rect">
            <a:avLst/>
          </a:prstGeom>
        </p:spPr>
      </p:pic>
      <p:sp>
        <p:nvSpPr>
          <p:cNvPr id="9217" name="Rectangle 3"/>
          <p:cNvSpPr>
            <a:spLocks noGrp="1" noChangeArrowheads="1"/>
          </p:cNvSpPr>
          <p:nvPr>
            <p:ph type="ctrTitle"/>
          </p:nvPr>
        </p:nvSpPr>
        <p:spPr bwMode="auto">
          <a:xfrm>
            <a:off x="20638" y="0"/>
            <a:ext cx="5648325" cy="30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20.1a</a:t>
            </a:r>
            <a:endParaRPr lang="en-US" sz="1200" dirty="0">
              <a:latin typeface="Arial" charset="0"/>
            </a:endParaRPr>
          </a:p>
        </p:txBody>
      </p:sp>
    </p:spTree>
    <p:extLst>
      <p:ext uri="{BB962C8B-B14F-4D97-AF65-F5344CB8AC3E}">
        <p14:creationId xmlns:p14="http://schemas.microsoft.com/office/powerpoint/2010/main" val="157628855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smtClean="0"/>
              <a:t>Amplifying DNA: The Polymerase Chain Reaction (PCR) and Its Use in DNA Cloning</a:t>
            </a:r>
            <a:endParaRPr lang="en-US" dirty="0"/>
          </a:p>
        </p:txBody>
      </p:sp>
      <p:sp>
        <p:nvSpPr>
          <p:cNvPr id="4099" name="Rectangle 3"/>
          <p:cNvSpPr>
            <a:spLocks noGrp="1" noChangeArrowheads="1"/>
          </p:cNvSpPr>
          <p:nvPr>
            <p:ph idx="1"/>
          </p:nvPr>
        </p:nvSpPr>
        <p:spPr/>
        <p:txBody>
          <a:bodyPr/>
          <a:lstStyle/>
          <a:p>
            <a:r>
              <a:rPr lang="en-US" dirty="0" smtClean="0"/>
              <a:t>The </a:t>
            </a:r>
            <a:r>
              <a:rPr lang="en-US" b="1" dirty="0" smtClean="0"/>
              <a:t>polymerase chain reaction</a:t>
            </a:r>
            <a:r>
              <a:rPr lang="en-US" dirty="0" smtClean="0"/>
              <a:t>, </a:t>
            </a:r>
            <a:r>
              <a:rPr lang="en-US" b="1" dirty="0" smtClean="0"/>
              <a:t>PCR</a:t>
            </a:r>
            <a:r>
              <a:rPr lang="en-US" dirty="0" smtClean="0"/>
              <a:t>, can produce many copies of a specific target segment of DNA</a:t>
            </a:r>
          </a:p>
          <a:p>
            <a:r>
              <a:rPr lang="en-US" dirty="0" smtClean="0"/>
              <a:t>A three-step cycle—heating, cooling, and replication—brings about a chain reaction that produces an exponentially growing population of identical DNA molecules</a:t>
            </a:r>
            <a:endParaRPr lang="en-US" dirty="0"/>
          </a:p>
        </p:txBody>
      </p:sp>
    </p:spTree>
    <p:extLst>
      <p:ext uri="{BB962C8B-B14F-4D97-AF65-F5344CB8AC3E}">
        <p14:creationId xmlns:p14="http://schemas.microsoft.com/office/powerpoint/2010/main" val="13789727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smtClean="0"/>
              <a:t> </a:t>
            </a:r>
            <a:endParaRPr lang="en-US" dirty="0"/>
          </a:p>
        </p:txBody>
      </p:sp>
      <p:sp>
        <p:nvSpPr>
          <p:cNvPr id="4099" name="Rectangle 3"/>
          <p:cNvSpPr>
            <a:spLocks noGrp="1" noChangeArrowheads="1"/>
          </p:cNvSpPr>
          <p:nvPr>
            <p:ph idx="1"/>
          </p:nvPr>
        </p:nvSpPr>
        <p:spPr/>
        <p:txBody>
          <a:bodyPr/>
          <a:lstStyle/>
          <a:p>
            <a:r>
              <a:rPr lang="en-US" smtClean="0"/>
              <a:t>The key to PCR is an unusual, heat-stable DNA polymerase called Taq polymerase</a:t>
            </a:r>
          </a:p>
          <a:p>
            <a:r>
              <a:rPr lang="en-US" smtClean="0"/>
              <a:t>PCR uses a pair of primers specific for the sequence to be amplified</a:t>
            </a:r>
          </a:p>
          <a:p>
            <a:r>
              <a:rPr lang="en-US" smtClean="0"/>
              <a:t>PCR amplification occasionally incorporates errors into the amplified strands and so cannot substitute for gene cloning in cells</a:t>
            </a:r>
            <a:endParaRPr lang="en-US" dirty="0"/>
          </a:p>
        </p:txBody>
      </p:sp>
      <p:sp>
        <p:nvSpPr>
          <p:cNvPr id="4100" name="Text Box 4"/>
          <p:cNvSpPr txBox="1">
            <a:spLocks noChangeArrowheads="1"/>
          </p:cNvSpPr>
          <p:nvPr/>
        </p:nvSpPr>
        <p:spPr bwMode="auto">
          <a:xfrm>
            <a:off x="6362700" y="5183188"/>
            <a:ext cx="16287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Geneva"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r"/>
            <a:endParaRPr lang="en-US" sz="1800"/>
          </a:p>
        </p:txBody>
      </p:sp>
    </p:spTree>
    <p:extLst>
      <p:ext uri="{BB962C8B-B14F-4D97-AF65-F5344CB8AC3E}">
        <p14:creationId xmlns:p14="http://schemas.microsoft.com/office/powerpoint/2010/main" val="188841430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_08_PCR-U.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9696" y="140462"/>
            <a:ext cx="4864608" cy="6437376"/>
          </a:xfrm>
          <a:prstGeom prst="rect">
            <a:avLst/>
          </a:prstGeom>
        </p:spPr>
      </p:pic>
      <p:sp>
        <p:nvSpPr>
          <p:cNvPr id="9217" name="Rectangle 3"/>
          <p:cNvSpPr>
            <a:spLocks noGrp="1" noChangeArrowheads="1"/>
          </p:cNvSpPr>
          <p:nvPr>
            <p:ph type="ctrTitle"/>
          </p:nvPr>
        </p:nvSpPr>
        <p:spPr bwMode="auto">
          <a:xfrm>
            <a:off x="20638" y="0"/>
            <a:ext cx="5648325" cy="30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20.8</a:t>
            </a:r>
            <a:endParaRPr lang="en-US" sz="1200" dirty="0">
              <a:latin typeface="Arial" charset="0"/>
            </a:endParaRPr>
          </a:p>
        </p:txBody>
      </p:sp>
      <p:sp>
        <p:nvSpPr>
          <p:cNvPr id="27" name="Text Box 31"/>
          <p:cNvSpPr txBox="1">
            <a:spLocks noChangeArrowheads="1"/>
          </p:cNvSpPr>
          <p:nvPr/>
        </p:nvSpPr>
        <p:spPr bwMode="auto">
          <a:xfrm>
            <a:off x="5679062" y="394917"/>
            <a:ext cx="751371" cy="3586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smtClean="0">
                <a:solidFill>
                  <a:srgbClr val="000000"/>
                </a:solidFill>
                <a:latin typeface="Arial" charset="0"/>
              </a:rPr>
              <a:t>Target</a:t>
            </a:r>
            <a:br>
              <a:rPr lang="en-US" sz="1200" dirty="0" smtClean="0">
                <a:solidFill>
                  <a:srgbClr val="000000"/>
                </a:solidFill>
                <a:latin typeface="Arial" charset="0"/>
              </a:rPr>
            </a:br>
            <a:r>
              <a:rPr lang="en-US" sz="1200" dirty="0" smtClean="0">
                <a:solidFill>
                  <a:srgbClr val="000000"/>
                </a:solidFill>
                <a:latin typeface="Arial" charset="0"/>
              </a:rPr>
              <a:t>sequence</a:t>
            </a:r>
            <a:endParaRPr lang="en-US" sz="1200" dirty="0">
              <a:solidFill>
                <a:srgbClr val="000000"/>
              </a:solidFill>
              <a:latin typeface="Arial" charset="0"/>
            </a:endParaRPr>
          </a:p>
        </p:txBody>
      </p:sp>
      <p:cxnSp>
        <p:nvCxnSpPr>
          <p:cNvPr id="6" name="Straight Connector 5"/>
          <p:cNvCxnSpPr/>
          <p:nvPr/>
        </p:nvCxnSpPr>
        <p:spPr bwMode="auto">
          <a:xfrm>
            <a:off x="5643366" y="2425233"/>
            <a:ext cx="287534" cy="262934"/>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8" name="Straight Connector 7"/>
          <p:cNvCxnSpPr/>
          <p:nvPr/>
        </p:nvCxnSpPr>
        <p:spPr bwMode="auto">
          <a:xfrm flipV="1">
            <a:off x="5164999" y="3509433"/>
            <a:ext cx="778601" cy="79966"/>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9" name="Straight Connector 8"/>
          <p:cNvCxnSpPr/>
          <p:nvPr/>
        </p:nvCxnSpPr>
        <p:spPr bwMode="auto">
          <a:xfrm flipV="1">
            <a:off x="5160766" y="2683933"/>
            <a:ext cx="765901" cy="126534"/>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2" name="Straight Connector 11"/>
          <p:cNvCxnSpPr/>
          <p:nvPr/>
        </p:nvCxnSpPr>
        <p:spPr bwMode="auto">
          <a:xfrm flipV="1">
            <a:off x="5749199" y="3509433"/>
            <a:ext cx="181701" cy="88433"/>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11" name="Right Brace 10"/>
          <p:cNvSpPr/>
          <p:nvPr/>
        </p:nvSpPr>
        <p:spPr bwMode="auto">
          <a:xfrm>
            <a:off x="5571068" y="304799"/>
            <a:ext cx="83486" cy="554568"/>
          </a:xfrm>
          <a:prstGeom prst="rightBrace">
            <a:avLst>
              <a:gd name="adj1" fmla="val 35565"/>
              <a:gd name="adj2" fmla="val 50000"/>
            </a:avLst>
          </a:prstGeom>
          <a:no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5" name="Text Box 31"/>
          <p:cNvSpPr txBox="1">
            <a:spLocks noChangeArrowheads="1"/>
          </p:cNvSpPr>
          <p:nvPr/>
        </p:nvSpPr>
        <p:spPr bwMode="auto">
          <a:xfrm>
            <a:off x="3875661" y="847885"/>
            <a:ext cx="1073105" cy="1808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smtClean="0">
                <a:solidFill>
                  <a:srgbClr val="000000"/>
                </a:solidFill>
                <a:latin typeface="Arial" charset="0"/>
              </a:rPr>
              <a:t>Genomic  DNA</a:t>
            </a:r>
            <a:endParaRPr lang="en-US" sz="1200" dirty="0">
              <a:solidFill>
                <a:srgbClr val="000000"/>
              </a:solidFill>
              <a:latin typeface="Arial" charset="0"/>
            </a:endParaRPr>
          </a:p>
        </p:txBody>
      </p:sp>
      <p:sp>
        <p:nvSpPr>
          <p:cNvPr id="16" name="Text Box 31"/>
          <p:cNvSpPr txBox="1">
            <a:spLocks noChangeArrowheads="1"/>
          </p:cNvSpPr>
          <p:nvPr/>
        </p:nvSpPr>
        <p:spPr bwMode="auto">
          <a:xfrm>
            <a:off x="2207725" y="132452"/>
            <a:ext cx="768306" cy="1850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smtClean="0">
                <a:solidFill>
                  <a:srgbClr val="FF6600"/>
                </a:solidFill>
                <a:latin typeface="Arial" charset="0"/>
              </a:rPr>
              <a:t>Technique</a:t>
            </a:r>
            <a:endParaRPr lang="en-US" sz="1200" dirty="0">
              <a:solidFill>
                <a:srgbClr val="FF6600"/>
              </a:solidFill>
              <a:latin typeface="Arial" charset="0"/>
            </a:endParaRPr>
          </a:p>
        </p:txBody>
      </p:sp>
      <p:sp>
        <p:nvSpPr>
          <p:cNvPr id="17" name="Text Box 31"/>
          <p:cNvSpPr txBox="1">
            <a:spLocks noChangeArrowheads="1"/>
          </p:cNvSpPr>
          <p:nvPr/>
        </p:nvSpPr>
        <p:spPr bwMode="auto">
          <a:xfrm>
            <a:off x="3833326" y="1173855"/>
            <a:ext cx="1073105" cy="1808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smtClean="0">
                <a:solidFill>
                  <a:srgbClr val="000000"/>
                </a:solidFill>
                <a:latin typeface="Arial" charset="0"/>
              </a:rPr>
              <a:t>Denaturation</a:t>
            </a:r>
            <a:endParaRPr lang="en-US" sz="1200" dirty="0">
              <a:solidFill>
                <a:srgbClr val="000000"/>
              </a:solidFill>
              <a:latin typeface="Arial" charset="0"/>
            </a:endParaRPr>
          </a:p>
        </p:txBody>
      </p:sp>
      <p:sp>
        <p:nvSpPr>
          <p:cNvPr id="18" name="Text Box 31"/>
          <p:cNvSpPr txBox="1">
            <a:spLocks noChangeArrowheads="1"/>
          </p:cNvSpPr>
          <p:nvPr/>
        </p:nvSpPr>
        <p:spPr bwMode="auto">
          <a:xfrm>
            <a:off x="5145661" y="132451"/>
            <a:ext cx="171406" cy="1808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smtClean="0">
                <a:solidFill>
                  <a:srgbClr val="000000"/>
                </a:solidFill>
                <a:latin typeface="Arial" charset="0"/>
              </a:rPr>
              <a:t>5</a:t>
            </a:r>
            <a:r>
              <a:rPr lang="en-US" sz="1200" dirty="0" smtClean="0">
                <a:solidFill>
                  <a:srgbClr val="000000"/>
                </a:solidFill>
                <a:latin typeface="Symbol Std"/>
                <a:cs typeface="Symbol Std"/>
              </a:rPr>
              <a:t>′</a:t>
            </a:r>
            <a:endParaRPr lang="en-US" sz="1200" dirty="0">
              <a:solidFill>
                <a:srgbClr val="000000"/>
              </a:solidFill>
              <a:latin typeface="Symbol Std"/>
              <a:cs typeface="Symbol Std"/>
            </a:endParaRPr>
          </a:p>
        </p:txBody>
      </p:sp>
      <p:sp>
        <p:nvSpPr>
          <p:cNvPr id="19" name="Text Box 31"/>
          <p:cNvSpPr txBox="1">
            <a:spLocks noChangeArrowheads="1"/>
          </p:cNvSpPr>
          <p:nvPr/>
        </p:nvSpPr>
        <p:spPr bwMode="auto">
          <a:xfrm>
            <a:off x="5734093" y="1825787"/>
            <a:ext cx="171406" cy="1808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smtClean="0">
                <a:solidFill>
                  <a:srgbClr val="000000"/>
                </a:solidFill>
                <a:latin typeface="Arial" charset="0"/>
              </a:rPr>
              <a:t>5</a:t>
            </a:r>
            <a:r>
              <a:rPr lang="en-US" sz="1200" dirty="0" smtClean="0">
                <a:solidFill>
                  <a:srgbClr val="000000"/>
                </a:solidFill>
                <a:latin typeface="Symbol Std"/>
                <a:cs typeface="Symbol Std"/>
              </a:rPr>
              <a:t>′</a:t>
            </a:r>
            <a:endParaRPr lang="en-US" sz="1200" dirty="0">
              <a:solidFill>
                <a:srgbClr val="000000"/>
              </a:solidFill>
              <a:latin typeface="Symbol Std"/>
              <a:cs typeface="Symbol Std"/>
            </a:endParaRPr>
          </a:p>
        </p:txBody>
      </p:sp>
      <p:sp>
        <p:nvSpPr>
          <p:cNvPr id="20" name="Text Box 31"/>
          <p:cNvSpPr txBox="1">
            <a:spLocks noChangeArrowheads="1"/>
          </p:cNvSpPr>
          <p:nvPr/>
        </p:nvSpPr>
        <p:spPr bwMode="auto">
          <a:xfrm>
            <a:off x="5488559" y="847886"/>
            <a:ext cx="171406" cy="1808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smtClean="0">
                <a:solidFill>
                  <a:srgbClr val="000000"/>
                </a:solidFill>
                <a:latin typeface="Arial" charset="0"/>
              </a:rPr>
              <a:t>5</a:t>
            </a:r>
            <a:r>
              <a:rPr lang="en-US" sz="1200" dirty="0" smtClean="0">
                <a:solidFill>
                  <a:srgbClr val="000000"/>
                </a:solidFill>
                <a:latin typeface="Symbol Std"/>
                <a:cs typeface="Symbol Std"/>
              </a:rPr>
              <a:t>′</a:t>
            </a:r>
            <a:endParaRPr lang="en-US" sz="1200" dirty="0">
              <a:solidFill>
                <a:srgbClr val="000000"/>
              </a:solidFill>
              <a:latin typeface="Symbol Std"/>
              <a:cs typeface="Symbol Std"/>
            </a:endParaRPr>
          </a:p>
        </p:txBody>
      </p:sp>
      <p:sp>
        <p:nvSpPr>
          <p:cNvPr id="21" name="Text Box 31"/>
          <p:cNvSpPr txBox="1">
            <a:spLocks noChangeArrowheads="1"/>
          </p:cNvSpPr>
          <p:nvPr/>
        </p:nvSpPr>
        <p:spPr bwMode="auto">
          <a:xfrm>
            <a:off x="4917059" y="1165385"/>
            <a:ext cx="171406" cy="1808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smtClean="0">
                <a:solidFill>
                  <a:srgbClr val="000000"/>
                </a:solidFill>
                <a:latin typeface="Arial" charset="0"/>
              </a:rPr>
              <a:t>5</a:t>
            </a:r>
            <a:r>
              <a:rPr lang="en-US" sz="1200" dirty="0" smtClean="0">
                <a:solidFill>
                  <a:srgbClr val="000000"/>
                </a:solidFill>
                <a:latin typeface="Symbol Std"/>
                <a:cs typeface="Symbol Std"/>
              </a:rPr>
              <a:t>′</a:t>
            </a:r>
            <a:endParaRPr lang="en-US" sz="1200" dirty="0">
              <a:solidFill>
                <a:srgbClr val="000000"/>
              </a:solidFill>
              <a:latin typeface="Symbol Std"/>
              <a:cs typeface="Symbol Std"/>
            </a:endParaRPr>
          </a:p>
        </p:txBody>
      </p:sp>
      <p:sp>
        <p:nvSpPr>
          <p:cNvPr id="22" name="Text Box 31"/>
          <p:cNvSpPr txBox="1">
            <a:spLocks noChangeArrowheads="1"/>
          </p:cNvSpPr>
          <p:nvPr/>
        </p:nvSpPr>
        <p:spPr bwMode="auto">
          <a:xfrm>
            <a:off x="5492796" y="136685"/>
            <a:ext cx="171406" cy="1808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smtClean="0">
                <a:solidFill>
                  <a:srgbClr val="000000"/>
                </a:solidFill>
                <a:latin typeface="Arial" charset="0"/>
              </a:rPr>
              <a:t>3</a:t>
            </a:r>
            <a:r>
              <a:rPr lang="en-US" sz="1200" dirty="0" smtClean="0">
                <a:solidFill>
                  <a:srgbClr val="000000"/>
                </a:solidFill>
                <a:latin typeface="Symbol Std"/>
                <a:cs typeface="Symbol Std"/>
              </a:rPr>
              <a:t>′</a:t>
            </a:r>
            <a:endParaRPr lang="en-US" sz="1200" dirty="0">
              <a:solidFill>
                <a:srgbClr val="000000"/>
              </a:solidFill>
              <a:latin typeface="Symbol Std"/>
              <a:cs typeface="Symbol Std"/>
            </a:endParaRPr>
          </a:p>
        </p:txBody>
      </p:sp>
      <p:sp>
        <p:nvSpPr>
          <p:cNvPr id="23" name="Text Box 31"/>
          <p:cNvSpPr txBox="1">
            <a:spLocks noChangeArrowheads="1"/>
          </p:cNvSpPr>
          <p:nvPr/>
        </p:nvSpPr>
        <p:spPr bwMode="auto">
          <a:xfrm>
            <a:off x="5149894" y="843654"/>
            <a:ext cx="171406" cy="1808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smtClean="0">
                <a:solidFill>
                  <a:srgbClr val="000000"/>
                </a:solidFill>
                <a:latin typeface="Arial" charset="0"/>
              </a:rPr>
              <a:t>3</a:t>
            </a:r>
            <a:r>
              <a:rPr lang="en-US" sz="1200" dirty="0" smtClean="0">
                <a:solidFill>
                  <a:srgbClr val="000000"/>
                </a:solidFill>
                <a:latin typeface="Symbol Std"/>
                <a:cs typeface="Symbol Std"/>
              </a:rPr>
              <a:t>′</a:t>
            </a:r>
            <a:endParaRPr lang="en-US" sz="1200" dirty="0">
              <a:solidFill>
                <a:srgbClr val="000000"/>
              </a:solidFill>
              <a:latin typeface="Symbol Std"/>
              <a:cs typeface="Symbol Std"/>
            </a:endParaRPr>
          </a:p>
        </p:txBody>
      </p:sp>
      <p:sp>
        <p:nvSpPr>
          <p:cNvPr id="24" name="Text Box 31"/>
          <p:cNvSpPr txBox="1">
            <a:spLocks noChangeArrowheads="1"/>
          </p:cNvSpPr>
          <p:nvPr/>
        </p:nvSpPr>
        <p:spPr bwMode="auto">
          <a:xfrm>
            <a:off x="5738328" y="1161152"/>
            <a:ext cx="171406" cy="1808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smtClean="0">
                <a:solidFill>
                  <a:srgbClr val="000000"/>
                </a:solidFill>
                <a:latin typeface="Arial" charset="0"/>
              </a:rPr>
              <a:t>3</a:t>
            </a:r>
            <a:r>
              <a:rPr lang="en-US" sz="1200" dirty="0" smtClean="0">
                <a:solidFill>
                  <a:srgbClr val="000000"/>
                </a:solidFill>
                <a:latin typeface="Symbol Std"/>
                <a:cs typeface="Symbol Std"/>
              </a:rPr>
              <a:t>′</a:t>
            </a:r>
            <a:endParaRPr lang="en-US" sz="1200" dirty="0">
              <a:solidFill>
                <a:srgbClr val="000000"/>
              </a:solidFill>
              <a:latin typeface="Symbol Std"/>
              <a:cs typeface="Symbol Std"/>
            </a:endParaRPr>
          </a:p>
        </p:txBody>
      </p:sp>
      <p:sp>
        <p:nvSpPr>
          <p:cNvPr id="25" name="Text Box 31"/>
          <p:cNvSpPr txBox="1">
            <a:spLocks noChangeArrowheads="1"/>
          </p:cNvSpPr>
          <p:nvPr/>
        </p:nvSpPr>
        <p:spPr bwMode="auto">
          <a:xfrm>
            <a:off x="4925529" y="1830019"/>
            <a:ext cx="171406" cy="1808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smtClean="0">
                <a:solidFill>
                  <a:srgbClr val="000000"/>
                </a:solidFill>
                <a:latin typeface="Arial" charset="0"/>
              </a:rPr>
              <a:t>3</a:t>
            </a:r>
            <a:r>
              <a:rPr lang="en-US" sz="1200" dirty="0" smtClean="0">
                <a:solidFill>
                  <a:srgbClr val="000000"/>
                </a:solidFill>
                <a:latin typeface="Symbol Std"/>
                <a:cs typeface="Symbol Std"/>
              </a:rPr>
              <a:t>′</a:t>
            </a:r>
            <a:endParaRPr lang="en-US" sz="1200" dirty="0">
              <a:solidFill>
                <a:srgbClr val="000000"/>
              </a:solidFill>
              <a:latin typeface="Symbol Std"/>
              <a:cs typeface="Symbol Std"/>
            </a:endParaRPr>
          </a:p>
        </p:txBody>
      </p:sp>
      <p:sp>
        <p:nvSpPr>
          <p:cNvPr id="26" name="Text Box 31"/>
          <p:cNvSpPr txBox="1">
            <a:spLocks noChangeArrowheads="1"/>
          </p:cNvSpPr>
          <p:nvPr/>
        </p:nvSpPr>
        <p:spPr bwMode="auto">
          <a:xfrm>
            <a:off x="3837560" y="2058625"/>
            <a:ext cx="755607" cy="1892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smtClean="0">
                <a:solidFill>
                  <a:srgbClr val="000000"/>
                </a:solidFill>
                <a:latin typeface="Arial" charset="0"/>
              </a:rPr>
              <a:t>Annealing</a:t>
            </a:r>
            <a:endParaRPr lang="en-US" sz="1200" dirty="0">
              <a:solidFill>
                <a:srgbClr val="000000"/>
              </a:solidFill>
              <a:latin typeface="Arial" charset="0"/>
            </a:endParaRPr>
          </a:p>
        </p:txBody>
      </p:sp>
      <p:sp>
        <p:nvSpPr>
          <p:cNvPr id="28" name="Text Box 31"/>
          <p:cNvSpPr txBox="1">
            <a:spLocks noChangeArrowheads="1"/>
          </p:cNvSpPr>
          <p:nvPr/>
        </p:nvSpPr>
        <p:spPr bwMode="auto">
          <a:xfrm>
            <a:off x="3824859" y="3057689"/>
            <a:ext cx="1073105" cy="1808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smtClean="0">
                <a:solidFill>
                  <a:srgbClr val="000000"/>
                </a:solidFill>
                <a:latin typeface="Arial" charset="0"/>
              </a:rPr>
              <a:t>Extension</a:t>
            </a:r>
            <a:endParaRPr lang="en-US" sz="1200" dirty="0">
              <a:solidFill>
                <a:srgbClr val="000000"/>
              </a:solidFill>
              <a:latin typeface="Arial" charset="0"/>
            </a:endParaRPr>
          </a:p>
        </p:txBody>
      </p:sp>
      <p:sp>
        <p:nvSpPr>
          <p:cNvPr id="29" name="Text Box 31"/>
          <p:cNvSpPr txBox="1">
            <a:spLocks noChangeArrowheads="1"/>
          </p:cNvSpPr>
          <p:nvPr/>
        </p:nvSpPr>
        <p:spPr bwMode="auto">
          <a:xfrm>
            <a:off x="2410931" y="2287219"/>
            <a:ext cx="878374" cy="777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lnSpc>
                <a:spcPct val="90000"/>
              </a:lnSpc>
            </a:pPr>
            <a:r>
              <a:rPr lang="en-US" sz="1200" dirty="0" smtClean="0">
                <a:solidFill>
                  <a:srgbClr val="000000"/>
                </a:solidFill>
                <a:latin typeface="Arial" charset="0"/>
              </a:rPr>
              <a:t>Cycle 1</a:t>
            </a:r>
            <a:br>
              <a:rPr lang="en-US" sz="1200" dirty="0" smtClean="0">
                <a:solidFill>
                  <a:srgbClr val="000000"/>
                </a:solidFill>
                <a:latin typeface="Arial" charset="0"/>
              </a:rPr>
            </a:br>
            <a:r>
              <a:rPr lang="en-US" sz="1200" dirty="0" smtClean="0">
                <a:solidFill>
                  <a:srgbClr val="000000"/>
                </a:solidFill>
                <a:latin typeface="Arial" charset="0"/>
              </a:rPr>
              <a:t>yields</a:t>
            </a:r>
            <a:br>
              <a:rPr lang="en-US" sz="1200" dirty="0" smtClean="0">
                <a:solidFill>
                  <a:srgbClr val="000000"/>
                </a:solidFill>
                <a:latin typeface="Arial" charset="0"/>
              </a:rPr>
            </a:br>
            <a:r>
              <a:rPr lang="en-US" sz="1200" dirty="0" smtClean="0">
                <a:solidFill>
                  <a:srgbClr val="000000"/>
                </a:solidFill>
                <a:latin typeface="Arial" charset="0"/>
              </a:rPr>
              <a:t>2</a:t>
            </a:r>
            <a:br>
              <a:rPr lang="en-US" sz="1200" dirty="0" smtClean="0">
                <a:solidFill>
                  <a:srgbClr val="000000"/>
                </a:solidFill>
                <a:latin typeface="Arial" charset="0"/>
              </a:rPr>
            </a:br>
            <a:r>
              <a:rPr lang="en-US" sz="1200" dirty="0" smtClean="0">
                <a:solidFill>
                  <a:srgbClr val="000000"/>
                </a:solidFill>
                <a:latin typeface="Arial" charset="0"/>
              </a:rPr>
              <a:t>molecules</a:t>
            </a:r>
            <a:endParaRPr lang="en-US" sz="1200" dirty="0">
              <a:solidFill>
                <a:srgbClr val="000000"/>
              </a:solidFill>
              <a:latin typeface="Arial" charset="0"/>
            </a:endParaRPr>
          </a:p>
        </p:txBody>
      </p:sp>
      <p:sp>
        <p:nvSpPr>
          <p:cNvPr id="30" name="Text Box 31"/>
          <p:cNvSpPr txBox="1">
            <a:spLocks noChangeArrowheads="1"/>
          </p:cNvSpPr>
          <p:nvPr/>
        </p:nvSpPr>
        <p:spPr bwMode="auto">
          <a:xfrm>
            <a:off x="5958459" y="2587787"/>
            <a:ext cx="577807" cy="1723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smtClean="0">
                <a:solidFill>
                  <a:srgbClr val="000000"/>
                </a:solidFill>
                <a:latin typeface="Arial" charset="0"/>
              </a:rPr>
              <a:t>Primers</a:t>
            </a:r>
            <a:endParaRPr lang="en-US" sz="1200" dirty="0">
              <a:solidFill>
                <a:srgbClr val="000000"/>
              </a:solidFill>
              <a:latin typeface="Arial" charset="0"/>
            </a:endParaRPr>
          </a:p>
        </p:txBody>
      </p:sp>
      <p:sp>
        <p:nvSpPr>
          <p:cNvPr id="31" name="Text Box 31"/>
          <p:cNvSpPr txBox="1">
            <a:spLocks noChangeArrowheads="1"/>
          </p:cNvSpPr>
          <p:nvPr/>
        </p:nvSpPr>
        <p:spPr bwMode="auto">
          <a:xfrm>
            <a:off x="5962693" y="3392123"/>
            <a:ext cx="869907" cy="4009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200" dirty="0" smtClean="0">
                <a:solidFill>
                  <a:srgbClr val="000000"/>
                </a:solidFill>
                <a:latin typeface="Arial" charset="0"/>
              </a:rPr>
              <a:t>New</a:t>
            </a:r>
          </a:p>
          <a:p>
            <a:pPr eaLnBrk="0" hangingPunct="0"/>
            <a:r>
              <a:rPr lang="en-US" sz="1200" dirty="0" smtClean="0">
                <a:solidFill>
                  <a:srgbClr val="000000"/>
                </a:solidFill>
                <a:latin typeface="Arial" charset="0"/>
              </a:rPr>
              <a:t>nucleotides</a:t>
            </a:r>
            <a:endParaRPr lang="en-US" sz="1200" dirty="0">
              <a:solidFill>
                <a:srgbClr val="000000"/>
              </a:solidFill>
              <a:latin typeface="Arial" charset="0"/>
            </a:endParaRPr>
          </a:p>
        </p:txBody>
      </p:sp>
      <p:grpSp>
        <p:nvGrpSpPr>
          <p:cNvPr id="13" name="Group 12"/>
          <p:cNvGrpSpPr/>
          <p:nvPr/>
        </p:nvGrpSpPr>
        <p:grpSpPr>
          <a:xfrm>
            <a:off x="3601075" y="1181371"/>
            <a:ext cx="224367" cy="211396"/>
            <a:chOff x="3601075" y="1181371"/>
            <a:chExt cx="224367" cy="211396"/>
          </a:xfrm>
        </p:grpSpPr>
        <p:sp>
          <p:nvSpPr>
            <p:cNvPr id="33" name="Oval 32"/>
            <p:cNvSpPr/>
            <p:nvPr/>
          </p:nvSpPr>
          <p:spPr bwMode="auto">
            <a:xfrm>
              <a:off x="3618012" y="1196476"/>
              <a:ext cx="175086" cy="175086"/>
            </a:xfrm>
            <a:prstGeom prst="ellipse">
              <a:avLst/>
            </a:prstGeom>
            <a:solidFill>
              <a:srgbClr val="0093C5"/>
            </a:solidFill>
            <a:ln w="9525" cap="flat" cmpd="sng" algn="ctr">
              <a:solidFill>
                <a:srgbClr val="0093C5"/>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34" name="Text Box 31"/>
            <p:cNvSpPr txBox="1">
              <a:spLocks noChangeArrowheads="1"/>
            </p:cNvSpPr>
            <p:nvPr/>
          </p:nvSpPr>
          <p:spPr bwMode="auto">
            <a:xfrm>
              <a:off x="3601075" y="1181371"/>
              <a:ext cx="224367" cy="211396"/>
            </a:xfrm>
            <a:prstGeom prst="rect">
              <a:avLst/>
            </a:prstGeom>
            <a:noFill/>
            <a:ln w="6350" cmpd="sng">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200" dirty="0" smtClean="0">
                  <a:solidFill>
                    <a:srgbClr val="FFFFFF"/>
                  </a:solidFill>
                  <a:latin typeface="Arial" charset="0"/>
                </a:rPr>
                <a:t>1</a:t>
              </a:r>
              <a:endParaRPr lang="en-US" sz="1200" dirty="0">
                <a:solidFill>
                  <a:srgbClr val="FFFFFF"/>
                </a:solidFill>
                <a:latin typeface="Arial" charset="0"/>
              </a:endParaRPr>
            </a:p>
          </p:txBody>
        </p:sp>
      </p:grpSp>
      <p:grpSp>
        <p:nvGrpSpPr>
          <p:cNvPr id="35" name="Group 34"/>
          <p:cNvGrpSpPr/>
          <p:nvPr/>
        </p:nvGrpSpPr>
        <p:grpSpPr>
          <a:xfrm>
            <a:off x="3601075" y="2061904"/>
            <a:ext cx="224367" cy="211396"/>
            <a:chOff x="3601075" y="1181371"/>
            <a:chExt cx="224367" cy="211396"/>
          </a:xfrm>
        </p:grpSpPr>
        <p:sp>
          <p:nvSpPr>
            <p:cNvPr id="36" name="Oval 35"/>
            <p:cNvSpPr/>
            <p:nvPr/>
          </p:nvSpPr>
          <p:spPr bwMode="auto">
            <a:xfrm>
              <a:off x="3618012" y="1196476"/>
              <a:ext cx="175086" cy="175086"/>
            </a:xfrm>
            <a:prstGeom prst="ellipse">
              <a:avLst/>
            </a:prstGeom>
            <a:solidFill>
              <a:srgbClr val="0093C5"/>
            </a:solidFill>
            <a:ln w="9525" cap="flat" cmpd="sng" algn="ctr">
              <a:solidFill>
                <a:srgbClr val="0093C5"/>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37" name="Text Box 31"/>
            <p:cNvSpPr txBox="1">
              <a:spLocks noChangeArrowheads="1"/>
            </p:cNvSpPr>
            <p:nvPr/>
          </p:nvSpPr>
          <p:spPr bwMode="auto">
            <a:xfrm>
              <a:off x="3601075" y="1181371"/>
              <a:ext cx="224367" cy="211396"/>
            </a:xfrm>
            <a:prstGeom prst="rect">
              <a:avLst/>
            </a:prstGeom>
            <a:noFill/>
            <a:ln w="6350" cmpd="sng">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200" dirty="0" smtClean="0">
                  <a:solidFill>
                    <a:srgbClr val="FFFFFF"/>
                  </a:solidFill>
                  <a:latin typeface="Arial" charset="0"/>
                </a:rPr>
                <a:t>2</a:t>
              </a:r>
              <a:endParaRPr lang="en-US" sz="1200" dirty="0">
                <a:solidFill>
                  <a:srgbClr val="FFFFFF"/>
                </a:solidFill>
                <a:latin typeface="Arial" charset="0"/>
              </a:endParaRPr>
            </a:p>
          </p:txBody>
        </p:sp>
      </p:grpSp>
      <p:grpSp>
        <p:nvGrpSpPr>
          <p:cNvPr id="38" name="Group 37"/>
          <p:cNvGrpSpPr/>
          <p:nvPr/>
        </p:nvGrpSpPr>
        <p:grpSpPr>
          <a:xfrm>
            <a:off x="3584142" y="3060971"/>
            <a:ext cx="224367" cy="211396"/>
            <a:chOff x="3601075" y="1181371"/>
            <a:chExt cx="224367" cy="211396"/>
          </a:xfrm>
        </p:grpSpPr>
        <p:sp>
          <p:nvSpPr>
            <p:cNvPr id="39" name="Oval 38"/>
            <p:cNvSpPr/>
            <p:nvPr/>
          </p:nvSpPr>
          <p:spPr bwMode="auto">
            <a:xfrm>
              <a:off x="3618012" y="1196476"/>
              <a:ext cx="175086" cy="175086"/>
            </a:xfrm>
            <a:prstGeom prst="ellipse">
              <a:avLst/>
            </a:prstGeom>
            <a:solidFill>
              <a:srgbClr val="0093C5"/>
            </a:solidFill>
            <a:ln w="9525" cap="flat" cmpd="sng" algn="ctr">
              <a:solidFill>
                <a:srgbClr val="0093C5"/>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40" name="Text Box 31"/>
            <p:cNvSpPr txBox="1">
              <a:spLocks noChangeArrowheads="1"/>
            </p:cNvSpPr>
            <p:nvPr/>
          </p:nvSpPr>
          <p:spPr bwMode="auto">
            <a:xfrm>
              <a:off x="3601075" y="1181371"/>
              <a:ext cx="224367" cy="211396"/>
            </a:xfrm>
            <a:prstGeom prst="rect">
              <a:avLst/>
            </a:prstGeom>
            <a:noFill/>
            <a:ln w="6350" cmpd="sng">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200" dirty="0" smtClean="0">
                  <a:solidFill>
                    <a:srgbClr val="FFFFFF"/>
                  </a:solidFill>
                  <a:latin typeface="Arial" charset="0"/>
                </a:rPr>
                <a:t>3</a:t>
              </a:r>
              <a:endParaRPr lang="en-US" sz="1200" dirty="0">
                <a:solidFill>
                  <a:srgbClr val="FFFFFF"/>
                </a:solidFill>
                <a:latin typeface="Arial" charset="0"/>
              </a:endParaRPr>
            </a:p>
          </p:txBody>
        </p:sp>
      </p:grpSp>
      <p:sp>
        <p:nvSpPr>
          <p:cNvPr id="41" name="Right Brace 40"/>
          <p:cNvSpPr/>
          <p:nvPr/>
        </p:nvSpPr>
        <p:spPr bwMode="auto">
          <a:xfrm rot="10800000">
            <a:off x="3462860" y="1071034"/>
            <a:ext cx="131235" cy="3086100"/>
          </a:xfrm>
          <a:prstGeom prst="rightBrace">
            <a:avLst>
              <a:gd name="adj1" fmla="val 35565"/>
              <a:gd name="adj2" fmla="val 50000"/>
            </a:avLst>
          </a:prstGeom>
          <a:no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44" name="Right Brace 43"/>
          <p:cNvSpPr/>
          <p:nvPr/>
        </p:nvSpPr>
        <p:spPr bwMode="auto">
          <a:xfrm rot="10800000">
            <a:off x="3458624" y="4220632"/>
            <a:ext cx="131235" cy="1037167"/>
          </a:xfrm>
          <a:prstGeom prst="rightBrace">
            <a:avLst>
              <a:gd name="adj1" fmla="val 35565"/>
              <a:gd name="adj2" fmla="val 50000"/>
            </a:avLst>
          </a:prstGeom>
          <a:no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45" name="Right Brace 44"/>
          <p:cNvSpPr/>
          <p:nvPr/>
        </p:nvSpPr>
        <p:spPr bwMode="auto">
          <a:xfrm rot="10800000">
            <a:off x="3462857" y="5321299"/>
            <a:ext cx="131235" cy="1037167"/>
          </a:xfrm>
          <a:prstGeom prst="rightBrace">
            <a:avLst>
              <a:gd name="adj1" fmla="val 35565"/>
              <a:gd name="adj2" fmla="val 50000"/>
            </a:avLst>
          </a:prstGeom>
          <a:no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46" name="Text Box 31"/>
          <p:cNvSpPr txBox="1">
            <a:spLocks noChangeArrowheads="1"/>
          </p:cNvSpPr>
          <p:nvPr/>
        </p:nvSpPr>
        <p:spPr bwMode="auto">
          <a:xfrm>
            <a:off x="2406698" y="4425051"/>
            <a:ext cx="878374" cy="777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lnSpc>
                <a:spcPct val="90000"/>
              </a:lnSpc>
            </a:pPr>
            <a:r>
              <a:rPr lang="en-US" sz="1200" dirty="0" smtClean="0">
                <a:solidFill>
                  <a:srgbClr val="000000"/>
                </a:solidFill>
                <a:latin typeface="Arial" charset="0"/>
              </a:rPr>
              <a:t>Cycle 2</a:t>
            </a:r>
            <a:br>
              <a:rPr lang="en-US" sz="1200" dirty="0" smtClean="0">
                <a:solidFill>
                  <a:srgbClr val="000000"/>
                </a:solidFill>
                <a:latin typeface="Arial" charset="0"/>
              </a:rPr>
            </a:br>
            <a:r>
              <a:rPr lang="en-US" sz="1200" dirty="0" smtClean="0">
                <a:solidFill>
                  <a:srgbClr val="000000"/>
                </a:solidFill>
                <a:latin typeface="Arial" charset="0"/>
              </a:rPr>
              <a:t>yields</a:t>
            </a:r>
            <a:br>
              <a:rPr lang="en-US" sz="1200" dirty="0" smtClean="0">
                <a:solidFill>
                  <a:srgbClr val="000000"/>
                </a:solidFill>
                <a:latin typeface="Arial" charset="0"/>
              </a:rPr>
            </a:br>
            <a:r>
              <a:rPr lang="en-US" sz="1200" dirty="0" smtClean="0">
                <a:solidFill>
                  <a:srgbClr val="000000"/>
                </a:solidFill>
                <a:latin typeface="Arial" charset="0"/>
              </a:rPr>
              <a:t>4</a:t>
            </a:r>
            <a:br>
              <a:rPr lang="en-US" sz="1200" dirty="0" smtClean="0">
                <a:solidFill>
                  <a:srgbClr val="000000"/>
                </a:solidFill>
                <a:latin typeface="Arial" charset="0"/>
              </a:rPr>
            </a:br>
            <a:r>
              <a:rPr lang="en-US" sz="1200" dirty="0" smtClean="0">
                <a:solidFill>
                  <a:srgbClr val="000000"/>
                </a:solidFill>
                <a:latin typeface="Arial" charset="0"/>
              </a:rPr>
              <a:t>molecules</a:t>
            </a:r>
            <a:endParaRPr lang="en-US" sz="1200" dirty="0">
              <a:solidFill>
                <a:srgbClr val="000000"/>
              </a:solidFill>
              <a:latin typeface="Arial" charset="0"/>
            </a:endParaRPr>
          </a:p>
        </p:txBody>
      </p:sp>
      <p:sp>
        <p:nvSpPr>
          <p:cNvPr id="47" name="Text Box 31"/>
          <p:cNvSpPr txBox="1">
            <a:spLocks noChangeArrowheads="1"/>
          </p:cNvSpPr>
          <p:nvPr/>
        </p:nvSpPr>
        <p:spPr bwMode="auto">
          <a:xfrm>
            <a:off x="2250067" y="5347917"/>
            <a:ext cx="1200103" cy="106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lnSpc>
                <a:spcPct val="90000"/>
              </a:lnSpc>
            </a:pPr>
            <a:r>
              <a:rPr lang="en-US" sz="1200" dirty="0" smtClean="0">
                <a:solidFill>
                  <a:srgbClr val="000000"/>
                </a:solidFill>
                <a:latin typeface="Arial" charset="0"/>
              </a:rPr>
              <a:t>Cycle 3 yields</a:t>
            </a:r>
            <a:r>
              <a:rPr lang="en-US" sz="1200" dirty="0">
                <a:solidFill>
                  <a:srgbClr val="000000"/>
                </a:solidFill>
                <a:latin typeface="Arial" charset="0"/>
              </a:rPr>
              <a:t> </a:t>
            </a:r>
            <a:r>
              <a:rPr lang="en-US" sz="1200" dirty="0" smtClean="0">
                <a:solidFill>
                  <a:srgbClr val="000000"/>
                </a:solidFill>
                <a:latin typeface="Arial" charset="0"/>
              </a:rPr>
              <a:t>8</a:t>
            </a:r>
            <a:br>
              <a:rPr lang="en-US" sz="1200" dirty="0" smtClean="0">
                <a:solidFill>
                  <a:srgbClr val="000000"/>
                </a:solidFill>
                <a:latin typeface="Arial" charset="0"/>
              </a:rPr>
            </a:br>
            <a:r>
              <a:rPr lang="en-US" sz="1200" dirty="0" smtClean="0">
                <a:solidFill>
                  <a:srgbClr val="000000"/>
                </a:solidFill>
                <a:latin typeface="Arial" charset="0"/>
              </a:rPr>
              <a:t>molecules;</a:t>
            </a:r>
            <a:br>
              <a:rPr lang="en-US" sz="1200" dirty="0" smtClean="0">
                <a:solidFill>
                  <a:srgbClr val="000000"/>
                </a:solidFill>
                <a:latin typeface="Arial" charset="0"/>
              </a:rPr>
            </a:br>
            <a:r>
              <a:rPr lang="en-US" sz="1200" dirty="0" smtClean="0">
                <a:solidFill>
                  <a:srgbClr val="000000"/>
                </a:solidFill>
                <a:latin typeface="Arial" charset="0"/>
              </a:rPr>
              <a:t>2 molecules</a:t>
            </a:r>
            <a:br>
              <a:rPr lang="en-US" sz="1200" dirty="0" smtClean="0">
                <a:solidFill>
                  <a:srgbClr val="000000"/>
                </a:solidFill>
                <a:latin typeface="Arial" charset="0"/>
              </a:rPr>
            </a:br>
            <a:r>
              <a:rPr lang="en-US" sz="1200" dirty="0" smtClean="0">
                <a:solidFill>
                  <a:srgbClr val="000000"/>
                </a:solidFill>
                <a:latin typeface="Arial" charset="0"/>
              </a:rPr>
              <a:t>(in white boxes)</a:t>
            </a:r>
            <a:br>
              <a:rPr lang="en-US" sz="1200" dirty="0" smtClean="0">
                <a:solidFill>
                  <a:srgbClr val="000000"/>
                </a:solidFill>
                <a:latin typeface="Arial" charset="0"/>
              </a:rPr>
            </a:br>
            <a:r>
              <a:rPr lang="en-US" sz="1200" dirty="0" smtClean="0">
                <a:solidFill>
                  <a:srgbClr val="000000"/>
                </a:solidFill>
                <a:latin typeface="Arial" charset="0"/>
              </a:rPr>
              <a:t>match target</a:t>
            </a:r>
            <a:br>
              <a:rPr lang="en-US" sz="1200" dirty="0" smtClean="0">
                <a:solidFill>
                  <a:srgbClr val="000000"/>
                </a:solidFill>
                <a:latin typeface="Arial" charset="0"/>
              </a:rPr>
            </a:br>
            <a:r>
              <a:rPr lang="en-US" sz="1200" dirty="0" smtClean="0">
                <a:solidFill>
                  <a:srgbClr val="000000"/>
                </a:solidFill>
                <a:latin typeface="Arial" charset="0"/>
              </a:rPr>
              <a:t>sequence</a:t>
            </a:r>
            <a:endParaRPr lang="en-US" sz="1200" dirty="0">
              <a:solidFill>
                <a:srgbClr val="000000"/>
              </a:solidFill>
              <a:latin typeface="Arial" charset="0"/>
            </a:endParaRPr>
          </a:p>
        </p:txBody>
      </p:sp>
    </p:spTree>
    <p:extLst>
      <p:ext uri="{BB962C8B-B14F-4D97-AF65-F5344CB8AC3E}">
        <p14:creationId xmlns:p14="http://schemas.microsoft.com/office/powerpoint/2010/main" val="68724772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_08aPCR-U.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9528" y="2359152"/>
            <a:ext cx="4504944" cy="1987296"/>
          </a:xfrm>
          <a:prstGeom prst="rect">
            <a:avLst/>
          </a:prstGeom>
        </p:spPr>
      </p:pic>
      <p:sp>
        <p:nvSpPr>
          <p:cNvPr id="9217" name="Rectangle 3"/>
          <p:cNvSpPr>
            <a:spLocks noGrp="1" noChangeArrowheads="1"/>
          </p:cNvSpPr>
          <p:nvPr>
            <p:ph type="ctrTitle"/>
          </p:nvPr>
        </p:nvSpPr>
        <p:spPr bwMode="auto">
          <a:xfrm>
            <a:off x="20638" y="0"/>
            <a:ext cx="5648325" cy="30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20.8a</a:t>
            </a:r>
            <a:endParaRPr lang="en-US" sz="1200" dirty="0">
              <a:latin typeface="Arial" charset="0"/>
            </a:endParaRPr>
          </a:p>
        </p:txBody>
      </p:sp>
      <p:sp>
        <p:nvSpPr>
          <p:cNvPr id="7" name="Text Box 31"/>
          <p:cNvSpPr txBox="1">
            <a:spLocks noChangeArrowheads="1"/>
          </p:cNvSpPr>
          <p:nvPr/>
        </p:nvSpPr>
        <p:spPr bwMode="auto">
          <a:xfrm>
            <a:off x="5526661" y="3222781"/>
            <a:ext cx="1314405" cy="6803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lnSpc>
                <a:spcPct val="90000"/>
              </a:lnSpc>
            </a:pPr>
            <a:r>
              <a:rPr lang="en-US" sz="2200" dirty="0" smtClean="0">
                <a:solidFill>
                  <a:srgbClr val="000000"/>
                </a:solidFill>
                <a:latin typeface="Arial" charset="0"/>
              </a:rPr>
              <a:t>Target</a:t>
            </a:r>
            <a:br>
              <a:rPr lang="en-US" sz="2200" dirty="0" smtClean="0">
                <a:solidFill>
                  <a:srgbClr val="000000"/>
                </a:solidFill>
                <a:latin typeface="Arial" charset="0"/>
              </a:rPr>
            </a:br>
            <a:r>
              <a:rPr lang="en-US" sz="2200" dirty="0" smtClean="0">
                <a:solidFill>
                  <a:srgbClr val="000000"/>
                </a:solidFill>
                <a:latin typeface="Arial" charset="0"/>
              </a:rPr>
              <a:t>sequence</a:t>
            </a:r>
            <a:endParaRPr lang="en-US" sz="2200" dirty="0">
              <a:solidFill>
                <a:srgbClr val="000000"/>
              </a:solidFill>
              <a:latin typeface="Arial" charset="0"/>
            </a:endParaRPr>
          </a:p>
        </p:txBody>
      </p:sp>
      <p:sp>
        <p:nvSpPr>
          <p:cNvPr id="8" name="Right Brace 7"/>
          <p:cNvSpPr/>
          <p:nvPr/>
        </p:nvSpPr>
        <p:spPr bwMode="auto">
          <a:xfrm>
            <a:off x="5342462" y="3039532"/>
            <a:ext cx="152399" cy="973667"/>
          </a:xfrm>
          <a:prstGeom prst="rightBrace">
            <a:avLst>
              <a:gd name="adj1" fmla="val 35565"/>
              <a:gd name="adj2" fmla="val 50000"/>
            </a:avLst>
          </a:prstGeom>
          <a:no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9" name="Text Box 31"/>
          <p:cNvSpPr txBox="1">
            <a:spLocks noChangeArrowheads="1"/>
          </p:cNvSpPr>
          <p:nvPr/>
        </p:nvSpPr>
        <p:spPr bwMode="auto">
          <a:xfrm>
            <a:off x="2360127" y="4014415"/>
            <a:ext cx="1940939" cy="3459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000" dirty="0" smtClean="0">
                <a:solidFill>
                  <a:srgbClr val="000000"/>
                </a:solidFill>
                <a:latin typeface="Arial" charset="0"/>
              </a:rPr>
              <a:t>Genomic</a:t>
            </a:r>
            <a:r>
              <a:rPr lang="en-US" sz="2200" dirty="0" smtClean="0">
                <a:solidFill>
                  <a:srgbClr val="000000"/>
                </a:solidFill>
                <a:latin typeface="Arial" charset="0"/>
              </a:rPr>
              <a:t>  DNA</a:t>
            </a:r>
            <a:endParaRPr lang="en-US" sz="2200" dirty="0">
              <a:solidFill>
                <a:srgbClr val="000000"/>
              </a:solidFill>
              <a:latin typeface="Arial" charset="0"/>
            </a:endParaRPr>
          </a:p>
        </p:txBody>
      </p:sp>
      <p:sp>
        <p:nvSpPr>
          <p:cNvPr id="10" name="Text Box 31"/>
          <p:cNvSpPr txBox="1">
            <a:spLocks noChangeArrowheads="1"/>
          </p:cNvSpPr>
          <p:nvPr/>
        </p:nvSpPr>
        <p:spPr bwMode="auto">
          <a:xfrm>
            <a:off x="2368592" y="2325317"/>
            <a:ext cx="1416008" cy="3501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200" dirty="0" smtClean="0">
                <a:solidFill>
                  <a:srgbClr val="FF6600"/>
                </a:solidFill>
                <a:latin typeface="Arial" charset="0"/>
              </a:rPr>
              <a:t>Technique</a:t>
            </a:r>
            <a:endParaRPr lang="en-US" sz="2200" dirty="0">
              <a:solidFill>
                <a:srgbClr val="FF6600"/>
              </a:solidFill>
              <a:latin typeface="Arial" charset="0"/>
            </a:endParaRPr>
          </a:p>
        </p:txBody>
      </p:sp>
      <p:sp>
        <p:nvSpPr>
          <p:cNvPr id="11" name="Text Box 31"/>
          <p:cNvSpPr txBox="1">
            <a:spLocks noChangeArrowheads="1"/>
          </p:cNvSpPr>
          <p:nvPr/>
        </p:nvSpPr>
        <p:spPr bwMode="auto">
          <a:xfrm>
            <a:off x="4620725" y="2748653"/>
            <a:ext cx="226441" cy="2951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000" dirty="0" smtClean="0">
                <a:solidFill>
                  <a:srgbClr val="000000"/>
                </a:solidFill>
                <a:latin typeface="Arial" charset="0"/>
              </a:rPr>
              <a:t>5</a:t>
            </a:r>
            <a:r>
              <a:rPr lang="en-US" sz="2000" dirty="0" smtClean="0">
                <a:solidFill>
                  <a:srgbClr val="000000"/>
                </a:solidFill>
                <a:latin typeface="Symbol Std"/>
                <a:cs typeface="Symbol Std"/>
              </a:rPr>
              <a:t>′</a:t>
            </a:r>
            <a:endParaRPr lang="en-US" sz="2000" dirty="0">
              <a:solidFill>
                <a:srgbClr val="000000"/>
              </a:solidFill>
              <a:latin typeface="Symbol Std"/>
              <a:cs typeface="Symbol Std"/>
            </a:endParaRPr>
          </a:p>
        </p:txBody>
      </p:sp>
      <p:sp>
        <p:nvSpPr>
          <p:cNvPr id="12" name="Text Box 31"/>
          <p:cNvSpPr txBox="1">
            <a:spLocks noChangeArrowheads="1"/>
          </p:cNvSpPr>
          <p:nvPr/>
        </p:nvSpPr>
        <p:spPr bwMode="auto">
          <a:xfrm>
            <a:off x="5217633" y="4031377"/>
            <a:ext cx="226441" cy="2951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000" dirty="0" smtClean="0">
                <a:solidFill>
                  <a:srgbClr val="000000"/>
                </a:solidFill>
                <a:latin typeface="Arial" charset="0"/>
              </a:rPr>
              <a:t>5</a:t>
            </a:r>
            <a:r>
              <a:rPr lang="en-US" sz="2000" dirty="0" smtClean="0">
                <a:solidFill>
                  <a:srgbClr val="000000"/>
                </a:solidFill>
                <a:latin typeface="Symbol Std"/>
                <a:cs typeface="Symbol Std"/>
              </a:rPr>
              <a:t>′</a:t>
            </a:r>
            <a:endParaRPr lang="en-US" sz="2000" dirty="0">
              <a:solidFill>
                <a:srgbClr val="000000"/>
              </a:solidFill>
              <a:latin typeface="Symbol Std"/>
              <a:cs typeface="Symbol Std"/>
            </a:endParaRPr>
          </a:p>
        </p:txBody>
      </p:sp>
      <p:sp>
        <p:nvSpPr>
          <p:cNvPr id="13" name="Text Box 31"/>
          <p:cNvSpPr txBox="1">
            <a:spLocks noChangeArrowheads="1"/>
          </p:cNvSpPr>
          <p:nvPr/>
        </p:nvSpPr>
        <p:spPr bwMode="auto">
          <a:xfrm>
            <a:off x="5221870" y="2752887"/>
            <a:ext cx="226441" cy="2951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000" dirty="0" smtClean="0">
                <a:solidFill>
                  <a:srgbClr val="000000"/>
                </a:solidFill>
                <a:latin typeface="Arial" charset="0"/>
              </a:rPr>
              <a:t>3</a:t>
            </a:r>
            <a:r>
              <a:rPr lang="en-US" sz="2000" dirty="0" smtClean="0">
                <a:solidFill>
                  <a:srgbClr val="000000"/>
                </a:solidFill>
                <a:latin typeface="Symbol Std"/>
                <a:cs typeface="Symbol Std"/>
              </a:rPr>
              <a:t>′</a:t>
            </a:r>
            <a:endParaRPr lang="en-US" sz="2000" dirty="0">
              <a:solidFill>
                <a:srgbClr val="000000"/>
              </a:solidFill>
              <a:latin typeface="Symbol Std"/>
              <a:cs typeface="Symbol Std"/>
            </a:endParaRPr>
          </a:p>
        </p:txBody>
      </p:sp>
      <p:sp>
        <p:nvSpPr>
          <p:cNvPr id="14" name="Text Box 31"/>
          <p:cNvSpPr txBox="1">
            <a:spLocks noChangeArrowheads="1"/>
          </p:cNvSpPr>
          <p:nvPr/>
        </p:nvSpPr>
        <p:spPr bwMode="auto">
          <a:xfrm>
            <a:off x="4624958" y="4035612"/>
            <a:ext cx="226441" cy="2951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000" dirty="0" smtClean="0">
                <a:solidFill>
                  <a:srgbClr val="000000"/>
                </a:solidFill>
                <a:latin typeface="Arial" charset="0"/>
              </a:rPr>
              <a:t>3</a:t>
            </a:r>
            <a:r>
              <a:rPr lang="en-US" sz="2000" dirty="0" smtClean="0">
                <a:solidFill>
                  <a:srgbClr val="000000"/>
                </a:solidFill>
                <a:latin typeface="Symbol Std"/>
                <a:cs typeface="Symbol Std"/>
              </a:rPr>
              <a:t>′</a:t>
            </a:r>
            <a:endParaRPr lang="en-US" sz="2000" dirty="0">
              <a:solidFill>
                <a:srgbClr val="000000"/>
              </a:solidFill>
              <a:latin typeface="Symbol Std"/>
              <a:cs typeface="Symbol Std"/>
            </a:endParaRPr>
          </a:p>
        </p:txBody>
      </p:sp>
    </p:spTree>
    <p:extLst>
      <p:ext uri="{BB962C8B-B14F-4D97-AF65-F5344CB8AC3E}">
        <p14:creationId xmlns:p14="http://schemas.microsoft.com/office/powerpoint/2010/main" val="13745182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_08bPCR_1-U.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04" y="399288"/>
            <a:ext cx="8546592" cy="5907024"/>
          </a:xfrm>
          <a:prstGeom prst="rect">
            <a:avLst/>
          </a:prstGeom>
        </p:spPr>
      </p:pic>
      <p:sp>
        <p:nvSpPr>
          <p:cNvPr id="9217" name="Rectangle 3"/>
          <p:cNvSpPr>
            <a:spLocks noGrp="1" noChangeArrowheads="1"/>
          </p:cNvSpPr>
          <p:nvPr>
            <p:ph type="ctrTitle"/>
          </p:nvPr>
        </p:nvSpPr>
        <p:spPr bwMode="auto">
          <a:xfrm>
            <a:off x="20638" y="0"/>
            <a:ext cx="5648325" cy="30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20.8b-1</a:t>
            </a:r>
            <a:endParaRPr lang="en-US" sz="1200" dirty="0">
              <a:latin typeface="Arial" charset="0"/>
            </a:endParaRPr>
          </a:p>
        </p:txBody>
      </p:sp>
      <p:sp>
        <p:nvSpPr>
          <p:cNvPr id="7" name="Text Box 31"/>
          <p:cNvSpPr txBox="1">
            <a:spLocks noChangeArrowheads="1"/>
          </p:cNvSpPr>
          <p:nvPr/>
        </p:nvSpPr>
        <p:spPr bwMode="auto">
          <a:xfrm>
            <a:off x="3274529" y="996049"/>
            <a:ext cx="1797006" cy="3078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lnSpc>
                <a:spcPct val="90000"/>
              </a:lnSpc>
            </a:pPr>
            <a:r>
              <a:rPr lang="en-US" sz="2100" dirty="0" smtClean="0">
                <a:solidFill>
                  <a:srgbClr val="000000"/>
                </a:solidFill>
                <a:latin typeface="Arial" charset="0"/>
              </a:rPr>
              <a:t>Denaturation</a:t>
            </a:r>
            <a:endParaRPr lang="en-US" sz="2100" dirty="0">
              <a:solidFill>
                <a:srgbClr val="000000"/>
              </a:solidFill>
              <a:latin typeface="Arial" charset="0"/>
            </a:endParaRPr>
          </a:p>
        </p:txBody>
      </p:sp>
      <p:sp>
        <p:nvSpPr>
          <p:cNvPr id="8" name="Text Box 31"/>
          <p:cNvSpPr txBox="1">
            <a:spLocks noChangeArrowheads="1"/>
          </p:cNvSpPr>
          <p:nvPr/>
        </p:nvSpPr>
        <p:spPr bwMode="auto">
          <a:xfrm>
            <a:off x="370458" y="369517"/>
            <a:ext cx="1416008" cy="3501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200" dirty="0" smtClean="0">
                <a:solidFill>
                  <a:srgbClr val="FF6600"/>
                </a:solidFill>
                <a:latin typeface="Arial" charset="0"/>
              </a:rPr>
              <a:t>Technique</a:t>
            </a:r>
            <a:endParaRPr lang="en-US" sz="2200" dirty="0">
              <a:solidFill>
                <a:srgbClr val="FF6600"/>
              </a:solidFill>
              <a:latin typeface="Arial" charset="0"/>
            </a:endParaRPr>
          </a:p>
        </p:txBody>
      </p:sp>
      <p:sp>
        <p:nvSpPr>
          <p:cNvPr id="9" name="Text Box 31"/>
          <p:cNvSpPr txBox="1">
            <a:spLocks noChangeArrowheads="1"/>
          </p:cNvSpPr>
          <p:nvPr/>
        </p:nvSpPr>
        <p:spPr bwMode="auto">
          <a:xfrm>
            <a:off x="5187991" y="936784"/>
            <a:ext cx="226441" cy="2951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000" dirty="0" smtClean="0">
                <a:solidFill>
                  <a:srgbClr val="000000"/>
                </a:solidFill>
                <a:latin typeface="Arial" charset="0"/>
              </a:rPr>
              <a:t>5</a:t>
            </a:r>
            <a:r>
              <a:rPr lang="en-US" sz="2000" dirty="0" smtClean="0">
                <a:solidFill>
                  <a:srgbClr val="000000"/>
                </a:solidFill>
                <a:latin typeface="Symbol Std"/>
                <a:cs typeface="Symbol Std"/>
              </a:rPr>
              <a:t>′</a:t>
            </a:r>
            <a:endParaRPr lang="en-US" sz="2000" dirty="0">
              <a:solidFill>
                <a:srgbClr val="000000"/>
              </a:solidFill>
              <a:latin typeface="Symbol Std"/>
              <a:cs typeface="Symbol Std"/>
            </a:endParaRPr>
          </a:p>
        </p:txBody>
      </p:sp>
      <p:sp>
        <p:nvSpPr>
          <p:cNvPr id="10" name="Text Box 31"/>
          <p:cNvSpPr txBox="1">
            <a:spLocks noChangeArrowheads="1"/>
          </p:cNvSpPr>
          <p:nvPr/>
        </p:nvSpPr>
        <p:spPr bwMode="auto">
          <a:xfrm>
            <a:off x="6640066" y="2117904"/>
            <a:ext cx="226441" cy="2951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000" dirty="0" smtClean="0">
                <a:solidFill>
                  <a:srgbClr val="000000"/>
                </a:solidFill>
                <a:latin typeface="Arial" charset="0"/>
              </a:rPr>
              <a:t>5</a:t>
            </a:r>
            <a:r>
              <a:rPr lang="en-US" sz="2000" dirty="0" smtClean="0">
                <a:solidFill>
                  <a:srgbClr val="000000"/>
                </a:solidFill>
                <a:latin typeface="Symbol Std"/>
                <a:cs typeface="Symbol Std"/>
              </a:rPr>
              <a:t>′</a:t>
            </a:r>
            <a:endParaRPr lang="en-US" sz="2000" dirty="0">
              <a:solidFill>
                <a:srgbClr val="000000"/>
              </a:solidFill>
              <a:latin typeface="Symbol Std"/>
              <a:cs typeface="Symbol Std"/>
            </a:endParaRPr>
          </a:p>
        </p:txBody>
      </p:sp>
      <p:sp>
        <p:nvSpPr>
          <p:cNvPr id="11" name="Text Box 31"/>
          <p:cNvSpPr txBox="1">
            <a:spLocks noChangeArrowheads="1"/>
          </p:cNvSpPr>
          <p:nvPr/>
        </p:nvSpPr>
        <p:spPr bwMode="auto">
          <a:xfrm>
            <a:off x="6644303" y="941018"/>
            <a:ext cx="226441" cy="2951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000" dirty="0" smtClean="0">
                <a:solidFill>
                  <a:srgbClr val="000000"/>
                </a:solidFill>
                <a:latin typeface="Arial" charset="0"/>
              </a:rPr>
              <a:t>3</a:t>
            </a:r>
            <a:r>
              <a:rPr lang="en-US" sz="2000" dirty="0" smtClean="0">
                <a:solidFill>
                  <a:srgbClr val="000000"/>
                </a:solidFill>
                <a:latin typeface="Symbol Std"/>
                <a:cs typeface="Symbol Std"/>
              </a:rPr>
              <a:t>′</a:t>
            </a:r>
            <a:endParaRPr lang="en-US" sz="2000" dirty="0">
              <a:solidFill>
                <a:srgbClr val="000000"/>
              </a:solidFill>
              <a:latin typeface="Symbol Std"/>
              <a:cs typeface="Symbol Std"/>
            </a:endParaRPr>
          </a:p>
        </p:txBody>
      </p:sp>
      <p:sp>
        <p:nvSpPr>
          <p:cNvPr id="12" name="Text Box 31"/>
          <p:cNvSpPr txBox="1">
            <a:spLocks noChangeArrowheads="1"/>
          </p:cNvSpPr>
          <p:nvPr/>
        </p:nvSpPr>
        <p:spPr bwMode="auto">
          <a:xfrm>
            <a:off x="5192224" y="2122139"/>
            <a:ext cx="226441" cy="2951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000" dirty="0" smtClean="0">
                <a:solidFill>
                  <a:srgbClr val="000000"/>
                </a:solidFill>
                <a:latin typeface="Arial" charset="0"/>
              </a:rPr>
              <a:t>3</a:t>
            </a:r>
            <a:r>
              <a:rPr lang="en-US" sz="2000" dirty="0" smtClean="0">
                <a:solidFill>
                  <a:srgbClr val="000000"/>
                </a:solidFill>
                <a:latin typeface="Symbol Std"/>
                <a:cs typeface="Symbol Std"/>
              </a:rPr>
              <a:t>′</a:t>
            </a:r>
            <a:endParaRPr lang="en-US" sz="2000" dirty="0">
              <a:solidFill>
                <a:srgbClr val="000000"/>
              </a:solidFill>
              <a:latin typeface="Symbol Std"/>
              <a:cs typeface="Symbol Std"/>
            </a:endParaRPr>
          </a:p>
        </p:txBody>
      </p:sp>
      <p:sp>
        <p:nvSpPr>
          <p:cNvPr id="14" name="Text Box 31"/>
          <p:cNvSpPr txBox="1">
            <a:spLocks noChangeArrowheads="1"/>
          </p:cNvSpPr>
          <p:nvPr/>
        </p:nvSpPr>
        <p:spPr bwMode="auto">
          <a:xfrm>
            <a:off x="861530" y="2947619"/>
            <a:ext cx="1322869" cy="12687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lnSpc>
                <a:spcPct val="90000"/>
              </a:lnSpc>
            </a:pPr>
            <a:r>
              <a:rPr lang="en-US" sz="2100" dirty="0" smtClean="0">
                <a:solidFill>
                  <a:srgbClr val="000000"/>
                </a:solidFill>
                <a:latin typeface="Arial" charset="0"/>
              </a:rPr>
              <a:t>Cycle 1</a:t>
            </a:r>
            <a:br>
              <a:rPr lang="en-US" sz="2100" dirty="0" smtClean="0">
                <a:solidFill>
                  <a:srgbClr val="000000"/>
                </a:solidFill>
                <a:latin typeface="Arial" charset="0"/>
              </a:rPr>
            </a:br>
            <a:r>
              <a:rPr lang="en-US" sz="2100" dirty="0" smtClean="0">
                <a:solidFill>
                  <a:srgbClr val="000000"/>
                </a:solidFill>
                <a:latin typeface="Arial" charset="0"/>
              </a:rPr>
              <a:t>yields</a:t>
            </a:r>
            <a:br>
              <a:rPr lang="en-US" sz="2100" dirty="0" smtClean="0">
                <a:solidFill>
                  <a:srgbClr val="000000"/>
                </a:solidFill>
                <a:latin typeface="Arial" charset="0"/>
              </a:rPr>
            </a:br>
            <a:r>
              <a:rPr lang="en-US" sz="2100" dirty="0" smtClean="0">
                <a:solidFill>
                  <a:srgbClr val="000000"/>
                </a:solidFill>
                <a:latin typeface="Arial" charset="0"/>
              </a:rPr>
              <a:t>2</a:t>
            </a:r>
            <a:br>
              <a:rPr lang="en-US" sz="2100" dirty="0" smtClean="0">
                <a:solidFill>
                  <a:srgbClr val="000000"/>
                </a:solidFill>
                <a:latin typeface="Arial" charset="0"/>
              </a:rPr>
            </a:br>
            <a:r>
              <a:rPr lang="en-US" sz="2100" dirty="0" smtClean="0">
                <a:solidFill>
                  <a:srgbClr val="000000"/>
                </a:solidFill>
                <a:latin typeface="Arial" charset="0"/>
              </a:rPr>
              <a:t>molecules</a:t>
            </a:r>
            <a:endParaRPr lang="en-US" sz="2100" dirty="0">
              <a:solidFill>
                <a:srgbClr val="000000"/>
              </a:solidFill>
              <a:latin typeface="Arial" charset="0"/>
            </a:endParaRPr>
          </a:p>
        </p:txBody>
      </p:sp>
      <p:grpSp>
        <p:nvGrpSpPr>
          <p:cNvPr id="3" name="Group 2"/>
          <p:cNvGrpSpPr/>
          <p:nvPr/>
        </p:nvGrpSpPr>
        <p:grpSpPr>
          <a:xfrm>
            <a:off x="2851777" y="982405"/>
            <a:ext cx="340157" cy="332258"/>
            <a:chOff x="2851777" y="982405"/>
            <a:chExt cx="340157" cy="332258"/>
          </a:xfrm>
        </p:grpSpPr>
        <p:sp>
          <p:nvSpPr>
            <p:cNvPr id="15" name="Oval 14"/>
            <p:cNvSpPr/>
            <p:nvPr/>
          </p:nvSpPr>
          <p:spPr bwMode="auto">
            <a:xfrm>
              <a:off x="2866593" y="993273"/>
              <a:ext cx="321390" cy="321390"/>
            </a:xfrm>
            <a:prstGeom prst="ellipse">
              <a:avLst/>
            </a:prstGeom>
            <a:solidFill>
              <a:srgbClr val="0093C5"/>
            </a:solidFill>
            <a:ln w="9525" cap="flat" cmpd="sng" algn="ctr">
              <a:solidFill>
                <a:srgbClr val="0093C5"/>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6" name="Text Box 31"/>
            <p:cNvSpPr txBox="1">
              <a:spLocks noChangeArrowheads="1"/>
            </p:cNvSpPr>
            <p:nvPr/>
          </p:nvSpPr>
          <p:spPr bwMode="auto">
            <a:xfrm>
              <a:off x="2851777" y="982405"/>
              <a:ext cx="340157" cy="321462"/>
            </a:xfrm>
            <a:prstGeom prst="rect">
              <a:avLst/>
            </a:prstGeom>
            <a:noFill/>
            <a:ln w="6350" cmpd="sng">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2000" dirty="0" smtClean="0">
                  <a:solidFill>
                    <a:srgbClr val="FFFFFF"/>
                  </a:solidFill>
                  <a:latin typeface="Arial" charset="0"/>
                </a:rPr>
                <a:t>1</a:t>
              </a:r>
              <a:endParaRPr lang="en-US" sz="2000" dirty="0">
                <a:solidFill>
                  <a:srgbClr val="FFFFFF"/>
                </a:solidFill>
                <a:latin typeface="Arial" charset="0"/>
              </a:endParaRPr>
            </a:p>
          </p:txBody>
        </p:sp>
      </p:grpSp>
    </p:spTree>
    <p:extLst>
      <p:ext uri="{BB962C8B-B14F-4D97-AF65-F5344CB8AC3E}">
        <p14:creationId xmlns:p14="http://schemas.microsoft.com/office/powerpoint/2010/main" val="17736967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_08bPCR_2-U.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04" y="399288"/>
            <a:ext cx="8546592" cy="5907024"/>
          </a:xfrm>
          <a:prstGeom prst="rect">
            <a:avLst/>
          </a:prstGeom>
        </p:spPr>
      </p:pic>
      <p:sp>
        <p:nvSpPr>
          <p:cNvPr id="9217" name="Rectangle 3"/>
          <p:cNvSpPr>
            <a:spLocks noGrp="1" noChangeArrowheads="1"/>
          </p:cNvSpPr>
          <p:nvPr>
            <p:ph type="ctrTitle"/>
          </p:nvPr>
        </p:nvSpPr>
        <p:spPr bwMode="auto">
          <a:xfrm>
            <a:off x="20638" y="0"/>
            <a:ext cx="5648325" cy="30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20.8b-2</a:t>
            </a:r>
            <a:endParaRPr lang="en-US" sz="1200" dirty="0">
              <a:latin typeface="Arial" charset="0"/>
            </a:endParaRPr>
          </a:p>
        </p:txBody>
      </p:sp>
      <p:grpSp>
        <p:nvGrpSpPr>
          <p:cNvPr id="7" name="Group 6"/>
          <p:cNvGrpSpPr/>
          <p:nvPr/>
        </p:nvGrpSpPr>
        <p:grpSpPr>
          <a:xfrm>
            <a:off x="2851777" y="982405"/>
            <a:ext cx="340157" cy="332258"/>
            <a:chOff x="2851777" y="982405"/>
            <a:chExt cx="340157" cy="332258"/>
          </a:xfrm>
        </p:grpSpPr>
        <p:sp>
          <p:nvSpPr>
            <p:cNvPr id="8" name="Oval 7"/>
            <p:cNvSpPr/>
            <p:nvPr/>
          </p:nvSpPr>
          <p:spPr bwMode="auto">
            <a:xfrm>
              <a:off x="2866593" y="993273"/>
              <a:ext cx="321390" cy="321390"/>
            </a:xfrm>
            <a:prstGeom prst="ellipse">
              <a:avLst/>
            </a:prstGeom>
            <a:solidFill>
              <a:srgbClr val="0093C5"/>
            </a:solidFill>
            <a:ln w="9525" cap="flat" cmpd="sng" algn="ctr">
              <a:solidFill>
                <a:srgbClr val="0093C5"/>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9" name="Text Box 31"/>
            <p:cNvSpPr txBox="1">
              <a:spLocks noChangeArrowheads="1"/>
            </p:cNvSpPr>
            <p:nvPr/>
          </p:nvSpPr>
          <p:spPr bwMode="auto">
            <a:xfrm>
              <a:off x="2851777" y="982405"/>
              <a:ext cx="340157" cy="321462"/>
            </a:xfrm>
            <a:prstGeom prst="rect">
              <a:avLst/>
            </a:prstGeom>
            <a:noFill/>
            <a:ln w="6350" cmpd="sng">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2000" dirty="0" smtClean="0">
                  <a:solidFill>
                    <a:srgbClr val="FFFFFF"/>
                  </a:solidFill>
                  <a:latin typeface="Arial" charset="0"/>
                </a:rPr>
                <a:t>1</a:t>
              </a:r>
              <a:endParaRPr lang="en-US" sz="2000" dirty="0">
                <a:solidFill>
                  <a:srgbClr val="FFFFFF"/>
                </a:solidFill>
                <a:latin typeface="Arial" charset="0"/>
              </a:endParaRPr>
            </a:p>
          </p:txBody>
        </p:sp>
      </p:grpSp>
      <p:grpSp>
        <p:nvGrpSpPr>
          <p:cNvPr id="10" name="Group 9"/>
          <p:cNvGrpSpPr/>
          <p:nvPr/>
        </p:nvGrpSpPr>
        <p:grpSpPr>
          <a:xfrm>
            <a:off x="2861302" y="2548740"/>
            <a:ext cx="340157" cy="332258"/>
            <a:chOff x="2861302" y="982405"/>
            <a:chExt cx="340157" cy="332258"/>
          </a:xfrm>
        </p:grpSpPr>
        <p:sp>
          <p:nvSpPr>
            <p:cNvPr id="11" name="Oval 10"/>
            <p:cNvSpPr/>
            <p:nvPr/>
          </p:nvSpPr>
          <p:spPr bwMode="auto">
            <a:xfrm>
              <a:off x="2866593" y="993273"/>
              <a:ext cx="321390" cy="321390"/>
            </a:xfrm>
            <a:prstGeom prst="ellipse">
              <a:avLst/>
            </a:prstGeom>
            <a:solidFill>
              <a:srgbClr val="0093C5"/>
            </a:solidFill>
            <a:ln w="9525" cap="flat" cmpd="sng" algn="ctr">
              <a:solidFill>
                <a:srgbClr val="0093C5"/>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2" name="Text Box 31"/>
            <p:cNvSpPr txBox="1">
              <a:spLocks noChangeArrowheads="1"/>
            </p:cNvSpPr>
            <p:nvPr/>
          </p:nvSpPr>
          <p:spPr bwMode="auto">
            <a:xfrm>
              <a:off x="2861302" y="982405"/>
              <a:ext cx="340157" cy="321462"/>
            </a:xfrm>
            <a:prstGeom prst="rect">
              <a:avLst/>
            </a:prstGeom>
            <a:noFill/>
            <a:ln w="6350" cmpd="sng">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2000" dirty="0" smtClean="0">
                  <a:solidFill>
                    <a:srgbClr val="FFFFFF"/>
                  </a:solidFill>
                  <a:latin typeface="Arial" charset="0"/>
                </a:rPr>
                <a:t>2</a:t>
              </a:r>
              <a:endParaRPr lang="en-US" sz="2000" dirty="0">
                <a:solidFill>
                  <a:srgbClr val="FFFFFF"/>
                </a:solidFill>
                <a:latin typeface="Arial" charset="0"/>
              </a:endParaRPr>
            </a:p>
          </p:txBody>
        </p:sp>
      </p:grpSp>
      <p:sp>
        <p:nvSpPr>
          <p:cNvPr id="13" name="Text Box 31"/>
          <p:cNvSpPr txBox="1">
            <a:spLocks noChangeArrowheads="1"/>
          </p:cNvSpPr>
          <p:nvPr/>
        </p:nvSpPr>
        <p:spPr bwMode="auto">
          <a:xfrm>
            <a:off x="3274529" y="996049"/>
            <a:ext cx="1797006" cy="3078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lnSpc>
                <a:spcPct val="90000"/>
              </a:lnSpc>
            </a:pPr>
            <a:r>
              <a:rPr lang="en-US" sz="2100" dirty="0" smtClean="0">
                <a:solidFill>
                  <a:srgbClr val="000000"/>
                </a:solidFill>
                <a:latin typeface="Arial" charset="0"/>
              </a:rPr>
              <a:t>Denaturation</a:t>
            </a:r>
            <a:endParaRPr lang="en-US" sz="2100" dirty="0">
              <a:solidFill>
                <a:srgbClr val="000000"/>
              </a:solidFill>
              <a:latin typeface="Arial" charset="0"/>
            </a:endParaRPr>
          </a:p>
        </p:txBody>
      </p:sp>
      <p:sp>
        <p:nvSpPr>
          <p:cNvPr id="14" name="Text Box 31"/>
          <p:cNvSpPr txBox="1">
            <a:spLocks noChangeArrowheads="1"/>
          </p:cNvSpPr>
          <p:nvPr/>
        </p:nvSpPr>
        <p:spPr bwMode="auto">
          <a:xfrm>
            <a:off x="370458" y="369517"/>
            <a:ext cx="1416008" cy="3501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200" dirty="0" smtClean="0">
                <a:solidFill>
                  <a:srgbClr val="FF6600"/>
                </a:solidFill>
                <a:latin typeface="Arial" charset="0"/>
              </a:rPr>
              <a:t>Technique</a:t>
            </a:r>
            <a:endParaRPr lang="en-US" sz="2200" dirty="0">
              <a:solidFill>
                <a:srgbClr val="FF6600"/>
              </a:solidFill>
              <a:latin typeface="Arial" charset="0"/>
            </a:endParaRPr>
          </a:p>
        </p:txBody>
      </p:sp>
      <p:sp>
        <p:nvSpPr>
          <p:cNvPr id="15" name="Text Box 31"/>
          <p:cNvSpPr txBox="1">
            <a:spLocks noChangeArrowheads="1"/>
          </p:cNvSpPr>
          <p:nvPr/>
        </p:nvSpPr>
        <p:spPr bwMode="auto">
          <a:xfrm>
            <a:off x="5187991" y="936784"/>
            <a:ext cx="226441" cy="2951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000" dirty="0" smtClean="0">
                <a:solidFill>
                  <a:srgbClr val="000000"/>
                </a:solidFill>
                <a:latin typeface="Arial" charset="0"/>
              </a:rPr>
              <a:t>5</a:t>
            </a:r>
            <a:r>
              <a:rPr lang="en-US" sz="2000" dirty="0" smtClean="0">
                <a:solidFill>
                  <a:srgbClr val="000000"/>
                </a:solidFill>
                <a:latin typeface="Symbol Std"/>
                <a:cs typeface="Symbol Std"/>
              </a:rPr>
              <a:t>′</a:t>
            </a:r>
            <a:endParaRPr lang="en-US" sz="2000" dirty="0">
              <a:solidFill>
                <a:srgbClr val="000000"/>
              </a:solidFill>
              <a:latin typeface="Symbol Std"/>
              <a:cs typeface="Symbol Std"/>
            </a:endParaRPr>
          </a:p>
        </p:txBody>
      </p:sp>
      <p:sp>
        <p:nvSpPr>
          <p:cNvPr id="16" name="Text Box 31"/>
          <p:cNvSpPr txBox="1">
            <a:spLocks noChangeArrowheads="1"/>
          </p:cNvSpPr>
          <p:nvPr/>
        </p:nvSpPr>
        <p:spPr bwMode="auto">
          <a:xfrm>
            <a:off x="6640066" y="2117904"/>
            <a:ext cx="226441" cy="2951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000" dirty="0" smtClean="0">
                <a:solidFill>
                  <a:srgbClr val="000000"/>
                </a:solidFill>
                <a:latin typeface="Arial" charset="0"/>
              </a:rPr>
              <a:t>5</a:t>
            </a:r>
            <a:r>
              <a:rPr lang="en-US" sz="2000" dirty="0" smtClean="0">
                <a:solidFill>
                  <a:srgbClr val="000000"/>
                </a:solidFill>
                <a:latin typeface="Symbol Std"/>
                <a:cs typeface="Symbol Std"/>
              </a:rPr>
              <a:t>′</a:t>
            </a:r>
            <a:endParaRPr lang="en-US" sz="2000" dirty="0">
              <a:solidFill>
                <a:srgbClr val="000000"/>
              </a:solidFill>
              <a:latin typeface="Symbol Std"/>
              <a:cs typeface="Symbol Std"/>
            </a:endParaRPr>
          </a:p>
        </p:txBody>
      </p:sp>
      <p:sp>
        <p:nvSpPr>
          <p:cNvPr id="17" name="Text Box 31"/>
          <p:cNvSpPr txBox="1">
            <a:spLocks noChangeArrowheads="1"/>
          </p:cNvSpPr>
          <p:nvPr/>
        </p:nvSpPr>
        <p:spPr bwMode="auto">
          <a:xfrm>
            <a:off x="6644303" y="941018"/>
            <a:ext cx="226441" cy="2951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000" dirty="0" smtClean="0">
                <a:solidFill>
                  <a:srgbClr val="000000"/>
                </a:solidFill>
                <a:latin typeface="Arial" charset="0"/>
              </a:rPr>
              <a:t>3</a:t>
            </a:r>
            <a:r>
              <a:rPr lang="en-US" sz="2000" dirty="0" smtClean="0">
                <a:solidFill>
                  <a:srgbClr val="000000"/>
                </a:solidFill>
                <a:latin typeface="Symbol Std"/>
                <a:cs typeface="Symbol Std"/>
              </a:rPr>
              <a:t>′</a:t>
            </a:r>
            <a:endParaRPr lang="en-US" sz="2000" dirty="0">
              <a:solidFill>
                <a:srgbClr val="000000"/>
              </a:solidFill>
              <a:latin typeface="Symbol Std"/>
              <a:cs typeface="Symbol Std"/>
            </a:endParaRPr>
          </a:p>
        </p:txBody>
      </p:sp>
      <p:sp>
        <p:nvSpPr>
          <p:cNvPr id="18" name="Text Box 31"/>
          <p:cNvSpPr txBox="1">
            <a:spLocks noChangeArrowheads="1"/>
          </p:cNvSpPr>
          <p:nvPr/>
        </p:nvSpPr>
        <p:spPr bwMode="auto">
          <a:xfrm>
            <a:off x="5192224" y="2122139"/>
            <a:ext cx="226441" cy="2951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000" dirty="0" smtClean="0">
                <a:solidFill>
                  <a:srgbClr val="000000"/>
                </a:solidFill>
                <a:latin typeface="Arial" charset="0"/>
              </a:rPr>
              <a:t>3</a:t>
            </a:r>
            <a:r>
              <a:rPr lang="en-US" sz="2000" dirty="0" smtClean="0">
                <a:solidFill>
                  <a:srgbClr val="000000"/>
                </a:solidFill>
                <a:latin typeface="Symbol Std"/>
                <a:cs typeface="Symbol Std"/>
              </a:rPr>
              <a:t>′</a:t>
            </a:r>
            <a:endParaRPr lang="en-US" sz="2000" dirty="0">
              <a:solidFill>
                <a:srgbClr val="000000"/>
              </a:solidFill>
              <a:latin typeface="Symbol Std"/>
              <a:cs typeface="Symbol Std"/>
            </a:endParaRPr>
          </a:p>
        </p:txBody>
      </p:sp>
      <p:sp>
        <p:nvSpPr>
          <p:cNvPr id="19" name="Text Box 31"/>
          <p:cNvSpPr txBox="1">
            <a:spLocks noChangeArrowheads="1"/>
          </p:cNvSpPr>
          <p:nvPr/>
        </p:nvSpPr>
        <p:spPr bwMode="auto">
          <a:xfrm>
            <a:off x="861530" y="2947619"/>
            <a:ext cx="1322869" cy="12687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lnSpc>
                <a:spcPct val="90000"/>
              </a:lnSpc>
            </a:pPr>
            <a:r>
              <a:rPr lang="en-US" sz="2100" dirty="0" smtClean="0">
                <a:solidFill>
                  <a:srgbClr val="000000"/>
                </a:solidFill>
                <a:latin typeface="Arial" charset="0"/>
              </a:rPr>
              <a:t>Cycle 1</a:t>
            </a:r>
            <a:br>
              <a:rPr lang="en-US" sz="2100" dirty="0" smtClean="0">
                <a:solidFill>
                  <a:srgbClr val="000000"/>
                </a:solidFill>
                <a:latin typeface="Arial" charset="0"/>
              </a:rPr>
            </a:br>
            <a:r>
              <a:rPr lang="en-US" sz="2100" dirty="0" smtClean="0">
                <a:solidFill>
                  <a:srgbClr val="000000"/>
                </a:solidFill>
                <a:latin typeface="Arial" charset="0"/>
              </a:rPr>
              <a:t>yields</a:t>
            </a:r>
            <a:br>
              <a:rPr lang="en-US" sz="2100" dirty="0" smtClean="0">
                <a:solidFill>
                  <a:srgbClr val="000000"/>
                </a:solidFill>
                <a:latin typeface="Arial" charset="0"/>
              </a:rPr>
            </a:br>
            <a:r>
              <a:rPr lang="en-US" sz="2100" dirty="0" smtClean="0">
                <a:solidFill>
                  <a:srgbClr val="000000"/>
                </a:solidFill>
                <a:latin typeface="Arial" charset="0"/>
              </a:rPr>
              <a:t>2</a:t>
            </a:r>
            <a:br>
              <a:rPr lang="en-US" sz="2100" dirty="0" smtClean="0">
                <a:solidFill>
                  <a:srgbClr val="000000"/>
                </a:solidFill>
                <a:latin typeface="Arial" charset="0"/>
              </a:rPr>
            </a:br>
            <a:r>
              <a:rPr lang="en-US" sz="2100" dirty="0" smtClean="0">
                <a:solidFill>
                  <a:srgbClr val="000000"/>
                </a:solidFill>
                <a:latin typeface="Arial" charset="0"/>
              </a:rPr>
              <a:t>molecules</a:t>
            </a:r>
            <a:endParaRPr lang="en-US" sz="2100" dirty="0">
              <a:solidFill>
                <a:srgbClr val="000000"/>
              </a:solidFill>
              <a:latin typeface="Arial" charset="0"/>
            </a:endParaRPr>
          </a:p>
        </p:txBody>
      </p:sp>
      <p:cxnSp>
        <p:nvCxnSpPr>
          <p:cNvPr id="20" name="Straight Connector 19"/>
          <p:cNvCxnSpPr/>
          <p:nvPr/>
        </p:nvCxnSpPr>
        <p:spPr bwMode="auto">
          <a:xfrm>
            <a:off x="6481565" y="3161833"/>
            <a:ext cx="503435" cy="48730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21" name="Straight Connector 20"/>
          <p:cNvCxnSpPr/>
          <p:nvPr/>
        </p:nvCxnSpPr>
        <p:spPr bwMode="auto">
          <a:xfrm flipV="1">
            <a:off x="5626432" y="3649133"/>
            <a:ext cx="1367035" cy="206967"/>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22" name="Text Box 31"/>
          <p:cNvSpPr txBox="1">
            <a:spLocks noChangeArrowheads="1"/>
          </p:cNvSpPr>
          <p:nvPr/>
        </p:nvSpPr>
        <p:spPr bwMode="auto">
          <a:xfrm>
            <a:off x="3274529" y="2562383"/>
            <a:ext cx="1441404" cy="299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lnSpc>
                <a:spcPct val="90000"/>
              </a:lnSpc>
            </a:pPr>
            <a:r>
              <a:rPr lang="en-US" sz="2100" dirty="0" smtClean="0">
                <a:solidFill>
                  <a:srgbClr val="000000"/>
                </a:solidFill>
                <a:latin typeface="Arial" charset="0"/>
              </a:rPr>
              <a:t>Annealing</a:t>
            </a:r>
            <a:endParaRPr lang="en-US" sz="2100" dirty="0">
              <a:solidFill>
                <a:srgbClr val="000000"/>
              </a:solidFill>
              <a:latin typeface="Arial" charset="0"/>
            </a:endParaRPr>
          </a:p>
        </p:txBody>
      </p:sp>
      <p:sp>
        <p:nvSpPr>
          <p:cNvPr id="23" name="Text Box 31"/>
          <p:cNvSpPr txBox="1">
            <a:spLocks noChangeArrowheads="1"/>
          </p:cNvSpPr>
          <p:nvPr/>
        </p:nvSpPr>
        <p:spPr bwMode="auto">
          <a:xfrm>
            <a:off x="7050662" y="3493715"/>
            <a:ext cx="1085805" cy="3078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lnSpc>
                <a:spcPct val="90000"/>
              </a:lnSpc>
            </a:pPr>
            <a:r>
              <a:rPr lang="en-US" sz="2100" dirty="0" smtClean="0">
                <a:solidFill>
                  <a:srgbClr val="000000"/>
                </a:solidFill>
                <a:latin typeface="Arial" charset="0"/>
              </a:rPr>
              <a:t>Primers</a:t>
            </a:r>
            <a:endParaRPr lang="en-US" sz="2100" dirty="0">
              <a:solidFill>
                <a:srgbClr val="000000"/>
              </a:solidFill>
              <a:latin typeface="Arial" charset="0"/>
            </a:endParaRPr>
          </a:p>
        </p:txBody>
      </p:sp>
    </p:spTree>
    <p:extLst>
      <p:ext uri="{BB962C8B-B14F-4D97-AF65-F5344CB8AC3E}">
        <p14:creationId xmlns:p14="http://schemas.microsoft.com/office/powerpoint/2010/main" val="55819218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_08bPCR_3-U.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04" y="399288"/>
            <a:ext cx="8546592" cy="5907024"/>
          </a:xfrm>
          <a:prstGeom prst="rect">
            <a:avLst/>
          </a:prstGeom>
        </p:spPr>
      </p:pic>
      <p:sp>
        <p:nvSpPr>
          <p:cNvPr id="9217" name="Rectangle 3"/>
          <p:cNvSpPr>
            <a:spLocks noGrp="1" noChangeArrowheads="1"/>
          </p:cNvSpPr>
          <p:nvPr>
            <p:ph type="ctrTitle"/>
          </p:nvPr>
        </p:nvSpPr>
        <p:spPr bwMode="auto">
          <a:xfrm>
            <a:off x="20638" y="0"/>
            <a:ext cx="5648325" cy="30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20.8b-3</a:t>
            </a:r>
            <a:endParaRPr lang="en-US" sz="1200" dirty="0">
              <a:latin typeface="Arial" charset="0"/>
            </a:endParaRPr>
          </a:p>
        </p:txBody>
      </p:sp>
      <p:cxnSp>
        <p:nvCxnSpPr>
          <p:cNvPr id="6" name="Straight Connector 5"/>
          <p:cNvCxnSpPr/>
          <p:nvPr/>
        </p:nvCxnSpPr>
        <p:spPr bwMode="auto">
          <a:xfrm>
            <a:off x="6481565" y="3161833"/>
            <a:ext cx="503435" cy="48730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nvGrpSpPr>
          <p:cNvPr id="7" name="Group 6"/>
          <p:cNvGrpSpPr/>
          <p:nvPr/>
        </p:nvGrpSpPr>
        <p:grpSpPr>
          <a:xfrm>
            <a:off x="2851777" y="982405"/>
            <a:ext cx="340157" cy="332258"/>
            <a:chOff x="2851777" y="982405"/>
            <a:chExt cx="340157" cy="332258"/>
          </a:xfrm>
        </p:grpSpPr>
        <p:sp>
          <p:nvSpPr>
            <p:cNvPr id="8" name="Oval 7"/>
            <p:cNvSpPr/>
            <p:nvPr/>
          </p:nvSpPr>
          <p:spPr bwMode="auto">
            <a:xfrm>
              <a:off x="2866593" y="993273"/>
              <a:ext cx="321390" cy="321390"/>
            </a:xfrm>
            <a:prstGeom prst="ellipse">
              <a:avLst/>
            </a:prstGeom>
            <a:solidFill>
              <a:srgbClr val="0093C5"/>
            </a:solidFill>
            <a:ln w="9525" cap="flat" cmpd="sng" algn="ctr">
              <a:solidFill>
                <a:srgbClr val="0093C5"/>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9" name="Text Box 31"/>
            <p:cNvSpPr txBox="1">
              <a:spLocks noChangeArrowheads="1"/>
            </p:cNvSpPr>
            <p:nvPr/>
          </p:nvSpPr>
          <p:spPr bwMode="auto">
            <a:xfrm>
              <a:off x="2851777" y="982405"/>
              <a:ext cx="340157" cy="321462"/>
            </a:xfrm>
            <a:prstGeom prst="rect">
              <a:avLst/>
            </a:prstGeom>
            <a:noFill/>
            <a:ln w="6350" cmpd="sng">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2000" dirty="0" smtClean="0">
                  <a:solidFill>
                    <a:srgbClr val="FFFFFF"/>
                  </a:solidFill>
                  <a:latin typeface="Arial" charset="0"/>
                </a:rPr>
                <a:t>1</a:t>
              </a:r>
              <a:endParaRPr lang="en-US" sz="2000" dirty="0">
                <a:solidFill>
                  <a:srgbClr val="FFFFFF"/>
                </a:solidFill>
                <a:latin typeface="Arial" charset="0"/>
              </a:endParaRPr>
            </a:p>
          </p:txBody>
        </p:sp>
      </p:grpSp>
      <p:grpSp>
        <p:nvGrpSpPr>
          <p:cNvPr id="10" name="Group 9"/>
          <p:cNvGrpSpPr/>
          <p:nvPr/>
        </p:nvGrpSpPr>
        <p:grpSpPr>
          <a:xfrm>
            <a:off x="2856010" y="2548738"/>
            <a:ext cx="340157" cy="332258"/>
            <a:chOff x="2851777" y="982405"/>
            <a:chExt cx="340157" cy="332258"/>
          </a:xfrm>
        </p:grpSpPr>
        <p:sp>
          <p:nvSpPr>
            <p:cNvPr id="11" name="Oval 10"/>
            <p:cNvSpPr/>
            <p:nvPr/>
          </p:nvSpPr>
          <p:spPr bwMode="auto">
            <a:xfrm>
              <a:off x="2866593" y="993273"/>
              <a:ext cx="321390" cy="321390"/>
            </a:xfrm>
            <a:prstGeom prst="ellipse">
              <a:avLst/>
            </a:prstGeom>
            <a:solidFill>
              <a:srgbClr val="0093C5"/>
            </a:solidFill>
            <a:ln w="9525" cap="flat" cmpd="sng" algn="ctr">
              <a:solidFill>
                <a:srgbClr val="0093C5"/>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2" name="Text Box 31"/>
            <p:cNvSpPr txBox="1">
              <a:spLocks noChangeArrowheads="1"/>
            </p:cNvSpPr>
            <p:nvPr/>
          </p:nvSpPr>
          <p:spPr bwMode="auto">
            <a:xfrm>
              <a:off x="2851777" y="982405"/>
              <a:ext cx="340157" cy="321462"/>
            </a:xfrm>
            <a:prstGeom prst="rect">
              <a:avLst/>
            </a:prstGeom>
            <a:noFill/>
            <a:ln w="6350" cmpd="sng">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2000" dirty="0" smtClean="0">
                  <a:solidFill>
                    <a:srgbClr val="FFFFFF"/>
                  </a:solidFill>
                  <a:latin typeface="Arial" charset="0"/>
                </a:rPr>
                <a:t>2</a:t>
              </a:r>
              <a:endParaRPr lang="en-US" sz="2000" dirty="0">
                <a:solidFill>
                  <a:srgbClr val="FFFFFF"/>
                </a:solidFill>
                <a:latin typeface="Arial" charset="0"/>
              </a:endParaRPr>
            </a:p>
          </p:txBody>
        </p:sp>
      </p:grpSp>
      <p:grpSp>
        <p:nvGrpSpPr>
          <p:cNvPr id="13" name="Group 12"/>
          <p:cNvGrpSpPr/>
          <p:nvPr/>
        </p:nvGrpSpPr>
        <p:grpSpPr>
          <a:xfrm>
            <a:off x="2843310" y="4309805"/>
            <a:ext cx="340157" cy="332258"/>
            <a:chOff x="2851777" y="982405"/>
            <a:chExt cx="340157" cy="332258"/>
          </a:xfrm>
        </p:grpSpPr>
        <p:sp>
          <p:nvSpPr>
            <p:cNvPr id="14" name="Oval 13"/>
            <p:cNvSpPr/>
            <p:nvPr/>
          </p:nvSpPr>
          <p:spPr bwMode="auto">
            <a:xfrm>
              <a:off x="2866593" y="993273"/>
              <a:ext cx="321390" cy="321390"/>
            </a:xfrm>
            <a:prstGeom prst="ellipse">
              <a:avLst/>
            </a:prstGeom>
            <a:solidFill>
              <a:srgbClr val="0093C5"/>
            </a:solidFill>
            <a:ln w="9525" cap="flat" cmpd="sng" algn="ctr">
              <a:solidFill>
                <a:srgbClr val="0093C5"/>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5" name="Text Box 31"/>
            <p:cNvSpPr txBox="1">
              <a:spLocks noChangeArrowheads="1"/>
            </p:cNvSpPr>
            <p:nvPr/>
          </p:nvSpPr>
          <p:spPr bwMode="auto">
            <a:xfrm>
              <a:off x="2851777" y="982405"/>
              <a:ext cx="340157" cy="321462"/>
            </a:xfrm>
            <a:prstGeom prst="rect">
              <a:avLst/>
            </a:prstGeom>
            <a:noFill/>
            <a:ln w="6350" cmpd="sng">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2000" dirty="0" smtClean="0">
                  <a:solidFill>
                    <a:srgbClr val="FFFFFF"/>
                  </a:solidFill>
                  <a:latin typeface="Arial" charset="0"/>
                </a:rPr>
                <a:t>3</a:t>
              </a:r>
              <a:endParaRPr lang="en-US" sz="2000" dirty="0">
                <a:solidFill>
                  <a:srgbClr val="FFFFFF"/>
                </a:solidFill>
                <a:latin typeface="Arial" charset="0"/>
              </a:endParaRPr>
            </a:p>
          </p:txBody>
        </p:sp>
      </p:grpSp>
      <p:sp>
        <p:nvSpPr>
          <p:cNvPr id="16" name="Text Box 31"/>
          <p:cNvSpPr txBox="1">
            <a:spLocks noChangeArrowheads="1"/>
          </p:cNvSpPr>
          <p:nvPr/>
        </p:nvSpPr>
        <p:spPr bwMode="auto">
          <a:xfrm>
            <a:off x="3274529" y="996049"/>
            <a:ext cx="1797006" cy="3078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lnSpc>
                <a:spcPct val="90000"/>
              </a:lnSpc>
            </a:pPr>
            <a:r>
              <a:rPr lang="en-US" sz="2100" dirty="0" smtClean="0">
                <a:solidFill>
                  <a:srgbClr val="000000"/>
                </a:solidFill>
                <a:latin typeface="Arial" charset="0"/>
              </a:rPr>
              <a:t>Denaturation</a:t>
            </a:r>
            <a:endParaRPr lang="en-US" sz="2100" dirty="0">
              <a:solidFill>
                <a:srgbClr val="000000"/>
              </a:solidFill>
              <a:latin typeface="Arial" charset="0"/>
            </a:endParaRPr>
          </a:p>
        </p:txBody>
      </p:sp>
      <p:sp>
        <p:nvSpPr>
          <p:cNvPr id="17" name="Text Box 31"/>
          <p:cNvSpPr txBox="1">
            <a:spLocks noChangeArrowheads="1"/>
          </p:cNvSpPr>
          <p:nvPr/>
        </p:nvSpPr>
        <p:spPr bwMode="auto">
          <a:xfrm>
            <a:off x="370458" y="369517"/>
            <a:ext cx="1416008" cy="3501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200" dirty="0" smtClean="0">
                <a:solidFill>
                  <a:srgbClr val="FF6600"/>
                </a:solidFill>
                <a:latin typeface="Arial" charset="0"/>
              </a:rPr>
              <a:t>Technique</a:t>
            </a:r>
            <a:endParaRPr lang="en-US" sz="2200" dirty="0">
              <a:solidFill>
                <a:srgbClr val="FF6600"/>
              </a:solidFill>
              <a:latin typeface="Arial" charset="0"/>
            </a:endParaRPr>
          </a:p>
        </p:txBody>
      </p:sp>
      <p:sp>
        <p:nvSpPr>
          <p:cNvPr id="18" name="Text Box 31"/>
          <p:cNvSpPr txBox="1">
            <a:spLocks noChangeArrowheads="1"/>
          </p:cNvSpPr>
          <p:nvPr/>
        </p:nvSpPr>
        <p:spPr bwMode="auto">
          <a:xfrm>
            <a:off x="5187991" y="936784"/>
            <a:ext cx="226441" cy="2951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000" dirty="0" smtClean="0">
                <a:solidFill>
                  <a:srgbClr val="000000"/>
                </a:solidFill>
                <a:latin typeface="Arial" charset="0"/>
              </a:rPr>
              <a:t>5</a:t>
            </a:r>
            <a:r>
              <a:rPr lang="en-US" sz="2000" dirty="0" smtClean="0">
                <a:solidFill>
                  <a:srgbClr val="000000"/>
                </a:solidFill>
                <a:latin typeface="Symbol Std"/>
                <a:cs typeface="Symbol Std"/>
              </a:rPr>
              <a:t>′</a:t>
            </a:r>
            <a:endParaRPr lang="en-US" sz="2000" dirty="0">
              <a:solidFill>
                <a:srgbClr val="000000"/>
              </a:solidFill>
              <a:latin typeface="Symbol Std"/>
              <a:cs typeface="Symbol Std"/>
            </a:endParaRPr>
          </a:p>
        </p:txBody>
      </p:sp>
      <p:sp>
        <p:nvSpPr>
          <p:cNvPr id="19" name="Text Box 31"/>
          <p:cNvSpPr txBox="1">
            <a:spLocks noChangeArrowheads="1"/>
          </p:cNvSpPr>
          <p:nvPr/>
        </p:nvSpPr>
        <p:spPr bwMode="auto">
          <a:xfrm>
            <a:off x="6640066" y="2117904"/>
            <a:ext cx="226441" cy="2951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000" dirty="0" smtClean="0">
                <a:solidFill>
                  <a:srgbClr val="000000"/>
                </a:solidFill>
                <a:latin typeface="Arial" charset="0"/>
              </a:rPr>
              <a:t>5</a:t>
            </a:r>
            <a:r>
              <a:rPr lang="en-US" sz="2000" dirty="0" smtClean="0">
                <a:solidFill>
                  <a:srgbClr val="000000"/>
                </a:solidFill>
                <a:latin typeface="Symbol Std"/>
                <a:cs typeface="Symbol Std"/>
              </a:rPr>
              <a:t>′</a:t>
            </a:r>
            <a:endParaRPr lang="en-US" sz="2000" dirty="0">
              <a:solidFill>
                <a:srgbClr val="000000"/>
              </a:solidFill>
              <a:latin typeface="Symbol Std"/>
              <a:cs typeface="Symbol Std"/>
            </a:endParaRPr>
          </a:p>
        </p:txBody>
      </p:sp>
      <p:sp>
        <p:nvSpPr>
          <p:cNvPr id="20" name="Text Box 31"/>
          <p:cNvSpPr txBox="1">
            <a:spLocks noChangeArrowheads="1"/>
          </p:cNvSpPr>
          <p:nvPr/>
        </p:nvSpPr>
        <p:spPr bwMode="auto">
          <a:xfrm>
            <a:off x="6644303" y="941018"/>
            <a:ext cx="226441" cy="2951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000" dirty="0" smtClean="0">
                <a:solidFill>
                  <a:srgbClr val="000000"/>
                </a:solidFill>
                <a:latin typeface="Arial" charset="0"/>
              </a:rPr>
              <a:t>3</a:t>
            </a:r>
            <a:r>
              <a:rPr lang="en-US" sz="2000" dirty="0" smtClean="0">
                <a:solidFill>
                  <a:srgbClr val="000000"/>
                </a:solidFill>
                <a:latin typeface="Symbol Std"/>
                <a:cs typeface="Symbol Std"/>
              </a:rPr>
              <a:t>′</a:t>
            </a:r>
            <a:endParaRPr lang="en-US" sz="2000" dirty="0">
              <a:solidFill>
                <a:srgbClr val="000000"/>
              </a:solidFill>
              <a:latin typeface="Symbol Std"/>
              <a:cs typeface="Symbol Std"/>
            </a:endParaRPr>
          </a:p>
        </p:txBody>
      </p:sp>
      <p:sp>
        <p:nvSpPr>
          <p:cNvPr id="21" name="Text Box 31"/>
          <p:cNvSpPr txBox="1">
            <a:spLocks noChangeArrowheads="1"/>
          </p:cNvSpPr>
          <p:nvPr/>
        </p:nvSpPr>
        <p:spPr bwMode="auto">
          <a:xfrm>
            <a:off x="5192224" y="2122139"/>
            <a:ext cx="226441" cy="2951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000" dirty="0" smtClean="0">
                <a:solidFill>
                  <a:srgbClr val="000000"/>
                </a:solidFill>
                <a:latin typeface="Arial" charset="0"/>
              </a:rPr>
              <a:t>3</a:t>
            </a:r>
            <a:r>
              <a:rPr lang="en-US" sz="2000" dirty="0" smtClean="0">
                <a:solidFill>
                  <a:srgbClr val="000000"/>
                </a:solidFill>
                <a:latin typeface="Symbol Std"/>
                <a:cs typeface="Symbol Std"/>
              </a:rPr>
              <a:t>′</a:t>
            </a:r>
            <a:endParaRPr lang="en-US" sz="2000" dirty="0">
              <a:solidFill>
                <a:srgbClr val="000000"/>
              </a:solidFill>
              <a:latin typeface="Symbol Std"/>
              <a:cs typeface="Symbol Std"/>
            </a:endParaRPr>
          </a:p>
        </p:txBody>
      </p:sp>
      <p:sp>
        <p:nvSpPr>
          <p:cNvPr id="22" name="Text Box 31"/>
          <p:cNvSpPr txBox="1">
            <a:spLocks noChangeArrowheads="1"/>
          </p:cNvSpPr>
          <p:nvPr/>
        </p:nvSpPr>
        <p:spPr bwMode="auto">
          <a:xfrm>
            <a:off x="861530" y="2947619"/>
            <a:ext cx="1322869" cy="12687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lnSpc>
                <a:spcPct val="90000"/>
              </a:lnSpc>
            </a:pPr>
            <a:r>
              <a:rPr lang="en-US" sz="2100" dirty="0" smtClean="0">
                <a:solidFill>
                  <a:srgbClr val="000000"/>
                </a:solidFill>
                <a:latin typeface="Arial" charset="0"/>
              </a:rPr>
              <a:t>Cycle 1</a:t>
            </a:r>
            <a:br>
              <a:rPr lang="en-US" sz="2100" dirty="0" smtClean="0">
                <a:solidFill>
                  <a:srgbClr val="000000"/>
                </a:solidFill>
                <a:latin typeface="Arial" charset="0"/>
              </a:rPr>
            </a:br>
            <a:r>
              <a:rPr lang="en-US" sz="2100" dirty="0" smtClean="0">
                <a:solidFill>
                  <a:srgbClr val="000000"/>
                </a:solidFill>
                <a:latin typeface="Arial" charset="0"/>
              </a:rPr>
              <a:t>yields</a:t>
            </a:r>
            <a:br>
              <a:rPr lang="en-US" sz="2100" dirty="0" smtClean="0">
                <a:solidFill>
                  <a:srgbClr val="000000"/>
                </a:solidFill>
                <a:latin typeface="Arial" charset="0"/>
              </a:rPr>
            </a:br>
            <a:r>
              <a:rPr lang="en-US" sz="2100" dirty="0" smtClean="0">
                <a:solidFill>
                  <a:srgbClr val="000000"/>
                </a:solidFill>
                <a:latin typeface="Arial" charset="0"/>
              </a:rPr>
              <a:t>2</a:t>
            </a:r>
            <a:br>
              <a:rPr lang="en-US" sz="2100" dirty="0" smtClean="0">
                <a:solidFill>
                  <a:srgbClr val="000000"/>
                </a:solidFill>
                <a:latin typeface="Arial" charset="0"/>
              </a:rPr>
            </a:br>
            <a:r>
              <a:rPr lang="en-US" sz="2100" dirty="0" smtClean="0">
                <a:solidFill>
                  <a:srgbClr val="000000"/>
                </a:solidFill>
                <a:latin typeface="Arial" charset="0"/>
              </a:rPr>
              <a:t>molecules</a:t>
            </a:r>
            <a:endParaRPr lang="en-US" sz="2100" dirty="0">
              <a:solidFill>
                <a:srgbClr val="000000"/>
              </a:solidFill>
              <a:latin typeface="Arial" charset="0"/>
            </a:endParaRPr>
          </a:p>
        </p:txBody>
      </p:sp>
      <p:cxnSp>
        <p:nvCxnSpPr>
          <p:cNvPr id="23" name="Straight Connector 22"/>
          <p:cNvCxnSpPr/>
          <p:nvPr/>
        </p:nvCxnSpPr>
        <p:spPr bwMode="auto">
          <a:xfrm flipV="1">
            <a:off x="5626432" y="3649133"/>
            <a:ext cx="1367035" cy="206967"/>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25" name="Straight Connector 24"/>
          <p:cNvCxnSpPr/>
          <p:nvPr/>
        </p:nvCxnSpPr>
        <p:spPr bwMode="auto">
          <a:xfrm flipV="1">
            <a:off x="5626432" y="5096933"/>
            <a:ext cx="1367035" cy="14770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28" name="Straight Connector 27"/>
          <p:cNvCxnSpPr/>
          <p:nvPr/>
        </p:nvCxnSpPr>
        <p:spPr bwMode="auto">
          <a:xfrm flipV="1">
            <a:off x="6659365" y="5101167"/>
            <a:ext cx="317168" cy="143466"/>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29" name="Text Box 31"/>
          <p:cNvSpPr txBox="1">
            <a:spLocks noChangeArrowheads="1"/>
          </p:cNvSpPr>
          <p:nvPr/>
        </p:nvSpPr>
        <p:spPr bwMode="auto">
          <a:xfrm>
            <a:off x="3274529" y="2562383"/>
            <a:ext cx="1441404" cy="299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lnSpc>
                <a:spcPct val="90000"/>
              </a:lnSpc>
            </a:pPr>
            <a:r>
              <a:rPr lang="en-US" sz="2100" dirty="0" smtClean="0">
                <a:solidFill>
                  <a:srgbClr val="000000"/>
                </a:solidFill>
                <a:latin typeface="Arial" charset="0"/>
              </a:rPr>
              <a:t>Annealing</a:t>
            </a:r>
            <a:endParaRPr lang="en-US" sz="2100" dirty="0">
              <a:solidFill>
                <a:srgbClr val="000000"/>
              </a:solidFill>
              <a:latin typeface="Arial" charset="0"/>
            </a:endParaRPr>
          </a:p>
        </p:txBody>
      </p:sp>
      <p:sp>
        <p:nvSpPr>
          <p:cNvPr id="30" name="Text Box 31"/>
          <p:cNvSpPr txBox="1">
            <a:spLocks noChangeArrowheads="1"/>
          </p:cNvSpPr>
          <p:nvPr/>
        </p:nvSpPr>
        <p:spPr bwMode="auto">
          <a:xfrm>
            <a:off x="3240663" y="4331916"/>
            <a:ext cx="1356737" cy="2993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lnSpc>
                <a:spcPct val="90000"/>
              </a:lnSpc>
            </a:pPr>
            <a:r>
              <a:rPr lang="en-US" sz="2100" dirty="0" smtClean="0">
                <a:solidFill>
                  <a:srgbClr val="000000"/>
                </a:solidFill>
                <a:latin typeface="Arial" charset="0"/>
              </a:rPr>
              <a:t>Extension</a:t>
            </a:r>
            <a:endParaRPr lang="en-US" sz="2100" dirty="0">
              <a:solidFill>
                <a:srgbClr val="000000"/>
              </a:solidFill>
              <a:latin typeface="Arial" charset="0"/>
            </a:endParaRPr>
          </a:p>
        </p:txBody>
      </p:sp>
      <p:sp>
        <p:nvSpPr>
          <p:cNvPr id="31" name="Text Box 31"/>
          <p:cNvSpPr txBox="1">
            <a:spLocks noChangeArrowheads="1"/>
          </p:cNvSpPr>
          <p:nvPr/>
        </p:nvSpPr>
        <p:spPr bwMode="auto">
          <a:xfrm>
            <a:off x="7050662" y="3493715"/>
            <a:ext cx="1085805" cy="3078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lnSpc>
                <a:spcPct val="90000"/>
              </a:lnSpc>
            </a:pPr>
            <a:r>
              <a:rPr lang="en-US" sz="2100" dirty="0" smtClean="0">
                <a:solidFill>
                  <a:srgbClr val="000000"/>
                </a:solidFill>
                <a:latin typeface="Arial" charset="0"/>
              </a:rPr>
              <a:t>Primers</a:t>
            </a:r>
            <a:endParaRPr lang="en-US" sz="2100" dirty="0">
              <a:solidFill>
                <a:srgbClr val="000000"/>
              </a:solidFill>
              <a:latin typeface="Arial" charset="0"/>
            </a:endParaRPr>
          </a:p>
        </p:txBody>
      </p:sp>
      <p:sp>
        <p:nvSpPr>
          <p:cNvPr id="32" name="Text Box 31"/>
          <p:cNvSpPr txBox="1">
            <a:spLocks noChangeArrowheads="1"/>
          </p:cNvSpPr>
          <p:nvPr/>
        </p:nvSpPr>
        <p:spPr bwMode="auto">
          <a:xfrm>
            <a:off x="7033730" y="4924582"/>
            <a:ext cx="1661537" cy="6972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lnSpc>
                <a:spcPct val="90000"/>
              </a:lnSpc>
            </a:pPr>
            <a:r>
              <a:rPr lang="en-US" sz="2100" dirty="0" smtClean="0">
                <a:solidFill>
                  <a:srgbClr val="000000"/>
                </a:solidFill>
                <a:latin typeface="Arial" charset="0"/>
              </a:rPr>
              <a:t>New</a:t>
            </a:r>
            <a:br>
              <a:rPr lang="en-US" sz="2100" dirty="0" smtClean="0">
                <a:solidFill>
                  <a:srgbClr val="000000"/>
                </a:solidFill>
                <a:latin typeface="Arial" charset="0"/>
              </a:rPr>
            </a:br>
            <a:r>
              <a:rPr lang="en-US" sz="2100" dirty="0" smtClean="0">
                <a:solidFill>
                  <a:srgbClr val="000000"/>
                </a:solidFill>
                <a:latin typeface="Arial" charset="0"/>
              </a:rPr>
              <a:t>nucleotides</a:t>
            </a:r>
            <a:endParaRPr lang="en-US" sz="2100" dirty="0">
              <a:solidFill>
                <a:srgbClr val="000000"/>
              </a:solidFill>
              <a:latin typeface="Arial" charset="0"/>
            </a:endParaRPr>
          </a:p>
        </p:txBody>
      </p:sp>
    </p:spTree>
    <p:extLst>
      <p:ext uri="{BB962C8B-B14F-4D97-AF65-F5344CB8AC3E}">
        <p14:creationId xmlns:p14="http://schemas.microsoft.com/office/powerpoint/2010/main" val="281241867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_08cPCR-U.jpg"/>
          <p:cNvPicPr>
            <a:picLocks noChangeAspect="1"/>
          </p:cNvPicPr>
          <p:nvPr/>
        </p:nvPicPr>
        <p:blipFill rotWithShape="1">
          <a:blip r:embed="rId3">
            <a:extLst>
              <a:ext uri="{28A0092B-C50C-407E-A947-70E740481C1C}">
                <a14:useLocalDpi xmlns:a14="http://schemas.microsoft.com/office/drawing/2010/main" val="0"/>
              </a:ext>
            </a:extLst>
          </a:blip>
          <a:srcRect b="18542"/>
          <a:stretch/>
        </p:blipFill>
        <p:spPr>
          <a:xfrm>
            <a:off x="298704" y="716280"/>
            <a:ext cx="8546592" cy="4295335"/>
          </a:xfrm>
          <a:prstGeom prst="rect">
            <a:avLst/>
          </a:prstGeom>
        </p:spPr>
      </p:pic>
      <p:sp>
        <p:nvSpPr>
          <p:cNvPr id="9217" name="Rectangle 3"/>
          <p:cNvSpPr>
            <a:spLocks noGrp="1" noChangeArrowheads="1"/>
          </p:cNvSpPr>
          <p:nvPr>
            <p:ph type="ctrTitle"/>
          </p:nvPr>
        </p:nvSpPr>
        <p:spPr bwMode="auto">
          <a:xfrm>
            <a:off x="20638" y="0"/>
            <a:ext cx="5648325" cy="30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20.8c</a:t>
            </a:r>
            <a:endParaRPr lang="en-US" sz="1200" dirty="0">
              <a:latin typeface="Arial" charset="0"/>
            </a:endParaRPr>
          </a:p>
        </p:txBody>
      </p:sp>
      <p:sp>
        <p:nvSpPr>
          <p:cNvPr id="7" name="Text Box 31"/>
          <p:cNvSpPr txBox="1">
            <a:spLocks noChangeArrowheads="1"/>
          </p:cNvSpPr>
          <p:nvPr/>
        </p:nvSpPr>
        <p:spPr bwMode="auto">
          <a:xfrm>
            <a:off x="370458" y="674329"/>
            <a:ext cx="1416008" cy="3501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200" dirty="0" smtClean="0">
                <a:solidFill>
                  <a:srgbClr val="FF6600"/>
                </a:solidFill>
                <a:latin typeface="Arial" charset="0"/>
              </a:rPr>
              <a:t>Technique</a:t>
            </a:r>
            <a:endParaRPr lang="en-US" sz="2200" dirty="0">
              <a:solidFill>
                <a:srgbClr val="FF6600"/>
              </a:solidFill>
              <a:latin typeface="Arial" charset="0"/>
            </a:endParaRPr>
          </a:p>
        </p:txBody>
      </p:sp>
      <p:sp>
        <p:nvSpPr>
          <p:cNvPr id="8" name="Text Box 31"/>
          <p:cNvSpPr txBox="1">
            <a:spLocks noChangeArrowheads="1"/>
          </p:cNvSpPr>
          <p:nvPr/>
        </p:nvSpPr>
        <p:spPr bwMode="auto">
          <a:xfrm>
            <a:off x="878460" y="1457499"/>
            <a:ext cx="1322869" cy="12687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lnSpc>
                <a:spcPct val="90000"/>
              </a:lnSpc>
            </a:pPr>
            <a:r>
              <a:rPr lang="en-US" sz="2100" dirty="0" smtClean="0">
                <a:solidFill>
                  <a:srgbClr val="000000"/>
                </a:solidFill>
                <a:latin typeface="Arial" charset="0"/>
              </a:rPr>
              <a:t>Cycle 2</a:t>
            </a:r>
            <a:br>
              <a:rPr lang="en-US" sz="2100" dirty="0" smtClean="0">
                <a:solidFill>
                  <a:srgbClr val="000000"/>
                </a:solidFill>
                <a:latin typeface="Arial" charset="0"/>
              </a:rPr>
            </a:br>
            <a:r>
              <a:rPr lang="en-US" sz="2100" dirty="0" smtClean="0">
                <a:solidFill>
                  <a:srgbClr val="000000"/>
                </a:solidFill>
                <a:latin typeface="Arial" charset="0"/>
              </a:rPr>
              <a:t>yields</a:t>
            </a:r>
            <a:br>
              <a:rPr lang="en-US" sz="2100" dirty="0" smtClean="0">
                <a:solidFill>
                  <a:srgbClr val="000000"/>
                </a:solidFill>
                <a:latin typeface="Arial" charset="0"/>
              </a:rPr>
            </a:br>
            <a:r>
              <a:rPr lang="en-US" sz="2100" dirty="0" smtClean="0">
                <a:solidFill>
                  <a:srgbClr val="000000"/>
                </a:solidFill>
                <a:latin typeface="Arial" charset="0"/>
              </a:rPr>
              <a:t>4</a:t>
            </a:r>
            <a:br>
              <a:rPr lang="en-US" sz="2100" dirty="0" smtClean="0">
                <a:solidFill>
                  <a:srgbClr val="000000"/>
                </a:solidFill>
                <a:latin typeface="Arial" charset="0"/>
              </a:rPr>
            </a:br>
            <a:r>
              <a:rPr lang="en-US" sz="2100" dirty="0" smtClean="0">
                <a:solidFill>
                  <a:srgbClr val="000000"/>
                </a:solidFill>
                <a:latin typeface="Arial" charset="0"/>
              </a:rPr>
              <a:t>molecules</a:t>
            </a:r>
            <a:endParaRPr lang="en-US" sz="2100" dirty="0">
              <a:solidFill>
                <a:srgbClr val="000000"/>
              </a:solidFill>
              <a:latin typeface="Arial" charset="0"/>
            </a:endParaRPr>
          </a:p>
        </p:txBody>
      </p:sp>
      <p:sp>
        <p:nvSpPr>
          <p:cNvPr id="9" name="Text Box 31"/>
          <p:cNvSpPr txBox="1">
            <a:spLocks noChangeArrowheads="1"/>
          </p:cNvSpPr>
          <p:nvPr/>
        </p:nvSpPr>
        <p:spPr bwMode="auto">
          <a:xfrm>
            <a:off x="480528" y="3116966"/>
            <a:ext cx="2059473" cy="18275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lnSpc>
                <a:spcPct val="90000"/>
              </a:lnSpc>
            </a:pPr>
            <a:r>
              <a:rPr lang="en-US" sz="2100" dirty="0" smtClean="0">
                <a:solidFill>
                  <a:srgbClr val="000000"/>
                </a:solidFill>
                <a:latin typeface="Arial" charset="0"/>
              </a:rPr>
              <a:t>Cycle 3 yields</a:t>
            </a:r>
            <a:r>
              <a:rPr lang="en-US" sz="2100" dirty="0">
                <a:solidFill>
                  <a:srgbClr val="000000"/>
                </a:solidFill>
                <a:latin typeface="Arial" charset="0"/>
              </a:rPr>
              <a:t> </a:t>
            </a:r>
            <a:r>
              <a:rPr lang="en-US" sz="2100" dirty="0" smtClean="0">
                <a:solidFill>
                  <a:srgbClr val="000000"/>
                </a:solidFill>
                <a:latin typeface="Arial" charset="0"/>
              </a:rPr>
              <a:t>8</a:t>
            </a:r>
            <a:br>
              <a:rPr lang="en-US" sz="2100" dirty="0" smtClean="0">
                <a:solidFill>
                  <a:srgbClr val="000000"/>
                </a:solidFill>
                <a:latin typeface="Arial" charset="0"/>
              </a:rPr>
            </a:br>
            <a:r>
              <a:rPr lang="en-US" sz="2100" dirty="0" smtClean="0">
                <a:solidFill>
                  <a:srgbClr val="000000"/>
                </a:solidFill>
                <a:latin typeface="Arial" charset="0"/>
              </a:rPr>
              <a:t>molecules;</a:t>
            </a:r>
            <a:br>
              <a:rPr lang="en-US" sz="2100" dirty="0" smtClean="0">
                <a:solidFill>
                  <a:srgbClr val="000000"/>
                </a:solidFill>
                <a:latin typeface="Arial" charset="0"/>
              </a:rPr>
            </a:br>
            <a:r>
              <a:rPr lang="en-US" sz="2100" dirty="0" smtClean="0">
                <a:solidFill>
                  <a:srgbClr val="000000"/>
                </a:solidFill>
                <a:latin typeface="Arial" charset="0"/>
              </a:rPr>
              <a:t>2 molecules</a:t>
            </a:r>
            <a:br>
              <a:rPr lang="en-US" sz="2100" dirty="0" smtClean="0">
                <a:solidFill>
                  <a:srgbClr val="000000"/>
                </a:solidFill>
                <a:latin typeface="Arial" charset="0"/>
              </a:rPr>
            </a:br>
            <a:r>
              <a:rPr lang="en-US" sz="2100" dirty="0" smtClean="0">
                <a:solidFill>
                  <a:srgbClr val="000000"/>
                </a:solidFill>
                <a:latin typeface="Arial" charset="0"/>
              </a:rPr>
              <a:t>(in white boxes)</a:t>
            </a:r>
            <a:br>
              <a:rPr lang="en-US" sz="2100" dirty="0" smtClean="0">
                <a:solidFill>
                  <a:srgbClr val="000000"/>
                </a:solidFill>
                <a:latin typeface="Arial" charset="0"/>
              </a:rPr>
            </a:br>
            <a:r>
              <a:rPr lang="en-US" sz="2100" dirty="0" smtClean="0">
                <a:solidFill>
                  <a:srgbClr val="000000"/>
                </a:solidFill>
                <a:latin typeface="Arial" charset="0"/>
              </a:rPr>
              <a:t>match target</a:t>
            </a:r>
            <a:br>
              <a:rPr lang="en-US" sz="2100" dirty="0" smtClean="0">
                <a:solidFill>
                  <a:srgbClr val="000000"/>
                </a:solidFill>
                <a:latin typeface="Arial" charset="0"/>
              </a:rPr>
            </a:br>
            <a:r>
              <a:rPr lang="en-US" sz="2100" dirty="0" smtClean="0">
                <a:solidFill>
                  <a:srgbClr val="000000"/>
                </a:solidFill>
                <a:latin typeface="Arial" charset="0"/>
              </a:rPr>
              <a:t>sequence</a:t>
            </a:r>
            <a:endParaRPr lang="en-US" sz="2100" dirty="0">
              <a:solidFill>
                <a:srgbClr val="000000"/>
              </a:solidFill>
              <a:latin typeface="Arial" charset="0"/>
            </a:endParaRPr>
          </a:p>
        </p:txBody>
      </p:sp>
      <p:sp>
        <p:nvSpPr>
          <p:cNvPr id="10" name="Text Box 31"/>
          <p:cNvSpPr txBox="1">
            <a:spLocks noChangeArrowheads="1"/>
          </p:cNvSpPr>
          <p:nvPr/>
        </p:nvSpPr>
        <p:spPr bwMode="auto">
          <a:xfrm>
            <a:off x="370461" y="5309831"/>
            <a:ext cx="8248607" cy="6168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100" dirty="0" smtClean="0">
                <a:solidFill>
                  <a:srgbClr val="FF6600"/>
                </a:solidFill>
                <a:latin typeface="Arial" charset="0"/>
              </a:rPr>
              <a:t>Results</a:t>
            </a:r>
            <a:r>
              <a:rPr lang="en-US" sz="2100" dirty="0" smtClean="0">
                <a:solidFill>
                  <a:srgbClr val="000000"/>
                </a:solidFill>
                <a:latin typeface="Arial" charset="0"/>
              </a:rPr>
              <a:t> After 30 more cycles, over 1 billion (10</a:t>
            </a:r>
            <a:r>
              <a:rPr lang="en-US" sz="2100" baseline="30000" dirty="0" smtClean="0">
                <a:solidFill>
                  <a:srgbClr val="000000"/>
                </a:solidFill>
                <a:latin typeface="Arial" charset="0"/>
              </a:rPr>
              <a:t>9</a:t>
            </a:r>
            <a:r>
              <a:rPr lang="en-US" sz="2100" dirty="0" smtClean="0">
                <a:solidFill>
                  <a:srgbClr val="000000"/>
                </a:solidFill>
                <a:latin typeface="Arial" charset="0"/>
              </a:rPr>
              <a:t>) molecules match</a:t>
            </a:r>
            <a:br>
              <a:rPr lang="en-US" sz="2100" dirty="0" smtClean="0">
                <a:solidFill>
                  <a:srgbClr val="000000"/>
                </a:solidFill>
                <a:latin typeface="Arial" charset="0"/>
              </a:rPr>
            </a:br>
            <a:r>
              <a:rPr lang="en-US" sz="2100" dirty="0" smtClean="0">
                <a:solidFill>
                  <a:srgbClr val="000000"/>
                </a:solidFill>
                <a:latin typeface="Arial" charset="0"/>
              </a:rPr>
              <a:t>the target sequence.</a:t>
            </a:r>
            <a:endParaRPr lang="en-US" sz="2100" dirty="0">
              <a:solidFill>
                <a:srgbClr val="000000"/>
              </a:solidFill>
              <a:latin typeface="Arial" charset="0"/>
            </a:endParaRPr>
          </a:p>
        </p:txBody>
      </p:sp>
    </p:spTree>
    <p:extLst>
      <p:ext uri="{BB962C8B-B14F-4D97-AF65-F5344CB8AC3E}">
        <p14:creationId xmlns:p14="http://schemas.microsoft.com/office/powerpoint/2010/main" val="291925120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smtClean="0"/>
              <a:t> </a:t>
            </a:r>
            <a:endParaRPr lang="en-US" dirty="0"/>
          </a:p>
        </p:txBody>
      </p:sp>
      <p:sp>
        <p:nvSpPr>
          <p:cNvPr id="4099" name="Rectangle 3"/>
          <p:cNvSpPr>
            <a:spLocks noGrp="1" noChangeArrowheads="1"/>
          </p:cNvSpPr>
          <p:nvPr>
            <p:ph idx="1"/>
          </p:nvPr>
        </p:nvSpPr>
        <p:spPr/>
        <p:txBody>
          <a:bodyPr/>
          <a:lstStyle/>
          <a:p>
            <a:r>
              <a:rPr lang="en-US" smtClean="0"/>
              <a:t>PCR primers can be designed to include restriction sites that allow the product to be cloned into plasmid vectors</a:t>
            </a:r>
          </a:p>
          <a:p>
            <a:r>
              <a:rPr lang="en-US" smtClean="0"/>
              <a:t>The resulting clones are sequenced and</a:t>
            </a:r>
            <a:br>
              <a:rPr lang="en-US" smtClean="0"/>
            </a:br>
            <a:r>
              <a:rPr lang="en-US" smtClean="0"/>
              <a:t>error-free inserts selected</a:t>
            </a:r>
            <a:endParaRPr lang="en-US" dirty="0"/>
          </a:p>
        </p:txBody>
      </p:sp>
      <p:sp>
        <p:nvSpPr>
          <p:cNvPr id="4100" name="Text Box 4"/>
          <p:cNvSpPr txBox="1">
            <a:spLocks noChangeArrowheads="1"/>
          </p:cNvSpPr>
          <p:nvPr/>
        </p:nvSpPr>
        <p:spPr bwMode="auto">
          <a:xfrm>
            <a:off x="6362700" y="5183188"/>
            <a:ext cx="16287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Geneva"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r"/>
            <a:endParaRPr lang="en-US" sz="1800"/>
          </a:p>
        </p:txBody>
      </p:sp>
    </p:spTree>
    <p:extLst>
      <p:ext uri="{BB962C8B-B14F-4D97-AF65-F5344CB8AC3E}">
        <p14:creationId xmlns:p14="http://schemas.microsoft.com/office/powerpoint/2010/main" val="291362104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_09GeneCloningMethod-U.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04" y="137672"/>
            <a:ext cx="8546592" cy="6437376"/>
          </a:xfrm>
          <a:prstGeom prst="rect">
            <a:avLst/>
          </a:prstGeom>
        </p:spPr>
      </p:pic>
      <p:sp>
        <p:nvSpPr>
          <p:cNvPr id="9217" name="Rectangle 3"/>
          <p:cNvSpPr>
            <a:spLocks noGrp="1" noChangeArrowheads="1"/>
          </p:cNvSpPr>
          <p:nvPr>
            <p:ph type="ctrTitle"/>
          </p:nvPr>
        </p:nvSpPr>
        <p:spPr bwMode="auto">
          <a:xfrm>
            <a:off x="20638" y="0"/>
            <a:ext cx="5648325" cy="30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20.9</a:t>
            </a:r>
            <a:endParaRPr lang="en-US" sz="1200" dirty="0">
              <a:latin typeface="Arial" charset="0"/>
            </a:endParaRPr>
          </a:p>
        </p:txBody>
      </p:sp>
      <p:sp>
        <p:nvSpPr>
          <p:cNvPr id="27" name="Text Box 31"/>
          <p:cNvSpPr txBox="1">
            <a:spLocks noChangeArrowheads="1"/>
          </p:cNvSpPr>
          <p:nvPr/>
        </p:nvSpPr>
        <p:spPr bwMode="auto">
          <a:xfrm>
            <a:off x="2118829" y="136685"/>
            <a:ext cx="2766438" cy="11417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000000"/>
                </a:solidFill>
                <a:latin typeface="Arial" charset="0"/>
              </a:rPr>
              <a:t>DNA fragments obtained</a:t>
            </a:r>
            <a:br>
              <a:rPr lang="en-US" sz="1800" dirty="0" smtClean="0">
                <a:solidFill>
                  <a:srgbClr val="000000"/>
                </a:solidFill>
                <a:latin typeface="Arial" charset="0"/>
              </a:rPr>
            </a:br>
            <a:r>
              <a:rPr lang="en-US" sz="1800" dirty="0" smtClean="0">
                <a:solidFill>
                  <a:srgbClr val="000000"/>
                </a:solidFill>
                <a:latin typeface="Arial" charset="0"/>
              </a:rPr>
              <a:t>by PCR with restriction</a:t>
            </a:r>
            <a:br>
              <a:rPr lang="en-US" sz="1800" dirty="0" smtClean="0">
                <a:solidFill>
                  <a:srgbClr val="000000"/>
                </a:solidFill>
                <a:latin typeface="Arial" charset="0"/>
              </a:rPr>
            </a:br>
            <a:r>
              <a:rPr lang="en-US" sz="1800" dirty="0" smtClean="0">
                <a:solidFill>
                  <a:srgbClr val="000000"/>
                </a:solidFill>
                <a:latin typeface="Arial" charset="0"/>
              </a:rPr>
              <a:t>sites matching those in</a:t>
            </a:r>
            <a:br>
              <a:rPr lang="en-US" sz="1800" dirty="0" smtClean="0">
                <a:solidFill>
                  <a:srgbClr val="000000"/>
                </a:solidFill>
                <a:latin typeface="Arial" charset="0"/>
              </a:rPr>
            </a:br>
            <a:r>
              <a:rPr lang="en-US" sz="1800" dirty="0" smtClean="0">
                <a:solidFill>
                  <a:srgbClr val="000000"/>
                </a:solidFill>
                <a:latin typeface="Arial" charset="0"/>
              </a:rPr>
              <a:t>the cloning vector</a:t>
            </a:r>
            <a:endParaRPr lang="en-US" sz="1800" dirty="0">
              <a:solidFill>
                <a:srgbClr val="000000"/>
              </a:solidFill>
              <a:latin typeface="Arial" charset="0"/>
            </a:endParaRPr>
          </a:p>
        </p:txBody>
      </p:sp>
      <p:cxnSp>
        <p:nvCxnSpPr>
          <p:cNvPr id="6" name="Straight Connector 5"/>
          <p:cNvCxnSpPr/>
          <p:nvPr/>
        </p:nvCxnSpPr>
        <p:spPr bwMode="auto">
          <a:xfrm flipV="1">
            <a:off x="5592565" y="1871133"/>
            <a:ext cx="397602" cy="3768"/>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7" name="Straight Connector 6"/>
          <p:cNvCxnSpPr/>
          <p:nvPr/>
        </p:nvCxnSpPr>
        <p:spPr bwMode="auto">
          <a:xfrm>
            <a:off x="4686631" y="5405500"/>
            <a:ext cx="410302" cy="470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9" name="Straight Connector 8"/>
          <p:cNvCxnSpPr/>
          <p:nvPr/>
        </p:nvCxnSpPr>
        <p:spPr bwMode="auto">
          <a:xfrm flipH="1">
            <a:off x="4885267" y="181567"/>
            <a:ext cx="4565" cy="961433"/>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2" name="Straight Connector 11"/>
          <p:cNvCxnSpPr/>
          <p:nvPr/>
        </p:nvCxnSpPr>
        <p:spPr bwMode="auto">
          <a:xfrm>
            <a:off x="3653700" y="1891834"/>
            <a:ext cx="3900" cy="842899"/>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4" name="Straight Connector 13"/>
          <p:cNvCxnSpPr/>
          <p:nvPr/>
        </p:nvCxnSpPr>
        <p:spPr bwMode="auto">
          <a:xfrm>
            <a:off x="5982033" y="1485434"/>
            <a:ext cx="3900" cy="724366"/>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6" name="Straight Connector 15"/>
          <p:cNvCxnSpPr/>
          <p:nvPr/>
        </p:nvCxnSpPr>
        <p:spPr bwMode="auto">
          <a:xfrm flipH="1">
            <a:off x="4695099" y="5168434"/>
            <a:ext cx="1" cy="470366"/>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9" name="Straight Connector 18"/>
          <p:cNvCxnSpPr>
            <a:stCxn id="27" idx="3"/>
          </p:cNvCxnSpPr>
          <p:nvPr/>
        </p:nvCxnSpPr>
        <p:spPr bwMode="auto">
          <a:xfrm>
            <a:off x="4885267" y="707577"/>
            <a:ext cx="423333" cy="122156"/>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21" name="Straight Connector 20"/>
          <p:cNvCxnSpPr>
            <a:stCxn id="27" idx="3"/>
          </p:cNvCxnSpPr>
          <p:nvPr/>
        </p:nvCxnSpPr>
        <p:spPr bwMode="auto">
          <a:xfrm>
            <a:off x="4885267" y="707577"/>
            <a:ext cx="465666" cy="69789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23" name="Straight Connector 22"/>
          <p:cNvCxnSpPr/>
          <p:nvPr/>
        </p:nvCxnSpPr>
        <p:spPr bwMode="auto">
          <a:xfrm>
            <a:off x="3662167" y="2315167"/>
            <a:ext cx="367966" cy="25870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25" name="Text Box 31"/>
          <p:cNvSpPr txBox="1">
            <a:spLocks noChangeArrowheads="1"/>
          </p:cNvSpPr>
          <p:nvPr/>
        </p:nvSpPr>
        <p:spPr bwMode="auto">
          <a:xfrm>
            <a:off x="6072761" y="1465951"/>
            <a:ext cx="2766438" cy="8200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000000"/>
                </a:solidFill>
                <a:latin typeface="Arial" charset="0"/>
              </a:rPr>
              <a:t>Cut with same restriction</a:t>
            </a:r>
            <a:br>
              <a:rPr lang="en-US" sz="1800" dirty="0" smtClean="0">
                <a:solidFill>
                  <a:srgbClr val="000000"/>
                </a:solidFill>
                <a:latin typeface="Arial" charset="0"/>
              </a:rPr>
            </a:br>
            <a:r>
              <a:rPr lang="en-US" sz="1800" dirty="0" smtClean="0">
                <a:solidFill>
                  <a:srgbClr val="000000"/>
                </a:solidFill>
                <a:latin typeface="Arial" charset="0"/>
              </a:rPr>
              <a:t>enzyme used on cloning</a:t>
            </a:r>
            <a:br>
              <a:rPr lang="en-US" sz="1800" dirty="0" smtClean="0">
                <a:solidFill>
                  <a:srgbClr val="000000"/>
                </a:solidFill>
                <a:latin typeface="Arial" charset="0"/>
              </a:rPr>
            </a:br>
            <a:r>
              <a:rPr lang="en-US" sz="1800" dirty="0" smtClean="0">
                <a:solidFill>
                  <a:srgbClr val="000000"/>
                </a:solidFill>
                <a:latin typeface="Arial" charset="0"/>
              </a:rPr>
              <a:t>vector</a:t>
            </a:r>
            <a:endParaRPr lang="en-US" sz="1800" dirty="0">
              <a:solidFill>
                <a:srgbClr val="000000"/>
              </a:solidFill>
              <a:latin typeface="Arial" charset="0"/>
            </a:endParaRPr>
          </a:p>
        </p:txBody>
      </p:sp>
      <p:sp>
        <p:nvSpPr>
          <p:cNvPr id="26" name="Text Box 31"/>
          <p:cNvSpPr txBox="1">
            <a:spLocks noChangeArrowheads="1"/>
          </p:cNvSpPr>
          <p:nvPr/>
        </p:nvSpPr>
        <p:spPr bwMode="auto">
          <a:xfrm>
            <a:off x="357763" y="1897750"/>
            <a:ext cx="3291371" cy="8285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000000"/>
                </a:solidFill>
                <a:latin typeface="Arial" charset="0"/>
              </a:rPr>
              <a:t>A gene that makes bacterial</a:t>
            </a:r>
            <a:br>
              <a:rPr lang="en-US" sz="1800" dirty="0" smtClean="0">
                <a:solidFill>
                  <a:srgbClr val="000000"/>
                </a:solidFill>
                <a:latin typeface="Arial" charset="0"/>
              </a:rPr>
            </a:br>
            <a:r>
              <a:rPr lang="en-US" sz="1800" dirty="0" smtClean="0">
                <a:solidFill>
                  <a:srgbClr val="000000"/>
                </a:solidFill>
                <a:latin typeface="Arial" charset="0"/>
              </a:rPr>
              <a:t>cells resistant to an antibiotic</a:t>
            </a:r>
            <a:br>
              <a:rPr lang="en-US" sz="1800" dirty="0" smtClean="0">
                <a:solidFill>
                  <a:srgbClr val="000000"/>
                </a:solidFill>
                <a:latin typeface="Arial" charset="0"/>
              </a:rPr>
            </a:br>
            <a:r>
              <a:rPr lang="en-US" sz="1800" dirty="0" smtClean="0">
                <a:solidFill>
                  <a:srgbClr val="000000"/>
                </a:solidFill>
                <a:latin typeface="Arial" charset="0"/>
              </a:rPr>
              <a:t>is present on the plasmid.</a:t>
            </a:r>
            <a:endParaRPr lang="en-US" sz="1800" dirty="0">
              <a:solidFill>
                <a:srgbClr val="000000"/>
              </a:solidFill>
              <a:latin typeface="Arial" charset="0"/>
            </a:endParaRPr>
          </a:p>
        </p:txBody>
      </p:sp>
      <p:sp>
        <p:nvSpPr>
          <p:cNvPr id="28" name="Text Box 31"/>
          <p:cNvSpPr txBox="1">
            <a:spLocks noChangeArrowheads="1"/>
          </p:cNvSpPr>
          <p:nvPr/>
        </p:nvSpPr>
        <p:spPr bwMode="auto">
          <a:xfrm>
            <a:off x="2914696" y="2947619"/>
            <a:ext cx="2012905" cy="6253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800" dirty="0" smtClean="0">
                <a:solidFill>
                  <a:srgbClr val="000000"/>
                </a:solidFill>
                <a:latin typeface="Arial" charset="0"/>
              </a:rPr>
              <a:t>Cloning vector</a:t>
            </a:r>
            <a:br>
              <a:rPr lang="en-US" sz="1800" dirty="0" smtClean="0">
                <a:solidFill>
                  <a:srgbClr val="000000"/>
                </a:solidFill>
                <a:latin typeface="Arial" charset="0"/>
              </a:rPr>
            </a:br>
            <a:r>
              <a:rPr lang="en-US" sz="1800" dirty="0" smtClean="0">
                <a:solidFill>
                  <a:srgbClr val="000000"/>
                </a:solidFill>
                <a:latin typeface="Arial" charset="0"/>
              </a:rPr>
              <a:t>(bacterial plasmid)</a:t>
            </a:r>
            <a:endParaRPr lang="en-US" sz="1800" dirty="0">
              <a:solidFill>
                <a:srgbClr val="000000"/>
              </a:solidFill>
              <a:latin typeface="Arial" charset="0"/>
            </a:endParaRPr>
          </a:p>
        </p:txBody>
      </p:sp>
      <p:sp>
        <p:nvSpPr>
          <p:cNvPr id="29" name="Text Box 31"/>
          <p:cNvSpPr txBox="1">
            <a:spLocks noChangeArrowheads="1"/>
          </p:cNvSpPr>
          <p:nvPr/>
        </p:nvSpPr>
        <p:spPr bwMode="auto">
          <a:xfrm>
            <a:off x="2186565" y="5132019"/>
            <a:ext cx="2436238" cy="5406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000000"/>
                </a:solidFill>
                <a:latin typeface="Arial" charset="0"/>
              </a:rPr>
              <a:t>Only cells that take up</a:t>
            </a:r>
            <a:br>
              <a:rPr lang="en-US" sz="1800" dirty="0" smtClean="0">
                <a:solidFill>
                  <a:srgbClr val="000000"/>
                </a:solidFill>
                <a:latin typeface="Arial" charset="0"/>
              </a:rPr>
            </a:br>
            <a:r>
              <a:rPr lang="en-US" sz="1800" dirty="0" smtClean="0">
                <a:solidFill>
                  <a:srgbClr val="000000"/>
                </a:solidFill>
                <a:latin typeface="Arial" charset="0"/>
              </a:rPr>
              <a:t>a plasmid will survive</a:t>
            </a:r>
            <a:endParaRPr lang="en-US" sz="1800" dirty="0">
              <a:solidFill>
                <a:srgbClr val="000000"/>
              </a:solidFill>
              <a:latin typeface="Arial" charset="0"/>
            </a:endParaRPr>
          </a:p>
        </p:txBody>
      </p:sp>
      <p:sp>
        <p:nvSpPr>
          <p:cNvPr id="30" name="Text Box 31"/>
          <p:cNvSpPr txBox="1">
            <a:spLocks noChangeArrowheads="1"/>
          </p:cNvSpPr>
          <p:nvPr/>
        </p:nvSpPr>
        <p:spPr bwMode="auto">
          <a:xfrm>
            <a:off x="4345562" y="3608019"/>
            <a:ext cx="1530305" cy="3289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000000"/>
                </a:solidFill>
                <a:latin typeface="Arial" charset="0"/>
              </a:rPr>
              <a:t>Mix and ligate</a:t>
            </a:r>
            <a:endParaRPr lang="en-US" sz="1800" dirty="0">
              <a:solidFill>
                <a:srgbClr val="000000"/>
              </a:solidFill>
              <a:latin typeface="Arial" charset="0"/>
            </a:endParaRPr>
          </a:p>
        </p:txBody>
      </p:sp>
      <p:sp>
        <p:nvSpPr>
          <p:cNvPr id="31" name="Text Box 31"/>
          <p:cNvSpPr txBox="1">
            <a:spLocks noChangeArrowheads="1"/>
          </p:cNvSpPr>
          <p:nvPr/>
        </p:nvSpPr>
        <p:spPr bwMode="auto">
          <a:xfrm>
            <a:off x="5539361" y="4386953"/>
            <a:ext cx="1530305" cy="5660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000000"/>
                </a:solidFill>
                <a:latin typeface="Arial" charset="0"/>
              </a:rPr>
              <a:t>Recombinant</a:t>
            </a:r>
            <a:br>
              <a:rPr lang="en-US" sz="1800" dirty="0" smtClean="0">
                <a:solidFill>
                  <a:srgbClr val="000000"/>
                </a:solidFill>
                <a:latin typeface="Arial" charset="0"/>
              </a:rPr>
            </a:br>
            <a:r>
              <a:rPr lang="en-US" sz="1800" dirty="0" smtClean="0">
                <a:solidFill>
                  <a:srgbClr val="000000"/>
                </a:solidFill>
                <a:latin typeface="Arial" charset="0"/>
              </a:rPr>
              <a:t>DNA plasmid</a:t>
            </a:r>
            <a:endParaRPr lang="en-US" sz="1800" dirty="0">
              <a:solidFill>
                <a:srgbClr val="000000"/>
              </a:solidFill>
              <a:latin typeface="Arial" charset="0"/>
            </a:endParaRPr>
          </a:p>
        </p:txBody>
      </p:sp>
    </p:spTree>
    <p:extLst>
      <p:ext uri="{BB962C8B-B14F-4D97-AF65-F5344CB8AC3E}">
        <p14:creationId xmlns:p14="http://schemas.microsoft.com/office/powerpoint/2010/main" val="2512082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smtClean="0"/>
              <a:t> </a:t>
            </a:r>
            <a:endParaRPr lang="en-US" dirty="0"/>
          </a:p>
        </p:txBody>
      </p:sp>
      <p:sp>
        <p:nvSpPr>
          <p:cNvPr id="4099" name="Rectangle 3"/>
          <p:cNvSpPr>
            <a:spLocks noGrp="1" noChangeArrowheads="1"/>
          </p:cNvSpPr>
          <p:nvPr>
            <p:ph idx="1"/>
          </p:nvPr>
        </p:nvSpPr>
        <p:spPr/>
        <p:txBody>
          <a:bodyPr/>
          <a:lstStyle/>
          <a:p>
            <a:r>
              <a:rPr lang="en-US" b="1" dirty="0" smtClean="0"/>
              <a:t>Biotechnology</a:t>
            </a:r>
            <a:r>
              <a:rPr lang="en-US" dirty="0" smtClean="0"/>
              <a:t> is the </a:t>
            </a:r>
            <a:r>
              <a:rPr lang="en-US" dirty="0" smtClean="0"/>
              <a:t>manipulation </a:t>
            </a:r>
            <a:r>
              <a:rPr lang="en-US" dirty="0" smtClean="0"/>
              <a:t>of organisms or their components to make useful products</a:t>
            </a:r>
          </a:p>
          <a:p>
            <a:r>
              <a:rPr lang="en-US" dirty="0" smtClean="0"/>
              <a:t>The applications of </a:t>
            </a:r>
            <a:r>
              <a:rPr lang="en-US" b="1" dirty="0" smtClean="0"/>
              <a:t>DNA technology</a:t>
            </a:r>
            <a:r>
              <a:rPr lang="en-US" dirty="0" smtClean="0"/>
              <a:t> affect everything from agriculture, to criminal law,</a:t>
            </a:r>
            <a:br>
              <a:rPr lang="en-US" dirty="0" smtClean="0"/>
            </a:br>
            <a:r>
              <a:rPr lang="en-US" dirty="0" smtClean="0"/>
              <a:t>to medical research</a:t>
            </a:r>
            <a:endParaRPr lang="en-US" dirty="0"/>
          </a:p>
        </p:txBody>
      </p:sp>
      <p:sp>
        <p:nvSpPr>
          <p:cNvPr id="4100" name="Text Box 4"/>
          <p:cNvSpPr txBox="1">
            <a:spLocks noChangeArrowheads="1"/>
          </p:cNvSpPr>
          <p:nvPr/>
        </p:nvSpPr>
        <p:spPr bwMode="auto">
          <a:xfrm>
            <a:off x="6362700" y="5183188"/>
            <a:ext cx="16287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Geneva"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r"/>
            <a:endParaRPr lang="en-US" sz="1800"/>
          </a:p>
        </p:txBody>
      </p:sp>
    </p:spTree>
    <p:extLst>
      <p:ext uri="{BB962C8B-B14F-4D97-AF65-F5344CB8AC3E}">
        <p14:creationId xmlns:p14="http://schemas.microsoft.com/office/powerpoint/2010/main" val="341287755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Animation: Cloning a Gene</a:t>
            </a:r>
          </a:p>
        </p:txBody>
      </p:sp>
      <p:pic>
        <p:nvPicPr>
          <p:cNvPr id="3" name="20_04CloningAGene_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1143000"/>
            <a:ext cx="6096000" cy="4572000"/>
          </a:xfrm>
          <a:prstGeom prst="rect">
            <a:avLst/>
          </a:prstGeom>
        </p:spPr>
      </p:pic>
    </p:spTree>
    <p:extLst>
      <p:ext uri="{BB962C8B-B14F-4D97-AF65-F5344CB8AC3E}">
        <p14:creationId xmlns:p14="http://schemas.microsoft.com/office/powerpoint/2010/main" val="9092004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smtClean="0"/>
              <a:t>Expressing Cloned Eukaryotic Genes</a:t>
            </a:r>
            <a:endParaRPr lang="en-US" dirty="0"/>
          </a:p>
        </p:txBody>
      </p:sp>
      <p:sp>
        <p:nvSpPr>
          <p:cNvPr id="4099" name="Rectangle 3"/>
          <p:cNvSpPr>
            <a:spLocks noGrp="1" noChangeArrowheads="1"/>
          </p:cNvSpPr>
          <p:nvPr>
            <p:ph idx="1"/>
          </p:nvPr>
        </p:nvSpPr>
        <p:spPr/>
        <p:txBody>
          <a:bodyPr/>
          <a:lstStyle/>
          <a:p>
            <a:r>
              <a:rPr lang="en-US" smtClean="0"/>
              <a:t>After a gene has been cloned, its protein product can be produced in larger amounts for research</a:t>
            </a:r>
          </a:p>
          <a:p>
            <a:r>
              <a:rPr lang="en-US" smtClean="0"/>
              <a:t>Cloned genes can be expressed as protein in either bacterial or eukaryotic cells</a:t>
            </a:r>
            <a:endParaRPr lang="en-US" dirty="0"/>
          </a:p>
        </p:txBody>
      </p:sp>
      <p:sp>
        <p:nvSpPr>
          <p:cNvPr id="4100" name="Text Box 4"/>
          <p:cNvSpPr txBox="1">
            <a:spLocks noChangeArrowheads="1"/>
          </p:cNvSpPr>
          <p:nvPr/>
        </p:nvSpPr>
        <p:spPr bwMode="auto">
          <a:xfrm>
            <a:off x="6362700" y="5183188"/>
            <a:ext cx="16287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Geneva"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r"/>
            <a:endParaRPr lang="en-US" sz="1800"/>
          </a:p>
        </p:txBody>
      </p:sp>
    </p:spTree>
    <p:extLst>
      <p:ext uri="{BB962C8B-B14F-4D97-AF65-F5344CB8AC3E}">
        <p14:creationId xmlns:p14="http://schemas.microsoft.com/office/powerpoint/2010/main" val="17682720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i="1" dirty="0" smtClean="0"/>
              <a:t>Bacterial Expression Systems</a:t>
            </a:r>
            <a:endParaRPr lang="en-US" i="1" dirty="0"/>
          </a:p>
        </p:txBody>
      </p:sp>
      <p:sp>
        <p:nvSpPr>
          <p:cNvPr id="4099" name="Rectangle 3"/>
          <p:cNvSpPr>
            <a:spLocks noGrp="1" noChangeArrowheads="1"/>
          </p:cNvSpPr>
          <p:nvPr>
            <p:ph idx="1"/>
          </p:nvPr>
        </p:nvSpPr>
        <p:spPr/>
        <p:txBody>
          <a:bodyPr/>
          <a:lstStyle/>
          <a:p>
            <a:r>
              <a:rPr lang="en-US" dirty="0" smtClean="0"/>
              <a:t>Several technical difficulties hinder expression of cloned eukaryotic genes in bacterial host cells</a:t>
            </a:r>
          </a:p>
          <a:p>
            <a:r>
              <a:rPr lang="en-US" dirty="0" smtClean="0"/>
              <a:t>To overcome differences in promoters and other DNA control sequences, scientists usually employ an </a:t>
            </a:r>
            <a:r>
              <a:rPr lang="en-US" b="1" dirty="0" smtClean="0"/>
              <a:t>expression vector</a:t>
            </a:r>
            <a:r>
              <a:rPr lang="en-US" dirty="0" smtClean="0"/>
              <a:t>, a cloning vector that contains a highly active bacterial promoter</a:t>
            </a:r>
            <a:endParaRPr lang="en-US" dirty="0"/>
          </a:p>
        </p:txBody>
      </p:sp>
      <p:sp>
        <p:nvSpPr>
          <p:cNvPr id="4100" name="Text Box 4"/>
          <p:cNvSpPr txBox="1">
            <a:spLocks noChangeArrowheads="1"/>
          </p:cNvSpPr>
          <p:nvPr/>
        </p:nvSpPr>
        <p:spPr bwMode="auto">
          <a:xfrm>
            <a:off x="6362700" y="5183188"/>
            <a:ext cx="16287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Geneva"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r"/>
            <a:endParaRPr lang="en-US" sz="1800"/>
          </a:p>
        </p:txBody>
      </p:sp>
    </p:spTree>
    <p:extLst>
      <p:ext uri="{BB962C8B-B14F-4D97-AF65-F5344CB8AC3E}">
        <p14:creationId xmlns:p14="http://schemas.microsoft.com/office/powerpoint/2010/main" val="367076848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smtClean="0"/>
              <a:t> </a:t>
            </a:r>
            <a:endParaRPr lang="en-US" dirty="0"/>
          </a:p>
        </p:txBody>
      </p:sp>
      <p:sp>
        <p:nvSpPr>
          <p:cNvPr id="4099" name="Rectangle 3"/>
          <p:cNvSpPr>
            <a:spLocks noGrp="1" noChangeArrowheads="1"/>
          </p:cNvSpPr>
          <p:nvPr>
            <p:ph idx="1"/>
          </p:nvPr>
        </p:nvSpPr>
        <p:spPr/>
        <p:txBody>
          <a:bodyPr/>
          <a:lstStyle/>
          <a:p>
            <a:r>
              <a:rPr lang="en-US" smtClean="0"/>
              <a:t>Another difficulty with eukaryotic gene expression in bacteria is the presence of introns in most eukaryotic genes</a:t>
            </a:r>
          </a:p>
          <a:p>
            <a:r>
              <a:rPr lang="en-US" smtClean="0"/>
              <a:t>Researchers can avoid this problem by using cDNA, complementary to the mRNA, which contains only exons</a:t>
            </a:r>
            <a:endParaRPr lang="en-US" dirty="0"/>
          </a:p>
        </p:txBody>
      </p:sp>
      <p:sp>
        <p:nvSpPr>
          <p:cNvPr id="4100" name="Text Box 4"/>
          <p:cNvSpPr txBox="1">
            <a:spLocks noChangeArrowheads="1"/>
          </p:cNvSpPr>
          <p:nvPr/>
        </p:nvSpPr>
        <p:spPr bwMode="auto">
          <a:xfrm>
            <a:off x="6362700" y="5183188"/>
            <a:ext cx="16287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Geneva"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r"/>
            <a:endParaRPr lang="en-US" sz="1800"/>
          </a:p>
        </p:txBody>
      </p:sp>
    </p:spTree>
    <p:extLst>
      <p:ext uri="{BB962C8B-B14F-4D97-AF65-F5344CB8AC3E}">
        <p14:creationId xmlns:p14="http://schemas.microsoft.com/office/powerpoint/2010/main" val="85824376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i="1" dirty="0" smtClean="0"/>
              <a:t>Eukaryotic DNA Cloning and Expression Systems</a:t>
            </a:r>
            <a:endParaRPr lang="en-US" i="1" dirty="0"/>
          </a:p>
        </p:txBody>
      </p:sp>
      <p:sp>
        <p:nvSpPr>
          <p:cNvPr id="4099" name="Rectangle 3"/>
          <p:cNvSpPr>
            <a:spLocks noGrp="1" noChangeArrowheads="1"/>
          </p:cNvSpPr>
          <p:nvPr>
            <p:ph idx="1"/>
          </p:nvPr>
        </p:nvSpPr>
        <p:spPr/>
        <p:txBody>
          <a:bodyPr/>
          <a:lstStyle/>
          <a:p>
            <a:r>
              <a:rPr lang="en-US" smtClean="0"/>
              <a:t>Molecular biologists can avoid eukaryote-bacterial incompatibility issues by using eukaryotic cells, such as yeasts, as hosts for cloning and expressing genes</a:t>
            </a:r>
          </a:p>
          <a:p>
            <a:r>
              <a:rPr lang="en-US" smtClean="0"/>
              <a:t>Even yeasts may not possess the proteins required to modify expressed mammalian</a:t>
            </a:r>
            <a:br>
              <a:rPr lang="en-US" smtClean="0"/>
            </a:br>
            <a:r>
              <a:rPr lang="en-US" smtClean="0"/>
              <a:t>proteins properly</a:t>
            </a:r>
          </a:p>
          <a:p>
            <a:r>
              <a:rPr lang="en-US" smtClean="0"/>
              <a:t>In such cases, cultured mammalian or insect </a:t>
            </a:r>
            <a:br>
              <a:rPr lang="en-US" smtClean="0"/>
            </a:br>
            <a:r>
              <a:rPr lang="en-US" smtClean="0"/>
              <a:t>cells may be used to express and study proteins</a:t>
            </a:r>
            <a:endParaRPr lang="en-US" dirty="0"/>
          </a:p>
        </p:txBody>
      </p:sp>
    </p:spTree>
    <p:extLst>
      <p:ext uri="{BB962C8B-B14F-4D97-AF65-F5344CB8AC3E}">
        <p14:creationId xmlns:p14="http://schemas.microsoft.com/office/powerpoint/2010/main" val="328867340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smtClean="0"/>
              <a:t> </a:t>
            </a:r>
            <a:endParaRPr lang="en-US" dirty="0"/>
          </a:p>
        </p:txBody>
      </p:sp>
      <p:sp>
        <p:nvSpPr>
          <p:cNvPr id="4099" name="Rectangle 3"/>
          <p:cNvSpPr>
            <a:spLocks noGrp="1" noChangeArrowheads="1"/>
          </p:cNvSpPr>
          <p:nvPr>
            <p:ph idx="1"/>
          </p:nvPr>
        </p:nvSpPr>
        <p:spPr/>
        <p:txBody>
          <a:bodyPr/>
          <a:lstStyle/>
          <a:p>
            <a:r>
              <a:rPr lang="en-US" dirty="0" smtClean="0"/>
              <a:t>One method of introducing recombinant DNA into eukaryotic cells is </a:t>
            </a:r>
            <a:r>
              <a:rPr lang="en-US" b="1" dirty="0" smtClean="0"/>
              <a:t>electroporation</a:t>
            </a:r>
            <a:r>
              <a:rPr lang="en-US" dirty="0" smtClean="0"/>
              <a:t>, applying a brief electrical pulse to create temporary holes in plasma membranes</a:t>
            </a:r>
          </a:p>
          <a:p>
            <a:r>
              <a:rPr lang="en-US" dirty="0" smtClean="0"/>
              <a:t>Alternatively, scientists can inject DNA into cells using microscopically thin needles</a:t>
            </a:r>
          </a:p>
          <a:p>
            <a:r>
              <a:rPr lang="en-US" dirty="0" smtClean="0"/>
              <a:t>Once inside the cell, the DNA is incorporated into the cell</a:t>
            </a:r>
            <a:r>
              <a:rPr lang="ja-JP" altLang="en-US" dirty="0" smtClean="0"/>
              <a:t>’</a:t>
            </a:r>
            <a:r>
              <a:rPr lang="en-US" altLang="ja-JP" dirty="0" smtClean="0"/>
              <a:t>s DNA by natural genetic recombination</a:t>
            </a:r>
            <a:endParaRPr lang="en-US" dirty="0"/>
          </a:p>
        </p:txBody>
      </p:sp>
      <p:sp>
        <p:nvSpPr>
          <p:cNvPr id="4100" name="Text Box 4"/>
          <p:cNvSpPr txBox="1">
            <a:spLocks noChangeArrowheads="1"/>
          </p:cNvSpPr>
          <p:nvPr/>
        </p:nvSpPr>
        <p:spPr bwMode="auto">
          <a:xfrm>
            <a:off x="6362700" y="5183188"/>
            <a:ext cx="16287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Geneva"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r"/>
            <a:endParaRPr lang="en-US" sz="1800"/>
          </a:p>
        </p:txBody>
      </p:sp>
    </p:spTree>
    <p:extLst>
      <p:ext uri="{BB962C8B-B14F-4D97-AF65-F5344CB8AC3E}">
        <p14:creationId xmlns:p14="http://schemas.microsoft.com/office/powerpoint/2010/main" val="134183433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i="1" dirty="0" smtClean="0"/>
              <a:t>Cross-Species Gene Expression and Evolutionary Ancestry</a:t>
            </a:r>
            <a:endParaRPr lang="en-US" i="1" dirty="0"/>
          </a:p>
        </p:txBody>
      </p:sp>
      <p:sp>
        <p:nvSpPr>
          <p:cNvPr id="4099" name="Rectangle 3"/>
          <p:cNvSpPr>
            <a:spLocks noGrp="1" noChangeArrowheads="1"/>
          </p:cNvSpPr>
          <p:nvPr>
            <p:ph idx="1"/>
          </p:nvPr>
        </p:nvSpPr>
        <p:spPr/>
        <p:txBody>
          <a:bodyPr/>
          <a:lstStyle/>
          <a:p>
            <a:r>
              <a:rPr lang="en-US" dirty="0" smtClean="0"/>
              <a:t>The remarkable ability of bacteria to express some eukaryotic proteins underscores the shared evolutionary ancestry of living species</a:t>
            </a:r>
          </a:p>
          <a:p>
            <a:r>
              <a:rPr lang="en-US" dirty="0" smtClean="0"/>
              <a:t>For example, </a:t>
            </a:r>
            <a:r>
              <a:rPr lang="en-US" i="1" dirty="0" smtClean="0"/>
              <a:t>Pax-6</a:t>
            </a:r>
            <a:r>
              <a:rPr lang="en-US" dirty="0" smtClean="0"/>
              <a:t> is a gene that directs formation of a vertebrate eye; the same gene in flies directs the formation of an insect eye (which is quite different from the vertebrate eye)</a:t>
            </a:r>
          </a:p>
          <a:p>
            <a:r>
              <a:rPr lang="en-US" dirty="0" smtClean="0"/>
              <a:t>The </a:t>
            </a:r>
            <a:r>
              <a:rPr lang="en-US" i="1" dirty="0" smtClean="0"/>
              <a:t>Pax-6</a:t>
            </a:r>
            <a:r>
              <a:rPr lang="en-US" dirty="0" smtClean="0"/>
              <a:t> genes in flies and vertebrates can substitute for each other</a:t>
            </a:r>
            <a:endParaRPr lang="en-US" dirty="0"/>
          </a:p>
        </p:txBody>
      </p:sp>
    </p:spTree>
    <p:extLst>
      <p:ext uri="{BB962C8B-B14F-4D97-AF65-F5344CB8AC3E}">
        <p14:creationId xmlns:p14="http://schemas.microsoft.com/office/powerpoint/2010/main" val="343343372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smtClean="0"/>
              <a:t>Concept 20.2: Biologists use DNA technology to study gene expression and function</a:t>
            </a:r>
            <a:endParaRPr lang="en-US" dirty="0"/>
          </a:p>
        </p:txBody>
      </p:sp>
      <p:sp>
        <p:nvSpPr>
          <p:cNvPr id="4099" name="Rectangle 3"/>
          <p:cNvSpPr>
            <a:spLocks noGrp="1" noChangeArrowheads="1"/>
          </p:cNvSpPr>
          <p:nvPr>
            <p:ph idx="1"/>
          </p:nvPr>
        </p:nvSpPr>
        <p:spPr/>
        <p:txBody>
          <a:bodyPr/>
          <a:lstStyle/>
          <a:p>
            <a:r>
              <a:rPr lang="en-US" smtClean="0"/>
              <a:t>Analysis of when and where a gene or group of genes is expressed can provide important clues about gene function</a:t>
            </a:r>
            <a:endParaRPr lang="en-US" dirty="0"/>
          </a:p>
        </p:txBody>
      </p:sp>
    </p:spTree>
    <p:extLst>
      <p:ext uri="{BB962C8B-B14F-4D97-AF65-F5344CB8AC3E}">
        <p14:creationId xmlns:p14="http://schemas.microsoft.com/office/powerpoint/2010/main" val="267916808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smtClean="0"/>
              <a:t>Analyzing Gene Expression</a:t>
            </a:r>
            <a:endParaRPr lang="en-US" dirty="0"/>
          </a:p>
        </p:txBody>
      </p:sp>
      <p:sp>
        <p:nvSpPr>
          <p:cNvPr id="4099" name="Rectangle 3"/>
          <p:cNvSpPr>
            <a:spLocks noGrp="1" noChangeArrowheads="1"/>
          </p:cNvSpPr>
          <p:nvPr>
            <p:ph idx="1"/>
          </p:nvPr>
        </p:nvSpPr>
        <p:spPr/>
        <p:txBody>
          <a:bodyPr/>
          <a:lstStyle/>
          <a:p>
            <a:r>
              <a:rPr lang="en-US" smtClean="0"/>
              <a:t>The most straightforward way to discover which genes are expressed in certain cells is to identify the mRNAs being made</a:t>
            </a:r>
            <a:endParaRPr lang="en-US" dirty="0"/>
          </a:p>
        </p:txBody>
      </p:sp>
      <p:sp>
        <p:nvSpPr>
          <p:cNvPr id="4100" name="Text Box 4"/>
          <p:cNvSpPr txBox="1">
            <a:spLocks noChangeArrowheads="1"/>
          </p:cNvSpPr>
          <p:nvPr/>
        </p:nvSpPr>
        <p:spPr bwMode="auto">
          <a:xfrm>
            <a:off x="6362700" y="5183188"/>
            <a:ext cx="16287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Geneva"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r"/>
            <a:endParaRPr lang="en-US" sz="1800"/>
          </a:p>
        </p:txBody>
      </p:sp>
    </p:spTree>
    <p:extLst>
      <p:ext uri="{BB962C8B-B14F-4D97-AF65-F5344CB8AC3E}">
        <p14:creationId xmlns:p14="http://schemas.microsoft.com/office/powerpoint/2010/main" val="243361084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i="1" dirty="0" smtClean="0"/>
              <a:t>Studying the Expression of Single Genes</a:t>
            </a:r>
            <a:endParaRPr lang="en-US" i="1" dirty="0"/>
          </a:p>
        </p:txBody>
      </p:sp>
      <p:sp>
        <p:nvSpPr>
          <p:cNvPr id="4099" name="Rectangle 3"/>
          <p:cNvSpPr>
            <a:spLocks noGrp="1" noChangeArrowheads="1"/>
          </p:cNvSpPr>
          <p:nvPr>
            <p:ph idx="1"/>
          </p:nvPr>
        </p:nvSpPr>
        <p:spPr/>
        <p:txBody>
          <a:bodyPr/>
          <a:lstStyle/>
          <a:p>
            <a:r>
              <a:rPr lang="en-US" dirty="0" smtClean="0"/>
              <a:t>mRNA can be detected by nucleic acid hybridization with complementary molecules</a:t>
            </a:r>
          </a:p>
          <a:p>
            <a:r>
              <a:rPr lang="en-US" dirty="0" smtClean="0"/>
              <a:t>These complementary molecules, of either DNA or </a:t>
            </a:r>
            <a:r>
              <a:rPr lang="en-US" dirty="0" smtClean="0"/>
              <a:t>RNA, </a:t>
            </a:r>
            <a:r>
              <a:rPr lang="en-US" dirty="0" smtClean="0"/>
              <a:t>are </a:t>
            </a:r>
            <a:r>
              <a:rPr lang="en-US" b="1" dirty="0" smtClean="0"/>
              <a:t>nucleic acid probes</a:t>
            </a:r>
            <a:endParaRPr lang="en-US" b="1" dirty="0"/>
          </a:p>
        </p:txBody>
      </p:sp>
      <p:sp>
        <p:nvSpPr>
          <p:cNvPr id="4100" name="Text Box 4"/>
          <p:cNvSpPr txBox="1">
            <a:spLocks noChangeArrowheads="1"/>
          </p:cNvSpPr>
          <p:nvPr/>
        </p:nvSpPr>
        <p:spPr bwMode="auto">
          <a:xfrm>
            <a:off x="6362700" y="5183188"/>
            <a:ext cx="16287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Geneva"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r"/>
            <a:endParaRPr lang="en-US" sz="1800"/>
          </a:p>
        </p:txBody>
      </p:sp>
    </p:spTree>
    <p:extLst>
      <p:ext uri="{BB962C8B-B14F-4D97-AF65-F5344CB8AC3E}">
        <p14:creationId xmlns:p14="http://schemas.microsoft.com/office/powerpoint/2010/main" val="26291863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Concept 20.1: DNA sequencing and </a:t>
            </a:r>
            <a:r>
              <a:rPr lang="en-US" dirty="0" smtClean="0"/>
              <a:t>DNA cloning </a:t>
            </a:r>
            <a:r>
              <a:rPr lang="en-US" dirty="0" smtClean="0"/>
              <a:t>are valuable tools </a:t>
            </a:r>
            <a:r>
              <a:rPr lang="en-US" dirty="0" smtClean="0"/>
              <a:t>for </a:t>
            </a:r>
            <a:r>
              <a:rPr lang="en-US" dirty="0" smtClean="0"/>
              <a:t>genetic engineering and biological inquiry</a:t>
            </a:r>
            <a:endParaRPr lang="en-US" dirty="0"/>
          </a:p>
        </p:txBody>
      </p:sp>
      <p:sp>
        <p:nvSpPr>
          <p:cNvPr id="3" name="Content Placeholder 2"/>
          <p:cNvSpPr>
            <a:spLocks noGrp="1"/>
          </p:cNvSpPr>
          <p:nvPr>
            <p:ph idx="1"/>
          </p:nvPr>
        </p:nvSpPr>
        <p:spPr>
          <a:xfrm>
            <a:off x="420913" y="1704974"/>
            <a:ext cx="8499249" cy="4622535"/>
          </a:xfrm>
        </p:spPr>
        <p:txBody>
          <a:bodyPr/>
          <a:lstStyle/>
          <a:p>
            <a:r>
              <a:rPr lang="en-US" dirty="0" smtClean="0"/>
              <a:t>The complementarity of the two DNA strands is the basis for </a:t>
            </a:r>
            <a:r>
              <a:rPr lang="en-US" b="1" dirty="0" smtClean="0"/>
              <a:t>nucleic acid hybridization</a:t>
            </a:r>
            <a:r>
              <a:rPr lang="en-US" dirty="0" smtClean="0"/>
              <a:t>, the base pairing of one strand of nucleic acid to the complementary sequence on another strand</a:t>
            </a:r>
          </a:p>
          <a:p>
            <a:r>
              <a:rPr lang="en-US" b="1" dirty="0" smtClean="0"/>
              <a:t>Genetic engineering </a:t>
            </a:r>
            <a:r>
              <a:rPr lang="en-US" dirty="0" smtClean="0"/>
              <a:t>is the direct manipulation of genes for practical purposes</a:t>
            </a:r>
            <a:endParaRPr lang="en-US" dirty="0"/>
          </a:p>
        </p:txBody>
      </p:sp>
    </p:spTree>
    <p:extLst>
      <p:ext uri="{BB962C8B-B14F-4D97-AF65-F5344CB8AC3E}">
        <p14:creationId xmlns:p14="http://schemas.microsoft.com/office/powerpoint/2010/main" val="27809688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smtClean="0"/>
              <a:t> </a:t>
            </a:r>
            <a:endParaRPr lang="en-US" dirty="0"/>
          </a:p>
        </p:txBody>
      </p:sp>
      <p:sp>
        <p:nvSpPr>
          <p:cNvPr id="4099" name="Rectangle 3"/>
          <p:cNvSpPr>
            <a:spLocks noGrp="1" noChangeArrowheads="1"/>
          </p:cNvSpPr>
          <p:nvPr>
            <p:ph idx="1"/>
          </p:nvPr>
        </p:nvSpPr>
        <p:spPr/>
        <p:txBody>
          <a:bodyPr/>
          <a:lstStyle/>
          <a:p>
            <a:r>
              <a:rPr lang="en-US" b="1" i="1" dirty="0" smtClean="0"/>
              <a:t>In situ</a:t>
            </a:r>
            <a:r>
              <a:rPr lang="en-US" b="1" dirty="0" smtClean="0"/>
              <a:t> hybridization </a:t>
            </a:r>
            <a:r>
              <a:rPr lang="en-US" dirty="0" smtClean="0"/>
              <a:t>uses fluorescent dyes attached to probes to identify the location of specific mRNAs in place in the intact organism</a:t>
            </a:r>
            <a:endParaRPr lang="en-US" dirty="0"/>
          </a:p>
        </p:txBody>
      </p:sp>
      <p:sp>
        <p:nvSpPr>
          <p:cNvPr id="4100" name="Text Box 4"/>
          <p:cNvSpPr txBox="1">
            <a:spLocks noChangeArrowheads="1"/>
          </p:cNvSpPr>
          <p:nvPr/>
        </p:nvSpPr>
        <p:spPr bwMode="auto">
          <a:xfrm>
            <a:off x="6362700" y="5183188"/>
            <a:ext cx="16287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Geneva"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r"/>
            <a:endParaRPr lang="en-US" sz="1800"/>
          </a:p>
        </p:txBody>
      </p:sp>
    </p:spTree>
    <p:extLst>
      <p:ext uri="{BB962C8B-B14F-4D97-AF65-F5344CB8AC3E}">
        <p14:creationId xmlns:p14="http://schemas.microsoft.com/office/powerpoint/2010/main" val="168779222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_10_InSituHybridize-U.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4624" y="134112"/>
            <a:ext cx="5254752" cy="6437376"/>
          </a:xfrm>
          <a:prstGeom prst="rect">
            <a:avLst/>
          </a:prstGeom>
        </p:spPr>
      </p:pic>
      <p:cxnSp>
        <p:nvCxnSpPr>
          <p:cNvPr id="72" name="Straight Connector 71"/>
          <p:cNvCxnSpPr/>
          <p:nvPr/>
        </p:nvCxnSpPr>
        <p:spPr bwMode="auto">
          <a:xfrm flipH="1">
            <a:off x="4683125" y="4383150"/>
            <a:ext cx="1389" cy="344425"/>
          </a:xfrm>
          <a:prstGeom prst="line">
            <a:avLst/>
          </a:prstGeom>
          <a:solidFill>
            <a:schemeClr val="accent1"/>
          </a:solidFill>
          <a:ln w="2540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74" name="Straight Connector 73"/>
          <p:cNvCxnSpPr/>
          <p:nvPr/>
        </p:nvCxnSpPr>
        <p:spPr bwMode="auto">
          <a:xfrm flipH="1">
            <a:off x="5083175" y="4379975"/>
            <a:ext cx="1389" cy="347600"/>
          </a:xfrm>
          <a:prstGeom prst="line">
            <a:avLst/>
          </a:prstGeom>
          <a:solidFill>
            <a:schemeClr val="accent1"/>
          </a:solidFill>
          <a:ln w="2540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76" name="Straight Connector 75"/>
          <p:cNvCxnSpPr/>
          <p:nvPr/>
        </p:nvCxnSpPr>
        <p:spPr bwMode="auto">
          <a:xfrm flipH="1">
            <a:off x="5473700" y="4383150"/>
            <a:ext cx="33139" cy="373000"/>
          </a:xfrm>
          <a:prstGeom prst="line">
            <a:avLst/>
          </a:prstGeom>
          <a:solidFill>
            <a:schemeClr val="accent1"/>
          </a:solidFill>
          <a:ln w="2540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78" name="Straight Connector 77"/>
          <p:cNvCxnSpPr/>
          <p:nvPr/>
        </p:nvCxnSpPr>
        <p:spPr bwMode="auto">
          <a:xfrm flipH="1">
            <a:off x="5880100" y="4389500"/>
            <a:ext cx="83940" cy="423800"/>
          </a:xfrm>
          <a:prstGeom prst="line">
            <a:avLst/>
          </a:prstGeom>
          <a:solidFill>
            <a:schemeClr val="accent1"/>
          </a:solidFill>
          <a:ln w="2540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80" name="Straight Connector 79"/>
          <p:cNvCxnSpPr/>
          <p:nvPr/>
        </p:nvCxnSpPr>
        <p:spPr bwMode="auto">
          <a:xfrm flipH="1">
            <a:off x="6369050" y="4386325"/>
            <a:ext cx="99815" cy="547625"/>
          </a:xfrm>
          <a:prstGeom prst="line">
            <a:avLst/>
          </a:prstGeom>
          <a:solidFill>
            <a:schemeClr val="accent1"/>
          </a:solidFill>
          <a:ln w="2540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82" name="Straight Connector 81"/>
          <p:cNvCxnSpPr/>
          <p:nvPr/>
        </p:nvCxnSpPr>
        <p:spPr bwMode="auto">
          <a:xfrm flipH="1">
            <a:off x="6727825" y="4386325"/>
            <a:ext cx="96640" cy="674625"/>
          </a:xfrm>
          <a:prstGeom prst="line">
            <a:avLst/>
          </a:prstGeom>
          <a:solidFill>
            <a:schemeClr val="accent1"/>
          </a:solidFill>
          <a:ln w="2540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70" name="Straight Connector 69"/>
          <p:cNvCxnSpPr/>
          <p:nvPr/>
        </p:nvCxnSpPr>
        <p:spPr bwMode="auto">
          <a:xfrm>
            <a:off x="4230489" y="4386325"/>
            <a:ext cx="1786" cy="338075"/>
          </a:xfrm>
          <a:prstGeom prst="line">
            <a:avLst/>
          </a:prstGeom>
          <a:solidFill>
            <a:schemeClr val="accent1"/>
          </a:solidFill>
          <a:ln w="2540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9217" name="Rectangle 3"/>
          <p:cNvSpPr>
            <a:spLocks noGrp="1" noChangeArrowheads="1"/>
          </p:cNvSpPr>
          <p:nvPr>
            <p:ph type="ctrTitle"/>
          </p:nvPr>
        </p:nvSpPr>
        <p:spPr bwMode="auto">
          <a:xfrm>
            <a:off x="20638" y="0"/>
            <a:ext cx="5648325" cy="30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20.10</a:t>
            </a:r>
            <a:endParaRPr lang="en-US" sz="1200" dirty="0">
              <a:latin typeface="Arial" charset="0"/>
            </a:endParaRPr>
          </a:p>
        </p:txBody>
      </p:sp>
      <p:sp>
        <p:nvSpPr>
          <p:cNvPr id="27" name="Text Box 31"/>
          <p:cNvSpPr txBox="1">
            <a:spLocks noChangeArrowheads="1"/>
          </p:cNvSpPr>
          <p:nvPr/>
        </p:nvSpPr>
        <p:spPr bwMode="auto">
          <a:xfrm>
            <a:off x="2762298" y="6342750"/>
            <a:ext cx="573571" cy="2612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500" dirty="0" smtClean="0">
                <a:solidFill>
                  <a:srgbClr val="000000"/>
                </a:solidFill>
                <a:latin typeface="Arial" charset="0"/>
              </a:rPr>
              <a:t>Head</a:t>
            </a:r>
            <a:endParaRPr lang="en-US" sz="1500" dirty="0">
              <a:solidFill>
                <a:srgbClr val="000000"/>
              </a:solidFill>
              <a:latin typeface="Arial" charset="0"/>
            </a:endParaRPr>
          </a:p>
        </p:txBody>
      </p:sp>
      <p:cxnSp>
        <p:nvCxnSpPr>
          <p:cNvPr id="6" name="Straight Connector 5"/>
          <p:cNvCxnSpPr/>
          <p:nvPr/>
        </p:nvCxnSpPr>
        <p:spPr bwMode="auto">
          <a:xfrm>
            <a:off x="5816931" y="786933"/>
            <a:ext cx="113969" cy="25870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9" name="Straight Connector 8"/>
          <p:cNvCxnSpPr/>
          <p:nvPr/>
        </p:nvCxnSpPr>
        <p:spPr bwMode="auto">
          <a:xfrm flipH="1">
            <a:off x="3318933" y="786933"/>
            <a:ext cx="106164" cy="262934"/>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1" name="Straight Connector 10"/>
          <p:cNvCxnSpPr/>
          <p:nvPr/>
        </p:nvCxnSpPr>
        <p:spPr bwMode="auto">
          <a:xfrm>
            <a:off x="5355497" y="1523533"/>
            <a:ext cx="715103" cy="467"/>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3" name="Straight Connector 12"/>
          <p:cNvCxnSpPr/>
          <p:nvPr/>
        </p:nvCxnSpPr>
        <p:spPr bwMode="auto">
          <a:xfrm flipV="1">
            <a:off x="5363964" y="1519767"/>
            <a:ext cx="706636" cy="151932"/>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5" name="Straight Connector 14"/>
          <p:cNvCxnSpPr/>
          <p:nvPr/>
        </p:nvCxnSpPr>
        <p:spPr bwMode="auto">
          <a:xfrm flipH="1">
            <a:off x="3733800" y="1472733"/>
            <a:ext cx="707298" cy="23330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7" name="Straight Connector 16"/>
          <p:cNvCxnSpPr/>
          <p:nvPr/>
        </p:nvCxnSpPr>
        <p:spPr bwMode="auto">
          <a:xfrm flipH="1">
            <a:off x="3742267" y="1603967"/>
            <a:ext cx="736931" cy="97833"/>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9" name="Straight Connector 18"/>
          <p:cNvCxnSpPr/>
          <p:nvPr/>
        </p:nvCxnSpPr>
        <p:spPr bwMode="auto">
          <a:xfrm flipH="1">
            <a:off x="6727825" y="4383150"/>
            <a:ext cx="93464" cy="687325"/>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16" name="Right Bracket 15"/>
          <p:cNvSpPr/>
          <p:nvPr/>
        </p:nvSpPr>
        <p:spPr bwMode="auto">
          <a:xfrm rot="16200000">
            <a:off x="4603755" y="370417"/>
            <a:ext cx="99481" cy="4400550"/>
          </a:xfrm>
          <a:prstGeom prst="rightBracket">
            <a:avLst>
              <a:gd name="adj" fmla="val 0"/>
            </a:avLst>
          </a:prstGeom>
          <a:noFill/>
          <a:ln w="12700"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21" name="Right Bracket 20"/>
          <p:cNvSpPr/>
          <p:nvPr/>
        </p:nvSpPr>
        <p:spPr bwMode="auto">
          <a:xfrm rot="5400000">
            <a:off x="5068361" y="2443697"/>
            <a:ext cx="101600" cy="3249078"/>
          </a:xfrm>
          <a:prstGeom prst="rightBracket">
            <a:avLst>
              <a:gd name="adj" fmla="val 0"/>
            </a:avLst>
          </a:prstGeom>
          <a:noFill/>
          <a:ln w="12700"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grpSp>
        <p:nvGrpSpPr>
          <p:cNvPr id="22" name="Group 21"/>
          <p:cNvGrpSpPr/>
          <p:nvPr/>
        </p:nvGrpSpPr>
        <p:grpSpPr>
          <a:xfrm>
            <a:off x="2520482" y="4059767"/>
            <a:ext cx="468252" cy="84664"/>
            <a:chOff x="8276167" y="4567767"/>
            <a:chExt cx="509058" cy="100541"/>
          </a:xfrm>
        </p:grpSpPr>
        <p:cxnSp>
          <p:nvCxnSpPr>
            <p:cNvPr id="23" name="Straight Connector 22"/>
            <p:cNvCxnSpPr/>
            <p:nvPr/>
          </p:nvCxnSpPr>
          <p:spPr bwMode="auto">
            <a:xfrm>
              <a:off x="8276167" y="4618038"/>
              <a:ext cx="509058" cy="0"/>
            </a:xfrm>
            <a:prstGeom prst="line">
              <a:avLst/>
            </a:prstGeom>
            <a:solidFill>
              <a:schemeClr val="accent1"/>
            </a:solidFill>
            <a:ln w="1270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24" name="Straight Connector 23"/>
            <p:cNvCxnSpPr/>
            <p:nvPr/>
          </p:nvCxnSpPr>
          <p:spPr bwMode="auto">
            <a:xfrm>
              <a:off x="8277437" y="4567767"/>
              <a:ext cx="0" cy="100541"/>
            </a:xfrm>
            <a:prstGeom prst="line">
              <a:avLst/>
            </a:prstGeom>
            <a:solidFill>
              <a:schemeClr val="accent1"/>
            </a:solidFill>
            <a:ln w="1270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25" name="Straight Connector 24"/>
            <p:cNvCxnSpPr/>
            <p:nvPr/>
          </p:nvCxnSpPr>
          <p:spPr bwMode="auto">
            <a:xfrm>
              <a:off x="8784167" y="4567767"/>
              <a:ext cx="0" cy="100541"/>
            </a:xfrm>
            <a:prstGeom prst="line">
              <a:avLst/>
            </a:prstGeom>
            <a:solidFill>
              <a:schemeClr val="accent1"/>
            </a:solidFill>
            <a:ln w="1270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sp>
        <p:nvSpPr>
          <p:cNvPr id="26" name="Text Box 31"/>
          <p:cNvSpPr txBox="1">
            <a:spLocks noChangeArrowheads="1"/>
          </p:cNvSpPr>
          <p:nvPr/>
        </p:nvSpPr>
        <p:spPr bwMode="auto">
          <a:xfrm>
            <a:off x="2498130" y="4168199"/>
            <a:ext cx="652513" cy="235313"/>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lnSpc>
                <a:spcPct val="90000"/>
              </a:lnSpc>
            </a:pPr>
            <a:r>
              <a:rPr lang="en-US" sz="1400" dirty="0" smtClean="0">
                <a:solidFill>
                  <a:srgbClr val="FFFFFF"/>
                </a:solidFill>
                <a:latin typeface="Arial" charset="0"/>
              </a:rPr>
              <a:t>50 </a:t>
            </a:r>
            <a:r>
              <a:rPr lang="en-US" sz="1400" dirty="0" smtClean="0">
                <a:solidFill>
                  <a:srgbClr val="FFFFFF"/>
                </a:solidFill>
                <a:latin typeface="Symbol Std"/>
                <a:cs typeface="Symbol Std"/>
              </a:rPr>
              <a:t>µ</a:t>
            </a:r>
            <a:r>
              <a:rPr lang="en-US" sz="1400" dirty="0" smtClean="0">
                <a:solidFill>
                  <a:srgbClr val="FFFFFF"/>
                </a:solidFill>
                <a:latin typeface="Arial" charset="0"/>
              </a:rPr>
              <a:t>m</a:t>
            </a:r>
            <a:endParaRPr lang="en-US" sz="1400" dirty="0">
              <a:solidFill>
                <a:srgbClr val="FFFFFF"/>
              </a:solidFill>
              <a:latin typeface="Arial" charset="0"/>
            </a:endParaRPr>
          </a:p>
        </p:txBody>
      </p:sp>
      <p:cxnSp>
        <p:nvCxnSpPr>
          <p:cNvPr id="28" name="Straight Connector 27"/>
          <p:cNvCxnSpPr/>
          <p:nvPr/>
        </p:nvCxnSpPr>
        <p:spPr bwMode="auto">
          <a:xfrm flipH="1">
            <a:off x="6823075" y="3555533"/>
            <a:ext cx="5625" cy="597367"/>
          </a:xfrm>
          <a:prstGeom prst="line">
            <a:avLst/>
          </a:prstGeom>
          <a:solidFill>
            <a:schemeClr val="accent1"/>
          </a:solidFill>
          <a:ln w="12700"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30" name="Straight Connector 29"/>
          <p:cNvCxnSpPr/>
          <p:nvPr/>
        </p:nvCxnSpPr>
        <p:spPr bwMode="auto">
          <a:xfrm flipH="1">
            <a:off x="5880432" y="2429466"/>
            <a:ext cx="1" cy="89367"/>
          </a:xfrm>
          <a:prstGeom prst="line">
            <a:avLst/>
          </a:prstGeom>
          <a:solidFill>
            <a:schemeClr val="accent1"/>
          </a:solidFill>
          <a:ln w="12700"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33" name="Straight Connector 32"/>
          <p:cNvCxnSpPr/>
          <p:nvPr/>
        </p:nvCxnSpPr>
        <p:spPr bwMode="auto">
          <a:xfrm flipH="1">
            <a:off x="4225200" y="2429465"/>
            <a:ext cx="1" cy="89367"/>
          </a:xfrm>
          <a:prstGeom prst="line">
            <a:avLst/>
          </a:prstGeom>
          <a:solidFill>
            <a:schemeClr val="accent1"/>
          </a:solidFill>
          <a:ln w="12700"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34" name="Straight Connector 33"/>
          <p:cNvCxnSpPr/>
          <p:nvPr/>
        </p:nvCxnSpPr>
        <p:spPr bwMode="auto">
          <a:xfrm flipH="1">
            <a:off x="3010237" y="2429468"/>
            <a:ext cx="1" cy="89367"/>
          </a:xfrm>
          <a:prstGeom prst="line">
            <a:avLst/>
          </a:prstGeom>
          <a:solidFill>
            <a:schemeClr val="accent1"/>
          </a:solidFill>
          <a:ln w="12700"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35" name="Straight Connector 34"/>
          <p:cNvCxnSpPr/>
          <p:nvPr/>
        </p:nvCxnSpPr>
        <p:spPr bwMode="auto">
          <a:xfrm flipH="1">
            <a:off x="4885600" y="2514133"/>
            <a:ext cx="1" cy="114767"/>
          </a:xfrm>
          <a:prstGeom prst="line">
            <a:avLst/>
          </a:prstGeom>
          <a:solidFill>
            <a:schemeClr val="accent1"/>
          </a:solidFill>
          <a:ln w="12700"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37" name="Straight Connector 36"/>
          <p:cNvCxnSpPr/>
          <p:nvPr/>
        </p:nvCxnSpPr>
        <p:spPr bwMode="auto">
          <a:xfrm flipH="1">
            <a:off x="3564800" y="2518366"/>
            <a:ext cx="1" cy="114767"/>
          </a:xfrm>
          <a:prstGeom prst="line">
            <a:avLst/>
          </a:prstGeom>
          <a:solidFill>
            <a:schemeClr val="accent1"/>
          </a:solidFill>
          <a:ln w="12700"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38" name="Straight Connector 37"/>
          <p:cNvCxnSpPr/>
          <p:nvPr/>
        </p:nvCxnSpPr>
        <p:spPr bwMode="auto">
          <a:xfrm flipH="1">
            <a:off x="3996600" y="4000033"/>
            <a:ext cx="1" cy="114767"/>
          </a:xfrm>
          <a:prstGeom prst="line">
            <a:avLst/>
          </a:prstGeom>
          <a:solidFill>
            <a:schemeClr val="accent1"/>
          </a:solidFill>
          <a:ln w="12700"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39" name="Straight Connector 38"/>
          <p:cNvCxnSpPr/>
          <p:nvPr/>
        </p:nvCxnSpPr>
        <p:spPr bwMode="auto">
          <a:xfrm flipH="1">
            <a:off x="4466500" y="4006850"/>
            <a:ext cx="1" cy="114767"/>
          </a:xfrm>
          <a:prstGeom prst="line">
            <a:avLst/>
          </a:prstGeom>
          <a:solidFill>
            <a:schemeClr val="accent1"/>
          </a:solidFill>
          <a:ln w="12700"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40" name="Straight Connector 39"/>
          <p:cNvCxnSpPr/>
          <p:nvPr/>
        </p:nvCxnSpPr>
        <p:spPr bwMode="auto">
          <a:xfrm flipH="1">
            <a:off x="4894067" y="4006850"/>
            <a:ext cx="1" cy="114767"/>
          </a:xfrm>
          <a:prstGeom prst="line">
            <a:avLst/>
          </a:prstGeom>
          <a:solidFill>
            <a:schemeClr val="accent1"/>
          </a:solidFill>
          <a:ln w="12700"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41" name="Straight Connector 40"/>
          <p:cNvCxnSpPr/>
          <p:nvPr/>
        </p:nvCxnSpPr>
        <p:spPr bwMode="auto">
          <a:xfrm flipH="1">
            <a:off x="5270834" y="4006850"/>
            <a:ext cx="1" cy="114767"/>
          </a:xfrm>
          <a:prstGeom prst="line">
            <a:avLst/>
          </a:prstGeom>
          <a:solidFill>
            <a:schemeClr val="accent1"/>
          </a:solidFill>
          <a:ln w="12700"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42" name="Straight Connector 41"/>
          <p:cNvCxnSpPr/>
          <p:nvPr/>
        </p:nvCxnSpPr>
        <p:spPr bwMode="auto">
          <a:xfrm flipH="1">
            <a:off x="5732267" y="4006850"/>
            <a:ext cx="1" cy="114767"/>
          </a:xfrm>
          <a:prstGeom prst="line">
            <a:avLst/>
          </a:prstGeom>
          <a:solidFill>
            <a:schemeClr val="accent1"/>
          </a:solidFill>
          <a:ln w="12700"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43" name="Straight Connector 42"/>
          <p:cNvCxnSpPr/>
          <p:nvPr/>
        </p:nvCxnSpPr>
        <p:spPr bwMode="auto">
          <a:xfrm flipH="1">
            <a:off x="6172533" y="4006850"/>
            <a:ext cx="1" cy="114767"/>
          </a:xfrm>
          <a:prstGeom prst="line">
            <a:avLst/>
          </a:prstGeom>
          <a:solidFill>
            <a:schemeClr val="accent1"/>
          </a:solidFill>
          <a:ln w="12700"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44" name="Straight Connector 43"/>
          <p:cNvCxnSpPr/>
          <p:nvPr/>
        </p:nvCxnSpPr>
        <p:spPr bwMode="auto">
          <a:xfrm flipH="1">
            <a:off x="3742601" y="4112215"/>
            <a:ext cx="1" cy="54147"/>
          </a:xfrm>
          <a:prstGeom prst="line">
            <a:avLst/>
          </a:prstGeom>
          <a:solidFill>
            <a:schemeClr val="accent1"/>
          </a:solidFill>
          <a:ln w="12700"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46" name="Straight Connector 45"/>
          <p:cNvCxnSpPr/>
          <p:nvPr/>
        </p:nvCxnSpPr>
        <p:spPr bwMode="auto">
          <a:xfrm flipH="1">
            <a:off x="4229436" y="4113274"/>
            <a:ext cx="1" cy="54147"/>
          </a:xfrm>
          <a:prstGeom prst="line">
            <a:avLst/>
          </a:prstGeom>
          <a:solidFill>
            <a:schemeClr val="accent1"/>
          </a:solidFill>
          <a:ln w="12700"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47" name="Straight Connector 46"/>
          <p:cNvCxnSpPr/>
          <p:nvPr/>
        </p:nvCxnSpPr>
        <p:spPr bwMode="auto">
          <a:xfrm flipH="1">
            <a:off x="4678167" y="4113272"/>
            <a:ext cx="1" cy="54146"/>
          </a:xfrm>
          <a:prstGeom prst="line">
            <a:avLst/>
          </a:prstGeom>
          <a:solidFill>
            <a:schemeClr val="accent1"/>
          </a:solidFill>
          <a:ln w="12700"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48" name="Straight Connector 47"/>
          <p:cNvCxnSpPr/>
          <p:nvPr/>
        </p:nvCxnSpPr>
        <p:spPr bwMode="auto">
          <a:xfrm flipH="1">
            <a:off x="5076114" y="4117511"/>
            <a:ext cx="1" cy="54147"/>
          </a:xfrm>
          <a:prstGeom prst="line">
            <a:avLst/>
          </a:prstGeom>
          <a:solidFill>
            <a:schemeClr val="accent1"/>
          </a:solidFill>
          <a:ln w="12700"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49" name="Straight Connector 48"/>
          <p:cNvCxnSpPr/>
          <p:nvPr/>
        </p:nvCxnSpPr>
        <p:spPr bwMode="auto">
          <a:xfrm flipH="1">
            <a:off x="5499435" y="4113274"/>
            <a:ext cx="1" cy="54147"/>
          </a:xfrm>
          <a:prstGeom prst="line">
            <a:avLst/>
          </a:prstGeom>
          <a:solidFill>
            <a:schemeClr val="accent1"/>
          </a:solidFill>
          <a:ln w="12700"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50" name="Straight Connector 49"/>
          <p:cNvCxnSpPr/>
          <p:nvPr/>
        </p:nvCxnSpPr>
        <p:spPr bwMode="auto">
          <a:xfrm flipH="1">
            <a:off x="5948169" y="4113273"/>
            <a:ext cx="1" cy="54147"/>
          </a:xfrm>
          <a:prstGeom prst="line">
            <a:avLst/>
          </a:prstGeom>
          <a:solidFill>
            <a:schemeClr val="accent1"/>
          </a:solidFill>
          <a:ln w="12700"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51" name="Straight Connector 50"/>
          <p:cNvCxnSpPr/>
          <p:nvPr/>
        </p:nvCxnSpPr>
        <p:spPr bwMode="auto">
          <a:xfrm flipH="1">
            <a:off x="6460401" y="4113273"/>
            <a:ext cx="1" cy="54147"/>
          </a:xfrm>
          <a:prstGeom prst="line">
            <a:avLst/>
          </a:prstGeom>
          <a:solidFill>
            <a:schemeClr val="accent1"/>
          </a:solidFill>
          <a:ln w="12700"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55" name="Straight Connector 54"/>
          <p:cNvCxnSpPr/>
          <p:nvPr/>
        </p:nvCxnSpPr>
        <p:spPr bwMode="auto">
          <a:xfrm flipH="1">
            <a:off x="6369050" y="4389500"/>
            <a:ext cx="102989" cy="547625"/>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57" name="Straight Connector 56"/>
          <p:cNvCxnSpPr/>
          <p:nvPr/>
        </p:nvCxnSpPr>
        <p:spPr bwMode="auto">
          <a:xfrm flipH="1">
            <a:off x="5880100" y="4389500"/>
            <a:ext cx="87114" cy="420625"/>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59" name="Straight Connector 58"/>
          <p:cNvCxnSpPr/>
          <p:nvPr/>
        </p:nvCxnSpPr>
        <p:spPr bwMode="auto">
          <a:xfrm flipH="1">
            <a:off x="5470525" y="4383150"/>
            <a:ext cx="39489" cy="363475"/>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61" name="Straight Connector 60"/>
          <p:cNvCxnSpPr/>
          <p:nvPr/>
        </p:nvCxnSpPr>
        <p:spPr bwMode="auto">
          <a:xfrm flipH="1">
            <a:off x="5086350" y="4379975"/>
            <a:ext cx="1389" cy="344425"/>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63" name="Straight Connector 62"/>
          <p:cNvCxnSpPr/>
          <p:nvPr/>
        </p:nvCxnSpPr>
        <p:spPr bwMode="auto">
          <a:xfrm>
            <a:off x="4684514" y="4389500"/>
            <a:ext cx="1786" cy="325375"/>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65" name="Straight Connector 64"/>
          <p:cNvCxnSpPr/>
          <p:nvPr/>
        </p:nvCxnSpPr>
        <p:spPr bwMode="auto">
          <a:xfrm flipH="1">
            <a:off x="4232275" y="4376800"/>
            <a:ext cx="1389" cy="34125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69" name="Straight Connector 68"/>
          <p:cNvCxnSpPr/>
          <p:nvPr/>
        </p:nvCxnSpPr>
        <p:spPr bwMode="auto">
          <a:xfrm>
            <a:off x="3754239" y="4392675"/>
            <a:ext cx="106561" cy="334900"/>
          </a:xfrm>
          <a:prstGeom prst="line">
            <a:avLst/>
          </a:prstGeom>
          <a:solidFill>
            <a:schemeClr val="accent1"/>
          </a:solidFill>
          <a:ln w="2540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67" name="Straight Connector 66"/>
          <p:cNvCxnSpPr/>
          <p:nvPr/>
        </p:nvCxnSpPr>
        <p:spPr bwMode="auto">
          <a:xfrm>
            <a:off x="3751064" y="4379975"/>
            <a:ext cx="106561" cy="33490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84" name="Straight Connector 83"/>
          <p:cNvCxnSpPr/>
          <p:nvPr/>
        </p:nvCxnSpPr>
        <p:spPr bwMode="auto">
          <a:xfrm>
            <a:off x="2845130" y="4591642"/>
            <a:ext cx="688645" cy="466133"/>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86" name="Straight Connector 85"/>
          <p:cNvCxnSpPr>
            <a:endCxn id="9238" idx="2"/>
          </p:cNvCxnSpPr>
          <p:nvPr/>
        </p:nvCxnSpPr>
        <p:spPr bwMode="auto">
          <a:xfrm flipH="1">
            <a:off x="2458972" y="5589650"/>
            <a:ext cx="3044" cy="63970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9238" name="Right Brace 9237"/>
          <p:cNvSpPr/>
          <p:nvPr/>
        </p:nvSpPr>
        <p:spPr bwMode="auto">
          <a:xfrm rot="5400000">
            <a:off x="2927348" y="5760974"/>
            <a:ext cx="163449" cy="1100201"/>
          </a:xfrm>
          <a:prstGeom prst="rightBrace">
            <a:avLst>
              <a:gd name="adj1" fmla="val 27568"/>
              <a:gd name="adj2" fmla="val 51154"/>
            </a:avLst>
          </a:prstGeom>
          <a:no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cxnSp>
        <p:nvCxnSpPr>
          <p:cNvPr id="91" name="Straight Connector 90"/>
          <p:cNvCxnSpPr>
            <a:endCxn id="9238" idx="0"/>
          </p:cNvCxnSpPr>
          <p:nvPr/>
        </p:nvCxnSpPr>
        <p:spPr bwMode="auto">
          <a:xfrm flipH="1">
            <a:off x="3559173" y="6054725"/>
            <a:ext cx="2" cy="174625"/>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95" name="Right Brace 94"/>
          <p:cNvSpPr/>
          <p:nvPr/>
        </p:nvSpPr>
        <p:spPr bwMode="auto">
          <a:xfrm rot="5400000">
            <a:off x="4156073" y="5668898"/>
            <a:ext cx="163449" cy="1278003"/>
          </a:xfrm>
          <a:prstGeom prst="rightBrace">
            <a:avLst>
              <a:gd name="adj1" fmla="val 27568"/>
              <a:gd name="adj2" fmla="val 51154"/>
            </a:avLst>
          </a:prstGeom>
          <a:no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cxnSp>
        <p:nvCxnSpPr>
          <p:cNvPr id="96" name="Straight Connector 95"/>
          <p:cNvCxnSpPr>
            <a:endCxn id="95" idx="2"/>
          </p:cNvCxnSpPr>
          <p:nvPr/>
        </p:nvCxnSpPr>
        <p:spPr bwMode="auto">
          <a:xfrm flipH="1">
            <a:off x="3598796" y="6064250"/>
            <a:ext cx="1654" cy="161925"/>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97" name="Straight Connector 96"/>
          <p:cNvCxnSpPr>
            <a:endCxn id="95" idx="0"/>
          </p:cNvCxnSpPr>
          <p:nvPr/>
        </p:nvCxnSpPr>
        <p:spPr bwMode="auto">
          <a:xfrm>
            <a:off x="4870448" y="6137275"/>
            <a:ext cx="6351" cy="8890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101" name="Right Brace 100"/>
          <p:cNvSpPr/>
          <p:nvPr/>
        </p:nvSpPr>
        <p:spPr bwMode="auto">
          <a:xfrm rot="5400000">
            <a:off x="5827710" y="5299010"/>
            <a:ext cx="163449" cy="2005079"/>
          </a:xfrm>
          <a:prstGeom prst="rightBrace">
            <a:avLst>
              <a:gd name="adj1" fmla="val 27568"/>
              <a:gd name="adj2" fmla="val 52104"/>
            </a:avLst>
          </a:prstGeom>
          <a:no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cxnSp>
        <p:nvCxnSpPr>
          <p:cNvPr id="102" name="Straight Connector 101"/>
          <p:cNvCxnSpPr>
            <a:endCxn id="101" idx="0"/>
          </p:cNvCxnSpPr>
          <p:nvPr/>
        </p:nvCxnSpPr>
        <p:spPr bwMode="auto">
          <a:xfrm flipH="1">
            <a:off x="6911974" y="5654675"/>
            <a:ext cx="2" cy="56515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05" name="Straight Connector 104"/>
          <p:cNvCxnSpPr>
            <a:endCxn id="101" idx="2"/>
          </p:cNvCxnSpPr>
          <p:nvPr/>
        </p:nvCxnSpPr>
        <p:spPr bwMode="auto">
          <a:xfrm>
            <a:off x="4902198" y="6143625"/>
            <a:ext cx="4697" cy="7620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107" name="Text Box 31"/>
          <p:cNvSpPr txBox="1">
            <a:spLocks noChangeArrowheads="1"/>
          </p:cNvSpPr>
          <p:nvPr/>
        </p:nvSpPr>
        <p:spPr bwMode="auto">
          <a:xfrm>
            <a:off x="3903184" y="6342750"/>
            <a:ext cx="725969" cy="235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500" dirty="0" smtClean="0">
                <a:solidFill>
                  <a:srgbClr val="000000"/>
                </a:solidFill>
                <a:latin typeface="Arial" charset="0"/>
              </a:rPr>
              <a:t>Thorax</a:t>
            </a:r>
            <a:endParaRPr lang="en-US" sz="1500" dirty="0">
              <a:solidFill>
                <a:srgbClr val="000000"/>
              </a:solidFill>
              <a:latin typeface="Arial" charset="0"/>
            </a:endParaRPr>
          </a:p>
        </p:txBody>
      </p:sp>
      <p:sp>
        <p:nvSpPr>
          <p:cNvPr id="108" name="Text Box 31"/>
          <p:cNvSpPr txBox="1">
            <a:spLocks noChangeArrowheads="1"/>
          </p:cNvSpPr>
          <p:nvPr/>
        </p:nvSpPr>
        <p:spPr bwMode="auto">
          <a:xfrm>
            <a:off x="5429298" y="6334283"/>
            <a:ext cx="912235" cy="235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500" dirty="0" smtClean="0">
                <a:solidFill>
                  <a:srgbClr val="000000"/>
                </a:solidFill>
                <a:latin typeface="Arial" charset="0"/>
              </a:rPr>
              <a:t>Abdomen</a:t>
            </a:r>
            <a:endParaRPr lang="en-US" sz="1500" dirty="0">
              <a:solidFill>
                <a:srgbClr val="000000"/>
              </a:solidFill>
              <a:latin typeface="Arial" charset="0"/>
            </a:endParaRPr>
          </a:p>
        </p:txBody>
      </p:sp>
      <p:sp>
        <p:nvSpPr>
          <p:cNvPr id="109" name="Text Box 31"/>
          <p:cNvSpPr txBox="1">
            <a:spLocks noChangeArrowheads="1"/>
          </p:cNvSpPr>
          <p:nvPr/>
        </p:nvSpPr>
        <p:spPr bwMode="auto">
          <a:xfrm>
            <a:off x="1983366" y="4437747"/>
            <a:ext cx="912234" cy="498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500" dirty="0" smtClean="0">
                <a:solidFill>
                  <a:srgbClr val="000000"/>
                </a:solidFill>
                <a:latin typeface="Arial" charset="0"/>
              </a:rPr>
              <a:t>Segment</a:t>
            </a:r>
            <a:br>
              <a:rPr lang="en-US" sz="1500" dirty="0" smtClean="0">
                <a:solidFill>
                  <a:srgbClr val="000000"/>
                </a:solidFill>
                <a:latin typeface="Arial" charset="0"/>
              </a:rPr>
            </a:br>
            <a:r>
              <a:rPr lang="en-US" sz="1500" dirty="0" smtClean="0">
                <a:solidFill>
                  <a:srgbClr val="000000"/>
                </a:solidFill>
                <a:latin typeface="Arial" charset="0"/>
              </a:rPr>
              <a:t>boundary</a:t>
            </a:r>
            <a:endParaRPr lang="en-US" sz="1500" dirty="0">
              <a:solidFill>
                <a:srgbClr val="000000"/>
              </a:solidFill>
              <a:latin typeface="Arial" charset="0"/>
            </a:endParaRPr>
          </a:p>
        </p:txBody>
      </p:sp>
      <p:sp>
        <p:nvSpPr>
          <p:cNvPr id="110" name="Text Box 31"/>
          <p:cNvSpPr txBox="1">
            <a:spLocks noChangeArrowheads="1"/>
          </p:cNvSpPr>
          <p:nvPr/>
        </p:nvSpPr>
        <p:spPr bwMode="auto">
          <a:xfrm>
            <a:off x="2762297" y="2202549"/>
            <a:ext cx="573571" cy="2612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500" dirty="0" smtClean="0">
                <a:solidFill>
                  <a:srgbClr val="FFFFFF"/>
                </a:solidFill>
                <a:latin typeface="Arial" charset="0"/>
              </a:rPr>
              <a:t>Head</a:t>
            </a:r>
            <a:endParaRPr lang="en-US" sz="1500" dirty="0">
              <a:solidFill>
                <a:srgbClr val="FFFFFF"/>
              </a:solidFill>
              <a:latin typeface="Arial" charset="0"/>
            </a:endParaRPr>
          </a:p>
        </p:txBody>
      </p:sp>
      <p:sp>
        <p:nvSpPr>
          <p:cNvPr id="111" name="Text Box 31"/>
          <p:cNvSpPr txBox="1">
            <a:spLocks noChangeArrowheads="1"/>
          </p:cNvSpPr>
          <p:nvPr/>
        </p:nvSpPr>
        <p:spPr bwMode="auto">
          <a:xfrm>
            <a:off x="3903183" y="2202549"/>
            <a:ext cx="725969" cy="235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500" dirty="0" smtClean="0">
                <a:solidFill>
                  <a:srgbClr val="FFFFFF"/>
                </a:solidFill>
                <a:latin typeface="Arial" charset="0"/>
              </a:rPr>
              <a:t>Thorax</a:t>
            </a:r>
            <a:endParaRPr lang="en-US" sz="1500" dirty="0">
              <a:solidFill>
                <a:srgbClr val="FFFFFF"/>
              </a:solidFill>
              <a:latin typeface="Arial" charset="0"/>
            </a:endParaRPr>
          </a:p>
        </p:txBody>
      </p:sp>
      <p:sp>
        <p:nvSpPr>
          <p:cNvPr id="112" name="Text Box 31"/>
          <p:cNvSpPr txBox="1">
            <a:spLocks noChangeArrowheads="1"/>
          </p:cNvSpPr>
          <p:nvPr/>
        </p:nvSpPr>
        <p:spPr bwMode="auto">
          <a:xfrm>
            <a:off x="5429297" y="2194082"/>
            <a:ext cx="912235" cy="235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500" dirty="0" smtClean="0">
                <a:solidFill>
                  <a:srgbClr val="FFFFFF"/>
                </a:solidFill>
                <a:latin typeface="Arial" charset="0"/>
              </a:rPr>
              <a:t>Abdomen</a:t>
            </a:r>
            <a:endParaRPr lang="en-US" sz="1500" dirty="0">
              <a:solidFill>
                <a:srgbClr val="FFFFFF"/>
              </a:solidFill>
              <a:latin typeface="Arial" charset="0"/>
            </a:endParaRPr>
          </a:p>
        </p:txBody>
      </p:sp>
      <p:sp>
        <p:nvSpPr>
          <p:cNvPr id="113" name="Text Box 31"/>
          <p:cNvSpPr txBox="1">
            <a:spLocks noChangeArrowheads="1"/>
          </p:cNvSpPr>
          <p:nvPr/>
        </p:nvSpPr>
        <p:spPr bwMode="auto">
          <a:xfrm>
            <a:off x="3632250" y="4149882"/>
            <a:ext cx="262417" cy="2527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500" dirty="0" smtClean="0">
                <a:solidFill>
                  <a:srgbClr val="FFFFFF"/>
                </a:solidFill>
                <a:latin typeface="Arial" charset="0"/>
              </a:rPr>
              <a:t>T1</a:t>
            </a:r>
            <a:endParaRPr lang="en-US" sz="1500" dirty="0">
              <a:solidFill>
                <a:srgbClr val="FFFFFF"/>
              </a:solidFill>
              <a:latin typeface="Arial" charset="0"/>
            </a:endParaRPr>
          </a:p>
        </p:txBody>
      </p:sp>
      <p:sp>
        <p:nvSpPr>
          <p:cNvPr id="114" name="Text Box 31"/>
          <p:cNvSpPr txBox="1">
            <a:spLocks noChangeArrowheads="1"/>
          </p:cNvSpPr>
          <p:nvPr/>
        </p:nvSpPr>
        <p:spPr bwMode="auto">
          <a:xfrm>
            <a:off x="4114851" y="4149882"/>
            <a:ext cx="262417" cy="2527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500" dirty="0" smtClean="0">
                <a:solidFill>
                  <a:srgbClr val="FFFFFF"/>
                </a:solidFill>
                <a:latin typeface="Arial" charset="0"/>
              </a:rPr>
              <a:t>T2</a:t>
            </a:r>
            <a:endParaRPr lang="en-US" sz="1500" dirty="0">
              <a:solidFill>
                <a:srgbClr val="FFFFFF"/>
              </a:solidFill>
              <a:latin typeface="Arial" charset="0"/>
            </a:endParaRPr>
          </a:p>
        </p:txBody>
      </p:sp>
      <p:sp>
        <p:nvSpPr>
          <p:cNvPr id="115" name="Text Box 31"/>
          <p:cNvSpPr txBox="1">
            <a:spLocks noChangeArrowheads="1"/>
          </p:cNvSpPr>
          <p:nvPr/>
        </p:nvSpPr>
        <p:spPr bwMode="auto">
          <a:xfrm>
            <a:off x="4569884" y="4149881"/>
            <a:ext cx="262417" cy="2527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500" dirty="0" smtClean="0">
                <a:solidFill>
                  <a:srgbClr val="FFFFFF"/>
                </a:solidFill>
                <a:latin typeface="Arial" charset="0"/>
              </a:rPr>
              <a:t>T3</a:t>
            </a:r>
            <a:endParaRPr lang="en-US" sz="1500" dirty="0">
              <a:solidFill>
                <a:srgbClr val="FFFFFF"/>
              </a:solidFill>
              <a:latin typeface="Arial" charset="0"/>
            </a:endParaRPr>
          </a:p>
        </p:txBody>
      </p:sp>
      <p:sp>
        <p:nvSpPr>
          <p:cNvPr id="116" name="Text Box 31"/>
          <p:cNvSpPr txBox="1">
            <a:spLocks noChangeArrowheads="1"/>
          </p:cNvSpPr>
          <p:nvPr/>
        </p:nvSpPr>
        <p:spPr bwMode="auto">
          <a:xfrm>
            <a:off x="4961517" y="4149883"/>
            <a:ext cx="262417" cy="2527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500" dirty="0" smtClean="0">
                <a:solidFill>
                  <a:srgbClr val="FFFFFF"/>
                </a:solidFill>
                <a:latin typeface="Arial" charset="0"/>
              </a:rPr>
              <a:t>A1</a:t>
            </a:r>
            <a:endParaRPr lang="en-US" sz="1500" dirty="0">
              <a:solidFill>
                <a:srgbClr val="FFFFFF"/>
              </a:solidFill>
              <a:latin typeface="Arial" charset="0"/>
            </a:endParaRPr>
          </a:p>
        </p:txBody>
      </p:sp>
      <p:sp>
        <p:nvSpPr>
          <p:cNvPr id="117" name="Text Box 31"/>
          <p:cNvSpPr txBox="1">
            <a:spLocks noChangeArrowheads="1"/>
          </p:cNvSpPr>
          <p:nvPr/>
        </p:nvSpPr>
        <p:spPr bwMode="auto">
          <a:xfrm>
            <a:off x="5367916" y="4158352"/>
            <a:ext cx="262417" cy="2527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500" dirty="0" smtClean="0">
                <a:solidFill>
                  <a:srgbClr val="FFFFFF"/>
                </a:solidFill>
                <a:latin typeface="Arial" charset="0"/>
              </a:rPr>
              <a:t>A2</a:t>
            </a:r>
            <a:endParaRPr lang="en-US" sz="1500" dirty="0">
              <a:solidFill>
                <a:srgbClr val="FFFFFF"/>
              </a:solidFill>
              <a:latin typeface="Arial" charset="0"/>
            </a:endParaRPr>
          </a:p>
        </p:txBody>
      </p:sp>
      <p:sp>
        <p:nvSpPr>
          <p:cNvPr id="118" name="Text Box 31"/>
          <p:cNvSpPr txBox="1">
            <a:spLocks noChangeArrowheads="1"/>
          </p:cNvSpPr>
          <p:nvPr/>
        </p:nvSpPr>
        <p:spPr bwMode="auto">
          <a:xfrm>
            <a:off x="5816650" y="4148667"/>
            <a:ext cx="262417" cy="25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500" dirty="0" smtClean="0">
                <a:solidFill>
                  <a:srgbClr val="FFFFFF"/>
                </a:solidFill>
                <a:latin typeface="Arial" charset="0"/>
              </a:rPr>
              <a:t>A3</a:t>
            </a:r>
            <a:endParaRPr lang="en-US" sz="1500" dirty="0">
              <a:solidFill>
                <a:srgbClr val="FFFFFF"/>
              </a:solidFill>
              <a:latin typeface="Arial" charset="0"/>
            </a:endParaRPr>
          </a:p>
        </p:txBody>
      </p:sp>
      <p:sp>
        <p:nvSpPr>
          <p:cNvPr id="119" name="Text Box 31"/>
          <p:cNvSpPr txBox="1">
            <a:spLocks noChangeArrowheads="1"/>
          </p:cNvSpPr>
          <p:nvPr/>
        </p:nvSpPr>
        <p:spPr bwMode="auto">
          <a:xfrm>
            <a:off x="6324650" y="4158351"/>
            <a:ext cx="262417" cy="2527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500" dirty="0" smtClean="0">
                <a:solidFill>
                  <a:srgbClr val="FFFFFF"/>
                </a:solidFill>
                <a:latin typeface="Arial" charset="0"/>
              </a:rPr>
              <a:t>A4</a:t>
            </a:r>
            <a:endParaRPr lang="en-US" sz="1500" dirty="0">
              <a:solidFill>
                <a:srgbClr val="FFFFFF"/>
              </a:solidFill>
              <a:latin typeface="Arial" charset="0"/>
            </a:endParaRPr>
          </a:p>
        </p:txBody>
      </p:sp>
      <p:sp>
        <p:nvSpPr>
          <p:cNvPr id="120" name="Text Box 31"/>
          <p:cNvSpPr txBox="1">
            <a:spLocks noChangeArrowheads="1"/>
          </p:cNvSpPr>
          <p:nvPr/>
        </p:nvSpPr>
        <p:spPr bwMode="auto">
          <a:xfrm>
            <a:off x="6680250" y="4158350"/>
            <a:ext cx="262417" cy="2527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500" dirty="0" smtClean="0">
                <a:solidFill>
                  <a:srgbClr val="FFFFFF"/>
                </a:solidFill>
                <a:latin typeface="Arial" charset="0"/>
              </a:rPr>
              <a:t>A5</a:t>
            </a:r>
            <a:endParaRPr lang="en-US" sz="1500" dirty="0">
              <a:solidFill>
                <a:srgbClr val="FFFFFF"/>
              </a:solidFill>
              <a:latin typeface="Arial" charset="0"/>
            </a:endParaRPr>
          </a:p>
        </p:txBody>
      </p:sp>
      <p:sp>
        <p:nvSpPr>
          <p:cNvPr id="121" name="Text Box 31"/>
          <p:cNvSpPr txBox="1">
            <a:spLocks noChangeArrowheads="1"/>
          </p:cNvSpPr>
          <p:nvPr/>
        </p:nvSpPr>
        <p:spPr bwMode="auto">
          <a:xfrm>
            <a:off x="4248193" y="123983"/>
            <a:ext cx="226441" cy="2951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500" dirty="0" smtClean="0">
                <a:solidFill>
                  <a:srgbClr val="000000"/>
                </a:solidFill>
                <a:latin typeface="Arial" charset="0"/>
              </a:rPr>
              <a:t>5</a:t>
            </a:r>
            <a:r>
              <a:rPr lang="en-US" sz="1500" dirty="0" smtClean="0">
                <a:solidFill>
                  <a:srgbClr val="000000"/>
                </a:solidFill>
                <a:latin typeface="Symbol Std"/>
                <a:cs typeface="Symbol Std"/>
              </a:rPr>
              <a:t>′</a:t>
            </a:r>
            <a:endParaRPr lang="en-US" sz="1500" dirty="0">
              <a:solidFill>
                <a:srgbClr val="000000"/>
              </a:solidFill>
              <a:latin typeface="Symbol Std"/>
              <a:cs typeface="Symbol Std"/>
            </a:endParaRPr>
          </a:p>
        </p:txBody>
      </p:sp>
      <p:sp>
        <p:nvSpPr>
          <p:cNvPr id="122" name="Text Box 31"/>
          <p:cNvSpPr txBox="1">
            <a:spLocks noChangeArrowheads="1"/>
          </p:cNvSpPr>
          <p:nvPr/>
        </p:nvSpPr>
        <p:spPr bwMode="auto">
          <a:xfrm>
            <a:off x="4925574" y="135466"/>
            <a:ext cx="226441" cy="2709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500" dirty="0" smtClean="0">
                <a:solidFill>
                  <a:srgbClr val="000000"/>
                </a:solidFill>
                <a:latin typeface="Arial" charset="0"/>
              </a:rPr>
              <a:t>3</a:t>
            </a:r>
            <a:r>
              <a:rPr lang="en-US" sz="1500" dirty="0" smtClean="0">
                <a:solidFill>
                  <a:srgbClr val="000000"/>
                </a:solidFill>
                <a:latin typeface="Symbol Std"/>
                <a:cs typeface="Symbol Std"/>
              </a:rPr>
              <a:t>′</a:t>
            </a:r>
            <a:endParaRPr lang="en-US" sz="1500" dirty="0">
              <a:solidFill>
                <a:srgbClr val="000000"/>
              </a:solidFill>
              <a:latin typeface="Symbol Std"/>
              <a:cs typeface="Symbol Std"/>
            </a:endParaRPr>
          </a:p>
        </p:txBody>
      </p:sp>
      <p:sp>
        <p:nvSpPr>
          <p:cNvPr id="123" name="Text Box 31"/>
          <p:cNvSpPr txBox="1">
            <a:spLocks noChangeArrowheads="1"/>
          </p:cNvSpPr>
          <p:nvPr/>
        </p:nvSpPr>
        <p:spPr bwMode="auto">
          <a:xfrm>
            <a:off x="6817871" y="783166"/>
            <a:ext cx="226441" cy="2709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500" dirty="0" smtClean="0">
                <a:solidFill>
                  <a:srgbClr val="000000"/>
                </a:solidFill>
                <a:latin typeface="Arial" charset="0"/>
              </a:rPr>
              <a:t>3</a:t>
            </a:r>
            <a:r>
              <a:rPr lang="en-US" sz="1500" dirty="0" smtClean="0">
                <a:solidFill>
                  <a:srgbClr val="000000"/>
                </a:solidFill>
                <a:latin typeface="Symbol Std"/>
                <a:cs typeface="Symbol Std"/>
              </a:rPr>
              <a:t>′</a:t>
            </a:r>
            <a:endParaRPr lang="en-US" sz="1500" dirty="0">
              <a:solidFill>
                <a:srgbClr val="000000"/>
              </a:solidFill>
              <a:latin typeface="Symbol Std"/>
              <a:cs typeface="Symbol Std"/>
            </a:endParaRPr>
          </a:p>
        </p:txBody>
      </p:sp>
      <p:sp>
        <p:nvSpPr>
          <p:cNvPr id="124" name="Text Box 31"/>
          <p:cNvSpPr txBox="1">
            <a:spLocks noChangeArrowheads="1"/>
          </p:cNvSpPr>
          <p:nvPr/>
        </p:nvSpPr>
        <p:spPr bwMode="auto">
          <a:xfrm>
            <a:off x="4252469" y="778934"/>
            <a:ext cx="226441" cy="2709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500" dirty="0" smtClean="0">
                <a:solidFill>
                  <a:srgbClr val="000000"/>
                </a:solidFill>
                <a:latin typeface="Arial" charset="0"/>
              </a:rPr>
              <a:t>3</a:t>
            </a:r>
            <a:r>
              <a:rPr lang="en-US" sz="1500" dirty="0" smtClean="0">
                <a:solidFill>
                  <a:srgbClr val="000000"/>
                </a:solidFill>
                <a:latin typeface="Symbol Std"/>
                <a:cs typeface="Symbol Std"/>
              </a:rPr>
              <a:t>′</a:t>
            </a:r>
            <a:endParaRPr lang="en-US" sz="1500" dirty="0">
              <a:solidFill>
                <a:srgbClr val="000000"/>
              </a:solidFill>
              <a:latin typeface="Symbol Std"/>
              <a:cs typeface="Symbol Std"/>
            </a:endParaRPr>
          </a:p>
        </p:txBody>
      </p:sp>
      <p:sp>
        <p:nvSpPr>
          <p:cNvPr id="125" name="Text Box 31"/>
          <p:cNvSpPr txBox="1">
            <a:spLocks noChangeArrowheads="1"/>
          </p:cNvSpPr>
          <p:nvPr/>
        </p:nvSpPr>
        <p:spPr bwMode="auto">
          <a:xfrm>
            <a:off x="2351710" y="135469"/>
            <a:ext cx="226441" cy="2709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500" dirty="0" smtClean="0">
                <a:solidFill>
                  <a:srgbClr val="000000"/>
                </a:solidFill>
                <a:latin typeface="Arial" charset="0"/>
              </a:rPr>
              <a:t>3</a:t>
            </a:r>
            <a:r>
              <a:rPr lang="en-US" sz="1500" dirty="0" smtClean="0">
                <a:solidFill>
                  <a:srgbClr val="000000"/>
                </a:solidFill>
                <a:latin typeface="Symbol Std"/>
                <a:cs typeface="Symbol Std"/>
              </a:rPr>
              <a:t>′</a:t>
            </a:r>
            <a:endParaRPr lang="en-US" sz="1500" dirty="0">
              <a:solidFill>
                <a:srgbClr val="000000"/>
              </a:solidFill>
              <a:latin typeface="Symbol Std"/>
              <a:cs typeface="Symbol Std"/>
            </a:endParaRPr>
          </a:p>
        </p:txBody>
      </p:sp>
      <p:sp>
        <p:nvSpPr>
          <p:cNvPr id="126" name="Text Box 31"/>
          <p:cNvSpPr txBox="1">
            <a:spLocks noChangeArrowheads="1"/>
          </p:cNvSpPr>
          <p:nvPr/>
        </p:nvSpPr>
        <p:spPr bwMode="auto">
          <a:xfrm>
            <a:off x="2351657" y="775918"/>
            <a:ext cx="226441" cy="2951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500" dirty="0" smtClean="0">
                <a:solidFill>
                  <a:srgbClr val="000000"/>
                </a:solidFill>
                <a:latin typeface="Arial" charset="0"/>
              </a:rPr>
              <a:t>5</a:t>
            </a:r>
            <a:r>
              <a:rPr lang="en-US" sz="1500" dirty="0" smtClean="0">
                <a:solidFill>
                  <a:srgbClr val="000000"/>
                </a:solidFill>
                <a:latin typeface="Symbol Std"/>
                <a:cs typeface="Symbol Std"/>
              </a:rPr>
              <a:t>′</a:t>
            </a:r>
            <a:endParaRPr lang="en-US" sz="1500" dirty="0">
              <a:solidFill>
                <a:srgbClr val="000000"/>
              </a:solidFill>
              <a:latin typeface="Symbol Std"/>
              <a:cs typeface="Symbol Std"/>
            </a:endParaRPr>
          </a:p>
        </p:txBody>
      </p:sp>
      <p:sp>
        <p:nvSpPr>
          <p:cNvPr id="127" name="Text Box 31"/>
          <p:cNvSpPr txBox="1">
            <a:spLocks noChangeArrowheads="1"/>
          </p:cNvSpPr>
          <p:nvPr/>
        </p:nvSpPr>
        <p:spPr bwMode="auto">
          <a:xfrm>
            <a:off x="4921292" y="771683"/>
            <a:ext cx="226441" cy="2951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500" dirty="0" smtClean="0">
                <a:solidFill>
                  <a:srgbClr val="000000"/>
                </a:solidFill>
                <a:latin typeface="Arial" charset="0"/>
              </a:rPr>
              <a:t>5</a:t>
            </a:r>
            <a:r>
              <a:rPr lang="en-US" sz="1500" dirty="0" smtClean="0">
                <a:solidFill>
                  <a:srgbClr val="000000"/>
                </a:solidFill>
                <a:latin typeface="Symbol Std"/>
                <a:cs typeface="Symbol Std"/>
              </a:rPr>
              <a:t>′</a:t>
            </a:r>
            <a:endParaRPr lang="en-US" sz="1500" dirty="0">
              <a:solidFill>
                <a:srgbClr val="000000"/>
              </a:solidFill>
              <a:latin typeface="Symbol Std"/>
              <a:cs typeface="Symbol Std"/>
            </a:endParaRPr>
          </a:p>
        </p:txBody>
      </p:sp>
      <p:sp>
        <p:nvSpPr>
          <p:cNvPr id="128" name="Text Box 31"/>
          <p:cNvSpPr txBox="1">
            <a:spLocks noChangeArrowheads="1"/>
          </p:cNvSpPr>
          <p:nvPr/>
        </p:nvSpPr>
        <p:spPr bwMode="auto">
          <a:xfrm>
            <a:off x="6813590" y="128218"/>
            <a:ext cx="226441" cy="2951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500" dirty="0" smtClean="0">
                <a:solidFill>
                  <a:srgbClr val="000000"/>
                </a:solidFill>
                <a:latin typeface="Arial" charset="0"/>
              </a:rPr>
              <a:t>5</a:t>
            </a:r>
            <a:r>
              <a:rPr lang="en-US" sz="1500" dirty="0" smtClean="0">
                <a:solidFill>
                  <a:srgbClr val="000000"/>
                </a:solidFill>
                <a:latin typeface="Symbol Std"/>
                <a:cs typeface="Symbol Std"/>
              </a:rPr>
              <a:t>′</a:t>
            </a:r>
            <a:endParaRPr lang="en-US" sz="1500" dirty="0">
              <a:solidFill>
                <a:srgbClr val="000000"/>
              </a:solidFill>
              <a:latin typeface="Symbol Std"/>
              <a:cs typeface="Symbol Std"/>
            </a:endParaRPr>
          </a:p>
        </p:txBody>
      </p:sp>
      <p:sp>
        <p:nvSpPr>
          <p:cNvPr id="129" name="Text Box 31"/>
          <p:cNvSpPr txBox="1">
            <a:spLocks noChangeArrowheads="1"/>
          </p:cNvSpPr>
          <p:nvPr/>
        </p:nvSpPr>
        <p:spPr bwMode="auto">
          <a:xfrm>
            <a:off x="2508290" y="335639"/>
            <a:ext cx="1797007" cy="273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350" spc="80" dirty="0" smtClean="0">
                <a:solidFill>
                  <a:srgbClr val="000000"/>
                </a:solidFill>
                <a:latin typeface="Arial" charset="0"/>
              </a:rPr>
              <a:t>TAACGGTTCCAGC</a:t>
            </a:r>
            <a:endParaRPr lang="en-US" sz="1350" spc="80" dirty="0">
              <a:solidFill>
                <a:srgbClr val="000000"/>
              </a:solidFill>
              <a:latin typeface="Symbol Std"/>
              <a:cs typeface="Symbol Std"/>
            </a:endParaRPr>
          </a:p>
        </p:txBody>
      </p:sp>
      <p:sp>
        <p:nvSpPr>
          <p:cNvPr id="130" name="Text Box 31"/>
          <p:cNvSpPr txBox="1">
            <a:spLocks noChangeArrowheads="1"/>
          </p:cNvSpPr>
          <p:nvPr/>
        </p:nvSpPr>
        <p:spPr bwMode="auto">
          <a:xfrm>
            <a:off x="2512520" y="598108"/>
            <a:ext cx="1797007" cy="273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350" spc="80" dirty="0" smtClean="0">
                <a:solidFill>
                  <a:srgbClr val="000000"/>
                </a:solidFill>
                <a:latin typeface="Arial" charset="0"/>
              </a:rPr>
              <a:t>ATTGCCAAGGTCG</a:t>
            </a:r>
            <a:endParaRPr lang="en-US" sz="1350" spc="80" dirty="0">
              <a:solidFill>
                <a:srgbClr val="000000"/>
              </a:solidFill>
              <a:latin typeface="Symbol Std"/>
              <a:cs typeface="Symbol Std"/>
            </a:endParaRPr>
          </a:p>
        </p:txBody>
      </p:sp>
      <p:sp>
        <p:nvSpPr>
          <p:cNvPr id="131" name="Text Box 31"/>
          <p:cNvSpPr txBox="1">
            <a:spLocks noChangeArrowheads="1"/>
          </p:cNvSpPr>
          <p:nvPr/>
        </p:nvSpPr>
        <p:spPr bwMode="auto">
          <a:xfrm>
            <a:off x="5073679" y="335643"/>
            <a:ext cx="1797007" cy="273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350" spc="100" dirty="0" smtClean="0">
                <a:solidFill>
                  <a:srgbClr val="000000"/>
                </a:solidFill>
                <a:latin typeface="Arial" charset="0"/>
              </a:rPr>
              <a:t>CTCAAGTTGCTCT</a:t>
            </a:r>
            <a:endParaRPr lang="en-US" sz="1350" spc="100" dirty="0">
              <a:solidFill>
                <a:srgbClr val="000000"/>
              </a:solidFill>
              <a:latin typeface="Symbol Std"/>
              <a:cs typeface="Symbol Std"/>
            </a:endParaRPr>
          </a:p>
        </p:txBody>
      </p:sp>
      <p:sp>
        <p:nvSpPr>
          <p:cNvPr id="132" name="Text Box 31"/>
          <p:cNvSpPr txBox="1">
            <a:spLocks noChangeArrowheads="1"/>
          </p:cNvSpPr>
          <p:nvPr/>
        </p:nvSpPr>
        <p:spPr bwMode="auto">
          <a:xfrm>
            <a:off x="5052514" y="598112"/>
            <a:ext cx="1797007" cy="273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350" spc="100" dirty="0" smtClean="0">
                <a:solidFill>
                  <a:srgbClr val="000000"/>
                </a:solidFill>
                <a:latin typeface="Arial" charset="0"/>
              </a:rPr>
              <a:t>GAGTTCAACGAGA</a:t>
            </a:r>
            <a:endParaRPr lang="en-US" sz="1350" spc="100" dirty="0">
              <a:solidFill>
                <a:srgbClr val="000000"/>
              </a:solidFill>
              <a:latin typeface="Symbol Std"/>
              <a:cs typeface="Symbol Std"/>
            </a:endParaRPr>
          </a:p>
        </p:txBody>
      </p:sp>
      <p:sp>
        <p:nvSpPr>
          <p:cNvPr id="133" name="Text Box 31"/>
          <p:cNvSpPr txBox="1">
            <a:spLocks noChangeArrowheads="1"/>
          </p:cNvSpPr>
          <p:nvPr/>
        </p:nvSpPr>
        <p:spPr bwMode="auto">
          <a:xfrm>
            <a:off x="2664930" y="1343186"/>
            <a:ext cx="1115436" cy="6761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500" dirty="0" smtClean="0">
                <a:solidFill>
                  <a:srgbClr val="000000"/>
                </a:solidFill>
                <a:latin typeface="Arial" charset="0"/>
              </a:rPr>
              <a:t>Cells</a:t>
            </a:r>
            <a:br>
              <a:rPr lang="en-US" sz="1500" dirty="0" smtClean="0">
                <a:solidFill>
                  <a:srgbClr val="000000"/>
                </a:solidFill>
                <a:latin typeface="Arial" charset="0"/>
              </a:rPr>
            </a:br>
            <a:r>
              <a:rPr lang="en-US" sz="1500" dirty="0" smtClean="0">
                <a:solidFill>
                  <a:srgbClr val="000000"/>
                </a:solidFill>
                <a:latin typeface="Arial" charset="0"/>
              </a:rPr>
              <a:t>expressing</a:t>
            </a:r>
            <a:br>
              <a:rPr lang="en-US" sz="1500" dirty="0" smtClean="0">
                <a:solidFill>
                  <a:srgbClr val="000000"/>
                </a:solidFill>
                <a:latin typeface="Arial" charset="0"/>
              </a:rPr>
            </a:br>
            <a:r>
              <a:rPr lang="en-US" sz="1500" dirty="0" smtClean="0">
                <a:solidFill>
                  <a:srgbClr val="000000"/>
                </a:solidFill>
                <a:latin typeface="Arial" charset="0"/>
              </a:rPr>
              <a:t>the </a:t>
            </a:r>
            <a:r>
              <a:rPr lang="en-US" sz="1500" i="1" dirty="0" err="1" smtClean="0">
                <a:solidFill>
                  <a:srgbClr val="000000"/>
                </a:solidFill>
                <a:latin typeface="Arial" charset="0"/>
              </a:rPr>
              <a:t>wg</a:t>
            </a:r>
            <a:r>
              <a:rPr lang="en-US" sz="1500" dirty="0" smtClean="0">
                <a:solidFill>
                  <a:srgbClr val="000000"/>
                </a:solidFill>
                <a:latin typeface="Arial" charset="0"/>
              </a:rPr>
              <a:t> gene</a:t>
            </a:r>
            <a:endParaRPr lang="en-US" sz="1500" dirty="0">
              <a:solidFill>
                <a:srgbClr val="000000"/>
              </a:solidFill>
              <a:latin typeface="Arial" charset="0"/>
            </a:endParaRPr>
          </a:p>
        </p:txBody>
      </p:sp>
      <p:sp>
        <p:nvSpPr>
          <p:cNvPr id="134" name="Text Box 31"/>
          <p:cNvSpPr txBox="1">
            <a:spLocks noChangeArrowheads="1"/>
          </p:cNvSpPr>
          <p:nvPr/>
        </p:nvSpPr>
        <p:spPr bwMode="auto">
          <a:xfrm>
            <a:off x="6102398" y="1385522"/>
            <a:ext cx="1115436" cy="6761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500" dirty="0" smtClean="0">
                <a:solidFill>
                  <a:srgbClr val="000000"/>
                </a:solidFill>
                <a:latin typeface="Arial" charset="0"/>
              </a:rPr>
              <a:t>Cells</a:t>
            </a:r>
            <a:br>
              <a:rPr lang="en-US" sz="1500" dirty="0" smtClean="0">
                <a:solidFill>
                  <a:srgbClr val="000000"/>
                </a:solidFill>
                <a:latin typeface="Arial" charset="0"/>
              </a:rPr>
            </a:br>
            <a:r>
              <a:rPr lang="en-US" sz="1500" dirty="0" smtClean="0">
                <a:solidFill>
                  <a:srgbClr val="000000"/>
                </a:solidFill>
                <a:latin typeface="Arial" charset="0"/>
              </a:rPr>
              <a:t>expressing</a:t>
            </a:r>
            <a:br>
              <a:rPr lang="en-US" sz="1500" dirty="0" smtClean="0">
                <a:solidFill>
                  <a:srgbClr val="000000"/>
                </a:solidFill>
                <a:latin typeface="Arial" charset="0"/>
              </a:rPr>
            </a:br>
            <a:r>
              <a:rPr lang="en-US" sz="1500" dirty="0" smtClean="0">
                <a:solidFill>
                  <a:srgbClr val="000000"/>
                </a:solidFill>
                <a:latin typeface="Arial" charset="0"/>
              </a:rPr>
              <a:t>the </a:t>
            </a:r>
            <a:r>
              <a:rPr lang="en-US" sz="1500" i="1" dirty="0" smtClean="0">
                <a:solidFill>
                  <a:srgbClr val="000000"/>
                </a:solidFill>
                <a:latin typeface="Arial" charset="0"/>
              </a:rPr>
              <a:t>en</a:t>
            </a:r>
            <a:r>
              <a:rPr lang="en-US" sz="1500" dirty="0" smtClean="0">
                <a:solidFill>
                  <a:srgbClr val="000000"/>
                </a:solidFill>
                <a:latin typeface="Arial" charset="0"/>
              </a:rPr>
              <a:t> gene</a:t>
            </a:r>
            <a:endParaRPr lang="en-US" sz="1500" dirty="0">
              <a:solidFill>
                <a:srgbClr val="000000"/>
              </a:solidFill>
              <a:latin typeface="Arial" charset="0"/>
            </a:endParaRPr>
          </a:p>
        </p:txBody>
      </p:sp>
      <p:sp>
        <p:nvSpPr>
          <p:cNvPr id="135" name="Text Box 31"/>
          <p:cNvSpPr txBox="1">
            <a:spLocks noChangeArrowheads="1"/>
          </p:cNvSpPr>
          <p:nvPr/>
        </p:nvSpPr>
        <p:spPr bwMode="auto">
          <a:xfrm>
            <a:off x="2834263" y="1046853"/>
            <a:ext cx="899537" cy="2316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500" i="1" dirty="0" err="1" smtClean="0">
                <a:solidFill>
                  <a:srgbClr val="000000"/>
                </a:solidFill>
                <a:latin typeface="Arial" charset="0"/>
              </a:rPr>
              <a:t>wg</a:t>
            </a:r>
            <a:r>
              <a:rPr lang="en-US" sz="1500" i="1" dirty="0" smtClean="0">
                <a:solidFill>
                  <a:srgbClr val="000000"/>
                </a:solidFill>
                <a:latin typeface="Arial" charset="0"/>
              </a:rPr>
              <a:t> </a:t>
            </a:r>
            <a:r>
              <a:rPr lang="en-US" sz="1500" dirty="0" smtClean="0">
                <a:solidFill>
                  <a:srgbClr val="000000"/>
                </a:solidFill>
                <a:latin typeface="Arial" charset="0"/>
              </a:rPr>
              <a:t>mRNA</a:t>
            </a:r>
            <a:endParaRPr lang="en-US" sz="1500" dirty="0">
              <a:solidFill>
                <a:srgbClr val="000000"/>
              </a:solidFill>
              <a:latin typeface="Arial" charset="0"/>
            </a:endParaRPr>
          </a:p>
        </p:txBody>
      </p:sp>
      <p:sp>
        <p:nvSpPr>
          <p:cNvPr id="136" name="Text Box 31"/>
          <p:cNvSpPr txBox="1">
            <a:spLocks noChangeArrowheads="1"/>
          </p:cNvSpPr>
          <p:nvPr/>
        </p:nvSpPr>
        <p:spPr bwMode="auto">
          <a:xfrm>
            <a:off x="5547826" y="1021455"/>
            <a:ext cx="899537" cy="2316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500" i="1" dirty="0" smtClean="0">
                <a:solidFill>
                  <a:srgbClr val="000000"/>
                </a:solidFill>
                <a:latin typeface="Arial" charset="0"/>
              </a:rPr>
              <a:t>en </a:t>
            </a:r>
            <a:r>
              <a:rPr lang="en-US" sz="1500" dirty="0" smtClean="0">
                <a:solidFill>
                  <a:srgbClr val="000000"/>
                </a:solidFill>
                <a:latin typeface="Arial" charset="0"/>
              </a:rPr>
              <a:t>mRNA</a:t>
            </a:r>
            <a:endParaRPr lang="en-US" sz="1500" dirty="0">
              <a:solidFill>
                <a:srgbClr val="000000"/>
              </a:solidFill>
              <a:latin typeface="Arial" charset="0"/>
            </a:endParaRPr>
          </a:p>
        </p:txBody>
      </p:sp>
    </p:spTree>
    <p:extLst>
      <p:ext uri="{BB962C8B-B14F-4D97-AF65-F5344CB8AC3E}">
        <p14:creationId xmlns:p14="http://schemas.microsoft.com/office/powerpoint/2010/main" val="17559602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_10aInSituHybridize-U.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160" y="198374"/>
            <a:ext cx="7345680" cy="6321552"/>
          </a:xfrm>
          <a:prstGeom prst="rect">
            <a:avLst/>
          </a:prstGeom>
        </p:spPr>
      </p:pic>
      <p:sp>
        <p:nvSpPr>
          <p:cNvPr id="9217" name="Rectangle 3"/>
          <p:cNvSpPr>
            <a:spLocks noGrp="1" noChangeArrowheads="1"/>
          </p:cNvSpPr>
          <p:nvPr>
            <p:ph type="ctrTitle"/>
          </p:nvPr>
        </p:nvSpPr>
        <p:spPr bwMode="auto">
          <a:xfrm>
            <a:off x="20638" y="0"/>
            <a:ext cx="5648325" cy="30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20.10a</a:t>
            </a:r>
            <a:endParaRPr lang="en-US" sz="1200" dirty="0">
              <a:latin typeface="Arial" charset="0"/>
            </a:endParaRPr>
          </a:p>
        </p:txBody>
      </p:sp>
      <p:cxnSp>
        <p:nvCxnSpPr>
          <p:cNvPr id="6" name="Straight Connector 5"/>
          <p:cNvCxnSpPr/>
          <p:nvPr/>
        </p:nvCxnSpPr>
        <p:spPr bwMode="auto">
          <a:xfrm>
            <a:off x="5516365" y="2205100"/>
            <a:ext cx="1053768" cy="470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nvGrpSpPr>
          <p:cNvPr id="9" name="Group 8"/>
          <p:cNvGrpSpPr/>
          <p:nvPr/>
        </p:nvGrpSpPr>
        <p:grpSpPr>
          <a:xfrm>
            <a:off x="1394415" y="5911243"/>
            <a:ext cx="662986" cy="155123"/>
            <a:chOff x="8276167" y="4567767"/>
            <a:chExt cx="509058" cy="100541"/>
          </a:xfrm>
        </p:grpSpPr>
        <p:cxnSp>
          <p:nvCxnSpPr>
            <p:cNvPr id="10" name="Straight Connector 9"/>
            <p:cNvCxnSpPr/>
            <p:nvPr/>
          </p:nvCxnSpPr>
          <p:spPr bwMode="auto">
            <a:xfrm>
              <a:off x="8276167" y="4618038"/>
              <a:ext cx="509058" cy="0"/>
            </a:xfrm>
            <a:prstGeom prst="line">
              <a:avLst/>
            </a:prstGeom>
            <a:solidFill>
              <a:schemeClr val="accent1"/>
            </a:solidFill>
            <a:ln w="1270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1" name="Straight Connector 10"/>
            <p:cNvCxnSpPr/>
            <p:nvPr/>
          </p:nvCxnSpPr>
          <p:spPr bwMode="auto">
            <a:xfrm>
              <a:off x="8277437" y="4567767"/>
              <a:ext cx="0" cy="100541"/>
            </a:xfrm>
            <a:prstGeom prst="line">
              <a:avLst/>
            </a:prstGeom>
            <a:solidFill>
              <a:schemeClr val="accent1"/>
            </a:solidFill>
            <a:ln w="1270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2" name="Straight Connector 11"/>
            <p:cNvCxnSpPr/>
            <p:nvPr/>
          </p:nvCxnSpPr>
          <p:spPr bwMode="auto">
            <a:xfrm>
              <a:off x="8784167" y="4567767"/>
              <a:ext cx="0" cy="100541"/>
            </a:xfrm>
            <a:prstGeom prst="line">
              <a:avLst/>
            </a:prstGeom>
            <a:solidFill>
              <a:schemeClr val="accent1"/>
            </a:solidFill>
            <a:ln w="1270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sp>
        <p:nvSpPr>
          <p:cNvPr id="13" name="Text Box 31"/>
          <p:cNvSpPr txBox="1">
            <a:spLocks noChangeArrowheads="1"/>
          </p:cNvSpPr>
          <p:nvPr/>
        </p:nvSpPr>
        <p:spPr bwMode="auto">
          <a:xfrm>
            <a:off x="1329728" y="6066243"/>
            <a:ext cx="799637" cy="296458"/>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lnSpc>
                <a:spcPct val="90000"/>
              </a:lnSpc>
            </a:pPr>
            <a:r>
              <a:rPr lang="en-US" sz="2200" dirty="0" smtClean="0">
                <a:solidFill>
                  <a:srgbClr val="FFFFFF"/>
                </a:solidFill>
                <a:latin typeface="Arial" charset="0"/>
              </a:rPr>
              <a:t>50 </a:t>
            </a:r>
            <a:r>
              <a:rPr lang="en-US" sz="2200" dirty="0" smtClean="0">
                <a:solidFill>
                  <a:srgbClr val="FFFFFF"/>
                </a:solidFill>
                <a:latin typeface="Symbol Std"/>
                <a:cs typeface="Symbol Std"/>
              </a:rPr>
              <a:t>µ</a:t>
            </a:r>
            <a:r>
              <a:rPr lang="en-US" sz="2200" dirty="0" smtClean="0">
                <a:solidFill>
                  <a:srgbClr val="FFFFFF"/>
                </a:solidFill>
                <a:latin typeface="Arial" charset="0"/>
              </a:rPr>
              <a:t>m</a:t>
            </a:r>
            <a:endParaRPr lang="en-US" sz="2200" dirty="0">
              <a:solidFill>
                <a:srgbClr val="FFFFFF"/>
              </a:solidFill>
              <a:latin typeface="Arial" charset="0"/>
            </a:endParaRPr>
          </a:p>
        </p:txBody>
      </p:sp>
      <p:cxnSp>
        <p:nvCxnSpPr>
          <p:cNvPr id="14" name="Straight Connector 13"/>
          <p:cNvCxnSpPr/>
          <p:nvPr/>
        </p:nvCxnSpPr>
        <p:spPr bwMode="auto">
          <a:xfrm>
            <a:off x="7686672" y="5177367"/>
            <a:ext cx="1" cy="873576"/>
          </a:xfrm>
          <a:prstGeom prst="line">
            <a:avLst/>
          </a:prstGeom>
          <a:solidFill>
            <a:schemeClr val="accent1"/>
          </a:solidFill>
          <a:ln w="12700"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nvGrpSpPr>
          <p:cNvPr id="9223" name="Group 9222"/>
          <p:cNvGrpSpPr/>
          <p:nvPr/>
        </p:nvGrpSpPr>
        <p:grpSpPr>
          <a:xfrm>
            <a:off x="2813054" y="5833534"/>
            <a:ext cx="4756145" cy="247325"/>
            <a:chOff x="2813054" y="5833534"/>
            <a:chExt cx="4756145" cy="247325"/>
          </a:xfrm>
        </p:grpSpPr>
        <p:sp>
          <p:nvSpPr>
            <p:cNvPr id="8" name="Right Bracket 7"/>
            <p:cNvSpPr/>
            <p:nvPr/>
          </p:nvSpPr>
          <p:spPr bwMode="auto">
            <a:xfrm rot="5400000">
              <a:off x="5109937" y="3536651"/>
              <a:ext cx="162379" cy="4756145"/>
            </a:xfrm>
            <a:prstGeom prst="rightBracket">
              <a:avLst>
                <a:gd name="adj" fmla="val 0"/>
              </a:avLst>
            </a:prstGeom>
            <a:noFill/>
            <a:ln w="12700"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cxnSp>
          <p:nvCxnSpPr>
            <p:cNvPr id="20" name="Straight Connector 19"/>
            <p:cNvCxnSpPr/>
            <p:nvPr/>
          </p:nvCxnSpPr>
          <p:spPr bwMode="auto">
            <a:xfrm flipH="1">
              <a:off x="3552102" y="5838808"/>
              <a:ext cx="1" cy="151342"/>
            </a:xfrm>
            <a:prstGeom prst="line">
              <a:avLst/>
            </a:prstGeom>
            <a:solidFill>
              <a:schemeClr val="accent1"/>
            </a:solidFill>
            <a:ln w="12700"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21" name="Straight Connector 20"/>
            <p:cNvCxnSpPr/>
            <p:nvPr/>
          </p:nvCxnSpPr>
          <p:spPr bwMode="auto">
            <a:xfrm flipH="1">
              <a:off x="4220953" y="5837159"/>
              <a:ext cx="1" cy="151342"/>
            </a:xfrm>
            <a:prstGeom prst="line">
              <a:avLst/>
            </a:prstGeom>
            <a:solidFill>
              <a:schemeClr val="accent1"/>
            </a:solidFill>
            <a:ln w="12700"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22" name="Straight Connector 21"/>
            <p:cNvCxnSpPr/>
            <p:nvPr/>
          </p:nvCxnSpPr>
          <p:spPr bwMode="auto">
            <a:xfrm flipH="1">
              <a:off x="4864431" y="5837159"/>
              <a:ext cx="1" cy="151342"/>
            </a:xfrm>
            <a:prstGeom prst="line">
              <a:avLst/>
            </a:prstGeom>
            <a:solidFill>
              <a:schemeClr val="accent1"/>
            </a:solidFill>
            <a:ln w="12700"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23" name="Straight Connector 22"/>
            <p:cNvCxnSpPr/>
            <p:nvPr/>
          </p:nvCxnSpPr>
          <p:spPr bwMode="auto">
            <a:xfrm flipH="1">
              <a:off x="5410532" y="5837159"/>
              <a:ext cx="1" cy="151342"/>
            </a:xfrm>
            <a:prstGeom prst="line">
              <a:avLst/>
            </a:prstGeom>
            <a:solidFill>
              <a:schemeClr val="accent1"/>
            </a:solidFill>
            <a:ln w="12700"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24" name="Straight Connector 23"/>
            <p:cNvCxnSpPr/>
            <p:nvPr/>
          </p:nvCxnSpPr>
          <p:spPr bwMode="auto">
            <a:xfrm flipH="1">
              <a:off x="6731331" y="5837159"/>
              <a:ext cx="1" cy="151342"/>
            </a:xfrm>
            <a:prstGeom prst="line">
              <a:avLst/>
            </a:prstGeom>
            <a:solidFill>
              <a:schemeClr val="accent1"/>
            </a:solidFill>
            <a:ln w="12700"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25" name="Straight Connector 24"/>
            <p:cNvCxnSpPr/>
            <p:nvPr/>
          </p:nvCxnSpPr>
          <p:spPr bwMode="auto">
            <a:xfrm flipH="1">
              <a:off x="6083631" y="5837159"/>
              <a:ext cx="1" cy="151342"/>
            </a:xfrm>
            <a:prstGeom prst="line">
              <a:avLst/>
            </a:prstGeom>
            <a:solidFill>
              <a:schemeClr val="accent1"/>
            </a:solidFill>
            <a:ln w="12700"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26" name="Straight Connector 25"/>
            <p:cNvCxnSpPr/>
            <p:nvPr/>
          </p:nvCxnSpPr>
          <p:spPr bwMode="auto">
            <a:xfrm flipH="1">
              <a:off x="3192268" y="5984841"/>
              <a:ext cx="1" cy="90722"/>
            </a:xfrm>
            <a:prstGeom prst="line">
              <a:avLst/>
            </a:prstGeom>
            <a:solidFill>
              <a:schemeClr val="accent1"/>
            </a:solidFill>
            <a:ln w="12700"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28" name="Straight Connector 27"/>
            <p:cNvCxnSpPr/>
            <p:nvPr/>
          </p:nvCxnSpPr>
          <p:spPr bwMode="auto">
            <a:xfrm flipH="1">
              <a:off x="3890769" y="5985900"/>
              <a:ext cx="1" cy="90722"/>
            </a:xfrm>
            <a:prstGeom prst="line">
              <a:avLst/>
            </a:prstGeom>
            <a:solidFill>
              <a:schemeClr val="accent1"/>
            </a:solidFill>
            <a:ln w="12700"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29" name="Straight Connector 28"/>
            <p:cNvCxnSpPr/>
            <p:nvPr/>
          </p:nvCxnSpPr>
          <p:spPr bwMode="auto">
            <a:xfrm flipH="1">
              <a:off x="5137150" y="5985899"/>
              <a:ext cx="1" cy="90722"/>
            </a:xfrm>
            <a:prstGeom prst="line">
              <a:avLst/>
            </a:prstGeom>
            <a:solidFill>
              <a:schemeClr val="accent1"/>
            </a:solidFill>
            <a:ln w="12700"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30" name="Straight Connector 29"/>
            <p:cNvCxnSpPr/>
            <p:nvPr/>
          </p:nvCxnSpPr>
          <p:spPr bwMode="auto">
            <a:xfrm flipH="1">
              <a:off x="4538492" y="5990137"/>
              <a:ext cx="1" cy="90722"/>
            </a:xfrm>
            <a:prstGeom prst="line">
              <a:avLst/>
            </a:prstGeom>
            <a:solidFill>
              <a:schemeClr val="accent1"/>
            </a:solidFill>
            <a:ln w="12700"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31" name="Straight Connector 30"/>
            <p:cNvCxnSpPr/>
            <p:nvPr/>
          </p:nvCxnSpPr>
          <p:spPr bwMode="auto">
            <a:xfrm flipH="1">
              <a:off x="5740735" y="5985900"/>
              <a:ext cx="1" cy="90722"/>
            </a:xfrm>
            <a:prstGeom prst="line">
              <a:avLst/>
            </a:prstGeom>
            <a:solidFill>
              <a:schemeClr val="accent1"/>
            </a:solidFill>
            <a:ln w="12700"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32" name="Straight Connector 31"/>
            <p:cNvCxnSpPr/>
            <p:nvPr/>
          </p:nvCxnSpPr>
          <p:spPr bwMode="auto">
            <a:xfrm flipH="1">
              <a:off x="6405367" y="5985899"/>
              <a:ext cx="1" cy="90722"/>
            </a:xfrm>
            <a:prstGeom prst="line">
              <a:avLst/>
            </a:prstGeom>
            <a:solidFill>
              <a:schemeClr val="accent1"/>
            </a:solidFill>
            <a:ln w="12700"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33" name="Straight Connector 32"/>
            <p:cNvCxnSpPr/>
            <p:nvPr/>
          </p:nvCxnSpPr>
          <p:spPr bwMode="auto">
            <a:xfrm flipH="1">
              <a:off x="7150434" y="5985899"/>
              <a:ext cx="1" cy="90722"/>
            </a:xfrm>
            <a:prstGeom prst="line">
              <a:avLst/>
            </a:prstGeom>
            <a:solidFill>
              <a:schemeClr val="accent1"/>
            </a:solidFill>
            <a:ln w="12700"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sp>
        <p:nvSpPr>
          <p:cNvPr id="34" name="Text Box 31"/>
          <p:cNvSpPr txBox="1">
            <a:spLocks noChangeArrowheads="1"/>
          </p:cNvSpPr>
          <p:nvPr/>
        </p:nvSpPr>
        <p:spPr bwMode="auto">
          <a:xfrm>
            <a:off x="1742062" y="3198895"/>
            <a:ext cx="751370" cy="276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200" dirty="0" smtClean="0">
                <a:solidFill>
                  <a:srgbClr val="FFFFFF"/>
                </a:solidFill>
                <a:latin typeface="Arial" charset="0"/>
              </a:rPr>
              <a:t>Head</a:t>
            </a:r>
            <a:endParaRPr lang="en-US" sz="2200" dirty="0">
              <a:solidFill>
                <a:srgbClr val="FFFFFF"/>
              </a:solidFill>
              <a:latin typeface="Arial" charset="0"/>
            </a:endParaRPr>
          </a:p>
        </p:txBody>
      </p:sp>
      <p:sp>
        <p:nvSpPr>
          <p:cNvPr id="35" name="Text Box 31"/>
          <p:cNvSpPr txBox="1">
            <a:spLocks noChangeArrowheads="1"/>
          </p:cNvSpPr>
          <p:nvPr/>
        </p:nvSpPr>
        <p:spPr bwMode="auto">
          <a:xfrm>
            <a:off x="3407883" y="3203129"/>
            <a:ext cx="969384" cy="3444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200" dirty="0" smtClean="0">
                <a:solidFill>
                  <a:srgbClr val="FFFFFF"/>
                </a:solidFill>
                <a:latin typeface="Arial" charset="0"/>
              </a:rPr>
              <a:t>Thorax</a:t>
            </a:r>
            <a:endParaRPr lang="en-US" sz="2200" dirty="0">
              <a:solidFill>
                <a:srgbClr val="FFFFFF"/>
              </a:solidFill>
              <a:latin typeface="Arial" charset="0"/>
            </a:endParaRPr>
          </a:p>
        </p:txBody>
      </p:sp>
      <p:sp>
        <p:nvSpPr>
          <p:cNvPr id="36" name="Text Box 31"/>
          <p:cNvSpPr txBox="1">
            <a:spLocks noChangeArrowheads="1"/>
          </p:cNvSpPr>
          <p:nvPr/>
        </p:nvSpPr>
        <p:spPr bwMode="auto">
          <a:xfrm>
            <a:off x="5650485" y="3199953"/>
            <a:ext cx="1218104" cy="3444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200" dirty="0" smtClean="0">
                <a:solidFill>
                  <a:srgbClr val="FFFFFF"/>
                </a:solidFill>
                <a:latin typeface="Arial" charset="0"/>
              </a:rPr>
              <a:t>Abdomen</a:t>
            </a:r>
            <a:endParaRPr lang="en-US" sz="2200" dirty="0">
              <a:solidFill>
                <a:srgbClr val="FFFFFF"/>
              </a:solidFill>
              <a:latin typeface="Arial" charset="0"/>
            </a:endParaRPr>
          </a:p>
        </p:txBody>
      </p:sp>
      <p:sp>
        <p:nvSpPr>
          <p:cNvPr id="37" name="Text Box 31"/>
          <p:cNvSpPr txBox="1">
            <a:spLocks noChangeArrowheads="1"/>
          </p:cNvSpPr>
          <p:nvPr/>
        </p:nvSpPr>
        <p:spPr bwMode="auto">
          <a:xfrm>
            <a:off x="3022648" y="6052160"/>
            <a:ext cx="414817" cy="3190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200" dirty="0" smtClean="0">
                <a:solidFill>
                  <a:srgbClr val="FFFFFF"/>
                </a:solidFill>
                <a:latin typeface="Arial" charset="0"/>
              </a:rPr>
              <a:t>T1</a:t>
            </a:r>
            <a:endParaRPr lang="en-US" sz="2200" dirty="0">
              <a:solidFill>
                <a:srgbClr val="FFFFFF"/>
              </a:solidFill>
              <a:latin typeface="Arial" charset="0"/>
            </a:endParaRPr>
          </a:p>
        </p:txBody>
      </p:sp>
      <p:sp>
        <p:nvSpPr>
          <p:cNvPr id="38" name="Text Box 31"/>
          <p:cNvSpPr txBox="1">
            <a:spLocks noChangeArrowheads="1"/>
          </p:cNvSpPr>
          <p:nvPr/>
        </p:nvSpPr>
        <p:spPr bwMode="auto">
          <a:xfrm>
            <a:off x="3721132" y="6052160"/>
            <a:ext cx="414817" cy="3190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200" dirty="0" smtClean="0">
                <a:solidFill>
                  <a:srgbClr val="FFFFFF"/>
                </a:solidFill>
                <a:latin typeface="Arial" charset="0"/>
              </a:rPr>
              <a:t>T2</a:t>
            </a:r>
            <a:endParaRPr lang="en-US" sz="2200" dirty="0">
              <a:solidFill>
                <a:srgbClr val="FFFFFF"/>
              </a:solidFill>
              <a:latin typeface="Arial" charset="0"/>
            </a:endParaRPr>
          </a:p>
        </p:txBody>
      </p:sp>
      <p:sp>
        <p:nvSpPr>
          <p:cNvPr id="39" name="Text Box 31"/>
          <p:cNvSpPr txBox="1">
            <a:spLocks noChangeArrowheads="1"/>
          </p:cNvSpPr>
          <p:nvPr/>
        </p:nvSpPr>
        <p:spPr bwMode="auto">
          <a:xfrm>
            <a:off x="4387815" y="6052159"/>
            <a:ext cx="414817" cy="3190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200" dirty="0" smtClean="0">
                <a:solidFill>
                  <a:srgbClr val="FFFFFF"/>
                </a:solidFill>
                <a:latin typeface="Arial" charset="0"/>
              </a:rPr>
              <a:t>T3</a:t>
            </a:r>
            <a:endParaRPr lang="en-US" sz="2200" dirty="0">
              <a:solidFill>
                <a:srgbClr val="FFFFFF"/>
              </a:solidFill>
              <a:latin typeface="Arial" charset="0"/>
            </a:endParaRPr>
          </a:p>
        </p:txBody>
      </p:sp>
      <p:sp>
        <p:nvSpPr>
          <p:cNvPr id="40" name="Text Box 31"/>
          <p:cNvSpPr txBox="1">
            <a:spLocks noChangeArrowheads="1"/>
          </p:cNvSpPr>
          <p:nvPr/>
        </p:nvSpPr>
        <p:spPr bwMode="auto">
          <a:xfrm>
            <a:off x="4961467" y="6052161"/>
            <a:ext cx="414817" cy="3190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200" dirty="0" smtClean="0">
                <a:solidFill>
                  <a:srgbClr val="FFFFFF"/>
                </a:solidFill>
                <a:latin typeface="Arial" charset="0"/>
              </a:rPr>
              <a:t>A1</a:t>
            </a:r>
            <a:endParaRPr lang="en-US" sz="2200" dirty="0">
              <a:solidFill>
                <a:srgbClr val="FFFFFF"/>
              </a:solidFill>
              <a:latin typeface="Arial" charset="0"/>
            </a:endParaRPr>
          </a:p>
        </p:txBody>
      </p:sp>
      <p:sp>
        <p:nvSpPr>
          <p:cNvPr id="41" name="Text Box 31"/>
          <p:cNvSpPr txBox="1">
            <a:spLocks noChangeArrowheads="1"/>
          </p:cNvSpPr>
          <p:nvPr/>
        </p:nvSpPr>
        <p:spPr bwMode="auto">
          <a:xfrm>
            <a:off x="5549885" y="6056397"/>
            <a:ext cx="414817" cy="3190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200" dirty="0" smtClean="0">
                <a:solidFill>
                  <a:srgbClr val="FFFFFF"/>
                </a:solidFill>
                <a:latin typeface="Arial" charset="0"/>
              </a:rPr>
              <a:t>A2</a:t>
            </a:r>
            <a:endParaRPr lang="en-US" sz="2200" dirty="0">
              <a:solidFill>
                <a:srgbClr val="FFFFFF"/>
              </a:solidFill>
              <a:latin typeface="Arial" charset="0"/>
            </a:endParaRPr>
          </a:p>
        </p:txBody>
      </p:sp>
      <p:sp>
        <p:nvSpPr>
          <p:cNvPr id="42" name="Text Box 31"/>
          <p:cNvSpPr txBox="1">
            <a:spLocks noChangeArrowheads="1"/>
          </p:cNvSpPr>
          <p:nvPr/>
        </p:nvSpPr>
        <p:spPr bwMode="auto">
          <a:xfrm>
            <a:off x="6210269" y="6046713"/>
            <a:ext cx="414817" cy="3205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200" dirty="0" smtClean="0">
                <a:solidFill>
                  <a:srgbClr val="FFFFFF"/>
                </a:solidFill>
                <a:latin typeface="Arial" charset="0"/>
              </a:rPr>
              <a:t>A3</a:t>
            </a:r>
            <a:endParaRPr lang="en-US" sz="2200" dirty="0">
              <a:solidFill>
                <a:srgbClr val="FFFFFF"/>
              </a:solidFill>
              <a:latin typeface="Arial" charset="0"/>
            </a:endParaRPr>
          </a:p>
        </p:txBody>
      </p:sp>
      <p:sp>
        <p:nvSpPr>
          <p:cNvPr id="43" name="Text Box 31"/>
          <p:cNvSpPr txBox="1">
            <a:spLocks noChangeArrowheads="1"/>
          </p:cNvSpPr>
          <p:nvPr/>
        </p:nvSpPr>
        <p:spPr bwMode="auto">
          <a:xfrm>
            <a:off x="6959550" y="6056396"/>
            <a:ext cx="414817" cy="3190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200" dirty="0" smtClean="0">
                <a:solidFill>
                  <a:srgbClr val="FFFFFF"/>
                </a:solidFill>
                <a:latin typeface="Arial" charset="0"/>
              </a:rPr>
              <a:t>A4</a:t>
            </a:r>
            <a:endParaRPr lang="en-US" sz="2200" dirty="0">
              <a:solidFill>
                <a:srgbClr val="FFFFFF"/>
              </a:solidFill>
              <a:latin typeface="Arial" charset="0"/>
            </a:endParaRPr>
          </a:p>
        </p:txBody>
      </p:sp>
      <p:sp>
        <p:nvSpPr>
          <p:cNvPr id="44" name="Text Box 31"/>
          <p:cNvSpPr txBox="1">
            <a:spLocks noChangeArrowheads="1"/>
          </p:cNvSpPr>
          <p:nvPr/>
        </p:nvSpPr>
        <p:spPr bwMode="auto">
          <a:xfrm>
            <a:off x="7476000" y="6052162"/>
            <a:ext cx="414817" cy="3190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200" dirty="0" smtClean="0">
                <a:solidFill>
                  <a:srgbClr val="FFFFFF"/>
                </a:solidFill>
                <a:latin typeface="Arial" charset="0"/>
              </a:rPr>
              <a:t>A5</a:t>
            </a:r>
            <a:endParaRPr lang="en-US" sz="2200" dirty="0">
              <a:solidFill>
                <a:srgbClr val="FFFFFF"/>
              </a:solidFill>
              <a:latin typeface="Arial" charset="0"/>
            </a:endParaRPr>
          </a:p>
        </p:txBody>
      </p:sp>
      <p:grpSp>
        <p:nvGrpSpPr>
          <p:cNvPr id="9221" name="Group 9220"/>
          <p:cNvGrpSpPr/>
          <p:nvPr/>
        </p:nvGrpSpPr>
        <p:grpSpPr>
          <a:xfrm>
            <a:off x="1301755" y="3523193"/>
            <a:ext cx="6445248" cy="302666"/>
            <a:chOff x="1301755" y="3523193"/>
            <a:chExt cx="6445248" cy="302666"/>
          </a:xfrm>
        </p:grpSpPr>
        <p:sp>
          <p:nvSpPr>
            <p:cNvPr id="7" name="Right Bracket 6"/>
            <p:cNvSpPr/>
            <p:nvPr/>
          </p:nvSpPr>
          <p:spPr bwMode="auto">
            <a:xfrm rot="16200000">
              <a:off x="4443642" y="519340"/>
              <a:ext cx="161473" cy="6445248"/>
            </a:xfrm>
            <a:prstGeom prst="rightBracket">
              <a:avLst>
                <a:gd name="adj" fmla="val 0"/>
              </a:avLst>
            </a:prstGeom>
            <a:noFill/>
            <a:ln w="12700"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cxnSp>
          <p:nvCxnSpPr>
            <p:cNvPr id="15" name="Straight Connector 14"/>
            <p:cNvCxnSpPr/>
            <p:nvPr/>
          </p:nvCxnSpPr>
          <p:spPr bwMode="auto">
            <a:xfrm flipH="1">
              <a:off x="6297417" y="3527426"/>
              <a:ext cx="0" cy="137270"/>
            </a:xfrm>
            <a:prstGeom prst="line">
              <a:avLst/>
            </a:prstGeom>
            <a:solidFill>
              <a:schemeClr val="accent1"/>
            </a:solidFill>
            <a:ln w="12700"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6" name="Straight Connector 15"/>
            <p:cNvCxnSpPr/>
            <p:nvPr/>
          </p:nvCxnSpPr>
          <p:spPr bwMode="auto">
            <a:xfrm flipH="1">
              <a:off x="3880185" y="3569741"/>
              <a:ext cx="1" cy="89367"/>
            </a:xfrm>
            <a:prstGeom prst="line">
              <a:avLst/>
            </a:prstGeom>
            <a:solidFill>
              <a:schemeClr val="accent1"/>
            </a:solidFill>
            <a:ln w="12700"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8" name="Straight Connector 17"/>
            <p:cNvCxnSpPr/>
            <p:nvPr/>
          </p:nvCxnSpPr>
          <p:spPr bwMode="auto">
            <a:xfrm flipH="1">
              <a:off x="4851735" y="3654409"/>
              <a:ext cx="1" cy="114767"/>
            </a:xfrm>
            <a:prstGeom prst="line">
              <a:avLst/>
            </a:prstGeom>
            <a:solidFill>
              <a:schemeClr val="accent1"/>
            </a:solidFill>
            <a:ln w="12700"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9" name="Straight Connector 18"/>
            <p:cNvCxnSpPr/>
            <p:nvPr/>
          </p:nvCxnSpPr>
          <p:spPr bwMode="auto">
            <a:xfrm flipH="1">
              <a:off x="2914985" y="3658642"/>
              <a:ext cx="1" cy="151342"/>
            </a:xfrm>
            <a:prstGeom prst="line">
              <a:avLst/>
            </a:prstGeom>
            <a:solidFill>
              <a:schemeClr val="accent1"/>
            </a:solidFill>
            <a:ln w="12700"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50" name="Straight Connector 49"/>
            <p:cNvCxnSpPr/>
            <p:nvPr/>
          </p:nvCxnSpPr>
          <p:spPr bwMode="auto">
            <a:xfrm flipH="1">
              <a:off x="4852792" y="3670301"/>
              <a:ext cx="0" cy="155558"/>
            </a:xfrm>
            <a:prstGeom prst="line">
              <a:avLst/>
            </a:prstGeom>
            <a:solidFill>
              <a:schemeClr val="accent1"/>
            </a:solidFill>
            <a:ln w="12700"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51" name="Straight Connector 50"/>
            <p:cNvCxnSpPr/>
            <p:nvPr/>
          </p:nvCxnSpPr>
          <p:spPr bwMode="auto">
            <a:xfrm flipH="1">
              <a:off x="3881242" y="3530601"/>
              <a:ext cx="0" cy="137270"/>
            </a:xfrm>
            <a:prstGeom prst="line">
              <a:avLst/>
            </a:prstGeom>
            <a:solidFill>
              <a:schemeClr val="accent1"/>
            </a:solidFill>
            <a:ln w="12700"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52" name="Straight Connector 51"/>
            <p:cNvCxnSpPr/>
            <p:nvPr/>
          </p:nvCxnSpPr>
          <p:spPr bwMode="auto">
            <a:xfrm flipH="1">
              <a:off x="2101125" y="3523193"/>
              <a:ext cx="0" cy="137270"/>
            </a:xfrm>
            <a:prstGeom prst="line">
              <a:avLst/>
            </a:prstGeom>
            <a:solidFill>
              <a:schemeClr val="accent1"/>
            </a:solidFill>
            <a:ln w="12700"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cxnSp>
        <p:nvCxnSpPr>
          <p:cNvPr id="57" name="Straight Connector 56"/>
          <p:cNvCxnSpPr/>
          <p:nvPr/>
        </p:nvCxnSpPr>
        <p:spPr bwMode="auto">
          <a:xfrm flipV="1">
            <a:off x="5575632" y="2206625"/>
            <a:ext cx="996618" cy="210142"/>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59" name="Straight Connector 58"/>
          <p:cNvCxnSpPr/>
          <p:nvPr/>
        </p:nvCxnSpPr>
        <p:spPr bwMode="auto">
          <a:xfrm flipV="1">
            <a:off x="3162632" y="2133600"/>
            <a:ext cx="1028368" cy="342434"/>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61" name="Straight Connector 60"/>
          <p:cNvCxnSpPr/>
          <p:nvPr/>
        </p:nvCxnSpPr>
        <p:spPr bwMode="auto">
          <a:xfrm flipV="1">
            <a:off x="3154165" y="2319867"/>
            <a:ext cx="1096102" cy="14770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63" name="Straight Connector 62"/>
          <p:cNvCxnSpPr/>
          <p:nvPr/>
        </p:nvCxnSpPr>
        <p:spPr bwMode="auto">
          <a:xfrm>
            <a:off x="6221217" y="1126659"/>
            <a:ext cx="141483" cy="378291"/>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67" name="Straight Connector 66"/>
          <p:cNvCxnSpPr/>
          <p:nvPr/>
        </p:nvCxnSpPr>
        <p:spPr bwMode="auto">
          <a:xfrm flipH="1">
            <a:off x="2549525" y="1123484"/>
            <a:ext cx="158750" cy="400516"/>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53" name="Text Box 31"/>
          <p:cNvSpPr txBox="1">
            <a:spLocks noChangeArrowheads="1"/>
          </p:cNvSpPr>
          <p:nvPr/>
        </p:nvSpPr>
        <p:spPr bwMode="auto">
          <a:xfrm>
            <a:off x="3909528" y="174781"/>
            <a:ext cx="226441" cy="2951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200" dirty="0" smtClean="0">
                <a:solidFill>
                  <a:srgbClr val="000000"/>
                </a:solidFill>
                <a:latin typeface="Arial" charset="0"/>
              </a:rPr>
              <a:t>5</a:t>
            </a:r>
            <a:r>
              <a:rPr lang="en-US" sz="2200" dirty="0" smtClean="0">
                <a:solidFill>
                  <a:srgbClr val="000000"/>
                </a:solidFill>
                <a:latin typeface="Symbol Std"/>
                <a:cs typeface="Symbol Std"/>
              </a:rPr>
              <a:t>′</a:t>
            </a:r>
            <a:endParaRPr lang="en-US" sz="2200" dirty="0">
              <a:solidFill>
                <a:srgbClr val="000000"/>
              </a:solidFill>
              <a:latin typeface="Symbol Std"/>
              <a:cs typeface="Symbol Std"/>
            </a:endParaRPr>
          </a:p>
        </p:txBody>
      </p:sp>
      <p:sp>
        <p:nvSpPr>
          <p:cNvPr id="54" name="Text Box 31"/>
          <p:cNvSpPr txBox="1">
            <a:spLocks noChangeArrowheads="1"/>
          </p:cNvSpPr>
          <p:nvPr/>
        </p:nvSpPr>
        <p:spPr bwMode="auto">
          <a:xfrm>
            <a:off x="4900188" y="177797"/>
            <a:ext cx="226441" cy="2709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200" dirty="0" smtClean="0">
                <a:solidFill>
                  <a:srgbClr val="000000"/>
                </a:solidFill>
                <a:latin typeface="Arial" charset="0"/>
              </a:rPr>
              <a:t>3</a:t>
            </a:r>
            <a:r>
              <a:rPr lang="en-US" sz="2200" dirty="0" smtClean="0">
                <a:solidFill>
                  <a:srgbClr val="000000"/>
                </a:solidFill>
                <a:latin typeface="Symbol Std"/>
                <a:cs typeface="Symbol Std"/>
              </a:rPr>
              <a:t>′</a:t>
            </a:r>
            <a:endParaRPr lang="en-US" sz="2200" dirty="0">
              <a:solidFill>
                <a:srgbClr val="000000"/>
              </a:solidFill>
              <a:latin typeface="Symbol Std"/>
              <a:cs typeface="Symbol Std"/>
            </a:endParaRPr>
          </a:p>
        </p:txBody>
      </p:sp>
      <p:sp>
        <p:nvSpPr>
          <p:cNvPr id="55" name="Text Box 31"/>
          <p:cNvSpPr txBox="1">
            <a:spLocks noChangeArrowheads="1"/>
          </p:cNvSpPr>
          <p:nvPr/>
        </p:nvSpPr>
        <p:spPr bwMode="auto">
          <a:xfrm>
            <a:off x="7673007" y="1113361"/>
            <a:ext cx="226441" cy="2709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200" dirty="0" smtClean="0">
                <a:solidFill>
                  <a:srgbClr val="000000"/>
                </a:solidFill>
                <a:latin typeface="Arial" charset="0"/>
              </a:rPr>
              <a:t>3</a:t>
            </a:r>
            <a:r>
              <a:rPr lang="en-US" sz="2200" dirty="0" smtClean="0">
                <a:solidFill>
                  <a:srgbClr val="000000"/>
                </a:solidFill>
                <a:latin typeface="Symbol Std"/>
                <a:cs typeface="Symbol Std"/>
              </a:rPr>
              <a:t>′</a:t>
            </a:r>
            <a:endParaRPr lang="en-US" sz="2200" dirty="0">
              <a:solidFill>
                <a:srgbClr val="000000"/>
              </a:solidFill>
              <a:latin typeface="Symbol Std"/>
              <a:cs typeface="Symbol Std"/>
            </a:endParaRPr>
          </a:p>
        </p:txBody>
      </p:sp>
      <p:sp>
        <p:nvSpPr>
          <p:cNvPr id="56" name="Text Box 31"/>
          <p:cNvSpPr txBox="1">
            <a:spLocks noChangeArrowheads="1"/>
          </p:cNvSpPr>
          <p:nvPr/>
        </p:nvSpPr>
        <p:spPr bwMode="auto">
          <a:xfrm>
            <a:off x="3913804" y="1109143"/>
            <a:ext cx="226441" cy="2709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200" dirty="0" smtClean="0">
                <a:solidFill>
                  <a:srgbClr val="000000"/>
                </a:solidFill>
                <a:latin typeface="Arial" charset="0"/>
              </a:rPr>
              <a:t>3</a:t>
            </a:r>
            <a:r>
              <a:rPr lang="en-US" sz="2200" dirty="0" smtClean="0">
                <a:solidFill>
                  <a:srgbClr val="000000"/>
                </a:solidFill>
                <a:latin typeface="Symbol Std"/>
                <a:cs typeface="Symbol Std"/>
              </a:rPr>
              <a:t>′</a:t>
            </a:r>
            <a:endParaRPr lang="en-US" sz="2200" dirty="0">
              <a:solidFill>
                <a:srgbClr val="000000"/>
              </a:solidFill>
              <a:latin typeface="Symbol Std"/>
              <a:cs typeface="Symbol Std"/>
            </a:endParaRPr>
          </a:p>
        </p:txBody>
      </p:sp>
      <p:sp>
        <p:nvSpPr>
          <p:cNvPr id="58" name="Text Box 31"/>
          <p:cNvSpPr txBox="1">
            <a:spLocks noChangeArrowheads="1"/>
          </p:cNvSpPr>
          <p:nvPr/>
        </p:nvSpPr>
        <p:spPr bwMode="auto">
          <a:xfrm>
            <a:off x="1140977" y="177803"/>
            <a:ext cx="289890" cy="3725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200" dirty="0" smtClean="0">
                <a:solidFill>
                  <a:srgbClr val="000000"/>
                </a:solidFill>
                <a:latin typeface="Arial" charset="0"/>
              </a:rPr>
              <a:t>3</a:t>
            </a:r>
            <a:r>
              <a:rPr lang="en-US" sz="2200" dirty="0" smtClean="0">
                <a:solidFill>
                  <a:srgbClr val="000000"/>
                </a:solidFill>
                <a:latin typeface="Symbol Std"/>
                <a:cs typeface="Symbol Std"/>
              </a:rPr>
              <a:t>′</a:t>
            </a:r>
            <a:endParaRPr lang="en-US" sz="2200" dirty="0">
              <a:solidFill>
                <a:srgbClr val="000000"/>
              </a:solidFill>
              <a:latin typeface="Symbol Std"/>
              <a:cs typeface="Symbol Std"/>
            </a:endParaRPr>
          </a:p>
        </p:txBody>
      </p:sp>
      <p:sp>
        <p:nvSpPr>
          <p:cNvPr id="60" name="Text Box 31"/>
          <p:cNvSpPr txBox="1">
            <a:spLocks noChangeArrowheads="1"/>
          </p:cNvSpPr>
          <p:nvPr/>
        </p:nvSpPr>
        <p:spPr bwMode="auto">
          <a:xfrm>
            <a:off x="1140925" y="1123052"/>
            <a:ext cx="226441" cy="2951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200" dirty="0" smtClean="0">
                <a:solidFill>
                  <a:srgbClr val="000000"/>
                </a:solidFill>
                <a:latin typeface="Arial" charset="0"/>
              </a:rPr>
              <a:t>5</a:t>
            </a:r>
            <a:r>
              <a:rPr lang="en-US" sz="2200" dirty="0" smtClean="0">
                <a:solidFill>
                  <a:srgbClr val="000000"/>
                </a:solidFill>
                <a:latin typeface="Symbol Std"/>
                <a:cs typeface="Symbol Std"/>
              </a:rPr>
              <a:t>′</a:t>
            </a:r>
            <a:endParaRPr lang="en-US" sz="2200" dirty="0">
              <a:solidFill>
                <a:srgbClr val="000000"/>
              </a:solidFill>
              <a:latin typeface="Symbol Std"/>
              <a:cs typeface="Symbol Std"/>
            </a:endParaRPr>
          </a:p>
        </p:txBody>
      </p:sp>
      <p:sp>
        <p:nvSpPr>
          <p:cNvPr id="62" name="Text Box 31"/>
          <p:cNvSpPr txBox="1">
            <a:spLocks noChangeArrowheads="1"/>
          </p:cNvSpPr>
          <p:nvPr/>
        </p:nvSpPr>
        <p:spPr bwMode="auto">
          <a:xfrm>
            <a:off x="4888463" y="1118815"/>
            <a:ext cx="226441" cy="2951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200" dirty="0" smtClean="0">
                <a:solidFill>
                  <a:srgbClr val="000000"/>
                </a:solidFill>
                <a:latin typeface="Arial" charset="0"/>
              </a:rPr>
              <a:t>5</a:t>
            </a:r>
            <a:r>
              <a:rPr lang="en-US" sz="2200" dirty="0" smtClean="0">
                <a:solidFill>
                  <a:srgbClr val="000000"/>
                </a:solidFill>
                <a:latin typeface="Symbol Std"/>
                <a:cs typeface="Symbol Std"/>
              </a:rPr>
              <a:t>′</a:t>
            </a:r>
            <a:endParaRPr lang="en-US" sz="2200" dirty="0">
              <a:solidFill>
                <a:srgbClr val="000000"/>
              </a:solidFill>
              <a:latin typeface="Symbol Std"/>
              <a:cs typeface="Symbol Std"/>
            </a:endParaRPr>
          </a:p>
        </p:txBody>
      </p:sp>
      <p:sp>
        <p:nvSpPr>
          <p:cNvPr id="64" name="Text Box 31"/>
          <p:cNvSpPr txBox="1">
            <a:spLocks noChangeArrowheads="1"/>
          </p:cNvSpPr>
          <p:nvPr/>
        </p:nvSpPr>
        <p:spPr bwMode="auto">
          <a:xfrm>
            <a:off x="7668772" y="170549"/>
            <a:ext cx="226441" cy="2951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200" dirty="0" smtClean="0">
                <a:solidFill>
                  <a:srgbClr val="000000"/>
                </a:solidFill>
                <a:latin typeface="Arial" charset="0"/>
              </a:rPr>
              <a:t>5</a:t>
            </a:r>
            <a:r>
              <a:rPr lang="en-US" sz="2200" dirty="0" smtClean="0">
                <a:solidFill>
                  <a:srgbClr val="000000"/>
                </a:solidFill>
                <a:latin typeface="Symbol Std"/>
                <a:cs typeface="Symbol Std"/>
              </a:rPr>
              <a:t>′</a:t>
            </a:r>
            <a:endParaRPr lang="en-US" sz="2200" dirty="0">
              <a:solidFill>
                <a:srgbClr val="000000"/>
              </a:solidFill>
              <a:latin typeface="Symbol Std"/>
              <a:cs typeface="Symbol Std"/>
            </a:endParaRPr>
          </a:p>
        </p:txBody>
      </p:sp>
      <p:sp>
        <p:nvSpPr>
          <p:cNvPr id="65" name="Text Box 31"/>
          <p:cNvSpPr txBox="1">
            <a:spLocks noChangeArrowheads="1"/>
          </p:cNvSpPr>
          <p:nvPr/>
        </p:nvSpPr>
        <p:spPr bwMode="auto">
          <a:xfrm>
            <a:off x="1365289" y="471105"/>
            <a:ext cx="2622510" cy="3078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900" spc="170" dirty="0" smtClean="0">
                <a:solidFill>
                  <a:srgbClr val="000000"/>
                </a:solidFill>
                <a:latin typeface="Arial" charset="0"/>
              </a:rPr>
              <a:t>TAACGGTTCCAGC</a:t>
            </a:r>
            <a:endParaRPr lang="en-US" sz="1900" spc="170" dirty="0">
              <a:solidFill>
                <a:srgbClr val="000000"/>
              </a:solidFill>
              <a:latin typeface="Symbol Std"/>
              <a:cs typeface="Symbol Std"/>
            </a:endParaRPr>
          </a:p>
        </p:txBody>
      </p:sp>
      <p:sp>
        <p:nvSpPr>
          <p:cNvPr id="66" name="Text Box 31"/>
          <p:cNvSpPr txBox="1">
            <a:spLocks noChangeArrowheads="1"/>
          </p:cNvSpPr>
          <p:nvPr/>
        </p:nvSpPr>
        <p:spPr bwMode="auto">
          <a:xfrm>
            <a:off x="1377988" y="860574"/>
            <a:ext cx="2499745" cy="2654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900" spc="160" dirty="0" smtClean="0">
                <a:solidFill>
                  <a:srgbClr val="000000"/>
                </a:solidFill>
                <a:latin typeface="Arial" charset="0"/>
              </a:rPr>
              <a:t>ATTGCCAAGGTCG</a:t>
            </a:r>
            <a:endParaRPr lang="en-US" sz="1900" spc="160" dirty="0">
              <a:solidFill>
                <a:srgbClr val="000000"/>
              </a:solidFill>
              <a:latin typeface="Symbol Std"/>
              <a:cs typeface="Symbol Std"/>
            </a:endParaRPr>
          </a:p>
        </p:txBody>
      </p:sp>
      <p:sp>
        <p:nvSpPr>
          <p:cNvPr id="68" name="Text Box 31"/>
          <p:cNvSpPr txBox="1">
            <a:spLocks noChangeArrowheads="1"/>
          </p:cNvSpPr>
          <p:nvPr/>
        </p:nvSpPr>
        <p:spPr bwMode="auto">
          <a:xfrm>
            <a:off x="5116017" y="471106"/>
            <a:ext cx="2487053" cy="3755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900" spc="210" dirty="0" smtClean="0">
                <a:solidFill>
                  <a:srgbClr val="000000"/>
                </a:solidFill>
                <a:latin typeface="Arial" charset="0"/>
              </a:rPr>
              <a:t>CTCAAGTTGCTCT</a:t>
            </a:r>
            <a:endParaRPr lang="en-US" sz="1900" spc="210" dirty="0">
              <a:solidFill>
                <a:srgbClr val="000000"/>
              </a:solidFill>
              <a:latin typeface="Symbol Std"/>
              <a:cs typeface="Symbol Std"/>
            </a:endParaRPr>
          </a:p>
        </p:txBody>
      </p:sp>
      <p:sp>
        <p:nvSpPr>
          <p:cNvPr id="69" name="Text Box 31"/>
          <p:cNvSpPr txBox="1">
            <a:spLocks noChangeArrowheads="1"/>
          </p:cNvSpPr>
          <p:nvPr/>
        </p:nvSpPr>
        <p:spPr bwMode="auto">
          <a:xfrm>
            <a:off x="5120250" y="860576"/>
            <a:ext cx="2525151" cy="3162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900" spc="160" dirty="0" smtClean="0">
                <a:solidFill>
                  <a:srgbClr val="000000"/>
                </a:solidFill>
                <a:latin typeface="Arial" charset="0"/>
              </a:rPr>
              <a:t>GAGTTCAACGAGA</a:t>
            </a:r>
            <a:endParaRPr lang="en-US" sz="1900" spc="160" dirty="0">
              <a:solidFill>
                <a:srgbClr val="000000"/>
              </a:solidFill>
              <a:latin typeface="Symbol Std"/>
              <a:cs typeface="Symbol Std"/>
            </a:endParaRPr>
          </a:p>
        </p:txBody>
      </p:sp>
      <p:sp>
        <p:nvSpPr>
          <p:cNvPr id="70" name="Text Box 31"/>
          <p:cNvSpPr txBox="1">
            <a:spLocks noChangeArrowheads="1"/>
          </p:cNvSpPr>
          <p:nvPr/>
        </p:nvSpPr>
        <p:spPr bwMode="auto">
          <a:xfrm>
            <a:off x="1598132" y="1952787"/>
            <a:ext cx="1619202" cy="10698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200" dirty="0" smtClean="0">
                <a:solidFill>
                  <a:srgbClr val="000000"/>
                </a:solidFill>
                <a:latin typeface="Arial" charset="0"/>
              </a:rPr>
              <a:t>Cells</a:t>
            </a:r>
            <a:br>
              <a:rPr lang="en-US" sz="2200" dirty="0" smtClean="0">
                <a:solidFill>
                  <a:srgbClr val="000000"/>
                </a:solidFill>
                <a:latin typeface="Arial" charset="0"/>
              </a:rPr>
            </a:br>
            <a:r>
              <a:rPr lang="en-US" sz="2200" dirty="0" smtClean="0">
                <a:solidFill>
                  <a:srgbClr val="000000"/>
                </a:solidFill>
                <a:latin typeface="Arial" charset="0"/>
              </a:rPr>
              <a:t>expressing</a:t>
            </a:r>
            <a:br>
              <a:rPr lang="en-US" sz="2200" dirty="0" smtClean="0">
                <a:solidFill>
                  <a:srgbClr val="000000"/>
                </a:solidFill>
                <a:latin typeface="Arial" charset="0"/>
              </a:rPr>
            </a:br>
            <a:r>
              <a:rPr lang="en-US" sz="2200" dirty="0" smtClean="0">
                <a:solidFill>
                  <a:srgbClr val="000000"/>
                </a:solidFill>
                <a:latin typeface="Arial" charset="0"/>
              </a:rPr>
              <a:t>the </a:t>
            </a:r>
            <a:r>
              <a:rPr lang="en-US" sz="2200" i="1" dirty="0" err="1" smtClean="0">
                <a:solidFill>
                  <a:srgbClr val="000000"/>
                </a:solidFill>
                <a:latin typeface="Arial" charset="0"/>
              </a:rPr>
              <a:t>wg</a:t>
            </a:r>
            <a:r>
              <a:rPr lang="en-US" sz="2200" dirty="0" smtClean="0">
                <a:solidFill>
                  <a:srgbClr val="000000"/>
                </a:solidFill>
                <a:latin typeface="Arial" charset="0"/>
              </a:rPr>
              <a:t> gene</a:t>
            </a:r>
            <a:endParaRPr lang="en-US" sz="2200" dirty="0">
              <a:solidFill>
                <a:srgbClr val="000000"/>
              </a:solidFill>
              <a:latin typeface="Arial" charset="0"/>
            </a:endParaRPr>
          </a:p>
        </p:txBody>
      </p:sp>
      <p:sp>
        <p:nvSpPr>
          <p:cNvPr id="71" name="Text Box 31"/>
          <p:cNvSpPr txBox="1">
            <a:spLocks noChangeArrowheads="1"/>
          </p:cNvSpPr>
          <p:nvPr/>
        </p:nvSpPr>
        <p:spPr bwMode="auto">
          <a:xfrm>
            <a:off x="6627335" y="2012049"/>
            <a:ext cx="1610734" cy="10105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200" dirty="0" smtClean="0">
                <a:solidFill>
                  <a:srgbClr val="000000"/>
                </a:solidFill>
                <a:latin typeface="Arial" charset="0"/>
              </a:rPr>
              <a:t>Cells</a:t>
            </a:r>
            <a:br>
              <a:rPr lang="en-US" sz="2200" dirty="0" smtClean="0">
                <a:solidFill>
                  <a:srgbClr val="000000"/>
                </a:solidFill>
                <a:latin typeface="Arial" charset="0"/>
              </a:rPr>
            </a:br>
            <a:r>
              <a:rPr lang="en-US" sz="2200" dirty="0" smtClean="0">
                <a:solidFill>
                  <a:srgbClr val="000000"/>
                </a:solidFill>
                <a:latin typeface="Arial" charset="0"/>
              </a:rPr>
              <a:t>expressing</a:t>
            </a:r>
            <a:br>
              <a:rPr lang="en-US" sz="2200" dirty="0" smtClean="0">
                <a:solidFill>
                  <a:srgbClr val="000000"/>
                </a:solidFill>
                <a:latin typeface="Arial" charset="0"/>
              </a:rPr>
            </a:br>
            <a:r>
              <a:rPr lang="en-US" sz="2200" dirty="0" smtClean="0">
                <a:solidFill>
                  <a:srgbClr val="000000"/>
                </a:solidFill>
                <a:latin typeface="Arial" charset="0"/>
              </a:rPr>
              <a:t>the </a:t>
            </a:r>
            <a:r>
              <a:rPr lang="en-US" sz="2200" i="1" dirty="0" smtClean="0">
                <a:solidFill>
                  <a:srgbClr val="000000"/>
                </a:solidFill>
                <a:latin typeface="Arial" charset="0"/>
              </a:rPr>
              <a:t>en</a:t>
            </a:r>
            <a:r>
              <a:rPr lang="en-US" sz="2200" dirty="0" smtClean="0">
                <a:solidFill>
                  <a:srgbClr val="000000"/>
                </a:solidFill>
                <a:latin typeface="Arial" charset="0"/>
              </a:rPr>
              <a:t> gene</a:t>
            </a:r>
            <a:endParaRPr lang="en-US" sz="2200" dirty="0">
              <a:solidFill>
                <a:srgbClr val="000000"/>
              </a:solidFill>
              <a:latin typeface="Arial" charset="0"/>
            </a:endParaRPr>
          </a:p>
        </p:txBody>
      </p:sp>
      <p:sp>
        <p:nvSpPr>
          <p:cNvPr id="72" name="Text Box 31"/>
          <p:cNvSpPr txBox="1">
            <a:spLocks noChangeArrowheads="1"/>
          </p:cNvSpPr>
          <p:nvPr/>
        </p:nvSpPr>
        <p:spPr bwMode="auto">
          <a:xfrm>
            <a:off x="1843666" y="1495583"/>
            <a:ext cx="1449870" cy="290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200" i="1" dirty="0" err="1" smtClean="0">
                <a:solidFill>
                  <a:srgbClr val="000000"/>
                </a:solidFill>
                <a:latin typeface="Arial" charset="0"/>
              </a:rPr>
              <a:t>wg</a:t>
            </a:r>
            <a:r>
              <a:rPr lang="en-US" sz="2200" i="1" dirty="0" smtClean="0">
                <a:solidFill>
                  <a:srgbClr val="000000"/>
                </a:solidFill>
                <a:latin typeface="Arial" charset="0"/>
              </a:rPr>
              <a:t> </a:t>
            </a:r>
            <a:r>
              <a:rPr lang="en-US" sz="2200" dirty="0" smtClean="0">
                <a:solidFill>
                  <a:srgbClr val="000000"/>
                </a:solidFill>
                <a:latin typeface="Arial" charset="0"/>
              </a:rPr>
              <a:t>mRNA</a:t>
            </a:r>
            <a:endParaRPr lang="en-US" sz="2200" dirty="0">
              <a:solidFill>
                <a:srgbClr val="000000"/>
              </a:solidFill>
              <a:latin typeface="Arial" charset="0"/>
            </a:endParaRPr>
          </a:p>
        </p:txBody>
      </p:sp>
      <p:sp>
        <p:nvSpPr>
          <p:cNvPr id="73" name="Text Box 31"/>
          <p:cNvSpPr txBox="1">
            <a:spLocks noChangeArrowheads="1"/>
          </p:cNvSpPr>
          <p:nvPr/>
        </p:nvSpPr>
        <p:spPr bwMode="auto">
          <a:xfrm>
            <a:off x="5818761" y="1470183"/>
            <a:ext cx="1327106" cy="2993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200" i="1" dirty="0" smtClean="0">
                <a:solidFill>
                  <a:srgbClr val="000000"/>
                </a:solidFill>
                <a:latin typeface="Arial" charset="0"/>
              </a:rPr>
              <a:t>en </a:t>
            </a:r>
            <a:r>
              <a:rPr lang="en-US" sz="2200" dirty="0" smtClean="0">
                <a:solidFill>
                  <a:srgbClr val="000000"/>
                </a:solidFill>
                <a:latin typeface="Arial" charset="0"/>
              </a:rPr>
              <a:t>mRNA</a:t>
            </a:r>
            <a:endParaRPr lang="en-US" sz="2200" dirty="0">
              <a:solidFill>
                <a:srgbClr val="000000"/>
              </a:solidFill>
              <a:latin typeface="Arial" charset="0"/>
            </a:endParaRPr>
          </a:p>
        </p:txBody>
      </p:sp>
    </p:spTree>
    <p:extLst>
      <p:ext uri="{BB962C8B-B14F-4D97-AF65-F5344CB8AC3E}">
        <p14:creationId xmlns:p14="http://schemas.microsoft.com/office/powerpoint/2010/main" val="378326734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_10bInSituHybridize-U.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6112" y="140462"/>
            <a:ext cx="7351776" cy="6437376"/>
          </a:xfrm>
          <a:prstGeom prst="rect">
            <a:avLst/>
          </a:prstGeom>
        </p:spPr>
      </p:pic>
      <p:sp>
        <p:nvSpPr>
          <p:cNvPr id="9217" name="Rectangle 3"/>
          <p:cNvSpPr>
            <a:spLocks noGrp="1" noChangeArrowheads="1"/>
          </p:cNvSpPr>
          <p:nvPr>
            <p:ph type="ctrTitle"/>
          </p:nvPr>
        </p:nvSpPr>
        <p:spPr bwMode="auto">
          <a:xfrm>
            <a:off x="20638" y="0"/>
            <a:ext cx="5648325" cy="30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20.10b</a:t>
            </a:r>
            <a:endParaRPr lang="en-US" sz="1200" dirty="0">
              <a:latin typeface="Arial" charset="0"/>
            </a:endParaRPr>
          </a:p>
        </p:txBody>
      </p:sp>
      <p:grpSp>
        <p:nvGrpSpPr>
          <p:cNvPr id="7" name="Group 6"/>
          <p:cNvGrpSpPr/>
          <p:nvPr/>
        </p:nvGrpSpPr>
        <p:grpSpPr>
          <a:xfrm>
            <a:off x="1716152" y="2914042"/>
            <a:ext cx="662986" cy="155123"/>
            <a:chOff x="8276167" y="4567767"/>
            <a:chExt cx="509058" cy="100541"/>
          </a:xfrm>
        </p:grpSpPr>
        <p:cxnSp>
          <p:nvCxnSpPr>
            <p:cNvPr id="8" name="Straight Connector 7"/>
            <p:cNvCxnSpPr/>
            <p:nvPr/>
          </p:nvCxnSpPr>
          <p:spPr bwMode="auto">
            <a:xfrm>
              <a:off x="8276167" y="4618038"/>
              <a:ext cx="509058" cy="0"/>
            </a:xfrm>
            <a:prstGeom prst="line">
              <a:avLst/>
            </a:prstGeom>
            <a:solidFill>
              <a:schemeClr val="accent1"/>
            </a:solidFill>
            <a:ln w="1270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9" name="Straight Connector 8"/>
            <p:cNvCxnSpPr/>
            <p:nvPr/>
          </p:nvCxnSpPr>
          <p:spPr bwMode="auto">
            <a:xfrm>
              <a:off x="8277437" y="4567767"/>
              <a:ext cx="0" cy="100541"/>
            </a:xfrm>
            <a:prstGeom prst="line">
              <a:avLst/>
            </a:prstGeom>
            <a:solidFill>
              <a:schemeClr val="accent1"/>
            </a:solidFill>
            <a:ln w="1270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0" name="Straight Connector 9"/>
            <p:cNvCxnSpPr/>
            <p:nvPr/>
          </p:nvCxnSpPr>
          <p:spPr bwMode="auto">
            <a:xfrm>
              <a:off x="8784167" y="4567767"/>
              <a:ext cx="0" cy="100541"/>
            </a:xfrm>
            <a:prstGeom prst="line">
              <a:avLst/>
            </a:prstGeom>
            <a:solidFill>
              <a:schemeClr val="accent1"/>
            </a:solidFill>
            <a:ln w="1270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sp>
        <p:nvSpPr>
          <p:cNvPr id="11" name="Text Box 31"/>
          <p:cNvSpPr txBox="1">
            <a:spLocks noChangeArrowheads="1"/>
          </p:cNvSpPr>
          <p:nvPr/>
        </p:nvSpPr>
        <p:spPr bwMode="auto">
          <a:xfrm>
            <a:off x="1651465" y="3069042"/>
            <a:ext cx="799637" cy="296458"/>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lnSpc>
                <a:spcPct val="90000"/>
              </a:lnSpc>
            </a:pPr>
            <a:r>
              <a:rPr lang="en-US" sz="2200" dirty="0" smtClean="0">
                <a:solidFill>
                  <a:srgbClr val="FFFFFF"/>
                </a:solidFill>
                <a:latin typeface="Arial" charset="0"/>
              </a:rPr>
              <a:t>50 </a:t>
            </a:r>
            <a:r>
              <a:rPr lang="en-US" sz="2200" dirty="0" smtClean="0">
                <a:solidFill>
                  <a:srgbClr val="FFFFFF"/>
                </a:solidFill>
                <a:latin typeface="Symbol Std"/>
                <a:cs typeface="Symbol Std"/>
              </a:rPr>
              <a:t>µ</a:t>
            </a:r>
            <a:r>
              <a:rPr lang="en-US" sz="2200" dirty="0" smtClean="0">
                <a:solidFill>
                  <a:srgbClr val="FFFFFF"/>
                </a:solidFill>
                <a:latin typeface="Arial" charset="0"/>
              </a:rPr>
              <a:t>m</a:t>
            </a:r>
            <a:endParaRPr lang="en-US" sz="2200" dirty="0">
              <a:solidFill>
                <a:srgbClr val="FFFFFF"/>
              </a:solidFill>
              <a:latin typeface="Arial" charset="0"/>
            </a:endParaRPr>
          </a:p>
        </p:txBody>
      </p:sp>
      <p:cxnSp>
        <p:nvCxnSpPr>
          <p:cNvPr id="12" name="Straight Connector 11"/>
          <p:cNvCxnSpPr/>
          <p:nvPr/>
        </p:nvCxnSpPr>
        <p:spPr bwMode="auto">
          <a:xfrm>
            <a:off x="8008409" y="2180166"/>
            <a:ext cx="1" cy="873576"/>
          </a:xfrm>
          <a:prstGeom prst="line">
            <a:avLst/>
          </a:prstGeom>
          <a:solidFill>
            <a:schemeClr val="accent1"/>
          </a:solidFill>
          <a:ln w="12700"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nvGrpSpPr>
          <p:cNvPr id="13" name="Group 12"/>
          <p:cNvGrpSpPr/>
          <p:nvPr/>
        </p:nvGrpSpPr>
        <p:grpSpPr>
          <a:xfrm>
            <a:off x="3134791" y="2836333"/>
            <a:ext cx="4756145" cy="247325"/>
            <a:chOff x="2813054" y="5833534"/>
            <a:chExt cx="4756145" cy="247325"/>
          </a:xfrm>
        </p:grpSpPr>
        <p:sp>
          <p:nvSpPr>
            <p:cNvPr id="14" name="Right Bracket 13"/>
            <p:cNvSpPr/>
            <p:nvPr/>
          </p:nvSpPr>
          <p:spPr bwMode="auto">
            <a:xfrm rot="5400000">
              <a:off x="5109937" y="3536651"/>
              <a:ext cx="162379" cy="4756145"/>
            </a:xfrm>
            <a:prstGeom prst="rightBracket">
              <a:avLst>
                <a:gd name="adj" fmla="val 0"/>
              </a:avLst>
            </a:prstGeom>
            <a:noFill/>
            <a:ln w="12700"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cxnSp>
          <p:nvCxnSpPr>
            <p:cNvPr id="15" name="Straight Connector 14"/>
            <p:cNvCxnSpPr/>
            <p:nvPr/>
          </p:nvCxnSpPr>
          <p:spPr bwMode="auto">
            <a:xfrm flipH="1">
              <a:off x="3552102" y="5838808"/>
              <a:ext cx="1" cy="151342"/>
            </a:xfrm>
            <a:prstGeom prst="line">
              <a:avLst/>
            </a:prstGeom>
            <a:solidFill>
              <a:schemeClr val="accent1"/>
            </a:solidFill>
            <a:ln w="12700"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6" name="Straight Connector 15"/>
            <p:cNvCxnSpPr/>
            <p:nvPr/>
          </p:nvCxnSpPr>
          <p:spPr bwMode="auto">
            <a:xfrm flipH="1">
              <a:off x="4220953" y="5837159"/>
              <a:ext cx="1" cy="151342"/>
            </a:xfrm>
            <a:prstGeom prst="line">
              <a:avLst/>
            </a:prstGeom>
            <a:solidFill>
              <a:schemeClr val="accent1"/>
            </a:solidFill>
            <a:ln w="12700"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7" name="Straight Connector 16"/>
            <p:cNvCxnSpPr/>
            <p:nvPr/>
          </p:nvCxnSpPr>
          <p:spPr bwMode="auto">
            <a:xfrm flipH="1">
              <a:off x="4864431" y="5837159"/>
              <a:ext cx="1" cy="151342"/>
            </a:xfrm>
            <a:prstGeom prst="line">
              <a:avLst/>
            </a:prstGeom>
            <a:solidFill>
              <a:schemeClr val="accent1"/>
            </a:solidFill>
            <a:ln w="12700"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8" name="Straight Connector 17"/>
            <p:cNvCxnSpPr/>
            <p:nvPr/>
          </p:nvCxnSpPr>
          <p:spPr bwMode="auto">
            <a:xfrm flipH="1">
              <a:off x="5410532" y="5837159"/>
              <a:ext cx="1" cy="151342"/>
            </a:xfrm>
            <a:prstGeom prst="line">
              <a:avLst/>
            </a:prstGeom>
            <a:solidFill>
              <a:schemeClr val="accent1"/>
            </a:solidFill>
            <a:ln w="12700"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9" name="Straight Connector 18"/>
            <p:cNvCxnSpPr/>
            <p:nvPr/>
          </p:nvCxnSpPr>
          <p:spPr bwMode="auto">
            <a:xfrm flipH="1">
              <a:off x="6731331" y="5837159"/>
              <a:ext cx="1" cy="151342"/>
            </a:xfrm>
            <a:prstGeom prst="line">
              <a:avLst/>
            </a:prstGeom>
            <a:solidFill>
              <a:schemeClr val="accent1"/>
            </a:solidFill>
            <a:ln w="12700"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20" name="Straight Connector 19"/>
            <p:cNvCxnSpPr/>
            <p:nvPr/>
          </p:nvCxnSpPr>
          <p:spPr bwMode="auto">
            <a:xfrm flipH="1">
              <a:off x="6083631" y="5837159"/>
              <a:ext cx="1" cy="151342"/>
            </a:xfrm>
            <a:prstGeom prst="line">
              <a:avLst/>
            </a:prstGeom>
            <a:solidFill>
              <a:schemeClr val="accent1"/>
            </a:solidFill>
            <a:ln w="12700"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21" name="Straight Connector 20"/>
            <p:cNvCxnSpPr/>
            <p:nvPr/>
          </p:nvCxnSpPr>
          <p:spPr bwMode="auto">
            <a:xfrm flipH="1">
              <a:off x="3192268" y="5984841"/>
              <a:ext cx="1" cy="90722"/>
            </a:xfrm>
            <a:prstGeom prst="line">
              <a:avLst/>
            </a:prstGeom>
            <a:solidFill>
              <a:schemeClr val="accent1"/>
            </a:solidFill>
            <a:ln w="12700"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22" name="Straight Connector 21"/>
            <p:cNvCxnSpPr/>
            <p:nvPr/>
          </p:nvCxnSpPr>
          <p:spPr bwMode="auto">
            <a:xfrm flipH="1">
              <a:off x="3890769" y="5985900"/>
              <a:ext cx="1" cy="90722"/>
            </a:xfrm>
            <a:prstGeom prst="line">
              <a:avLst/>
            </a:prstGeom>
            <a:solidFill>
              <a:schemeClr val="accent1"/>
            </a:solidFill>
            <a:ln w="12700"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23" name="Straight Connector 22"/>
            <p:cNvCxnSpPr/>
            <p:nvPr/>
          </p:nvCxnSpPr>
          <p:spPr bwMode="auto">
            <a:xfrm flipH="1">
              <a:off x="5137150" y="5985899"/>
              <a:ext cx="1" cy="90722"/>
            </a:xfrm>
            <a:prstGeom prst="line">
              <a:avLst/>
            </a:prstGeom>
            <a:solidFill>
              <a:schemeClr val="accent1"/>
            </a:solidFill>
            <a:ln w="12700"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24" name="Straight Connector 23"/>
            <p:cNvCxnSpPr/>
            <p:nvPr/>
          </p:nvCxnSpPr>
          <p:spPr bwMode="auto">
            <a:xfrm flipH="1">
              <a:off x="4538492" y="5990137"/>
              <a:ext cx="1" cy="90722"/>
            </a:xfrm>
            <a:prstGeom prst="line">
              <a:avLst/>
            </a:prstGeom>
            <a:solidFill>
              <a:schemeClr val="accent1"/>
            </a:solidFill>
            <a:ln w="12700"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25" name="Straight Connector 24"/>
            <p:cNvCxnSpPr/>
            <p:nvPr/>
          </p:nvCxnSpPr>
          <p:spPr bwMode="auto">
            <a:xfrm flipH="1">
              <a:off x="5740735" y="5985900"/>
              <a:ext cx="1" cy="90722"/>
            </a:xfrm>
            <a:prstGeom prst="line">
              <a:avLst/>
            </a:prstGeom>
            <a:solidFill>
              <a:schemeClr val="accent1"/>
            </a:solidFill>
            <a:ln w="12700"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26" name="Straight Connector 25"/>
            <p:cNvCxnSpPr/>
            <p:nvPr/>
          </p:nvCxnSpPr>
          <p:spPr bwMode="auto">
            <a:xfrm flipH="1">
              <a:off x="6405367" y="5985899"/>
              <a:ext cx="1" cy="90722"/>
            </a:xfrm>
            <a:prstGeom prst="line">
              <a:avLst/>
            </a:prstGeom>
            <a:solidFill>
              <a:schemeClr val="accent1"/>
            </a:solidFill>
            <a:ln w="12700"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28" name="Straight Connector 27"/>
            <p:cNvCxnSpPr/>
            <p:nvPr/>
          </p:nvCxnSpPr>
          <p:spPr bwMode="auto">
            <a:xfrm flipH="1">
              <a:off x="7150434" y="5985899"/>
              <a:ext cx="1" cy="90722"/>
            </a:xfrm>
            <a:prstGeom prst="line">
              <a:avLst/>
            </a:prstGeom>
            <a:solidFill>
              <a:schemeClr val="accent1"/>
            </a:solidFill>
            <a:ln w="12700"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sp>
        <p:nvSpPr>
          <p:cNvPr id="29" name="Text Box 31"/>
          <p:cNvSpPr txBox="1">
            <a:spLocks noChangeArrowheads="1"/>
          </p:cNvSpPr>
          <p:nvPr/>
        </p:nvSpPr>
        <p:spPr bwMode="auto">
          <a:xfrm>
            <a:off x="2063799" y="201694"/>
            <a:ext cx="751370" cy="276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200" dirty="0" smtClean="0">
                <a:solidFill>
                  <a:srgbClr val="FFFFFF"/>
                </a:solidFill>
                <a:latin typeface="Arial" charset="0"/>
              </a:rPr>
              <a:t>Head</a:t>
            </a:r>
            <a:endParaRPr lang="en-US" sz="2200" dirty="0">
              <a:solidFill>
                <a:srgbClr val="FFFFFF"/>
              </a:solidFill>
              <a:latin typeface="Arial" charset="0"/>
            </a:endParaRPr>
          </a:p>
        </p:txBody>
      </p:sp>
      <p:sp>
        <p:nvSpPr>
          <p:cNvPr id="30" name="Text Box 31"/>
          <p:cNvSpPr txBox="1">
            <a:spLocks noChangeArrowheads="1"/>
          </p:cNvSpPr>
          <p:nvPr/>
        </p:nvSpPr>
        <p:spPr bwMode="auto">
          <a:xfrm>
            <a:off x="3729620" y="205928"/>
            <a:ext cx="969384" cy="3444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200" dirty="0" smtClean="0">
                <a:solidFill>
                  <a:srgbClr val="FFFFFF"/>
                </a:solidFill>
                <a:latin typeface="Arial" charset="0"/>
              </a:rPr>
              <a:t>Thorax</a:t>
            </a:r>
            <a:endParaRPr lang="en-US" sz="2200" dirty="0">
              <a:solidFill>
                <a:srgbClr val="FFFFFF"/>
              </a:solidFill>
              <a:latin typeface="Arial" charset="0"/>
            </a:endParaRPr>
          </a:p>
        </p:txBody>
      </p:sp>
      <p:sp>
        <p:nvSpPr>
          <p:cNvPr id="31" name="Text Box 31"/>
          <p:cNvSpPr txBox="1">
            <a:spLocks noChangeArrowheads="1"/>
          </p:cNvSpPr>
          <p:nvPr/>
        </p:nvSpPr>
        <p:spPr bwMode="auto">
          <a:xfrm>
            <a:off x="5972222" y="202752"/>
            <a:ext cx="1218104" cy="3444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200" dirty="0" smtClean="0">
                <a:solidFill>
                  <a:srgbClr val="FFFFFF"/>
                </a:solidFill>
                <a:latin typeface="Arial" charset="0"/>
              </a:rPr>
              <a:t>Abdomen</a:t>
            </a:r>
            <a:endParaRPr lang="en-US" sz="2200" dirty="0">
              <a:solidFill>
                <a:srgbClr val="FFFFFF"/>
              </a:solidFill>
              <a:latin typeface="Arial" charset="0"/>
            </a:endParaRPr>
          </a:p>
        </p:txBody>
      </p:sp>
      <p:sp>
        <p:nvSpPr>
          <p:cNvPr id="32" name="Text Box 31"/>
          <p:cNvSpPr txBox="1">
            <a:spLocks noChangeArrowheads="1"/>
          </p:cNvSpPr>
          <p:nvPr/>
        </p:nvSpPr>
        <p:spPr bwMode="auto">
          <a:xfrm>
            <a:off x="3344385" y="3054959"/>
            <a:ext cx="414817" cy="3190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200" dirty="0" smtClean="0">
                <a:solidFill>
                  <a:srgbClr val="FFFFFF"/>
                </a:solidFill>
                <a:latin typeface="Arial" charset="0"/>
              </a:rPr>
              <a:t>T1</a:t>
            </a:r>
            <a:endParaRPr lang="en-US" sz="2200" dirty="0">
              <a:solidFill>
                <a:srgbClr val="FFFFFF"/>
              </a:solidFill>
              <a:latin typeface="Arial" charset="0"/>
            </a:endParaRPr>
          </a:p>
        </p:txBody>
      </p:sp>
      <p:sp>
        <p:nvSpPr>
          <p:cNvPr id="33" name="Text Box 31"/>
          <p:cNvSpPr txBox="1">
            <a:spLocks noChangeArrowheads="1"/>
          </p:cNvSpPr>
          <p:nvPr/>
        </p:nvSpPr>
        <p:spPr bwMode="auto">
          <a:xfrm>
            <a:off x="4042869" y="3054959"/>
            <a:ext cx="414817" cy="3190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200" dirty="0" smtClean="0">
                <a:solidFill>
                  <a:srgbClr val="FFFFFF"/>
                </a:solidFill>
                <a:latin typeface="Arial" charset="0"/>
              </a:rPr>
              <a:t>T2</a:t>
            </a:r>
            <a:endParaRPr lang="en-US" sz="2200" dirty="0">
              <a:solidFill>
                <a:srgbClr val="FFFFFF"/>
              </a:solidFill>
              <a:latin typeface="Arial" charset="0"/>
            </a:endParaRPr>
          </a:p>
        </p:txBody>
      </p:sp>
      <p:sp>
        <p:nvSpPr>
          <p:cNvPr id="34" name="Text Box 31"/>
          <p:cNvSpPr txBox="1">
            <a:spLocks noChangeArrowheads="1"/>
          </p:cNvSpPr>
          <p:nvPr/>
        </p:nvSpPr>
        <p:spPr bwMode="auto">
          <a:xfrm>
            <a:off x="4709552" y="3054958"/>
            <a:ext cx="414817" cy="3190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200" dirty="0" smtClean="0">
                <a:solidFill>
                  <a:srgbClr val="FFFFFF"/>
                </a:solidFill>
                <a:latin typeface="Arial" charset="0"/>
              </a:rPr>
              <a:t>T3</a:t>
            </a:r>
            <a:endParaRPr lang="en-US" sz="2200" dirty="0">
              <a:solidFill>
                <a:srgbClr val="FFFFFF"/>
              </a:solidFill>
              <a:latin typeface="Arial" charset="0"/>
            </a:endParaRPr>
          </a:p>
        </p:txBody>
      </p:sp>
      <p:sp>
        <p:nvSpPr>
          <p:cNvPr id="35" name="Text Box 31"/>
          <p:cNvSpPr txBox="1">
            <a:spLocks noChangeArrowheads="1"/>
          </p:cNvSpPr>
          <p:nvPr/>
        </p:nvSpPr>
        <p:spPr bwMode="auto">
          <a:xfrm>
            <a:off x="5283204" y="3054960"/>
            <a:ext cx="414817" cy="3190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200" dirty="0" smtClean="0">
                <a:solidFill>
                  <a:srgbClr val="FFFFFF"/>
                </a:solidFill>
                <a:latin typeface="Arial" charset="0"/>
              </a:rPr>
              <a:t>A1</a:t>
            </a:r>
            <a:endParaRPr lang="en-US" sz="2200" dirty="0">
              <a:solidFill>
                <a:srgbClr val="FFFFFF"/>
              </a:solidFill>
              <a:latin typeface="Arial" charset="0"/>
            </a:endParaRPr>
          </a:p>
        </p:txBody>
      </p:sp>
      <p:sp>
        <p:nvSpPr>
          <p:cNvPr id="36" name="Text Box 31"/>
          <p:cNvSpPr txBox="1">
            <a:spLocks noChangeArrowheads="1"/>
          </p:cNvSpPr>
          <p:nvPr/>
        </p:nvSpPr>
        <p:spPr bwMode="auto">
          <a:xfrm>
            <a:off x="5871622" y="3059196"/>
            <a:ext cx="414817" cy="3190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200" dirty="0" smtClean="0">
                <a:solidFill>
                  <a:srgbClr val="FFFFFF"/>
                </a:solidFill>
                <a:latin typeface="Arial" charset="0"/>
              </a:rPr>
              <a:t>A2</a:t>
            </a:r>
            <a:endParaRPr lang="en-US" sz="2200" dirty="0">
              <a:solidFill>
                <a:srgbClr val="FFFFFF"/>
              </a:solidFill>
              <a:latin typeface="Arial" charset="0"/>
            </a:endParaRPr>
          </a:p>
        </p:txBody>
      </p:sp>
      <p:sp>
        <p:nvSpPr>
          <p:cNvPr id="37" name="Text Box 31"/>
          <p:cNvSpPr txBox="1">
            <a:spLocks noChangeArrowheads="1"/>
          </p:cNvSpPr>
          <p:nvPr/>
        </p:nvSpPr>
        <p:spPr bwMode="auto">
          <a:xfrm>
            <a:off x="6532006" y="3049512"/>
            <a:ext cx="414817" cy="3205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200" dirty="0" smtClean="0">
                <a:solidFill>
                  <a:srgbClr val="FFFFFF"/>
                </a:solidFill>
                <a:latin typeface="Arial" charset="0"/>
              </a:rPr>
              <a:t>A3</a:t>
            </a:r>
            <a:endParaRPr lang="en-US" sz="2200" dirty="0">
              <a:solidFill>
                <a:srgbClr val="FFFFFF"/>
              </a:solidFill>
              <a:latin typeface="Arial" charset="0"/>
            </a:endParaRPr>
          </a:p>
        </p:txBody>
      </p:sp>
      <p:sp>
        <p:nvSpPr>
          <p:cNvPr id="38" name="Text Box 31"/>
          <p:cNvSpPr txBox="1">
            <a:spLocks noChangeArrowheads="1"/>
          </p:cNvSpPr>
          <p:nvPr/>
        </p:nvSpPr>
        <p:spPr bwMode="auto">
          <a:xfrm>
            <a:off x="7281287" y="3059195"/>
            <a:ext cx="414817" cy="3190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200" dirty="0" smtClean="0">
                <a:solidFill>
                  <a:srgbClr val="FFFFFF"/>
                </a:solidFill>
                <a:latin typeface="Arial" charset="0"/>
              </a:rPr>
              <a:t>A4</a:t>
            </a:r>
            <a:endParaRPr lang="en-US" sz="2200" dirty="0">
              <a:solidFill>
                <a:srgbClr val="FFFFFF"/>
              </a:solidFill>
              <a:latin typeface="Arial" charset="0"/>
            </a:endParaRPr>
          </a:p>
        </p:txBody>
      </p:sp>
      <p:sp>
        <p:nvSpPr>
          <p:cNvPr id="39" name="Text Box 31"/>
          <p:cNvSpPr txBox="1">
            <a:spLocks noChangeArrowheads="1"/>
          </p:cNvSpPr>
          <p:nvPr/>
        </p:nvSpPr>
        <p:spPr bwMode="auto">
          <a:xfrm>
            <a:off x="7797737" y="3054961"/>
            <a:ext cx="414817" cy="3190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200" dirty="0" smtClean="0">
                <a:solidFill>
                  <a:srgbClr val="FFFFFF"/>
                </a:solidFill>
                <a:latin typeface="Arial" charset="0"/>
              </a:rPr>
              <a:t>A5</a:t>
            </a:r>
            <a:endParaRPr lang="en-US" sz="2200" dirty="0">
              <a:solidFill>
                <a:srgbClr val="FFFFFF"/>
              </a:solidFill>
              <a:latin typeface="Arial" charset="0"/>
            </a:endParaRPr>
          </a:p>
        </p:txBody>
      </p:sp>
      <p:grpSp>
        <p:nvGrpSpPr>
          <p:cNvPr id="40" name="Group 39"/>
          <p:cNvGrpSpPr/>
          <p:nvPr/>
        </p:nvGrpSpPr>
        <p:grpSpPr>
          <a:xfrm>
            <a:off x="1623492" y="525992"/>
            <a:ext cx="6445248" cy="302666"/>
            <a:chOff x="1301755" y="3523193"/>
            <a:chExt cx="6445248" cy="302666"/>
          </a:xfrm>
        </p:grpSpPr>
        <p:sp>
          <p:nvSpPr>
            <p:cNvPr id="41" name="Right Bracket 40"/>
            <p:cNvSpPr/>
            <p:nvPr/>
          </p:nvSpPr>
          <p:spPr bwMode="auto">
            <a:xfrm rot="16200000">
              <a:off x="4443642" y="519340"/>
              <a:ext cx="161473" cy="6445248"/>
            </a:xfrm>
            <a:prstGeom prst="rightBracket">
              <a:avLst>
                <a:gd name="adj" fmla="val 0"/>
              </a:avLst>
            </a:prstGeom>
            <a:noFill/>
            <a:ln w="12700"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cxnSp>
          <p:nvCxnSpPr>
            <p:cNvPr id="42" name="Straight Connector 41"/>
            <p:cNvCxnSpPr/>
            <p:nvPr/>
          </p:nvCxnSpPr>
          <p:spPr bwMode="auto">
            <a:xfrm flipH="1">
              <a:off x="6297417" y="3527426"/>
              <a:ext cx="0" cy="137270"/>
            </a:xfrm>
            <a:prstGeom prst="line">
              <a:avLst/>
            </a:prstGeom>
            <a:solidFill>
              <a:schemeClr val="accent1"/>
            </a:solidFill>
            <a:ln w="12700"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43" name="Straight Connector 42"/>
            <p:cNvCxnSpPr/>
            <p:nvPr/>
          </p:nvCxnSpPr>
          <p:spPr bwMode="auto">
            <a:xfrm flipH="1">
              <a:off x="3880185" y="3569741"/>
              <a:ext cx="1" cy="89367"/>
            </a:xfrm>
            <a:prstGeom prst="line">
              <a:avLst/>
            </a:prstGeom>
            <a:solidFill>
              <a:schemeClr val="accent1"/>
            </a:solidFill>
            <a:ln w="12700"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44" name="Straight Connector 43"/>
            <p:cNvCxnSpPr/>
            <p:nvPr/>
          </p:nvCxnSpPr>
          <p:spPr bwMode="auto">
            <a:xfrm flipH="1">
              <a:off x="4851735" y="3654409"/>
              <a:ext cx="1" cy="114767"/>
            </a:xfrm>
            <a:prstGeom prst="line">
              <a:avLst/>
            </a:prstGeom>
            <a:solidFill>
              <a:schemeClr val="accent1"/>
            </a:solidFill>
            <a:ln w="12700"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45" name="Straight Connector 44"/>
            <p:cNvCxnSpPr/>
            <p:nvPr/>
          </p:nvCxnSpPr>
          <p:spPr bwMode="auto">
            <a:xfrm flipH="1">
              <a:off x="2914985" y="3658642"/>
              <a:ext cx="1" cy="151342"/>
            </a:xfrm>
            <a:prstGeom prst="line">
              <a:avLst/>
            </a:prstGeom>
            <a:solidFill>
              <a:schemeClr val="accent1"/>
            </a:solidFill>
            <a:ln w="12700"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46" name="Straight Connector 45"/>
            <p:cNvCxnSpPr/>
            <p:nvPr/>
          </p:nvCxnSpPr>
          <p:spPr bwMode="auto">
            <a:xfrm flipH="1">
              <a:off x="4852792" y="3670301"/>
              <a:ext cx="0" cy="155558"/>
            </a:xfrm>
            <a:prstGeom prst="line">
              <a:avLst/>
            </a:prstGeom>
            <a:solidFill>
              <a:schemeClr val="accent1"/>
            </a:solidFill>
            <a:ln w="12700"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47" name="Straight Connector 46"/>
            <p:cNvCxnSpPr/>
            <p:nvPr/>
          </p:nvCxnSpPr>
          <p:spPr bwMode="auto">
            <a:xfrm flipH="1">
              <a:off x="3881242" y="3530601"/>
              <a:ext cx="0" cy="137270"/>
            </a:xfrm>
            <a:prstGeom prst="line">
              <a:avLst/>
            </a:prstGeom>
            <a:solidFill>
              <a:schemeClr val="accent1"/>
            </a:solidFill>
            <a:ln w="12700"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48" name="Straight Connector 47"/>
            <p:cNvCxnSpPr/>
            <p:nvPr/>
          </p:nvCxnSpPr>
          <p:spPr bwMode="auto">
            <a:xfrm flipH="1">
              <a:off x="2101125" y="3523193"/>
              <a:ext cx="0" cy="137270"/>
            </a:xfrm>
            <a:prstGeom prst="line">
              <a:avLst/>
            </a:prstGeom>
            <a:solidFill>
              <a:schemeClr val="accent1"/>
            </a:solidFill>
            <a:ln w="12700"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cxnSp>
        <p:nvCxnSpPr>
          <p:cNvPr id="54" name="Straight Connector 53"/>
          <p:cNvCxnSpPr/>
          <p:nvPr/>
        </p:nvCxnSpPr>
        <p:spPr bwMode="auto">
          <a:xfrm>
            <a:off x="4226256" y="3395725"/>
            <a:ext cx="2844" cy="460842"/>
          </a:xfrm>
          <a:prstGeom prst="line">
            <a:avLst/>
          </a:prstGeom>
          <a:solidFill>
            <a:schemeClr val="accent1"/>
          </a:solidFill>
          <a:ln w="2540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55" name="Text Box 31"/>
          <p:cNvSpPr txBox="1">
            <a:spLocks noChangeArrowheads="1"/>
          </p:cNvSpPr>
          <p:nvPr/>
        </p:nvSpPr>
        <p:spPr bwMode="auto">
          <a:xfrm>
            <a:off x="2072266" y="6245386"/>
            <a:ext cx="698452" cy="3035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200" dirty="0" smtClean="0">
                <a:solidFill>
                  <a:srgbClr val="000000"/>
                </a:solidFill>
                <a:latin typeface="Arial" charset="0"/>
              </a:rPr>
              <a:t>Head</a:t>
            </a:r>
            <a:endParaRPr lang="en-US" sz="2200" dirty="0">
              <a:solidFill>
                <a:srgbClr val="000000"/>
              </a:solidFill>
              <a:latin typeface="Arial" charset="0"/>
            </a:endParaRPr>
          </a:p>
        </p:txBody>
      </p:sp>
      <p:grpSp>
        <p:nvGrpSpPr>
          <p:cNvPr id="9229" name="Group 9228"/>
          <p:cNvGrpSpPr/>
          <p:nvPr/>
        </p:nvGrpSpPr>
        <p:grpSpPr>
          <a:xfrm>
            <a:off x="7861300" y="3401020"/>
            <a:ext cx="156970" cy="1014347"/>
            <a:chOff x="6727825" y="4383150"/>
            <a:chExt cx="96640" cy="687325"/>
          </a:xfrm>
        </p:grpSpPr>
        <p:cxnSp>
          <p:nvCxnSpPr>
            <p:cNvPr id="53" name="Straight Connector 52"/>
            <p:cNvCxnSpPr/>
            <p:nvPr/>
          </p:nvCxnSpPr>
          <p:spPr bwMode="auto">
            <a:xfrm flipH="1">
              <a:off x="6727825" y="4386325"/>
              <a:ext cx="96640" cy="674625"/>
            </a:xfrm>
            <a:prstGeom prst="line">
              <a:avLst/>
            </a:prstGeom>
            <a:solidFill>
              <a:schemeClr val="accent1"/>
            </a:solidFill>
            <a:ln w="2540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56" name="Straight Connector 55"/>
            <p:cNvCxnSpPr/>
            <p:nvPr/>
          </p:nvCxnSpPr>
          <p:spPr bwMode="auto">
            <a:xfrm flipH="1">
              <a:off x="6727825" y="4383150"/>
              <a:ext cx="93464" cy="687325"/>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grpSp>
        <p:nvGrpSpPr>
          <p:cNvPr id="9228" name="Group 9227"/>
          <p:cNvGrpSpPr/>
          <p:nvPr/>
        </p:nvGrpSpPr>
        <p:grpSpPr>
          <a:xfrm>
            <a:off x="7340601" y="3396788"/>
            <a:ext cx="151676" cy="794212"/>
            <a:chOff x="6369050" y="4386325"/>
            <a:chExt cx="102989" cy="550800"/>
          </a:xfrm>
        </p:grpSpPr>
        <p:cxnSp>
          <p:nvCxnSpPr>
            <p:cNvPr id="52" name="Straight Connector 51"/>
            <p:cNvCxnSpPr/>
            <p:nvPr/>
          </p:nvCxnSpPr>
          <p:spPr bwMode="auto">
            <a:xfrm flipH="1">
              <a:off x="6369050" y="4386325"/>
              <a:ext cx="99815" cy="547625"/>
            </a:xfrm>
            <a:prstGeom prst="line">
              <a:avLst/>
            </a:prstGeom>
            <a:solidFill>
              <a:schemeClr val="accent1"/>
            </a:solidFill>
            <a:ln w="2540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57" name="Straight Connector 56"/>
            <p:cNvCxnSpPr/>
            <p:nvPr/>
          </p:nvCxnSpPr>
          <p:spPr bwMode="auto">
            <a:xfrm flipH="1">
              <a:off x="6369050" y="4389500"/>
              <a:ext cx="102989" cy="547625"/>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grpSp>
        <p:nvGrpSpPr>
          <p:cNvPr id="9227" name="Group 9226"/>
          <p:cNvGrpSpPr/>
          <p:nvPr/>
        </p:nvGrpSpPr>
        <p:grpSpPr>
          <a:xfrm>
            <a:off x="6625167" y="3394670"/>
            <a:ext cx="133684" cy="612180"/>
            <a:chOff x="5880100" y="4389500"/>
            <a:chExt cx="87114" cy="423800"/>
          </a:xfrm>
        </p:grpSpPr>
        <p:cxnSp>
          <p:nvCxnSpPr>
            <p:cNvPr id="51" name="Straight Connector 50"/>
            <p:cNvCxnSpPr/>
            <p:nvPr/>
          </p:nvCxnSpPr>
          <p:spPr bwMode="auto">
            <a:xfrm flipH="1">
              <a:off x="5880100" y="4389500"/>
              <a:ext cx="83940" cy="423800"/>
            </a:xfrm>
            <a:prstGeom prst="line">
              <a:avLst/>
            </a:prstGeom>
            <a:solidFill>
              <a:schemeClr val="accent1"/>
            </a:solidFill>
            <a:ln w="2540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58" name="Straight Connector 57"/>
            <p:cNvCxnSpPr/>
            <p:nvPr/>
          </p:nvCxnSpPr>
          <p:spPr bwMode="auto">
            <a:xfrm flipH="1">
              <a:off x="5880100" y="4389500"/>
              <a:ext cx="87114" cy="420625"/>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grpSp>
        <p:nvGrpSpPr>
          <p:cNvPr id="9226" name="Group 9225"/>
          <p:cNvGrpSpPr/>
          <p:nvPr/>
        </p:nvGrpSpPr>
        <p:grpSpPr>
          <a:xfrm>
            <a:off x="6036733" y="3401016"/>
            <a:ext cx="53247" cy="548683"/>
            <a:chOff x="5470525" y="4383150"/>
            <a:chExt cx="39489" cy="373000"/>
          </a:xfrm>
        </p:grpSpPr>
        <p:cxnSp>
          <p:nvCxnSpPr>
            <p:cNvPr id="50" name="Straight Connector 49"/>
            <p:cNvCxnSpPr/>
            <p:nvPr/>
          </p:nvCxnSpPr>
          <p:spPr bwMode="auto">
            <a:xfrm flipH="1">
              <a:off x="5473700" y="4383150"/>
              <a:ext cx="33139" cy="373000"/>
            </a:xfrm>
            <a:prstGeom prst="line">
              <a:avLst/>
            </a:prstGeom>
            <a:solidFill>
              <a:schemeClr val="accent1"/>
            </a:solidFill>
            <a:ln w="2540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59" name="Straight Connector 58"/>
            <p:cNvCxnSpPr/>
            <p:nvPr/>
          </p:nvCxnSpPr>
          <p:spPr bwMode="auto">
            <a:xfrm flipH="1">
              <a:off x="5470525" y="4383150"/>
              <a:ext cx="39489" cy="363475"/>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grpSp>
        <p:nvGrpSpPr>
          <p:cNvPr id="9224" name="Group 9223"/>
          <p:cNvGrpSpPr/>
          <p:nvPr/>
        </p:nvGrpSpPr>
        <p:grpSpPr>
          <a:xfrm>
            <a:off x="4883150" y="3396781"/>
            <a:ext cx="3175" cy="481580"/>
            <a:chOff x="4683125" y="4383150"/>
            <a:chExt cx="3175" cy="344425"/>
          </a:xfrm>
        </p:grpSpPr>
        <p:cxnSp>
          <p:nvCxnSpPr>
            <p:cNvPr id="49" name="Straight Connector 48"/>
            <p:cNvCxnSpPr/>
            <p:nvPr/>
          </p:nvCxnSpPr>
          <p:spPr bwMode="auto">
            <a:xfrm flipH="1">
              <a:off x="4683125" y="4383150"/>
              <a:ext cx="1389" cy="344425"/>
            </a:xfrm>
            <a:prstGeom prst="line">
              <a:avLst/>
            </a:prstGeom>
            <a:solidFill>
              <a:schemeClr val="accent1"/>
            </a:solidFill>
            <a:ln w="2540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60" name="Straight Connector 59"/>
            <p:cNvCxnSpPr/>
            <p:nvPr/>
          </p:nvCxnSpPr>
          <p:spPr bwMode="auto">
            <a:xfrm>
              <a:off x="4684514" y="4389500"/>
              <a:ext cx="1786" cy="325375"/>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cxnSp>
        <p:nvCxnSpPr>
          <p:cNvPr id="61" name="Straight Connector 60"/>
          <p:cNvCxnSpPr/>
          <p:nvPr/>
        </p:nvCxnSpPr>
        <p:spPr bwMode="auto">
          <a:xfrm>
            <a:off x="3525639" y="3397842"/>
            <a:ext cx="148894" cy="467191"/>
          </a:xfrm>
          <a:prstGeom prst="line">
            <a:avLst/>
          </a:prstGeom>
          <a:solidFill>
            <a:schemeClr val="accent1"/>
          </a:solidFill>
          <a:ln w="2540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62" name="Straight Connector 61"/>
          <p:cNvCxnSpPr/>
          <p:nvPr/>
        </p:nvCxnSpPr>
        <p:spPr bwMode="auto">
          <a:xfrm>
            <a:off x="2184730" y="3685709"/>
            <a:ext cx="1019903" cy="687324"/>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nvGrpSpPr>
          <p:cNvPr id="9237" name="Group 9236"/>
          <p:cNvGrpSpPr/>
          <p:nvPr/>
        </p:nvGrpSpPr>
        <p:grpSpPr>
          <a:xfrm>
            <a:off x="1629833" y="5143500"/>
            <a:ext cx="1604434" cy="1143465"/>
            <a:chOff x="1629833" y="5143500"/>
            <a:chExt cx="1604434" cy="1143465"/>
          </a:xfrm>
        </p:grpSpPr>
        <p:cxnSp>
          <p:nvCxnSpPr>
            <p:cNvPr id="63" name="Straight Connector 62"/>
            <p:cNvCxnSpPr>
              <a:endCxn id="64" idx="2"/>
            </p:cNvCxnSpPr>
            <p:nvPr/>
          </p:nvCxnSpPr>
          <p:spPr bwMode="auto">
            <a:xfrm>
              <a:off x="1629833" y="5143500"/>
              <a:ext cx="4235" cy="980017"/>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64" name="Right Brace 63"/>
            <p:cNvSpPr/>
            <p:nvPr/>
          </p:nvSpPr>
          <p:spPr bwMode="auto">
            <a:xfrm rot="5400000">
              <a:off x="2350324" y="5407260"/>
              <a:ext cx="163449" cy="1595962"/>
            </a:xfrm>
            <a:prstGeom prst="rightBrace">
              <a:avLst>
                <a:gd name="adj1" fmla="val 27568"/>
                <a:gd name="adj2" fmla="val 51154"/>
              </a:avLst>
            </a:prstGeom>
            <a:no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cxnSp>
          <p:nvCxnSpPr>
            <p:cNvPr id="65" name="Straight Connector 64"/>
            <p:cNvCxnSpPr>
              <a:endCxn id="64" idx="0"/>
            </p:cNvCxnSpPr>
            <p:nvPr/>
          </p:nvCxnSpPr>
          <p:spPr bwMode="auto">
            <a:xfrm flipH="1">
              <a:off x="3230030" y="5842000"/>
              <a:ext cx="4237" cy="281517"/>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sp>
        <p:nvSpPr>
          <p:cNvPr id="66" name="Right Brace 65"/>
          <p:cNvSpPr/>
          <p:nvPr/>
        </p:nvSpPr>
        <p:spPr bwMode="auto">
          <a:xfrm rot="5400000">
            <a:off x="4136792" y="5277091"/>
            <a:ext cx="163449" cy="1849967"/>
          </a:xfrm>
          <a:prstGeom prst="rightBrace">
            <a:avLst>
              <a:gd name="adj1" fmla="val 27568"/>
              <a:gd name="adj2" fmla="val 51154"/>
            </a:avLst>
          </a:prstGeom>
          <a:no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cxnSp>
        <p:nvCxnSpPr>
          <p:cNvPr id="67" name="Straight Connector 66"/>
          <p:cNvCxnSpPr>
            <a:endCxn id="66" idx="2"/>
          </p:cNvCxnSpPr>
          <p:nvPr/>
        </p:nvCxnSpPr>
        <p:spPr bwMode="auto">
          <a:xfrm>
            <a:off x="3289300" y="5846233"/>
            <a:ext cx="4233" cy="274117"/>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68" name="Straight Connector 67"/>
          <p:cNvCxnSpPr>
            <a:endCxn id="66" idx="0"/>
          </p:cNvCxnSpPr>
          <p:nvPr/>
        </p:nvCxnSpPr>
        <p:spPr bwMode="auto">
          <a:xfrm flipH="1">
            <a:off x="5143500" y="5985933"/>
            <a:ext cx="7938" cy="134417"/>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nvGrpSpPr>
          <p:cNvPr id="9233" name="Group 9232"/>
          <p:cNvGrpSpPr/>
          <p:nvPr/>
        </p:nvGrpSpPr>
        <p:grpSpPr>
          <a:xfrm>
            <a:off x="5219700" y="5249333"/>
            <a:ext cx="2925233" cy="1036573"/>
            <a:chOff x="5219700" y="5249333"/>
            <a:chExt cx="2925233" cy="1036573"/>
          </a:xfrm>
        </p:grpSpPr>
        <p:sp>
          <p:nvSpPr>
            <p:cNvPr id="69" name="Right Brace 68"/>
            <p:cNvSpPr/>
            <p:nvPr/>
          </p:nvSpPr>
          <p:spPr bwMode="auto">
            <a:xfrm rot="5400000">
              <a:off x="6599776" y="4744985"/>
              <a:ext cx="163449" cy="2918394"/>
            </a:xfrm>
            <a:prstGeom prst="rightBrace">
              <a:avLst>
                <a:gd name="adj1" fmla="val 27568"/>
                <a:gd name="adj2" fmla="val 52104"/>
              </a:avLst>
            </a:prstGeom>
            <a:no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cxnSp>
          <p:nvCxnSpPr>
            <p:cNvPr id="70" name="Straight Connector 69"/>
            <p:cNvCxnSpPr>
              <a:endCxn id="69" idx="0"/>
            </p:cNvCxnSpPr>
            <p:nvPr/>
          </p:nvCxnSpPr>
          <p:spPr bwMode="auto">
            <a:xfrm flipH="1">
              <a:off x="8140698" y="5249333"/>
              <a:ext cx="4235" cy="873125"/>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71" name="Straight Connector 70"/>
            <p:cNvCxnSpPr>
              <a:endCxn id="69" idx="2"/>
            </p:cNvCxnSpPr>
            <p:nvPr/>
          </p:nvCxnSpPr>
          <p:spPr bwMode="auto">
            <a:xfrm>
              <a:off x="5219700" y="5973233"/>
              <a:ext cx="2604" cy="149225"/>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sp>
        <p:nvSpPr>
          <p:cNvPr id="72" name="Text Box 31"/>
          <p:cNvSpPr txBox="1">
            <a:spLocks noChangeArrowheads="1"/>
          </p:cNvSpPr>
          <p:nvPr/>
        </p:nvSpPr>
        <p:spPr bwMode="auto">
          <a:xfrm>
            <a:off x="3733850" y="6245385"/>
            <a:ext cx="956683" cy="2908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200" dirty="0" smtClean="0">
                <a:solidFill>
                  <a:srgbClr val="000000"/>
                </a:solidFill>
                <a:latin typeface="Arial" charset="0"/>
              </a:rPr>
              <a:t>Thorax</a:t>
            </a:r>
            <a:endParaRPr lang="en-US" sz="2200" dirty="0">
              <a:solidFill>
                <a:srgbClr val="000000"/>
              </a:solidFill>
              <a:latin typeface="Arial" charset="0"/>
            </a:endParaRPr>
          </a:p>
        </p:txBody>
      </p:sp>
      <p:sp>
        <p:nvSpPr>
          <p:cNvPr id="73" name="Text Box 31"/>
          <p:cNvSpPr txBox="1">
            <a:spLocks noChangeArrowheads="1"/>
          </p:cNvSpPr>
          <p:nvPr/>
        </p:nvSpPr>
        <p:spPr bwMode="auto">
          <a:xfrm>
            <a:off x="5979620" y="6249621"/>
            <a:ext cx="1356735" cy="312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200" dirty="0" smtClean="0">
                <a:solidFill>
                  <a:srgbClr val="000000"/>
                </a:solidFill>
                <a:latin typeface="Arial" charset="0"/>
              </a:rPr>
              <a:t>Abdomen</a:t>
            </a:r>
            <a:endParaRPr lang="en-US" sz="2200" dirty="0">
              <a:solidFill>
                <a:srgbClr val="000000"/>
              </a:solidFill>
              <a:latin typeface="Arial" charset="0"/>
            </a:endParaRPr>
          </a:p>
        </p:txBody>
      </p:sp>
      <p:sp>
        <p:nvSpPr>
          <p:cNvPr id="74" name="Text Box 31"/>
          <p:cNvSpPr txBox="1">
            <a:spLocks noChangeArrowheads="1"/>
          </p:cNvSpPr>
          <p:nvPr/>
        </p:nvSpPr>
        <p:spPr bwMode="auto">
          <a:xfrm>
            <a:off x="933502" y="3466194"/>
            <a:ext cx="1344031" cy="7163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200" dirty="0" smtClean="0">
                <a:solidFill>
                  <a:srgbClr val="000000"/>
                </a:solidFill>
                <a:latin typeface="Arial" charset="0"/>
              </a:rPr>
              <a:t>Segment</a:t>
            </a:r>
            <a:br>
              <a:rPr lang="en-US" sz="2200" dirty="0" smtClean="0">
                <a:solidFill>
                  <a:srgbClr val="000000"/>
                </a:solidFill>
                <a:latin typeface="Arial" charset="0"/>
              </a:rPr>
            </a:br>
            <a:r>
              <a:rPr lang="en-US" sz="2200" dirty="0" smtClean="0">
                <a:solidFill>
                  <a:srgbClr val="000000"/>
                </a:solidFill>
                <a:latin typeface="Arial" charset="0"/>
              </a:rPr>
              <a:t>boundary</a:t>
            </a:r>
            <a:endParaRPr lang="en-US" sz="2200" dirty="0">
              <a:solidFill>
                <a:srgbClr val="000000"/>
              </a:solidFill>
              <a:latin typeface="Arial" charset="0"/>
            </a:endParaRPr>
          </a:p>
        </p:txBody>
      </p:sp>
      <p:cxnSp>
        <p:nvCxnSpPr>
          <p:cNvPr id="75" name="Straight Connector 74"/>
          <p:cNvCxnSpPr/>
          <p:nvPr/>
        </p:nvCxnSpPr>
        <p:spPr bwMode="auto">
          <a:xfrm>
            <a:off x="3522465" y="3403133"/>
            <a:ext cx="160535" cy="478834"/>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6" name="Straight Connector 5"/>
          <p:cNvCxnSpPr/>
          <p:nvPr/>
        </p:nvCxnSpPr>
        <p:spPr bwMode="auto">
          <a:xfrm>
            <a:off x="4220966" y="3403132"/>
            <a:ext cx="3901" cy="508468"/>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nvGrpSpPr>
          <p:cNvPr id="90" name="Group 89"/>
          <p:cNvGrpSpPr/>
          <p:nvPr/>
        </p:nvGrpSpPr>
        <p:grpSpPr>
          <a:xfrm>
            <a:off x="5463116" y="3396782"/>
            <a:ext cx="3175" cy="490724"/>
            <a:chOff x="4683125" y="4383150"/>
            <a:chExt cx="3175" cy="344425"/>
          </a:xfrm>
        </p:grpSpPr>
        <p:cxnSp>
          <p:nvCxnSpPr>
            <p:cNvPr id="91" name="Straight Connector 90"/>
            <p:cNvCxnSpPr/>
            <p:nvPr/>
          </p:nvCxnSpPr>
          <p:spPr bwMode="auto">
            <a:xfrm flipH="1">
              <a:off x="4683125" y="4383150"/>
              <a:ext cx="1389" cy="344425"/>
            </a:xfrm>
            <a:prstGeom prst="line">
              <a:avLst/>
            </a:prstGeom>
            <a:solidFill>
              <a:schemeClr val="accent1"/>
            </a:solidFill>
            <a:ln w="2540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92" name="Straight Connector 91"/>
            <p:cNvCxnSpPr/>
            <p:nvPr/>
          </p:nvCxnSpPr>
          <p:spPr bwMode="auto">
            <a:xfrm>
              <a:off x="4684514" y="4389500"/>
              <a:ext cx="1786" cy="325375"/>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287235290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_10cInSituHybridize-U.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04" y="1234694"/>
            <a:ext cx="8546592" cy="4248912"/>
          </a:xfrm>
          <a:prstGeom prst="rect">
            <a:avLst/>
          </a:prstGeom>
        </p:spPr>
      </p:pic>
      <p:sp>
        <p:nvSpPr>
          <p:cNvPr id="9217" name="Rectangle 3"/>
          <p:cNvSpPr>
            <a:spLocks noGrp="1" noChangeArrowheads="1"/>
          </p:cNvSpPr>
          <p:nvPr>
            <p:ph type="ctrTitle"/>
          </p:nvPr>
        </p:nvSpPr>
        <p:spPr bwMode="auto">
          <a:xfrm>
            <a:off x="20638" y="0"/>
            <a:ext cx="5648325" cy="30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20.10c</a:t>
            </a:r>
            <a:endParaRPr lang="en-US" sz="1200" dirty="0">
              <a:latin typeface="Arial" charset="0"/>
            </a:endParaRPr>
          </a:p>
        </p:txBody>
      </p:sp>
      <p:grpSp>
        <p:nvGrpSpPr>
          <p:cNvPr id="7" name="Group 6"/>
          <p:cNvGrpSpPr/>
          <p:nvPr/>
        </p:nvGrpSpPr>
        <p:grpSpPr>
          <a:xfrm>
            <a:off x="573148" y="4732867"/>
            <a:ext cx="849252" cy="186266"/>
            <a:chOff x="8276167" y="4567767"/>
            <a:chExt cx="509058" cy="100541"/>
          </a:xfrm>
        </p:grpSpPr>
        <p:cxnSp>
          <p:nvCxnSpPr>
            <p:cNvPr id="8" name="Straight Connector 7"/>
            <p:cNvCxnSpPr/>
            <p:nvPr/>
          </p:nvCxnSpPr>
          <p:spPr bwMode="auto">
            <a:xfrm>
              <a:off x="8276167" y="4618038"/>
              <a:ext cx="509058" cy="0"/>
            </a:xfrm>
            <a:prstGeom prst="line">
              <a:avLst/>
            </a:prstGeom>
            <a:solidFill>
              <a:schemeClr val="accent1"/>
            </a:solidFill>
            <a:ln w="1270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9" name="Straight Connector 8"/>
            <p:cNvCxnSpPr/>
            <p:nvPr/>
          </p:nvCxnSpPr>
          <p:spPr bwMode="auto">
            <a:xfrm>
              <a:off x="8277437" y="4567767"/>
              <a:ext cx="0" cy="100541"/>
            </a:xfrm>
            <a:prstGeom prst="line">
              <a:avLst/>
            </a:prstGeom>
            <a:solidFill>
              <a:schemeClr val="accent1"/>
            </a:solidFill>
            <a:ln w="1270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0" name="Straight Connector 9"/>
            <p:cNvCxnSpPr/>
            <p:nvPr/>
          </p:nvCxnSpPr>
          <p:spPr bwMode="auto">
            <a:xfrm>
              <a:off x="8784167" y="4567767"/>
              <a:ext cx="0" cy="100541"/>
            </a:xfrm>
            <a:prstGeom prst="line">
              <a:avLst/>
            </a:prstGeom>
            <a:solidFill>
              <a:schemeClr val="accent1"/>
            </a:solidFill>
            <a:ln w="1270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sp>
        <p:nvSpPr>
          <p:cNvPr id="11" name="Text Box 31"/>
          <p:cNvSpPr txBox="1">
            <a:spLocks noChangeArrowheads="1"/>
          </p:cNvSpPr>
          <p:nvPr/>
        </p:nvSpPr>
        <p:spPr bwMode="auto">
          <a:xfrm>
            <a:off x="559262" y="4940174"/>
            <a:ext cx="897004" cy="317625"/>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lnSpc>
                <a:spcPct val="90000"/>
              </a:lnSpc>
            </a:pPr>
            <a:r>
              <a:rPr lang="en-US" dirty="0" smtClean="0">
                <a:solidFill>
                  <a:srgbClr val="FFFFFF"/>
                </a:solidFill>
                <a:latin typeface="Arial" charset="0"/>
              </a:rPr>
              <a:t>50 </a:t>
            </a:r>
            <a:r>
              <a:rPr lang="en-US" dirty="0" smtClean="0">
                <a:solidFill>
                  <a:srgbClr val="FFFFFF"/>
                </a:solidFill>
                <a:latin typeface="Symbol Std"/>
                <a:cs typeface="Symbol Std"/>
              </a:rPr>
              <a:t>µ</a:t>
            </a:r>
            <a:r>
              <a:rPr lang="en-US" dirty="0" smtClean="0">
                <a:solidFill>
                  <a:srgbClr val="FFFFFF"/>
                </a:solidFill>
                <a:latin typeface="Arial" charset="0"/>
              </a:rPr>
              <a:t>m</a:t>
            </a:r>
            <a:endParaRPr lang="en-US" dirty="0">
              <a:solidFill>
                <a:srgbClr val="FFFFFF"/>
              </a:solidFill>
              <a:latin typeface="Arial" charset="0"/>
            </a:endParaRPr>
          </a:p>
        </p:txBody>
      </p:sp>
      <p:cxnSp>
        <p:nvCxnSpPr>
          <p:cNvPr id="12" name="Straight Connector 11"/>
          <p:cNvCxnSpPr/>
          <p:nvPr/>
        </p:nvCxnSpPr>
        <p:spPr bwMode="auto">
          <a:xfrm>
            <a:off x="8575671" y="3788831"/>
            <a:ext cx="1" cy="1129601"/>
          </a:xfrm>
          <a:prstGeom prst="line">
            <a:avLst/>
          </a:prstGeom>
          <a:solidFill>
            <a:schemeClr val="accent1"/>
          </a:solidFill>
          <a:ln w="12700"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nvGrpSpPr>
          <p:cNvPr id="5" name="Group 4"/>
          <p:cNvGrpSpPr/>
          <p:nvPr/>
        </p:nvGrpSpPr>
        <p:grpSpPr>
          <a:xfrm>
            <a:off x="2381253" y="4639733"/>
            <a:ext cx="6043080" cy="296009"/>
            <a:chOff x="2381253" y="4639733"/>
            <a:chExt cx="6043080" cy="296009"/>
          </a:xfrm>
        </p:grpSpPr>
        <p:sp>
          <p:nvSpPr>
            <p:cNvPr id="14" name="Right Bracket 13"/>
            <p:cNvSpPr/>
            <p:nvPr/>
          </p:nvSpPr>
          <p:spPr bwMode="auto">
            <a:xfrm rot="5400000">
              <a:off x="5307706" y="1713280"/>
              <a:ext cx="190173" cy="6043080"/>
            </a:xfrm>
            <a:prstGeom prst="rightBracket">
              <a:avLst>
                <a:gd name="adj" fmla="val 0"/>
              </a:avLst>
            </a:prstGeom>
            <a:noFill/>
            <a:ln w="12700"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cxnSp>
          <p:nvCxnSpPr>
            <p:cNvPr id="15" name="Straight Connector 14"/>
            <p:cNvCxnSpPr/>
            <p:nvPr/>
          </p:nvCxnSpPr>
          <p:spPr bwMode="auto">
            <a:xfrm flipH="1">
              <a:off x="3320275" y="4645910"/>
              <a:ext cx="1" cy="177247"/>
            </a:xfrm>
            <a:prstGeom prst="line">
              <a:avLst/>
            </a:prstGeom>
            <a:solidFill>
              <a:schemeClr val="accent1"/>
            </a:solidFill>
            <a:ln w="12700"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6" name="Straight Connector 15"/>
            <p:cNvCxnSpPr/>
            <p:nvPr/>
          </p:nvCxnSpPr>
          <p:spPr bwMode="auto">
            <a:xfrm flipH="1">
              <a:off x="4170106" y="4643978"/>
              <a:ext cx="1" cy="177247"/>
            </a:xfrm>
            <a:prstGeom prst="line">
              <a:avLst/>
            </a:prstGeom>
            <a:solidFill>
              <a:schemeClr val="accent1"/>
            </a:solidFill>
            <a:ln w="12700"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7" name="Straight Connector 16"/>
            <p:cNvCxnSpPr/>
            <p:nvPr/>
          </p:nvCxnSpPr>
          <p:spPr bwMode="auto">
            <a:xfrm flipH="1">
              <a:off x="4987699" y="4643978"/>
              <a:ext cx="1" cy="177247"/>
            </a:xfrm>
            <a:prstGeom prst="line">
              <a:avLst/>
            </a:prstGeom>
            <a:solidFill>
              <a:schemeClr val="accent1"/>
            </a:solidFill>
            <a:ln w="12700"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8" name="Straight Connector 17"/>
            <p:cNvCxnSpPr/>
            <p:nvPr/>
          </p:nvCxnSpPr>
          <p:spPr bwMode="auto">
            <a:xfrm flipH="1">
              <a:off x="5681566" y="4643978"/>
              <a:ext cx="1" cy="177247"/>
            </a:xfrm>
            <a:prstGeom prst="line">
              <a:avLst/>
            </a:prstGeom>
            <a:solidFill>
              <a:schemeClr val="accent1"/>
            </a:solidFill>
            <a:ln w="12700"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9" name="Straight Connector 18"/>
            <p:cNvCxnSpPr/>
            <p:nvPr/>
          </p:nvCxnSpPr>
          <p:spPr bwMode="auto">
            <a:xfrm flipH="1">
              <a:off x="7359752" y="4643978"/>
              <a:ext cx="1" cy="177247"/>
            </a:xfrm>
            <a:prstGeom prst="line">
              <a:avLst/>
            </a:prstGeom>
            <a:solidFill>
              <a:schemeClr val="accent1"/>
            </a:solidFill>
            <a:ln w="12700"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20" name="Straight Connector 19"/>
            <p:cNvCxnSpPr/>
            <p:nvPr/>
          </p:nvCxnSpPr>
          <p:spPr bwMode="auto">
            <a:xfrm flipH="1">
              <a:off x="6536795" y="4643978"/>
              <a:ext cx="1" cy="177247"/>
            </a:xfrm>
            <a:prstGeom prst="line">
              <a:avLst/>
            </a:prstGeom>
            <a:solidFill>
              <a:schemeClr val="accent1"/>
            </a:solidFill>
            <a:ln w="12700"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nvGrpSpPr>
            <p:cNvPr id="4" name="Group 3"/>
            <p:cNvGrpSpPr/>
            <p:nvPr/>
          </p:nvGrpSpPr>
          <p:grpSpPr>
            <a:xfrm>
              <a:off x="2850376" y="4823289"/>
              <a:ext cx="5041882" cy="112453"/>
              <a:chOff x="2850376" y="4823289"/>
              <a:chExt cx="5041882" cy="112453"/>
            </a:xfrm>
          </p:grpSpPr>
          <p:cxnSp>
            <p:nvCxnSpPr>
              <p:cNvPr id="21" name="Straight Connector 20"/>
              <p:cNvCxnSpPr/>
              <p:nvPr/>
            </p:nvCxnSpPr>
            <p:spPr bwMode="auto">
              <a:xfrm flipH="1">
                <a:off x="2850376" y="4823289"/>
                <a:ext cx="1" cy="106251"/>
              </a:xfrm>
              <a:prstGeom prst="line">
                <a:avLst/>
              </a:prstGeom>
              <a:solidFill>
                <a:schemeClr val="accent1"/>
              </a:solidFill>
              <a:ln w="12700"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22" name="Straight Connector 21"/>
              <p:cNvCxnSpPr/>
              <p:nvPr/>
            </p:nvCxnSpPr>
            <p:spPr bwMode="auto">
              <a:xfrm flipH="1">
                <a:off x="3750580" y="4824529"/>
                <a:ext cx="1" cy="106251"/>
              </a:xfrm>
              <a:prstGeom prst="line">
                <a:avLst/>
              </a:prstGeom>
              <a:solidFill>
                <a:schemeClr val="accent1"/>
              </a:solidFill>
              <a:ln w="12700"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23" name="Straight Connector 22"/>
              <p:cNvCxnSpPr/>
              <p:nvPr/>
            </p:nvCxnSpPr>
            <p:spPr bwMode="auto">
              <a:xfrm flipH="1">
                <a:off x="5334211" y="4824528"/>
                <a:ext cx="1" cy="106251"/>
              </a:xfrm>
              <a:prstGeom prst="line">
                <a:avLst/>
              </a:prstGeom>
              <a:solidFill>
                <a:schemeClr val="accent1"/>
              </a:solidFill>
              <a:ln w="12700"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24" name="Straight Connector 23"/>
              <p:cNvCxnSpPr/>
              <p:nvPr/>
            </p:nvCxnSpPr>
            <p:spPr bwMode="auto">
              <a:xfrm flipH="1">
                <a:off x="4573566" y="4829491"/>
                <a:ext cx="1" cy="106251"/>
              </a:xfrm>
              <a:prstGeom prst="line">
                <a:avLst/>
              </a:prstGeom>
              <a:solidFill>
                <a:schemeClr val="accent1"/>
              </a:solidFill>
              <a:ln w="12700"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25" name="Straight Connector 24"/>
              <p:cNvCxnSpPr/>
              <p:nvPr/>
            </p:nvCxnSpPr>
            <p:spPr bwMode="auto">
              <a:xfrm flipH="1">
                <a:off x="6101117" y="4824529"/>
                <a:ext cx="1" cy="106251"/>
              </a:xfrm>
              <a:prstGeom prst="line">
                <a:avLst/>
              </a:prstGeom>
              <a:solidFill>
                <a:schemeClr val="accent1"/>
              </a:solidFill>
              <a:ln w="12700"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26" name="Straight Connector 25"/>
              <p:cNvCxnSpPr/>
              <p:nvPr/>
            </p:nvCxnSpPr>
            <p:spPr bwMode="auto">
              <a:xfrm flipH="1">
                <a:off x="6945587" y="4824528"/>
                <a:ext cx="1" cy="106251"/>
              </a:xfrm>
              <a:prstGeom prst="line">
                <a:avLst/>
              </a:prstGeom>
              <a:solidFill>
                <a:schemeClr val="accent1"/>
              </a:solidFill>
              <a:ln w="12700"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28" name="Straight Connector 27"/>
              <p:cNvCxnSpPr/>
              <p:nvPr/>
            </p:nvCxnSpPr>
            <p:spPr bwMode="auto">
              <a:xfrm flipH="1">
                <a:off x="7892257" y="4824528"/>
                <a:ext cx="1" cy="106251"/>
              </a:xfrm>
              <a:prstGeom prst="line">
                <a:avLst/>
              </a:prstGeom>
              <a:solidFill>
                <a:schemeClr val="accent1"/>
              </a:solidFill>
              <a:ln w="12700"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grpSp>
      <p:sp>
        <p:nvSpPr>
          <p:cNvPr id="29" name="Text Box 31"/>
          <p:cNvSpPr txBox="1">
            <a:spLocks noChangeArrowheads="1"/>
          </p:cNvSpPr>
          <p:nvPr/>
        </p:nvSpPr>
        <p:spPr bwMode="auto">
          <a:xfrm>
            <a:off x="1073197" y="1327761"/>
            <a:ext cx="772535" cy="3655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dirty="0" smtClean="0">
                <a:solidFill>
                  <a:srgbClr val="FFFFFF"/>
                </a:solidFill>
                <a:latin typeface="Arial" charset="0"/>
              </a:rPr>
              <a:t>Head</a:t>
            </a:r>
            <a:endParaRPr lang="en-US" dirty="0">
              <a:solidFill>
                <a:srgbClr val="FFFFFF"/>
              </a:solidFill>
              <a:latin typeface="Arial" charset="0"/>
            </a:endParaRPr>
          </a:p>
        </p:txBody>
      </p:sp>
      <p:sp>
        <p:nvSpPr>
          <p:cNvPr id="30" name="Text Box 31"/>
          <p:cNvSpPr txBox="1">
            <a:spLocks noChangeArrowheads="1"/>
          </p:cNvSpPr>
          <p:nvPr/>
        </p:nvSpPr>
        <p:spPr bwMode="auto">
          <a:xfrm>
            <a:off x="3213151" y="1323526"/>
            <a:ext cx="1121784" cy="378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dirty="0" smtClean="0">
                <a:solidFill>
                  <a:srgbClr val="FFFFFF"/>
                </a:solidFill>
                <a:latin typeface="Arial" charset="0"/>
              </a:rPr>
              <a:t>Thorax</a:t>
            </a:r>
            <a:endParaRPr lang="en-US" dirty="0">
              <a:solidFill>
                <a:srgbClr val="FFFFFF"/>
              </a:solidFill>
              <a:latin typeface="Arial" charset="0"/>
            </a:endParaRPr>
          </a:p>
        </p:txBody>
      </p:sp>
      <p:sp>
        <p:nvSpPr>
          <p:cNvPr id="31" name="Text Box 31"/>
          <p:cNvSpPr txBox="1">
            <a:spLocks noChangeArrowheads="1"/>
          </p:cNvSpPr>
          <p:nvPr/>
        </p:nvSpPr>
        <p:spPr bwMode="auto">
          <a:xfrm>
            <a:off x="6107712" y="1328817"/>
            <a:ext cx="1409606" cy="378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dirty="0" smtClean="0">
                <a:solidFill>
                  <a:srgbClr val="FFFFFF"/>
                </a:solidFill>
                <a:latin typeface="Arial" charset="0"/>
              </a:rPr>
              <a:t>Abdomen</a:t>
            </a:r>
            <a:endParaRPr lang="en-US" dirty="0">
              <a:solidFill>
                <a:srgbClr val="FFFFFF"/>
              </a:solidFill>
              <a:latin typeface="Arial" charset="0"/>
            </a:endParaRPr>
          </a:p>
        </p:txBody>
      </p:sp>
      <p:sp>
        <p:nvSpPr>
          <p:cNvPr id="32" name="Text Box 31"/>
          <p:cNvSpPr txBox="1">
            <a:spLocks noChangeArrowheads="1"/>
          </p:cNvSpPr>
          <p:nvPr/>
        </p:nvSpPr>
        <p:spPr bwMode="auto">
          <a:xfrm>
            <a:off x="2675517" y="4926093"/>
            <a:ext cx="440218" cy="3571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dirty="0" smtClean="0">
                <a:solidFill>
                  <a:srgbClr val="FFFFFF"/>
                </a:solidFill>
                <a:latin typeface="Arial" charset="0"/>
              </a:rPr>
              <a:t>T1</a:t>
            </a:r>
            <a:endParaRPr lang="en-US" dirty="0">
              <a:solidFill>
                <a:srgbClr val="FFFFFF"/>
              </a:solidFill>
              <a:latin typeface="Arial" charset="0"/>
            </a:endParaRPr>
          </a:p>
        </p:txBody>
      </p:sp>
      <p:sp>
        <p:nvSpPr>
          <p:cNvPr id="33" name="Text Box 31"/>
          <p:cNvSpPr txBox="1">
            <a:spLocks noChangeArrowheads="1"/>
          </p:cNvSpPr>
          <p:nvPr/>
        </p:nvSpPr>
        <p:spPr bwMode="auto">
          <a:xfrm>
            <a:off x="3560275" y="4926093"/>
            <a:ext cx="440218" cy="3571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dirty="0" smtClean="0">
                <a:solidFill>
                  <a:srgbClr val="FFFFFF"/>
                </a:solidFill>
                <a:latin typeface="Arial" charset="0"/>
              </a:rPr>
              <a:t>T2</a:t>
            </a:r>
            <a:endParaRPr lang="en-US" dirty="0">
              <a:solidFill>
                <a:srgbClr val="FFFFFF"/>
              </a:solidFill>
              <a:latin typeface="Arial" charset="0"/>
            </a:endParaRPr>
          </a:p>
        </p:txBody>
      </p:sp>
      <p:sp>
        <p:nvSpPr>
          <p:cNvPr id="34" name="Text Box 31"/>
          <p:cNvSpPr txBox="1">
            <a:spLocks noChangeArrowheads="1"/>
          </p:cNvSpPr>
          <p:nvPr/>
        </p:nvSpPr>
        <p:spPr bwMode="auto">
          <a:xfrm>
            <a:off x="4404765" y="4926092"/>
            <a:ext cx="440218" cy="3571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dirty="0" smtClean="0">
                <a:solidFill>
                  <a:srgbClr val="FFFFFF"/>
                </a:solidFill>
                <a:latin typeface="Arial" charset="0"/>
              </a:rPr>
              <a:t>T3</a:t>
            </a:r>
            <a:endParaRPr lang="en-US" dirty="0">
              <a:solidFill>
                <a:srgbClr val="FFFFFF"/>
              </a:solidFill>
              <a:latin typeface="Arial" charset="0"/>
            </a:endParaRPr>
          </a:p>
        </p:txBody>
      </p:sp>
      <p:sp>
        <p:nvSpPr>
          <p:cNvPr id="35" name="Text Box 31"/>
          <p:cNvSpPr txBox="1">
            <a:spLocks noChangeArrowheads="1"/>
          </p:cNvSpPr>
          <p:nvPr/>
        </p:nvSpPr>
        <p:spPr bwMode="auto">
          <a:xfrm>
            <a:off x="5139290" y="4926094"/>
            <a:ext cx="440218" cy="3571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dirty="0" smtClean="0">
                <a:solidFill>
                  <a:srgbClr val="FFFFFF"/>
                </a:solidFill>
                <a:latin typeface="Arial" charset="0"/>
              </a:rPr>
              <a:t>A1</a:t>
            </a:r>
            <a:endParaRPr lang="en-US" dirty="0">
              <a:solidFill>
                <a:srgbClr val="FFFFFF"/>
              </a:solidFill>
              <a:latin typeface="Arial" charset="0"/>
            </a:endParaRPr>
          </a:p>
        </p:txBody>
      </p:sp>
      <p:sp>
        <p:nvSpPr>
          <p:cNvPr id="36" name="Text Box 31"/>
          <p:cNvSpPr txBox="1">
            <a:spLocks noChangeArrowheads="1"/>
          </p:cNvSpPr>
          <p:nvPr/>
        </p:nvSpPr>
        <p:spPr bwMode="auto">
          <a:xfrm>
            <a:off x="5888581" y="4930330"/>
            <a:ext cx="440218" cy="3571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dirty="0" smtClean="0">
                <a:solidFill>
                  <a:srgbClr val="FFFFFF"/>
                </a:solidFill>
                <a:latin typeface="Arial" charset="0"/>
              </a:rPr>
              <a:t>A2</a:t>
            </a:r>
            <a:endParaRPr lang="en-US" dirty="0">
              <a:solidFill>
                <a:srgbClr val="FFFFFF"/>
              </a:solidFill>
              <a:latin typeface="Arial" charset="0"/>
            </a:endParaRPr>
          </a:p>
        </p:txBody>
      </p:sp>
      <p:sp>
        <p:nvSpPr>
          <p:cNvPr id="37" name="Text Box 31"/>
          <p:cNvSpPr txBox="1">
            <a:spLocks noChangeArrowheads="1"/>
          </p:cNvSpPr>
          <p:nvPr/>
        </p:nvSpPr>
        <p:spPr bwMode="auto">
          <a:xfrm>
            <a:off x="6735239" y="4920646"/>
            <a:ext cx="440218" cy="3588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dirty="0" smtClean="0">
                <a:solidFill>
                  <a:srgbClr val="FFFFFF"/>
                </a:solidFill>
                <a:latin typeface="Arial" charset="0"/>
              </a:rPr>
              <a:t>A3</a:t>
            </a:r>
            <a:endParaRPr lang="en-US" dirty="0">
              <a:solidFill>
                <a:srgbClr val="FFFFFF"/>
              </a:solidFill>
              <a:latin typeface="Arial" charset="0"/>
            </a:endParaRPr>
          </a:p>
        </p:txBody>
      </p:sp>
      <p:sp>
        <p:nvSpPr>
          <p:cNvPr id="38" name="Text Box 31"/>
          <p:cNvSpPr txBox="1">
            <a:spLocks noChangeArrowheads="1"/>
          </p:cNvSpPr>
          <p:nvPr/>
        </p:nvSpPr>
        <p:spPr bwMode="auto">
          <a:xfrm>
            <a:off x="7679261" y="4921862"/>
            <a:ext cx="440218" cy="3571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dirty="0" smtClean="0">
                <a:solidFill>
                  <a:srgbClr val="FFFFFF"/>
                </a:solidFill>
                <a:latin typeface="Arial" charset="0"/>
              </a:rPr>
              <a:t>A4</a:t>
            </a:r>
            <a:endParaRPr lang="en-US" dirty="0">
              <a:solidFill>
                <a:srgbClr val="FFFFFF"/>
              </a:solidFill>
              <a:latin typeface="Arial" charset="0"/>
            </a:endParaRPr>
          </a:p>
        </p:txBody>
      </p:sp>
      <p:sp>
        <p:nvSpPr>
          <p:cNvPr id="39" name="Text Box 31"/>
          <p:cNvSpPr txBox="1">
            <a:spLocks noChangeArrowheads="1"/>
          </p:cNvSpPr>
          <p:nvPr/>
        </p:nvSpPr>
        <p:spPr bwMode="auto">
          <a:xfrm>
            <a:off x="8348117" y="4917628"/>
            <a:ext cx="440218" cy="3571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dirty="0" smtClean="0">
                <a:solidFill>
                  <a:srgbClr val="FFFFFF"/>
                </a:solidFill>
                <a:latin typeface="Arial" charset="0"/>
              </a:rPr>
              <a:t>A5</a:t>
            </a:r>
            <a:endParaRPr lang="en-US" dirty="0">
              <a:solidFill>
                <a:srgbClr val="FFFFFF"/>
              </a:solidFill>
              <a:latin typeface="Arial" charset="0"/>
            </a:endParaRPr>
          </a:p>
        </p:txBody>
      </p:sp>
      <p:grpSp>
        <p:nvGrpSpPr>
          <p:cNvPr id="40" name="Group 39"/>
          <p:cNvGrpSpPr/>
          <p:nvPr/>
        </p:nvGrpSpPr>
        <p:grpSpPr>
          <a:xfrm>
            <a:off x="438155" y="1685925"/>
            <a:ext cx="8206312" cy="388410"/>
            <a:chOff x="1301755" y="3523193"/>
            <a:chExt cx="6445248" cy="302666"/>
          </a:xfrm>
        </p:grpSpPr>
        <p:sp>
          <p:nvSpPr>
            <p:cNvPr id="41" name="Right Bracket 40"/>
            <p:cNvSpPr/>
            <p:nvPr/>
          </p:nvSpPr>
          <p:spPr bwMode="auto">
            <a:xfrm rot="16200000">
              <a:off x="4443642" y="519340"/>
              <a:ext cx="161473" cy="6445248"/>
            </a:xfrm>
            <a:prstGeom prst="rightBracket">
              <a:avLst>
                <a:gd name="adj" fmla="val 0"/>
              </a:avLst>
            </a:prstGeom>
            <a:noFill/>
            <a:ln w="12700"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cxnSp>
          <p:nvCxnSpPr>
            <p:cNvPr id="42" name="Straight Connector 41"/>
            <p:cNvCxnSpPr/>
            <p:nvPr/>
          </p:nvCxnSpPr>
          <p:spPr bwMode="auto">
            <a:xfrm flipH="1">
              <a:off x="6297417" y="3527426"/>
              <a:ext cx="0" cy="137270"/>
            </a:xfrm>
            <a:prstGeom prst="line">
              <a:avLst/>
            </a:prstGeom>
            <a:solidFill>
              <a:schemeClr val="accent1"/>
            </a:solidFill>
            <a:ln w="12700"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43" name="Straight Connector 42"/>
            <p:cNvCxnSpPr/>
            <p:nvPr/>
          </p:nvCxnSpPr>
          <p:spPr bwMode="auto">
            <a:xfrm flipH="1">
              <a:off x="3880185" y="3569741"/>
              <a:ext cx="1" cy="89367"/>
            </a:xfrm>
            <a:prstGeom prst="line">
              <a:avLst/>
            </a:prstGeom>
            <a:solidFill>
              <a:schemeClr val="accent1"/>
            </a:solidFill>
            <a:ln w="12700"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44" name="Straight Connector 43"/>
            <p:cNvCxnSpPr/>
            <p:nvPr/>
          </p:nvCxnSpPr>
          <p:spPr bwMode="auto">
            <a:xfrm flipH="1">
              <a:off x="4851735" y="3654409"/>
              <a:ext cx="1" cy="114767"/>
            </a:xfrm>
            <a:prstGeom prst="line">
              <a:avLst/>
            </a:prstGeom>
            <a:solidFill>
              <a:schemeClr val="accent1"/>
            </a:solidFill>
            <a:ln w="12700"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45" name="Straight Connector 44"/>
            <p:cNvCxnSpPr/>
            <p:nvPr/>
          </p:nvCxnSpPr>
          <p:spPr bwMode="auto">
            <a:xfrm flipH="1">
              <a:off x="2914985" y="3658642"/>
              <a:ext cx="1" cy="151342"/>
            </a:xfrm>
            <a:prstGeom prst="line">
              <a:avLst/>
            </a:prstGeom>
            <a:solidFill>
              <a:schemeClr val="accent1"/>
            </a:solidFill>
            <a:ln w="12700"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46" name="Straight Connector 45"/>
            <p:cNvCxnSpPr/>
            <p:nvPr/>
          </p:nvCxnSpPr>
          <p:spPr bwMode="auto">
            <a:xfrm flipH="1">
              <a:off x="4852792" y="3670301"/>
              <a:ext cx="0" cy="155558"/>
            </a:xfrm>
            <a:prstGeom prst="line">
              <a:avLst/>
            </a:prstGeom>
            <a:solidFill>
              <a:schemeClr val="accent1"/>
            </a:solidFill>
            <a:ln w="12700"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47" name="Straight Connector 46"/>
            <p:cNvCxnSpPr/>
            <p:nvPr/>
          </p:nvCxnSpPr>
          <p:spPr bwMode="auto">
            <a:xfrm flipH="1">
              <a:off x="3881242" y="3530601"/>
              <a:ext cx="0" cy="137270"/>
            </a:xfrm>
            <a:prstGeom prst="line">
              <a:avLst/>
            </a:prstGeom>
            <a:solidFill>
              <a:schemeClr val="accent1"/>
            </a:solidFill>
            <a:ln w="12700"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48" name="Straight Connector 47"/>
            <p:cNvCxnSpPr/>
            <p:nvPr/>
          </p:nvCxnSpPr>
          <p:spPr bwMode="auto">
            <a:xfrm flipH="1">
              <a:off x="2101125" y="3523193"/>
              <a:ext cx="0" cy="137270"/>
            </a:xfrm>
            <a:prstGeom prst="line">
              <a:avLst/>
            </a:prstGeom>
            <a:solidFill>
              <a:schemeClr val="accent1"/>
            </a:solidFill>
            <a:ln w="12700"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223264713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smtClean="0"/>
              <a:t> </a:t>
            </a:r>
            <a:endParaRPr lang="en-US" dirty="0"/>
          </a:p>
        </p:txBody>
      </p:sp>
      <p:sp>
        <p:nvSpPr>
          <p:cNvPr id="4099" name="Rectangle 3"/>
          <p:cNvSpPr>
            <a:spLocks noGrp="1" noChangeArrowheads="1"/>
          </p:cNvSpPr>
          <p:nvPr>
            <p:ph idx="1"/>
          </p:nvPr>
        </p:nvSpPr>
        <p:spPr/>
        <p:txBody>
          <a:bodyPr/>
          <a:lstStyle/>
          <a:p>
            <a:r>
              <a:rPr lang="en-US" b="1" dirty="0" smtClean="0"/>
              <a:t>Reverse transcriptase-polymerase chain reaction</a:t>
            </a:r>
            <a:r>
              <a:rPr lang="en-US" dirty="0" smtClean="0"/>
              <a:t> (</a:t>
            </a:r>
            <a:r>
              <a:rPr lang="en-US" b="1" dirty="0" smtClean="0"/>
              <a:t>RT-PCR</a:t>
            </a:r>
            <a:r>
              <a:rPr lang="en-US" dirty="0" smtClean="0"/>
              <a:t>)</a:t>
            </a:r>
            <a:r>
              <a:rPr lang="en-US" b="1" dirty="0" smtClean="0"/>
              <a:t> </a:t>
            </a:r>
            <a:r>
              <a:rPr lang="en-US" dirty="0" smtClean="0"/>
              <a:t>is useful for comparing amounts of specific mRNAs in several samples at the same time</a:t>
            </a:r>
          </a:p>
          <a:p>
            <a:r>
              <a:rPr lang="en-US" dirty="0" smtClean="0"/>
              <a:t>Reverse transcriptase is added to mRNA to make </a:t>
            </a:r>
            <a:r>
              <a:rPr lang="en-US" b="1" dirty="0" smtClean="0"/>
              <a:t>complementary DNA </a:t>
            </a:r>
            <a:r>
              <a:rPr lang="en-US" dirty="0" smtClean="0"/>
              <a:t>(</a:t>
            </a:r>
            <a:r>
              <a:rPr lang="en-US" b="1" dirty="0" err="1" smtClean="0"/>
              <a:t>cDNA</a:t>
            </a:r>
            <a:r>
              <a:rPr lang="en-US" dirty="0" smtClean="0"/>
              <a:t>), which serves as a template for PCR amplification of the gene of interest</a:t>
            </a:r>
          </a:p>
          <a:p>
            <a:r>
              <a:rPr lang="en-US" dirty="0" smtClean="0"/>
              <a:t>The products are run on a gel and the mRNA of interest is identified</a:t>
            </a:r>
            <a:endParaRPr lang="en-US" dirty="0"/>
          </a:p>
        </p:txBody>
      </p:sp>
      <p:sp>
        <p:nvSpPr>
          <p:cNvPr id="4100" name="Text Box 4"/>
          <p:cNvSpPr txBox="1">
            <a:spLocks noChangeArrowheads="1"/>
          </p:cNvSpPr>
          <p:nvPr/>
        </p:nvSpPr>
        <p:spPr bwMode="auto">
          <a:xfrm>
            <a:off x="6362700" y="5183188"/>
            <a:ext cx="16287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Geneva"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r"/>
            <a:endParaRPr lang="en-US" sz="1800"/>
          </a:p>
        </p:txBody>
      </p:sp>
    </p:spTree>
    <p:extLst>
      <p:ext uri="{BB962C8B-B14F-4D97-AF65-F5344CB8AC3E}">
        <p14:creationId xmlns:p14="http://schemas.microsoft.com/office/powerpoint/2010/main" val="218129694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_11MakingcDNA_1-U.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4224" y="134112"/>
            <a:ext cx="4035552" cy="6437376"/>
          </a:xfrm>
          <a:prstGeom prst="rect">
            <a:avLst/>
          </a:prstGeom>
        </p:spPr>
      </p:pic>
      <p:sp>
        <p:nvSpPr>
          <p:cNvPr id="9217" name="Rectangle 3"/>
          <p:cNvSpPr>
            <a:spLocks noGrp="1" noChangeArrowheads="1"/>
          </p:cNvSpPr>
          <p:nvPr>
            <p:ph type="ctrTitle"/>
          </p:nvPr>
        </p:nvSpPr>
        <p:spPr bwMode="auto">
          <a:xfrm>
            <a:off x="20638" y="0"/>
            <a:ext cx="5648325" cy="30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20.11-1</a:t>
            </a:r>
            <a:endParaRPr lang="en-US" sz="1200" dirty="0">
              <a:latin typeface="Arial" charset="0"/>
            </a:endParaRPr>
          </a:p>
        </p:txBody>
      </p:sp>
      <p:sp>
        <p:nvSpPr>
          <p:cNvPr id="7" name="Text Box 31"/>
          <p:cNvSpPr txBox="1">
            <a:spLocks noChangeArrowheads="1"/>
          </p:cNvSpPr>
          <p:nvPr/>
        </p:nvSpPr>
        <p:spPr bwMode="auto">
          <a:xfrm>
            <a:off x="5518195" y="263686"/>
            <a:ext cx="878371" cy="5533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000000"/>
                </a:solidFill>
                <a:latin typeface="Arial" charset="0"/>
              </a:rPr>
              <a:t>DNA in</a:t>
            </a:r>
            <a:br>
              <a:rPr lang="en-US" sz="1800" dirty="0" smtClean="0">
                <a:solidFill>
                  <a:srgbClr val="000000"/>
                </a:solidFill>
                <a:latin typeface="Arial" charset="0"/>
              </a:rPr>
            </a:br>
            <a:r>
              <a:rPr lang="en-US" sz="1800" dirty="0" smtClean="0">
                <a:solidFill>
                  <a:srgbClr val="000000"/>
                </a:solidFill>
                <a:latin typeface="Arial" charset="0"/>
              </a:rPr>
              <a:t>nucleus</a:t>
            </a:r>
            <a:endParaRPr lang="en-US" sz="1800" dirty="0">
              <a:solidFill>
                <a:srgbClr val="000000"/>
              </a:solidFill>
              <a:latin typeface="Arial" charset="0"/>
            </a:endParaRPr>
          </a:p>
        </p:txBody>
      </p:sp>
      <p:cxnSp>
        <p:nvCxnSpPr>
          <p:cNvPr id="8" name="Straight Connector 7"/>
          <p:cNvCxnSpPr/>
          <p:nvPr/>
        </p:nvCxnSpPr>
        <p:spPr bwMode="auto">
          <a:xfrm flipV="1">
            <a:off x="4974498" y="440267"/>
            <a:ext cx="511902" cy="24930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9" name="Straight Connector 8"/>
          <p:cNvCxnSpPr/>
          <p:nvPr/>
        </p:nvCxnSpPr>
        <p:spPr bwMode="auto">
          <a:xfrm flipV="1">
            <a:off x="4860198" y="1121833"/>
            <a:ext cx="533069" cy="151934"/>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0" name="Straight Connector 9"/>
          <p:cNvCxnSpPr/>
          <p:nvPr/>
        </p:nvCxnSpPr>
        <p:spPr bwMode="auto">
          <a:xfrm flipV="1">
            <a:off x="5016831" y="1121833"/>
            <a:ext cx="372202" cy="24930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17" name="Text Box 31"/>
          <p:cNvSpPr txBox="1">
            <a:spLocks noChangeArrowheads="1"/>
          </p:cNvSpPr>
          <p:nvPr/>
        </p:nvSpPr>
        <p:spPr bwMode="auto">
          <a:xfrm>
            <a:off x="5425063" y="941026"/>
            <a:ext cx="1128138" cy="5745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000000"/>
                </a:solidFill>
                <a:latin typeface="Arial" charset="0"/>
              </a:rPr>
              <a:t>mRNAs in</a:t>
            </a:r>
            <a:br>
              <a:rPr lang="en-US" sz="1800" dirty="0" smtClean="0">
                <a:solidFill>
                  <a:srgbClr val="000000"/>
                </a:solidFill>
                <a:latin typeface="Arial" charset="0"/>
              </a:rPr>
            </a:br>
            <a:r>
              <a:rPr lang="en-US" sz="1800" dirty="0" smtClean="0">
                <a:solidFill>
                  <a:srgbClr val="000000"/>
                </a:solidFill>
                <a:latin typeface="Arial" charset="0"/>
              </a:rPr>
              <a:t>cytoplasm</a:t>
            </a:r>
            <a:endParaRPr lang="en-US" sz="1800" dirty="0">
              <a:solidFill>
                <a:srgbClr val="000000"/>
              </a:solidFill>
              <a:latin typeface="Arial" charset="0"/>
            </a:endParaRPr>
          </a:p>
        </p:txBody>
      </p:sp>
    </p:spTree>
    <p:extLst>
      <p:ext uri="{BB962C8B-B14F-4D97-AF65-F5344CB8AC3E}">
        <p14:creationId xmlns:p14="http://schemas.microsoft.com/office/powerpoint/2010/main" val="145764091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_11MakingcDNA_2-U.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4224" y="134112"/>
            <a:ext cx="4035552" cy="6437376"/>
          </a:xfrm>
          <a:prstGeom prst="rect">
            <a:avLst/>
          </a:prstGeom>
        </p:spPr>
      </p:pic>
      <p:sp>
        <p:nvSpPr>
          <p:cNvPr id="9217" name="Rectangle 3"/>
          <p:cNvSpPr>
            <a:spLocks noGrp="1" noChangeArrowheads="1"/>
          </p:cNvSpPr>
          <p:nvPr>
            <p:ph type="ctrTitle"/>
          </p:nvPr>
        </p:nvSpPr>
        <p:spPr bwMode="auto">
          <a:xfrm>
            <a:off x="20638" y="0"/>
            <a:ext cx="5648325" cy="30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20.11-2</a:t>
            </a:r>
            <a:endParaRPr lang="en-US" sz="1200" dirty="0">
              <a:latin typeface="Arial" charset="0"/>
            </a:endParaRPr>
          </a:p>
        </p:txBody>
      </p:sp>
      <p:sp>
        <p:nvSpPr>
          <p:cNvPr id="7" name="Text Box 31"/>
          <p:cNvSpPr txBox="1">
            <a:spLocks noChangeArrowheads="1"/>
          </p:cNvSpPr>
          <p:nvPr/>
        </p:nvSpPr>
        <p:spPr bwMode="auto">
          <a:xfrm>
            <a:off x="5518195" y="263686"/>
            <a:ext cx="878371" cy="5533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000000"/>
                </a:solidFill>
                <a:latin typeface="Arial" charset="0"/>
              </a:rPr>
              <a:t>DNA in</a:t>
            </a:r>
            <a:br>
              <a:rPr lang="en-US" sz="1800" dirty="0" smtClean="0">
                <a:solidFill>
                  <a:srgbClr val="000000"/>
                </a:solidFill>
                <a:latin typeface="Arial" charset="0"/>
              </a:rPr>
            </a:br>
            <a:r>
              <a:rPr lang="en-US" sz="1800" dirty="0" smtClean="0">
                <a:solidFill>
                  <a:srgbClr val="000000"/>
                </a:solidFill>
                <a:latin typeface="Arial" charset="0"/>
              </a:rPr>
              <a:t>nucleus</a:t>
            </a:r>
            <a:endParaRPr lang="en-US" sz="1800" dirty="0">
              <a:solidFill>
                <a:srgbClr val="000000"/>
              </a:solidFill>
              <a:latin typeface="Arial" charset="0"/>
            </a:endParaRPr>
          </a:p>
        </p:txBody>
      </p:sp>
      <p:cxnSp>
        <p:nvCxnSpPr>
          <p:cNvPr id="8" name="Straight Connector 7"/>
          <p:cNvCxnSpPr/>
          <p:nvPr/>
        </p:nvCxnSpPr>
        <p:spPr bwMode="auto">
          <a:xfrm flipV="1">
            <a:off x="4974498" y="440267"/>
            <a:ext cx="511902" cy="24930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9" name="Straight Connector 8"/>
          <p:cNvCxnSpPr/>
          <p:nvPr/>
        </p:nvCxnSpPr>
        <p:spPr bwMode="auto">
          <a:xfrm flipV="1">
            <a:off x="4860198" y="1121833"/>
            <a:ext cx="533069" cy="151934"/>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0" name="Straight Connector 9"/>
          <p:cNvCxnSpPr/>
          <p:nvPr/>
        </p:nvCxnSpPr>
        <p:spPr bwMode="auto">
          <a:xfrm flipV="1">
            <a:off x="5016831" y="1121833"/>
            <a:ext cx="372202" cy="24930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1" name="Straight Connector 10"/>
          <p:cNvCxnSpPr/>
          <p:nvPr/>
        </p:nvCxnSpPr>
        <p:spPr bwMode="auto">
          <a:xfrm flipH="1" flipV="1">
            <a:off x="3941234" y="2010834"/>
            <a:ext cx="12699" cy="368299"/>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2" name="Straight Connector 11"/>
          <p:cNvCxnSpPr/>
          <p:nvPr/>
        </p:nvCxnSpPr>
        <p:spPr bwMode="auto">
          <a:xfrm flipH="1">
            <a:off x="5456767" y="2289767"/>
            <a:ext cx="4564" cy="152866"/>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3" name="Straight Connector 12"/>
          <p:cNvCxnSpPr/>
          <p:nvPr/>
        </p:nvCxnSpPr>
        <p:spPr bwMode="auto">
          <a:xfrm flipH="1">
            <a:off x="4521200" y="2691934"/>
            <a:ext cx="331" cy="152866"/>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4" name="Straight Connector 13"/>
          <p:cNvCxnSpPr/>
          <p:nvPr/>
        </p:nvCxnSpPr>
        <p:spPr bwMode="auto">
          <a:xfrm>
            <a:off x="5435934" y="2691934"/>
            <a:ext cx="3901" cy="178266"/>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17" name="Text Box 31"/>
          <p:cNvSpPr txBox="1">
            <a:spLocks noChangeArrowheads="1"/>
          </p:cNvSpPr>
          <p:nvPr/>
        </p:nvSpPr>
        <p:spPr bwMode="auto">
          <a:xfrm>
            <a:off x="5425063" y="941026"/>
            <a:ext cx="1128138" cy="5745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000000"/>
                </a:solidFill>
                <a:latin typeface="Arial" charset="0"/>
              </a:rPr>
              <a:t>mRNAs in</a:t>
            </a:r>
            <a:br>
              <a:rPr lang="en-US" sz="1800" dirty="0" smtClean="0">
                <a:solidFill>
                  <a:srgbClr val="000000"/>
                </a:solidFill>
                <a:latin typeface="Arial" charset="0"/>
              </a:rPr>
            </a:br>
            <a:r>
              <a:rPr lang="en-US" sz="1800" dirty="0" smtClean="0">
                <a:solidFill>
                  <a:srgbClr val="000000"/>
                </a:solidFill>
                <a:latin typeface="Arial" charset="0"/>
              </a:rPr>
              <a:t>cytoplasm</a:t>
            </a:r>
            <a:endParaRPr lang="en-US" sz="1800" dirty="0">
              <a:solidFill>
                <a:srgbClr val="000000"/>
              </a:solidFill>
              <a:latin typeface="Arial" charset="0"/>
            </a:endParaRPr>
          </a:p>
        </p:txBody>
      </p:sp>
      <p:sp>
        <p:nvSpPr>
          <p:cNvPr id="18" name="Text Box 31"/>
          <p:cNvSpPr txBox="1">
            <a:spLocks noChangeArrowheads="1"/>
          </p:cNvSpPr>
          <p:nvPr/>
        </p:nvSpPr>
        <p:spPr bwMode="auto">
          <a:xfrm>
            <a:off x="3710567" y="1724184"/>
            <a:ext cx="2423538" cy="3332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000000"/>
                </a:solidFill>
                <a:latin typeface="Arial" charset="0"/>
              </a:rPr>
              <a:t>Reverse transcriptase</a:t>
            </a:r>
            <a:endParaRPr lang="en-US" sz="1800" dirty="0">
              <a:solidFill>
                <a:srgbClr val="000000"/>
              </a:solidFill>
              <a:latin typeface="Arial" charset="0"/>
            </a:endParaRPr>
          </a:p>
        </p:txBody>
      </p:sp>
      <p:sp>
        <p:nvSpPr>
          <p:cNvPr id="19" name="Text Box 31"/>
          <p:cNvSpPr txBox="1">
            <a:spLocks noChangeArrowheads="1"/>
          </p:cNvSpPr>
          <p:nvPr/>
        </p:nvSpPr>
        <p:spPr bwMode="auto">
          <a:xfrm>
            <a:off x="5276896" y="2003586"/>
            <a:ext cx="1119672" cy="2993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000000"/>
                </a:solidFill>
                <a:latin typeface="Arial" charset="0"/>
              </a:rPr>
              <a:t>Poly-A tail</a:t>
            </a:r>
            <a:endParaRPr lang="en-US" sz="1800" dirty="0">
              <a:solidFill>
                <a:srgbClr val="000000"/>
              </a:solidFill>
              <a:latin typeface="Arial" charset="0"/>
            </a:endParaRPr>
          </a:p>
        </p:txBody>
      </p:sp>
      <p:sp>
        <p:nvSpPr>
          <p:cNvPr id="20" name="Text Box 31"/>
          <p:cNvSpPr txBox="1">
            <a:spLocks noChangeArrowheads="1"/>
          </p:cNvSpPr>
          <p:nvPr/>
        </p:nvSpPr>
        <p:spPr bwMode="auto">
          <a:xfrm>
            <a:off x="3097764" y="2075554"/>
            <a:ext cx="725971" cy="2612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000000"/>
                </a:solidFill>
                <a:latin typeface="Arial" charset="0"/>
              </a:rPr>
              <a:t>mRNA</a:t>
            </a:r>
            <a:endParaRPr lang="en-US" sz="1800" dirty="0">
              <a:solidFill>
                <a:srgbClr val="000000"/>
              </a:solidFill>
              <a:latin typeface="Arial" charset="0"/>
            </a:endParaRPr>
          </a:p>
        </p:txBody>
      </p:sp>
      <p:sp>
        <p:nvSpPr>
          <p:cNvPr id="21" name="Text Box 31"/>
          <p:cNvSpPr txBox="1">
            <a:spLocks noChangeArrowheads="1"/>
          </p:cNvSpPr>
          <p:nvPr/>
        </p:nvSpPr>
        <p:spPr bwMode="auto">
          <a:xfrm>
            <a:off x="4315927" y="2807922"/>
            <a:ext cx="738672" cy="5025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000000"/>
                </a:solidFill>
                <a:latin typeface="Arial" charset="0"/>
              </a:rPr>
              <a:t>DNA </a:t>
            </a:r>
            <a:br>
              <a:rPr lang="en-US" sz="1800" dirty="0" smtClean="0">
                <a:solidFill>
                  <a:srgbClr val="000000"/>
                </a:solidFill>
                <a:latin typeface="Arial" charset="0"/>
              </a:rPr>
            </a:br>
            <a:r>
              <a:rPr lang="en-US" sz="1800" dirty="0" smtClean="0">
                <a:solidFill>
                  <a:srgbClr val="000000"/>
                </a:solidFill>
                <a:latin typeface="Arial" charset="0"/>
              </a:rPr>
              <a:t>strand</a:t>
            </a:r>
            <a:endParaRPr lang="en-US" sz="1800" dirty="0">
              <a:solidFill>
                <a:srgbClr val="000000"/>
              </a:solidFill>
              <a:latin typeface="Arial" charset="0"/>
            </a:endParaRPr>
          </a:p>
        </p:txBody>
      </p:sp>
      <p:sp>
        <p:nvSpPr>
          <p:cNvPr id="22" name="Text Box 31"/>
          <p:cNvSpPr txBox="1">
            <a:spLocks noChangeArrowheads="1"/>
          </p:cNvSpPr>
          <p:nvPr/>
        </p:nvSpPr>
        <p:spPr bwMode="auto">
          <a:xfrm>
            <a:off x="5238794" y="2812154"/>
            <a:ext cx="988438" cy="5533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000000"/>
                </a:solidFill>
                <a:latin typeface="Arial" charset="0"/>
              </a:rPr>
              <a:t>Primer</a:t>
            </a:r>
            <a:br>
              <a:rPr lang="en-US" sz="1800" dirty="0" smtClean="0">
                <a:solidFill>
                  <a:srgbClr val="000000"/>
                </a:solidFill>
                <a:latin typeface="Arial" charset="0"/>
              </a:rPr>
            </a:br>
            <a:r>
              <a:rPr lang="en-US" sz="1800" dirty="0" smtClean="0">
                <a:solidFill>
                  <a:srgbClr val="000000"/>
                </a:solidFill>
                <a:latin typeface="Arial" charset="0"/>
              </a:rPr>
              <a:t>(poly-</a:t>
            </a:r>
            <a:r>
              <a:rPr lang="en-US" sz="1800" dirty="0" err="1" smtClean="0">
                <a:solidFill>
                  <a:srgbClr val="000000"/>
                </a:solidFill>
                <a:latin typeface="Arial" charset="0"/>
              </a:rPr>
              <a:t>dT</a:t>
            </a:r>
            <a:r>
              <a:rPr lang="en-US" sz="1800" dirty="0" smtClean="0">
                <a:solidFill>
                  <a:srgbClr val="000000"/>
                </a:solidFill>
                <a:latin typeface="Arial" charset="0"/>
              </a:rPr>
              <a:t>)</a:t>
            </a:r>
            <a:endParaRPr lang="en-US" sz="1800" dirty="0">
              <a:solidFill>
                <a:srgbClr val="000000"/>
              </a:solidFill>
              <a:latin typeface="Arial" charset="0"/>
            </a:endParaRPr>
          </a:p>
        </p:txBody>
      </p:sp>
      <p:sp>
        <p:nvSpPr>
          <p:cNvPr id="23" name="Text Box 31"/>
          <p:cNvSpPr txBox="1">
            <a:spLocks noChangeArrowheads="1"/>
          </p:cNvSpPr>
          <p:nvPr/>
        </p:nvSpPr>
        <p:spPr bwMode="auto">
          <a:xfrm>
            <a:off x="2942167" y="2357969"/>
            <a:ext cx="156632" cy="207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500" dirty="0" smtClean="0">
                <a:solidFill>
                  <a:srgbClr val="000000"/>
                </a:solidFill>
                <a:latin typeface="Arial" charset="0"/>
              </a:rPr>
              <a:t>5</a:t>
            </a:r>
            <a:r>
              <a:rPr lang="en-US" sz="1500" dirty="0" smtClean="0">
                <a:solidFill>
                  <a:srgbClr val="000000"/>
                </a:solidFill>
                <a:latin typeface="Symbol Std"/>
                <a:cs typeface="Symbol Std"/>
              </a:rPr>
              <a:t>′</a:t>
            </a:r>
            <a:endParaRPr lang="en-US" sz="1500" dirty="0">
              <a:solidFill>
                <a:srgbClr val="000000"/>
              </a:solidFill>
              <a:latin typeface="Symbol Std"/>
              <a:cs typeface="Symbol Std"/>
            </a:endParaRPr>
          </a:p>
        </p:txBody>
      </p:sp>
      <p:sp>
        <p:nvSpPr>
          <p:cNvPr id="25" name="Text Box 31"/>
          <p:cNvSpPr txBox="1">
            <a:spLocks noChangeArrowheads="1"/>
          </p:cNvSpPr>
          <p:nvPr/>
        </p:nvSpPr>
        <p:spPr bwMode="auto">
          <a:xfrm>
            <a:off x="5532967" y="2531539"/>
            <a:ext cx="156632" cy="207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500" dirty="0" smtClean="0">
                <a:solidFill>
                  <a:srgbClr val="000000"/>
                </a:solidFill>
                <a:latin typeface="Arial" charset="0"/>
              </a:rPr>
              <a:t>5</a:t>
            </a:r>
            <a:r>
              <a:rPr lang="en-US" sz="1500" dirty="0" smtClean="0">
                <a:solidFill>
                  <a:srgbClr val="000000"/>
                </a:solidFill>
                <a:latin typeface="Symbol Std"/>
                <a:cs typeface="Symbol Std"/>
              </a:rPr>
              <a:t>′</a:t>
            </a:r>
            <a:endParaRPr lang="en-US" sz="1500" dirty="0">
              <a:solidFill>
                <a:srgbClr val="000000"/>
              </a:solidFill>
              <a:latin typeface="Symbol Std"/>
              <a:cs typeface="Symbol Std"/>
            </a:endParaRPr>
          </a:p>
        </p:txBody>
      </p:sp>
      <p:sp>
        <p:nvSpPr>
          <p:cNvPr id="28" name="Text Box 31"/>
          <p:cNvSpPr txBox="1">
            <a:spLocks noChangeArrowheads="1"/>
          </p:cNvSpPr>
          <p:nvPr/>
        </p:nvSpPr>
        <p:spPr bwMode="auto">
          <a:xfrm>
            <a:off x="3826933" y="2510369"/>
            <a:ext cx="156632" cy="207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500" dirty="0" smtClean="0">
                <a:solidFill>
                  <a:srgbClr val="000000"/>
                </a:solidFill>
                <a:latin typeface="Arial" charset="0"/>
              </a:rPr>
              <a:t>3</a:t>
            </a:r>
            <a:r>
              <a:rPr lang="en-US" sz="1500" dirty="0" smtClean="0">
                <a:solidFill>
                  <a:srgbClr val="000000"/>
                </a:solidFill>
                <a:latin typeface="Symbol Std"/>
                <a:cs typeface="Symbol Std"/>
              </a:rPr>
              <a:t>′</a:t>
            </a:r>
            <a:endParaRPr lang="en-US" sz="1500" dirty="0">
              <a:solidFill>
                <a:srgbClr val="000000"/>
              </a:solidFill>
              <a:latin typeface="Symbol Std"/>
              <a:cs typeface="Symbol Std"/>
            </a:endParaRPr>
          </a:p>
        </p:txBody>
      </p:sp>
      <p:sp>
        <p:nvSpPr>
          <p:cNvPr id="31" name="Text Box 31"/>
          <p:cNvSpPr txBox="1">
            <a:spLocks noChangeArrowheads="1"/>
          </p:cNvSpPr>
          <p:nvPr/>
        </p:nvSpPr>
        <p:spPr bwMode="auto">
          <a:xfrm>
            <a:off x="5664201" y="2349505"/>
            <a:ext cx="156632" cy="207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500" dirty="0" smtClean="0">
                <a:solidFill>
                  <a:srgbClr val="000000"/>
                </a:solidFill>
                <a:latin typeface="Arial" charset="0"/>
              </a:rPr>
              <a:t>3</a:t>
            </a:r>
            <a:r>
              <a:rPr lang="en-US" sz="1500" dirty="0" smtClean="0">
                <a:solidFill>
                  <a:srgbClr val="000000"/>
                </a:solidFill>
                <a:latin typeface="Symbol Std"/>
                <a:cs typeface="Symbol Std"/>
              </a:rPr>
              <a:t>′</a:t>
            </a:r>
            <a:endParaRPr lang="en-US" sz="1500" dirty="0">
              <a:solidFill>
                <a:srgbClr val="000000"/>
              </a:solidFill>
              <a:latin typeface="Symbol Std"/>
              <a:cs typeface="Symbol Std"/>
            </a:endParaRPr>
          </a:p>
        </p:txBody>
      </p:sp>
      <p:sp>
        <p:nvSpPr>
          <p:cNvPr id="32" name="Text Box 31"/>
          <p:cNvSpPr txBox="1">
            <a:spLocks noChangeArrowheads="1"/>
          </p:cNvSpPr>
          <p:nvPr/>
        </p:nvSpPr>
        <p:spPr bwMode="auto">
          <a:xfrm>
            <a:off x="4749772" y="2396062"/>
            <a:ext cx="842462" cy="1735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100" kern="0" spc="300" dirty="0" smtClean="0">
                <a:solidFill>
                  <a:srgbClr val="000000"/>
                </a:solidFill>
                <a:latin typeface="Arial" charset="0"/>
              </a:rPr>
              <a:t>AAAAAA</a:t>
            </a:r>
            <a:endParaRPr lang="en-US" sz="1100" kern="0" spc="300" dirty="0">
              <a:solidFill>
                <a:srgbClr val="000000"/>
              </a:solidFill>
              <a:latin typeface="Symbol Std"/>
              <a:cs typeface="Symbol Std"/>
            </a:endParaRPr>
          </a:p>
        </p:txBody>
      </p:sp>
      <p:sp>
        <p:nvSpPr>
          <p:cNvPr id="35" name="Text Box 31"/>
          <p:cNvSpPr txBox="1">
            <a:spLocks noChangeArrowheads="1"/>
          </p:cNvSpPr>
          <p:nvPr/>
        </p:nvSpPr>
        <p:spPr bwMode="auto">
          <a:xfrm>
            <a:off x="4754006" y="2561153"/>
            <a:ext cx="660427" cy="1524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100" kern="0" spc="440" dirty="0" smtClean="0">
                <a:solidFill>
                  <a:srgbClr val="000000"/>
                </a:solidFill>
                <a:latin typeface="Arial" charset="0"/>
              </a:rPr>
              <a:t>TTTTT</a:t>
            </a:r>
            <a:endParaRPr lang="en-US" sz="1100" kern="0" spc="440" dirty="0">
              <a:solidFill>
                <a:srgbClr val="000000"/>
              </a:solidFill>
              <a:latin typeface="Symbol Std"/>
              <a:cs typeface="Symbol Std"/>
            </a:endParaRPr>
          </a:p>
        </p:txBody>
      </p:sp>
    </p:spTree>
    <p:extLst>
      <p:ext uri="{BB962C8B-B14F-4D97-AF65-F5344CB8AC3E}">
        <p14:creationId xmlns:p14="http://schemas.microsoft.com/office/powerpoint/2010/main" val="162145642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_11MakingcDNA_3-U.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4224" y="134112"/>
            <a:ext cx="4035552" cy="6437376"/>
          </a:xfrm>
          <a:prstGeom prst="rect">
            <a:avLst/>
          </a:prstGeom>
        </p:spPr>
      </p:pic>
      <p:sp>
        <p:nvSpPr>
          <p:cNvPr id="9217" name="Rectangle 3"/>
          <p:cNvSpPr>
            <a:spLocks noGrp="1" noChangeArrowheads="1"/>
          </p:cNvSpPr>
          <p:nvPr>
            <p:ph type="ctrTitle"/>
          </p:nvPr>
        </p:nvSpPr>
        <p:spPr bwMode="auto">
          <a:xfrm>
            <a:off x="20638" y="0"/>
            <a:ext cx="5648325" cy="30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20.11-3</a:t>
            </a:r>
            <a:endParaRPr lang="en-US" sz="1200" dirty="0">
              <a:latin typeface="Arial" charset="0"/>
            </a:endParaRPr>
          </a:p>
        </p:txBody>
      </p:sp>
      <p:sp>
        <p:nvSpPr>
          <p:cNvPr id="7" name="Text Box 31"/>
          <p:cNvSpPr txBox="1">
            <a:spLocks noChangeArrowheads="1"/>
          </p:cNvSpPr>
          <p:nvPr/>
        </p:nvSpPr>
        <p:spPr bwMode="auto">
          <a:xfrm>
            <a:off x="5518195" y="263686"/>
            <a:ext cx="878371" cy="5533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000000"/>
                </a:solidFill>
                <a:latin typeface="Arial" charset="0"/>
              </a:rPr>
              <a:t>DNA in</a:t>
            </a:r>
            <a:br>
              <a:rPr lang="en-US" sz="1800" dirty="0" smtClean="0">
                <a:solidFill>
                  <a:srgbClr val="000000"/>
                </a:solidFill>
                <a:latin typeface="Arial" charset="0"/>
              </a:rPr>
            </a:br>
            <a:r>
              <a:rPr lang="en-US" sz="1800" dirty="0" smtClean="0">
                <a:solidFill>
                  <a:srgbClr val="000000"/>
                </a:solidFill>
                <a:latin typeface="Arial" charset="0"/>
              </a:rPr>
              <a:t>nucleus</a:t>
            </a:r>
            <a:endParaRPr lang="en-US" sz="1800" dirty="0">
              <a:solidFill>
                <a:srgbClr val="000000"/>
              </a:solidFill>
              <a:latin typeface="Arial" charset="0"/>
            </a:endParaRPr>
          </a:p>
        </p:txBody>
      </p:sp>
      <p:cxnSp>
        <p:nvCxnSpPr>
          <p:cNvPr id="8" name="Straight Connector 7"/>
          <p:cNvCxnSpPr/>
          <p:nvPr/>
        </p:nvCxnSpPr>
        <p:spPr bwMode="auto">
          <a:xfrm flipV="1">
            <a:off x="4974498" y="440267"/>
            <a:ext cx="511902" cy="24930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9" name="Straight Connector 8"/>
          <p:cNvCxnSpPr/>
          <p:nvPr/>
        </p:nvCxnSpPr>
        <p:spPr bwMode="auto">
          <a:xfrm flipV="1">
            <a:off x="4860198" y="1121833"/>
            <a:ext cx="533069" cy="151934"/>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0" name="Straight Connector 9"/>
          <p:cNvCxnSpPr/>
          <p:nvPr/>
        </p:nvCxnSpPr>
        <p:spPr bwMode="auto">
          <a:xfrm flipV="1">
            <a:off x="5016831" y="1121833"/>
            <a:ext cx="372202" cy="24930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1" name="Straight Connector 10"/>
          <p:cNvCxnSpPr/>
          <p:nvPr/>
        </p:nvCxnSpPr>
        <p:spPr bwMode="auto">
          <a:xfrm flipH="1" flipV="1">
            <a:off x="3941234" y="2010834"/>
            <a:ext cx="12699" cy="368299"/>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2" name="Straight Connector 11"/>
          <p:cNvCxnSpPr/>
          <p:nvPr/>
        </p:nvCxnSpPr>
        <p:spPr bwMode="auto">
          <a:xfrm flipH="1">
            <a:off x="5456767" y="2289767"/>
            <a:ext cx="4564" cy="152866"/>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3" name="Straight Connector 12"/>
          <p:cNvCxnSpPr/>
          <p:nvPr/>
        </p:nvCxnSpPr>
        <p:spPr bwMode="auto">
          <a:xfrm flipH="1">
            <a:off x="4521200" y="2691934"/>
            <a:ext cx="331" cy="152866"/>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4" name="Straight Connector 13"/>
          <p:cNvCxnSpPr/>
          <p:nvPr/>
        </p:nvCxnSpPr>
        <p:spPr bwMode="auto">
          <a:xfrm>
            <a:off x="5435934" y="2691934"/>
            <a:ext cx="3901" cy="178266"/>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17" name="Text Box 31"/>
          <p:cNvSpPr txBox="1">
            <a:spLocks noChangeArrowheads="1"/>
          </p:cNvSpPr>
          <p:nvPr/>
        </p:nvSpPr>
        <p:spPr bwMode="auto">
          <a:xfrm>
            <a:off x="5425063" y="941026"/>
            <a:ext cx="1128138" cy="5745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000000"/>
                </a:solidFill>
                <a:latin typeface="Arial" charset="0"/>
              </a:rPr>
              <a:t>mRNAs in</a:t>
            </a:r>
            <a:br>
              <a:rPr lang="en-US" sz="1800" dirty="0" smtClean="0">
                <a:solidFill>
                  <a:srgbClr val="000000"/>
                </a:solidFill>
                <a:latin typeface="Arial" charset="0"/>
              </a:rPr>
            </a:br>
            <a:r>
              <a:rPr lang="en-US" sz="1800" dirty="0" smtClean="0">
                <a:solidFill>
                  <a:srgbClr val="000000"/>
                </a:solidFill>
                <a:latin typeface="Arial" charset="0"/>
              </a:rPr>
              <a:t>cytoplasm</a:t>
            </a:r>
            <a:endParaRPr lang="en-US" sz="1800" dirty="0">
              <a:solidFill>
                <a:srgbClr val="000000"/>
              </a:solidFill>
              <a:latin typeface="Arial" charset="0"/>
            </a:endParaRPr>
          </a:p>
        </p:txBody>
      </p:sp>
      <p:sp>
        <p:nvSpPr>
          <p:cNvPr id="18" name="Text Box 31"/>
          <p:cNvSpPr txBox="1">
            <a:spLocks noChangeArrowheads="1"/>
          </p:cNvSpPr>
          <p:nvPr/>
        </p:nvSpPr>
        <p:spPr bwMode="auto">
          <a:xfrm>
            <a:off x="3710567" y="1724184"/>
            <a:ext cx="2423538" cy="3332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000000"/>
                </a:solidFill>
                <a:latin typeface="Arial" charset="0"/>
              </a:rPr>
              <a:t>Reverse transcriptase</a:t>
            </a:r>
            <a:endParaRPr lang="en-US" sz="1800" dirty="0">
              <a:solidFill>
                <a:srgbClr val="000000"/>
              </a:solidFill>
              <a:latin typeface="Arial" charset="0"/>
            </a:endParaRPr>
          </a:p>
        </p:txBody>
      </p:sp>
      <p:sp>
        <p:nvSpPr>
          <p:cNvPr id="19" name="Text Box 31"/>
          <p:cNvSpPr txBox="1">
            <a:spLocks noChangeArrowheads="1"/>
          </p:cNvSpPr>
          <p:nvPr/>
        </p:nvSpPr>
        <p:spPr bwMode="auto">
          <a:xfrm>
            <a:off x="5276896" y="2003586"/>
            <a:ext cx="1119672" cy="2993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000000"/>
                </a:solidFill>
                <a:latin typeface="Arial" charset="0"/>
              </a:rPr>
              <a:t>Poly-A tail</a:t>
            </a:r>
            <a:endParaRPr lang="en-US" sz="1800" dirty="0">
              <a:solidFill>
                <a:srgbClr val="000000"/>
              </a:solidFill>
              <a:latin typeface="Arial" charset="0"/>
            </a:endParaRPr>
          </a:p>
        </p:txBody>
      </p:sp>
      <p:sp>
        <p:nvSpPr>
          <p:cNvPr id="20" name="Text Box 31"/>
          <p:cNvSpPr txBox="1">
            <a:spLocks noChangeArrowheads="1"/>
          </p:cNvSpPr>
          <p:nvPr/>
        </p:nvSpPr>
        <p:spPr bwMode="auto">
          <a:xfrm>
            <a:off x="3097764" y="2075554"/>
            <a:ext cx="725971" cy="2612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000000"/>
                </a:solidFill>
                <a:latin typeface="Arial" charset="0"/>
              </a:rPr>
              <a:t>mRNA</a:t>
            </a:r>
            <a:endParaRPr lang="en-US" sz="1800" dirty="0">
              <a:solidFill>
                <a:srgbClr val="000000"/>
              </a:solidFill>
              <a:latin typeface="Arial" charset="0"/>
            </a:endParaRPr>
          </a:p>
        </p:txBody>
      </p:sp>
      <p:sp>
        <p:nvSpPr>
          <p:cNvPr id="21" name="Text Box 31"/>
          <p:cNvSpPr txBox="1">
            <a:spLocks noChangeArrowheads="1"/>
          </p:cNvSpPr>
          <p:nvPr/>
        </p:nvSpPr>
        <p:spPr bwMode="auto">
          <a:xfrm>
            <a:off x="4315927" y="2807922"/>
            <a:ext cx="738672" cy="5025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000000"/>
                </a:solidFill>
                <a:latin typeface="Arial" charset="0"/>
              </a:rPr>
              <a:t>DNA </a:t>
            </a:r>
            <a:br>
              <a:rPr lang="en-US" sz="1800" dirty="0" smtClean="0">
                <a:solidFill>
                  <a:srgbClr val="000000"/>
                </a:solidFill>
                <a:latin typeface="Arial" charset="0"/>
              </a:rPr>
            </a:br>
            <a:r>
              <a:rPr lang="en-US" sz="1800" dirty="0" smtClean="0">
                <a:solidFill>
                  <a:srgbClr val="000000"/>
                </a:solidFill>
                <a:latin typeface="Arial" charset="0"/>
              </a:rPr>
              <a:t>strand</a:t>
            </a:r>
            <a:endParaRPr lang="en-US" sz="1800" dirty="0">
              <a:solidFill>
                <a:srgbClr val="000000"/>
              </a:solidFill>
              <a:latin typeface="Arial" charset="0"/>
            </a:endParaRPr>
          </a:p>
        </p:txBody>
      </p:sp>
      <p:sp>
        <p:nvSpPr>
          <p:cNvPr id="22" name="Text Box 31"/>
          <p:cNvSpPr txBox="1">
            <a:spLocks noChangeArrowheads="1"/>
          </p:cNvSpPr>
          <p:nvPr/>
        </p:nvSpPr>
        <p:spPr bwMode="auto">
          <a:xfrm>
            <a:off x="5238794" y="2812154"/>
            <a:ext cx="988438" cy="5533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000000"/>
                </a:solidFill>
                <a:latin typeface="Arial" charset="0"/>
              </a:rPr>
              <a:t>Primer</a:t>
            </a:r>
            <a:br>
              <a:rPr lang="en-US" sz="1800" dirty="0" smtClean="0">
                <a:solidFill>
                  <a:srgbClr val="000000"/>
                </a:solidFill>
                <a:latin typeface="Arial" charset="0"/>
              </a:rPr>
            </a:br>
            <a:r>
              <a:rPr lang="en-US" sz="1800" dirty="0" smtClean="0">
                <a:solidFill>
                  <a:srgbClr val="000000"/>
                </a:solidFill>
                <a:latin typeface="Arial" charset="0"/>
              </a:rPr>
              <a:t>(poly-</a:t>
            </a:r>
            <a:r>
              <a:rPr lang="en-US" sz="1800" dirty="0" err="1" smtClean="0">
                <a:solidFill>
                  <a:srgbClr val="000000"/>
                </a:solidFill>
                <a:latin typeface="Arial" charset="0"/>
              </a:rPr>
              <a:t>dT</a:t>
            </a:r>
            <a:r>
              <a:rPr lang="en-US" sz="1800" dirty="0" smtClean="0">
                <a:solidFill>
                  <a:srgbClr val="000000"/>
                </a:solidFill>
                <a:latin typeface="Arial" charset="0"/>
              </a:rPr>
              <a:t>)</a:t>
            </a:r>
            <a:endParaRPr lang="en-US" sz="1800" dirty="0">
              <a:solidFill>
                <a:srgbClr val="000000"/>
              </a:solidFill>
              <a:latin typeface="Arial" charset="0"/>
            </a:endParaRPr>
          </a:p>
        </p:txBody>
      </p:sp>
      <p:sp>
        <p:nvSpPr>
          <p:cNvPr id="23" name="Text Box 31"/>
          <p:cNvSpPr txBox="1">
            <a:spLocks noChangeArrowheads="1"/>
          </p:cNvSpPr>
          <p:nvPr/>
        </p:nvSpPr>
        <p:spPr bwMode="auto">
          <a:xfrm>
            <a:off x="2942167" y="2357969"/>
            <a:ext cx="156632" cy="207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500" dirty="0" smtClean="0">
                <a:solidFill>
                  <a:srgbClr val="000000"/>
                </a:solidFill>
                <a:latin typeface="Arial" charset="0"/>
              </a:rPr>
              <a:t>5</a:t>
            </a:r>
            <a:r>
              <a:rPr lang="en-US" sz="1500" dirty="0" smtClean="0">
                <a:solidFill>
                  <a:srgbClr val="000000"/>
                </a:solidFill>
                <a:latin typeface="Symbol Std"/>
                <a:cs typeface="Symbol Std"/>
              </a:rPr>
              <a:t>′</a:t>
            </a:r>
            <a:endParaRPr lang="en-US" sz="1500" dirty="0">
              <a:solidFill>
                <a:srgbClr val="000000"/>
              </a:solidFill>
              <a:latin typeface="Symbol Std"/>
              <a:cs typeface="Symbol Std"/>
            </a:endParaRPr>
          </a:p>
        </p:txBody>
      </p:sp>
      <p:sp>
        <p:nvSpPr>
          <p:cNvPr id="24" name="Text Box 31"/>
          <p:cNvSpPr txBox="1">
            <a:spLocks noChangeArrowheads="1"/>
          </p:cNvSpPr>
          <p:nvPr/>
        </p:nvSpPr>
        <p:spPr bwMode="auto">
          <a:xfrm>
            <a:off x="2908300" y="3522136"/>
            <a:ext cx="156632" cy="207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500" dirty="0" smtClean="0">
                <a:solidFill>
                  <a:srgbClr val="000000"/>
                </a:solidFill>
                <a:latin typeface="Arial" charset="0"/>
              </a:rPr>
              <a:t>5</a:t>
            </a:r>
            <a:r>
              <a:rPr lang="en-US" sz="1500" dirty="0" smtClean="0">
                <a:solidFill>
                  <a:srgbClr val="000000"/>
                </a:solidFill>
                <a:latin typeface="Symbol Std"/>
                <a:cs typeface="Symbol Std"/>
              </a:rPr>
              <a:t>′</a:t>
            </a:r>
            <a:endParaRPr lang="en-US" sz="1500" dirty="0">
              <a:solidFill>
                <a:srgbClr val="000000"/>
              </a:solidFill>
              <a:latin typeface="Symbol Std"/>
              <a:cs typeface="Symbol Std"/>
            </a:endParaRPr>
          </a:p>
        </p:txBody>
      </p:sp>
      <p:sp>
        <p:nvSpPr>
          <p:cNvPr id="25" name="Text Box 31"/>
          <p:cNvSpPr txBox="1">
            <a:spLocks noChangeArrowheads="1"/>
          </p:cNvSpPr>
          <p:nvPr/>
        </p:nvSpPr>
        <p:spPr bwMode="auto">
          <a:xfrm>
            <a:off x="5532967" y="2531539"/>
            <a:ext cx="156632" cy="207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500" dirty="0" smtClean="0">
                <a:solidFill>
                  <a:srgbClr val="000000"/>
                </a:solidFill>
                <a:latin typeface="Arial" charset="0"/>
              </a:rPr>
              <a:t>5</a:t>
            </a:r>
            <a:r>
              <a:rPr lang="en-US" sz="1500" dirty="0" smtClean="0">
                <a:solidFill>
                  <a:srgbClr val="000000"/>
                </a:solidFill>
                <a:latin typeface="Symbol Std"/>
                <a:cs typeface="Symbol Std"/>
              </a:rPr>
              <a:t>′</a:t>
            </a:r>
            <a:endParaRPr lang="en-US" sz="1500" dirty="0">
              <a:solidFill>
                <a:srgbClr val="000000"/>
              </a:solidFill>
              <a:latin typeface="Symbol Std"/>
              <a:cs typeface="Symbol Std"/>
            </a:endParaRPr>
          </a:p>
        </p:txBody>
      </p:sp>
      <p:sp>
        <p:nvSpPr>
          <p:cNvPr id="26" name="Text Box 31"/>
          <p:cNvSpPr txBox="1">
            <a:spLocks noChangeArrowheads="1"/>
          </p:cNvSpPr>
          <p:nvPr/>
        </p:nvSpPr>
        <p:spPr bwMode="auto">
          <a:xfrm>
            <a:off x="5528734" y="3725337"/>
            <a:ext cx="156632" cy="207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500" dirty="0" smtClean="0">
                <a:solidFill>
                  <a:srgbClr val="000000"/>
                </a:solidFill>
                <a:latin typeface="Arial" charset="0"/>
              </a:rPr>
              <a:t>5</a:t>
            </a:r>
            <a:r>
              <a:rPr lang="en-US" sz="1500" dirty="0" smtClean="0">
                <a:solidFill>
                  <a:srgbClr val="000000"/>
                </a:solidFill>
                <a:latin typeface="Symbol Std"/>
                <a:cs typeface="Symbol Std"/>
              </a:rPr>
              <a:t>′</a:t>
            </a:r>
            <a:endParaRPr lang="en-US" sz="1500" dirty="0">
              <a:solidFill>
                <a:srgbClr val="000000"/>
              </a:solidFill>
              <a:latin typeface="Symbol Std"/>
              <a:cs typeface="Symbol Std"/>
            </a:endParaRPr>
          </a:p>
        </p:txBody>
      </p:sp>
      <p:sp>
        <p:nvSpPr>
          <p:cNvPr id="28" name="Text Box 31"/>
          <p:cNvSpPr txBox="1">
            <a:spLocks noChangeArrowheads="1"/>
          </p:cNvSpPr>
          <p:nvPr/>
        </p:nvSpPr>
        <p:spPr bwMode="auto">
          <a:xfrm>
            <a:off x="3826933" y="2510369"/>
            <a:ext cx="156632" cy="207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500" dirty="0" smtClean="0">
                <a:solidFill>
                  <a:srgbClr val="000000"/>
                </a:solidFill>
                <a:latin typeface="Arial" charset="0"/>
              </a:rPr>
              <a:t>3</a:t>
            </a:r>
            <a:r>
              <a:rPr lang="en-US" sz="1500" dirty="0" smtClean="0">
                <a:solidFill>
                  <a:srgbClr val="000000"/>
                </a:solidFill>
                <a:latin typeface="Symbol Std"/>
                <a:cs typeface="Symbol Std"/>
              </a:rPr>
              <a:t>′</a:t>
            </a:r>
            <a:endParaRPr lang="en-US" sz="1500" dirty="0">
              <a:solidFill>
                <a:srgbClr val="000000"/>
              </a:solidFill>
              <a:latin typeface="Symbol Std"/>
              <a:cs typeface="Symbol Std"/>
            </a:endParaRPr>
          </a:p>
        </p:txBody>
      </p:sp>
      <p:sp>
        <p:nvSpPr>
          <p:cNvPr id="29" name="Text Box 31"/>
          <p:cNvSpPr txBox="1">
            <a:spLocks noChangeArrowheads="1"/>
          </p:cNvSpPr>
          <p:nvPr/>
        </p:nvSpPr>
        <p:spPr bwMode="auto">
          <a:xfrm>
            <a:off x="2912534" y="3729571"/>
            <a:ext cx="156632" cy="207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500" dirty="0" smtClean="0">
                <a:solidFill>
                  <a:srgbClr val="000000"/>
                </a:solidFill>
                <a:latin typeface="Arial" charset="0"/>
              </a:rPr>
              <a:t>3</a:t>
            </a:r>
            <a:r>
              <a:rPr lang="en-US" sz="1500" dirty="0" smtClean="0">
                <a:solidFill>
                  <a:srgbClr val="000000"/>
                </a:solidFill>
                <a:latin typeface="Symbol Std"/>
                <a:cs typeface="Symbol Std"/>
              </a:rPr>
              <a:t>′</a:t>
            </a:r>
            <a:endParaRPr lang="en-US" sz="1500" dirty="0">
              <a:solidFill>
                <a:srgbClr val="000000"/>
              </a:solidFill>
              <a:latin typeface="Symbol Std"/>
              <a:cs typeface="Symbol Std"/>
            </a:endParaRPr>
          </a:p>
        </p:txBody>
      </p:sp>
      <p:sp>
        <p:nvSpPr>
          <p:cNvPr id="30" name="Text Box 31"/>
          <p:cNvSpPr txBox="1">
            <a:spLocks noChangeArrowheads="1"/>
          </p:cNvSpPr>
          <p:nvPr/>
        </p:nvSpPr>
        <p:spPr bwMode="auto">
          <a:xfrm>
            <a:off x="5702299" y="3517903"/>
            <a:ext cx="156632" cy="207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500" dirty="0" smtClean="0">
                <a:solidFill>
                  <a:srgbClr val="000000"/>
                </a:solidFill>
                <a:latin typeface="Arial" charset="0"/>
              </a:rPr>
              <a:t>3</a:t>
            </a:r>
            <a:r>
              <a:rPr lang="en-US" sz="1500" dirty="0" smtClean="0">
                <a:solidFill>
                  <a:srgbClr val="000000"/>
                </a:solidFill>
                <a:latin typeface="Symbol Std"/>
                <a:cs typeface="Symbol Std"/>
              </a:rPr>
              <a:t>′</a:t>
            </a:r>
            <a:endParaRPr lang="en-US" sz="1500" dirty="0">
              <a:solidFill>
                <a:srgbClr val="000000"/>
              </a:solidFill>
              <a:latin typeface="Symbol Std"/>
              <a:cs typeface="Symbol Std"/>
            </a:endParaRPr>
          </a:p>
        </p:txBody>
      </p:sp>
      <p:sp>
        <p:nvSpPr>
          <p:cNvPr id="31" name="Text Box 31"/>
          <p:cNvSpPr txBox="1">
            <a:spLocks noChangeArrowheads="1"/>
          </p:cNvSpPr>
          <p:nvPr/>
        </p:nvSpPr>
        <p:spPr bwMode="auto">
          <a:xfrm>
            <a:off x="5664201" y="2349505"/>
            <a:ext cx="156632" cy="207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500" dirty="0" smtClean="0">
                <a:solidFill>
                  <a:srgbClr val="000000"/>
                </a:solidFill>
                <a:latin typeface="Arial" charset="0"/>
              </a:rPr>
              <a:t>3</a:t>
            </a:r>
            <a:r>
              <a:rPr lang="en-US" sz="1500" dirty="0" smtClean="0">
                <a:solidFill>
                  <a:srgbClr val="000000"/>
                </a:solidFill>
                <a:latin typeface="Symbol Std"/>
                <a:cs typeface="Symbol Std"/>
              </a:rPr>
              <a:t>′</a:t>
            </a:r>
            <a:endParaRPr lang="en-US" sz="1500" dirty="0">
              <a:solidFill>
                <a:srgbClr val="000000"/>
              </a:solidFill>
              <a:latin typeface="Symbol Std"/>
              <a:cs typeface="Symbol Std"/>
            </a:endParaRPr>
          </a:p>
        </p:txBody>
      </p:sp>
      <p:sp>
        <p:nvSpPr>
          <p:cNvPr id="32" name="Text Box 31"/>
          <p:cNvSpPr txBox="1">
            <a:spLocks noChangeArrowheads="1"/>
          </p:cNvSpPr>
          <p:nvPr/>
        </p:nvSpPr>
        <p:spPr bwMode="auto">
          <a:xfrm>
            <a:off x="4749772" y="2396062"/>
            <a:ext cx="842462" cy="1735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100" kern="0" spc="300" dirty="0" smtClean="0">
                <a:solidFill>
                  <a:srgbClr val="000000"/>
                </a:solidFill>
                <a:latin typeface="Arial" charset="0"/>
              </a:rPr>
              <a:t>AAAAAA</a:t>
            </a:r>
            <a:endParaRPr lang="en-US" sz="1100" kern="0" spc="300" dirty="0">
              <a:solidFill>
                <a:srgbClr val="000000"/>
              </a:solidFill>
              <a:latin typeface="Symbol Std"/>
              <a:cs typeface="Symbol Std"/>
            </a:endParaRPr>
          </a:p>
        </p:txBody>
      </p:sp>
      <p:sp>
        <p:nvSpPr>
          <p:cNvPr id="33" name="Text Box 31"/>
          <p:cNvSpPr txBox="1">
            <a:spLocks noChangeArrowheads="1"/>
          </p:cNvSpPr>
          <p:nvPr/>
        </p:nvSpPr>
        <p:spPr bwMode="auto">
          <a:xfrm>
            <a:off x="4749773" y="3555985"/>
            <a:ext cx="393728" cy="1608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100" kern="0" spc="300" dirty="0" smtClean="0">
                <a:solidFill>
                  <a:srgbClr val="000000"/>
                </a:solidFill>
                <a:latin typeface="Arial" charset="0"/>
              </a:rPr>
              <a:t>AAA</a:t>
            </a:r>
            <a:endParaRPr lang="en-US" sz="1100" kern="0" spc="300" dirty="0">
              <a:solidFill>
                <a:srgbClr val="000000"/>
              </a:solidFill>
              <a:latin typeface="Symbol Std"/>
              <a:cs typeface="Symbol Std"/>
            </a:endParaRPr>
          </a:p>
        </p:txBody>
      </p:sp>
      <p:sp>
        <p:nvSpPr>
          <p:cNvPr id="34" name="Text Box 31"/>
          <p:cNvSpPr txBox="1">
            <a:spLocks noChangeArrowheads="1"/>
          </p:cNvSpPr>
          <p:nvPr/>
        </p:nvSpPr>
        <p:spPr bwMode="auto">
          <a:xfrm>
            <a:off x="5232373" y="3560219"/>
            <a:ext cx="393728" cy="1608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100" kern="0" spc="300" dirty="0" smtClean="0">
                <a:solidFill>
                  <a:srgbClr val="000000"/>
                </a:solidFill>
                <a:latin typeface="Arial" charset="0"/>
              </a:rPr>
              <a:t>AAA</a:t>
            </a:r>
            <a:endParaRPr lang="en-US" sz="1100" kern="0" spc="300" dirty="0">
              <a:solidFill>
                <a:srgbClr val="000000"/>
              </a:solidFill>
              <a:latin typeface="Symbol Std"/>
              <a:cs typeface="Symbol Std"/>
            </a:endParaRPr>
          </a:p>
        </p:txBody>
      </p:sp>
      <p:sp>
        <p:nvSpPr>
          <p:cNvPr id="35" name="Text Box 31"/>
          <p:cNvSpPr txBox="1">
            <a:spLocks noChangeArrowheads="1"/>
          </p:cNvSpPr>
          <p:nvPr/>
        </p:nvSpPr>
        <p:spPr bwMode="auto">
          <a:xfrm>
            <a:off x="4754006" y="2561153"/>
            <a:ext cx="660427" cy="1524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100" kern="0" spc="440" dirty="0" smtClean="0">
                <a:solidFill>
                  <a:srgbClr val="000000"/>
                </a:solidFill>
                <a:latin typeface="Arial" charset="0"/>
              </a:rPr>
              <a:t>TTTTT</a:t>
            </a:r>
            <a:endParaRPr lang="en-US" sz="1100" kern="0" spc="440" dirty="0">
              <a:solidFill>
                <a:srgbClr val="000000"/>
              </a:solidFill>
              <a:latin typeface="Symbol Std"/>
              <a:cs typeface="Symbol Std"/>
            </a:endParaRPr>
          </a:p>
        </p:txBody>
      </p:sp>
      <p:sp>
        <p:nvSpPr>
          <p:cNvPr id="36" name="Text Box 31"/>
          <p:cNvSpPr txBox="1">
            <a:spLocks noChangeArrowheads="1"/>
          </p:cNvSpPr>
          <p:nvPr/>
        </p:nvSpPr>
        <p:spPr bwMode="auto">
          <a:xfrm>
            <a:off x="4754014" y="3750721"/>
            <a:ext cx="660427" cy="1524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100" kern="0" spc="440" dirty="0" smtClean="0">
                <a:solidFill>
                  <a:srgbClr val="000000"/>
                </a:solidFill>
                <a:latin typeface="Arial" charset="0"/>
              </a:rPr>
              <a:t>TTTTT</a:t>
            </a:r>
            <a:endParaRPr lang="en-US" sz="1100" kern="0" spc="440" dirty="0">
              <a:solidFill>
                <a:srgbClr val="000000"/>
              </a:solidFill>
              <a:latin typeface="Symbol Std"/>
              <a:cs typeface="Symbol Std"/>
            </a:endParaRPr>
          </a:p>
        </p:txBody>
      </p:sp>
    </p:spTree>
    <p:extLst>
      <p:ext uri="{BB962C8B-B14F-4D97-AF65-F5344CB8AC3E}">
        <p14:creationId xmlns:p14="http://schemas.microsoft.com/office/powerpoint/2010/main" val="302695666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_11MakingcDNA_4-U.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4224" y="134112"/>
            <a:ext cx="4035552" cy="6437376"/>
          </a:xfrm>
          <a:prstGeom prst="rect">
            <a:avLst/>
          </a:prstGeom>
        </p:spPr>
      </p:pic>
      <p:sp>
        <p:nvSpPr>
          <p:cNvPr id="9217" name="Rectangle 3"/>
          <p:cNvSpPr>
            <a:spLocks noGrp="1" noChangeArrowheads="1"/>
          </p:cNvSpPr>
          <p:nvPr>
            <p:ph type="ctrTitle"/>
          </p:nvPr>
        </p:nvSpPr>
        <p:spPr bwMode="auto">
          <a:xfrm>
            <a:off x="20638" y="0"/>
            <a:ext cx="5648325" cy="30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20.11-4</a:t>
            </a:r>
            <a:endParaRPr lang="en-US" sz="1200" dirty="0">
              <a:latin typeface="Arial" charset="0"/>
            </a:endParaRPr>
          </a:p>
        </p:txBody>
      </p:sp>
      <p:sp>
        <p:nvSpPr>
          <p:cNvPr id="7" name="Text Box 31"/>
          <p:cNvSpPr txBox="1">
            <a:spLocks noChangeArrowheads="1"/>
          </p:cNvSpPr>
          <p:nvPr/>
        </p:nvSpPr>
        <p:spPr bwMode="auto">
          <a:xfrm>
            <a:off x="5518195" y="263686"/>
            <a:ext cx="878371" cy="5533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000000"/>
                </a:solidFill>
                <a:latin typeface="Arial" charset="0"/>
              </a:rPr>
              <a:t>DNA in</a:t>
            </a:r>
            <a:br>
              <a:rPr lang="en-US" sz="1800" dirty="0" smtClean="0">
                <a:solidFill>
                  <a:srgbClr val="000000"/>
                </a:solidFill>
                <a:latin typeface="Arial" charset="0"/>
              </a:rPr>
            </a:br>
            <a:r>
              <a:rPr lang="en-US" sz="1800" dirty="0" smtClean="0">
                <a:solidFill>
                  <a:srgbClr val="000000"/>
                </a:solidFill>
                <a:latin typeface="Arial" charset="0"/>
              </a:rPr>
              <a:t>nucleus</a:t>
            </a:r>
            <a:endParaRPr lang="en-US" sz="1800" dirty="0">
              <a:solidFill>
                <a:srgbClr val="000000"/>
              </a:solidFill>
              <a:latin typeface="Arial" charset="0"/>
            </a:endParaRPr>
          </a:p>
        </p:txBody>
      </p:sp>
      <p:cxnSp>
        <p:nvCxnSpPr>
          <p:cNvPr id="8" name="Straight Connector 7"/>
          <p:cNvCxnSpPr/>
          <p:nvPr/>
        </p:nvCxnSpPr>
        <p:spPr bwMode="auto">
          <a:xfrm flipV="1">
            <a:off x="4974498" y="440267"/>
            <a:ext cx="511902" cy="24930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9" name="Straight Connector 8"/>
          <p:cNvCxnSpPr/>
          <p:nvPr/>
        </p:nvCxnSpPr>
        <p:spPr bwMode="auto">
          <a:xfrm flipV="1">
            <a:off x="4860198" y="1121833"/>
            <a:ext cx="533069" cy="151934"/>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0" name="Straight Connector 9"/>
          <p:cNvCxnSpPr/>
          <p:nvPr/>
        </p:nvCxnSpPr>
        <p:spPr bwMode="auto">
          <a:xfrm flipV="1">
            <a:off x="5016831" y="1121833"/>
            <a:ext cx="372202" cy="24930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1" name="Straight Connector 10"/>
          <p:cNvCxnSpPr/>
          <p:nvPr/>
        </p:nvCxnSpPr>
        <p:spPr bwMode="auto">
          <a:xfrm flipH="1" flipV="1">
            <a:off x="3941234" y="2010834"/>
            <a:ext cx="12699" cy="368299"/>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2" name="Straight Connector 11"/>
          <p:cNvCxnSpPr/>
          <p:nvPr/>
        </p:nvCxnSpPr>
        <p:spPr bwMode="auto">
          <a:xfrm flipH="1">
            <a:off x="5456767" y="2289767"/>
            <a:ext cx="4564" cy="152866"/>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3" name="Straight Connector 12"/>
          <p:cNvCxnSpPr/>
          <p:nvPr/>
        </p:nvCxnSpPr>
        <p:spPr bwMode="auto">
          <a:xfrm flipH="1">
            <a:off x="4521200" y="2691934"/>
            <a:ext cx="331" cy="152866"/>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4" name="Straight Connector 13"/>
          <p:cNvCxnSpPr/>
          <p:nvPr/>
        </p:nvCxnSpPr>
        <p:spPr bwMode="auto">
          <a:xfrm>
            <a:off x="5435934" y="2691934"/>
            <a:ext cx="3901" cy="178266"/>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5" name="Straight Connector 14"/>
          <p:cNvCxnSpPr/>
          <p:nvPr/>
        </p:nvCxnSpPr>
        <p:spPr bwMode="auto">
          <a:xfrm flipH="1">
            <a:off x="3496733" y="5109167"/>
            <a:ext cx="491399" cy="161333"/>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17" name="Text Box 31"/>
          <p:cNvSpPr txBox="1">
            <a:spLocks noChangeArrowheads="1"/>
          </p:cNvSpPr>
          <p:nvPr/>
        </p:nvSpPr>
        <p:spPr bwMode="auto">
          <a:xfrm>
            <a:off x="5425063" y="941026"/>
            <a:ext cx="1128138" cy="5745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000000"/>
                </a:solidFill>
                <a:latin typeface="Arial" charset="0"/>
              </a:rPr>
              <a:t>mRNAs in</a:t>
            </a:r>
            <a:br>
              <a:rPr lang="en-US" sz="1800" dirty="0" smtClean="0">
                <a:solidFill>
                  <a:srgbClr val="000000"/>
                </a:solidFill>
                <a:latin typeface="Arial" charset="0"/>
              </a:rPr>
            </a:br>
            <a:r>
              <a:rPr lang="en-US" sz="1800" dirty="0" smtClean="0">
                <a:solidFill>
                  <a:srgbClr val="000000"/>
                </a:solidFill>
                <a:latin typeface="Arial" charset="0"/>
              </a:rPr>
              <a:t>cytoplasm</a:t>
            </a:r>
            <a:endParaRPr lang="en-US" sz="1800" dirty="0">
              <a:solidFill>
                <a:srgbClr val="000000"/>
              </a:solidFill>
              <a:latin typeface="Arial" charset="0"/>
            </a:endParaRPr>
          </a:p>
        </p:txBody>
      </p:sp>
      <p:sp>
        <p:nvSpPr>
          <p:cNvPr id="18" name="Text Box 31"/>
          <p:cNvSpPr txBox="1">
            <a:spLocks noChangeArrowheads="1"/>
          </p:cNvSpPr>
          <p:nvPr/>
        </p:nvSpPr>
        <p:spPr bwMode="auto">
          <a:xfrm>
            <a:off x="3710567" y="1724184"/>
            <a:ext cx="2423538" cy="3332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000000"/>
                </a:solidFill>
                <a:latin typeface="Arial" charset="0"/>
              </a:rPr>
              <a:t>Reverse transcriptase</a:t>
            </a:r>
            <a:endParaRPr lang="en-US" sz="1800" dirty="0">
              <a:solidFill>
                <a:srgbClr val="000000"/>
              </a:solidFill>
              <a:latin typeface="Arial" charset="0"/>
            </a:endParaRPr>
          </a:p>
        </p:txBody>
      </p:sp>
      <p:sp>
        <p:nvSpPr>
          <p:cNvPr id="19" name="Text Box 31"/>
          <p:cNvSpPr txBox="1">
            <a:spLocks noChangeArrowheads="1"/>
          </p:cNvSpPr>
          <p:nvPr/>
        </p:nvSpPr>
        <p:spPr bwMode="auto">
          <a:xfrm>
            <a:off x="5276896" y="2003586"/>
            <a:ext cx="1119672" cy="2993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000000"/>
                </a:solidFill>
                <a:latin typeface="Arial" charset="0"/>
              </a:rPr>
              <a:t>Poly-A tail</a:t>
            </a:r>
            <a:endParaRPr lang="en-US" sz="1800" dirty="0">
              <a:solidFill>
                <a:srgbClr val="000000"/>
              </a:solidFill>
              <a:latin typeface="Arial" charset="0"/>
            </a:endParaRPr>
          </a:p>
        </p:txBody>
      </p:sp>
      <p:sp>
        <p:nvSpPr>
          <p:cNvPr id="20" name="Text Box 31"/>
          <p:cNvSpPr txBox="1">
            <a:spLocks noChangeArrowheads="1"/>
          </p:cNvSpPr>
          <p:nvPr/>
        </p:nvSpPr>
        <p:spPr bwMode="auto">
          <a:xfrm>
            <a:off x="3097764" y="2075554"/>
            <a:ext cx="725971" cy="2612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000000"/>
                </a:solidFill>
                <a:latin typeface="Arial" charset="0"/>
              </a:rPr>
              <a:t>mRNA</a:t>
            </a:r>
            <a:endParaRPr lang="en-US" sz="1800" dirty="0">
              <a:solidFill>
                <a:srgbClr val="000000"/>
              </a:solidFill>
              <a:latin typeface="Arial" charset="0"/>
            </a:endParaRPr>
          </a:p>
        </p:txBody>
      </p:sp>
      <p:sp>
        <p:nvSpPr>
          <p:cNvPr id="21" name="Text Box 31"/>
          <p:cNvSpPr txBox="1">
            <a:spLocks noChangeArrowheads="1"/>
          </p:cNvSpPr>
          <p:nvPr/>
        </p:nvSpPr>
        <p:spPr bwMode="auto">
          <a:xfrm>
            <a:off x="4315927" y="2807922"/>
            <a:ext cx="738672" cy="5025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000000"/>
                </a:solidFill>
                <a:latin typeface="Arial" charset="0"/>
              </a:rPr>
              <a:t>DNA </a:t>
            </a:r>
            <a:br>
              <a:rPr lang="en-US" sz="1800" dirty="0" smtClean="0">
                <a:solidFill>
                  <a:srgbClr val="000000"/>
                </a:solidFill>
                <a:latin typeface="Arial" charset="0"/>
              </a:rPr>
            </a:br>
            <a:r>
              <a:rPr lang="en-US" sz="1800" dirty="0" smtClean="0">
                <a:solidFill>
                  <a:srgbClr val="000000"/>
                </a:solidFill>
                <a:latin typeface="Arial" charset="0"/>
              </a:rPr>
              <a:t>strand</a:t>
            </a:r>
            <a:endParaRPr lang="en-US" sz="1800" dirty="0">
              <a:solidFill>
                <a:srgbClr val="000000"/>
              </a:solidFill>
              <a:latin typeface="Arial" charset="0"/>
            </a:endParaRPr>
          </a:p>
        </p:txBody>
      </p:sp>
      <p:sp>
        <p:nvSpPr>
          <p:cNvPr id="22" name="Text Box 31"/>
          <p:cNvSpPr txBox="1">
            <a:spLocks noChangeArrowheads="1"/>
          </p:cNvSpPr>
          <p:nvPr/>
        </p:nvSpPr>
        <p:spPr bwMode="auto">
          <a:xfrm>
            <a:off x="5238794" y="2812154"/>
            <a:ext cx="988438" cy="5533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000000"/>
                </a:solidFill>
                <a:latin typeface="Arial" charset="0"/>
              </a:rPr>
              <a:t>Primer</a:t>
            </a:r>
            <a:br>
              <a:rPr lang="en-US" sz="1800" dirty="0" smtClean="0">
                <a:solidFill>
                  <a:srgbClr val="000000"/>
                </a:solidFill>
                <a:latin typeface="Arial" charset="0"/>
              </a:rPr>
            </a:br>
            <a:r>
              <a:rPr lang="en-US" sz="1800" dirty="0" smtClean="0">
                <a:solidFill>
                  <a:srgbClr val="000000"/>
                </a:solidFill>
                <a:latin typeface="Arial" charset="0"/>
              </a:rPr>
              <a:t>(poly-</a:t>
            </a:r>
            <a:r>
              <a:rPr lang="en-US" sz="1800" dirty="0" err="1" smtClean="0">
                <a:solidFill>
                  <a:srgbClr val="000000"/>
                </a:solidFill>
                <a:latin typeface="Arial" charset="0"/>
              </a:rPr>
              <a:t>dT</a:t>
            </a:r>
            <a:r>
              <a:rPr lang="en-US" sz="1800" dirty="0" smtClean="0">
                <a:solidFill>
                  <a:srgbClr val="000000"/>
                </a:solidFill>
                <a:latin typeface="Arial" charset="0"/>
              </a:rPr>
              <a:t>)</a:t>
            </a:r>
            <a:endParaRPr lang="en-US" sz="1800" dirty="0">
              <a:solidFill>
                <a:srgbClr val="000000"/>
              </a:solidFill>
              <a:latin typeface="Arial" charset="0"/>
            </a:endParaRPr>
          </a:p>
        </p:txBody>
      </p:sp>
      <p:sp>
        <p:nvSpPr>
          <p:cNvPr id="23" name="Text Box 31"/>
          <p:cNvSpPr txBox="1">
            <a:spLocks noChangeArrowheads="1"/>
          </p:cNvSpPr>
          <p:nvPr/>
        </p:nvSpPr>
        <p:spPr bwMode="auto">
          <a:xfrm>
            <a:off x="2942167" y="2357969"/>
            <a:ext cx="156632" cy="207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500" dirty="0" smtClean="0">
                <a:solidFill>
                  <a:srgbClr val="000000"/>
                </a:solidFill>
                <a:latin typeface="Arial" charset="0"/>
              </a:rPr>
              <a:t>5</a:t>
            </a:r>
            <a:r>
              <a:rPr lang="en-US" sz="1500" dirty="0" smtClean="0">
                <a:solidFill>
                  <a:srgbClr val="000000"/>
                </a:solidFill>
                <a:latin typeface="Symbol Std"/>
                <a:cs typeface="Symbol Std"/>
              </a:rPr>
              <a:t>′</a:t>
            </a:r>
            <a:endParaRPr lang="en-US" sz="1500" dirty="0">
              <a:solidFill>
                <a:srgbClr val="000000"/>
              </a:solidFill>
              <a:latin typeface="Symbol Std"/>
              <a:cs typeface="Symbol Std"/>
            </a:endParaRPr>
          </a:p>
        </p:txBody>
      </p:sp>
      <p:sp>
        <p:nvSpPr>
          <p:cNvPr id="24" name="Text Box 31"/>
          <p:cNvSpPr txBox="1">
            <a:spLocks noChangeArrowheads="1"/>
          </p:cNvSpPr>
          <p:nvPr/>
        </p:nvSpPr>
        <p:spPr bwMode="auto">
          <a:xfrm>
            <a:off x="2908300" y="3522136"/>
            <a:ext cx="156632" cy="207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500" dirty="0" smtClean="0">
                <a:solidFill>
                  <a:srgbClr val="000000"/>
                </a:solidFill>
                <a:latin typeface="Arial" charset="0"/>
              </a:rPr>
              <a:t>5</a:t>
            </a:r>
            <a:r>
              <a:rPr lang="en-US" sz="1500" dirty="0" smtClean="0">
                <a:solidFill>
                  <a:srgbClr val="000000"/>
                </a:solidFill>
                <a:latin typeface="Symbol Std"/>
                <a:cs typeface="Symbol Std"/>
              </a:rPr>
              <a:t>′</a:t>
            </a:r>
            <a:endParaRPr lang="en-US" sz="1500" dirty="0">
              <a:solidFill>
                <a:srgbClr val="000000"/>
              </a:solidFill>
              <a:latin typeface="Symbol Std"/>
              <a:cs typeface="Symbol Std"/>
            </a:endParaRPr>
          </a:p>
        </p:txBody>
      </p:sp>
      <p:sp>
        <p:nvSpPr>
          <p:cNvPr id="25" name="Text Box 31"/>
          <p:cNvSpPr txBox="1">
            <a:spLocks noChangeArrowheads="1"/>
          </p:cNvSpPr>
          <p:nvPr/>
        </p:nvSpPr>
        <p:spPr bwMode="auto">
          <a:xfrm>
            <a:off x="5532967" y="2531539"/>
            <a:ext cx="156632" cy="207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500" dirty="0" smtClean="0">
                <a:solidFill>
                  <a:srgbClr val="000000"/>
                </a:solidFill>
                <a:latin typeface="Arial" charset="0"/>
              </a:rPr>
              <a:t>5</a:t>
            </a:r>
            <a:r>
              <a:rPr lang="en-US" sz="1500" dirty="0" smtClean="0">
                <a:solidFill>
                  <a:srgbClr val="000000"/>
                </a:solidFill>
                <a:latin typeface="Symbol Std"/>
                <a:cs typeface="Symbol Std"/>
              </a:rPr>
              <a:t>′</a:t>
            </a:r>
            <a:endParaRPr lang="en-US" sz="1500" dirty="0">
              <a:solidFill>
                <a:srgbClr val="000000"/>
              </a:solidFill>
              <a:latin typeface="Symbol Std"/>
              <a:cs typeface="Symbol Std"/>
            </a:endParaRPr>
          </a:p>
        </p:txBody>
      </p:sp>
      <p:sp>
        <p:nvSpPr>
          <p:cNvPr id="26" name="Text Box 31"/>
          <p:cNvSpPr txBox="1">
            <a:spLocks noChangeArrowheads="1"/>
          </p:cNvSpPr>
          <p:nvPr/>
        </p:nvSpPr>
        <p:spPr bwMode="auto">
          <a:xfrm>
            <a:off x="5528734" y="3725337"/>
            <a:ext cx="156632" cy="207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500" dirty="0" smtClean="0">
                <a:solidFill>
                  <a:srgbClr val="000000"/>
                </a:solidFill>
                <a:latin typeface="Arial" charset="0"/>
              </a:rPr>
              <a:t>5</a:t>
            </a:r>
            <a:r>
              <a:rPr lang="en-US" sz="1500" dirty="0" smtClean="0">
                <a:solidFill>
                  <a:srgbClr val="000000"/>
                </a:solidFill>
                <a:latin typeface="Symbol Std"/>
                <a:cs typeface="Symbol Std"/>
              </a:rPr>
              <a:t>′</a:t>
            </a:r>
            <a:endParaRPr lang="en-US" sz="1500" dirty="0">
              <a:solidFill>
                <a:srgbClr val="000000"/>
              </a:solidFill>
              <a:latin typeface="Symbol Std"/>
              <a:cs typeface="Symbol Std"/>
            </a:endParaRPr>
          </a:p>
        </p:txBody>
      </p:sp>
      <p:sp>
        <p:nvSpPr>
          <p:cNvPr id="28" name="Text Box 31"/>
          <p:cNvSpPr txBox="1">
            <a:spLocks noChangeArrowheads="1"/>
          </p:cNvSpPr>
          <p:nvPr/>
        </p:nvSpPr>
        <p:spPr bwMode="auto">
          <a:xfrm>
            <a:off x="3826933" y="2510369"/>
            <a:ext cx="156632" cy="207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500" dirty="0" smtClean="0">
                <a:solidFill>
                  <a:srgbClr val="000000"/>
                </a:solidFill>
                <a:latin typeface="Arial" charset="0"/>
              </a:rPr>
              <a:t>3</a:t>
            </a:r>
            <a:r>
              <a:rPr lang="en-US" sz="1500" dirty="0" smtClean="0">
                <a:solidFill>
                  <a:srgbClr val="000000"/>
                </a:solidFill>
                <a:latin typeface="Symbol Std"/>
                <a:cs typeface="Symbol Std"/>
              </a:rPr>
              <a:t>′</a:t>
            </a:r>
            <a:endParaRPr lang="en-US" sz="1500" dirty="0">
              <a:solidFill>
                <a:srgbClr val="000000"/>
              </a:solidFill>
              <a:latin typeface="Symbol Std"/>
              <a:cs typeface="Symbol Std"/>
            </a:endParaRPr>
          </a:p>
        </p:txBody>
      </p:sp>
      <p:sp>
        <p:nvSpPr>
          <p:cNvPr id="29" name="Text Box 31"/>
          <p:cNvSpPr txBox="1">
            <a:spLocks noChangeArrowheads="1"/>
          </p:cNvSpPr>
          <p:nvPr/>
        </p:nvSpPr>
        <p:spPr bwMode="auto">
          <a:xfrm>
            <a:off x="2912534" y="3729571"/>
            <a:ext cx="156632" cy="207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500" dirty="0" smtClean="0">
                <a:solidFill>
                  <a:srgbClr val="000000"/>
                </a:solidFill>
                <a:latin typeface="Arial" charset="0"/>
              </a:rPr>
              <a:t>3</a:t>
            </a:r>
            <a:r>
              <a:rPr lang="en-US" sz="1500" dirty="0" smtClean="0">
                <a:solidFill>
                  <a:srgbClr val="000000"/>
                </a:solidFill>
                <a:latin typeface="Symbol Std"/>
                <a:cs typeface="Symbol Std"/>
              </a:rPr>
              <a:t>′</a:t>
            </a:r>
            <a:endParaRPr lang="en-US" sz="1500" dirty="0">
              <a:solidFill>
                <a:srgbClr val="000000"/>
              </a:solidFill>
              <a:latin typeface="Symbol Std"/>
              <a:cs typeface="Symbol Std"/>
            </a:endParaRPr>
          </a:p>
        </p:txBody>
      </p:sp>
      <p:sp>
        <p:nvSpPr>
          <p:cNvPr id="30" name="Text Box 31"/>
          <p:cNvSpPr txBox="1">
            <a:spLocks noChangeArrowheads="1"/>
          </p:cNvSpPr>
          <p:nvPr/>
        </p:nvSpPr>
        <p:spPr bwMode="auto">
          <a:xfrm>
            <a:off x="5702299" y="3517903"/>
            <a:ext cx="156632" cy="207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500" dirty="0" smtClean="0">
                <a:solidFill>
                  <a:srgbClr val="000000"/>
                </a:solidFill>
                <a:latin typeface="Arial" charset="0"/>
              </a:rPr>
              <a:t>3</a:t>
            </a:r>
            <a:r>
              <a:rPr lang="en-US" sz="1500" dirty="0" smtClean="0">
                <a:solidFill>
                  <a:srgbClr val="000000"/>
                </a:solidFill>
                <a:latin typeface="Symbol Std"/>
                <a:cs typeface="Symbol Std"/>
              </a:rPr>
              <a:t>′</a:t>
            </a:r>
            <a:endParaRPr lang="en-US" sz="1500" dirty="0">
              <a:solidFill>
                <a:srgbClr val="000000"/>
              </a:solidFill>
              <a:latin typeface="Symbol Std"/>
              <a:cs typeface="Symbol Std"/>
            </a:endParaRPr>
          </a:p>
        </p:txBody>
      </p:sp>
      <p:sp>
        <p:nvSpPr>
          <p:cNvPr id="31" name="Text Box 31"/>
          <p:cNvSpPr txBox="1">
            <a:spLocks noChangeArrowheads="1"/>
          </p:cNvSpPr>
          <p:nvPr/>
        </p:nvSpPr>
        <p:spPr bwMode="auto">
          <a:xfrm>
            <a:off x="5664201" y="2349505"/>
            <a:ext cx="156632" cy="207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500" dirty="0" smtClean="0">
                <a:solidFill>
                  <a:srgbClr val="000000"/>
                </a:solidFill>
                <a:latin typeface="Arial" charset="0"/>
              </a:rPr>
              <a:t>3</a:t>
            </a:r>
            <a:r>
              <a:rPr lang="en-US" sz="1500" dirty="0" smtClean="0">
                <a:solidFill>
                  <a:srgbClr val="000000"/>
                </a:solidFill>
                <a:latin typeface="Symbol Std"/>
                <a:cs typeface="Symbol Std"/>
              </a:rPr>
              <a:t>′</a:t>
            </a:r>
            <a:endParaRPr lang="en-US" sz="1500" dirty="0">
              <a:solidFill>
                <a:srgbClr val="000000"/>
              </a:solidFill>
              <a:latin typeface="Symbol Std"/>
              <a:cs typeface="Symbol Std"/>
            </a:endParaRPr>
          </a:p>
        </p:txBody>
      </p:sp>
      <p:sp>
        <p:nvSpPr>
          <p:cNvPr id="32" name="Text Box 31"/>
          <p:cNvSpPr txBox="1">
            <a:spLocks noChangeArrowheads="1"/>
          </p:cNvSpPr>
          <p:nvPr/>
        </p:nvSpPr>
        <p:spPr bwMode="auto">
          <a:xfrm>
            <a:off x="4749772" y="2396062"/>
            <a:ext cx="842462" cy="1735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100" kern="0" spc="300" dirty="0" smtClean="0">
                <a:solidFill>
                  <a:srgbClr val="000000"/>
                </a:solidFill>
                <a:latin typeface="Arial" charset="0"/>
              </a:rPr>
              <a:t>AAAAAA</a:t>
            </a:r>
            <a:endParaRPr lang="en-US" sz="1100" kern="0" spc="300" dirty="0">
              <a:solidFill>
                <a:srgbClr val="000000"/>
              </a:solidFill>
              <a:latin typeface="Symbol Std"/>
              <a:cs typeface="Symbol Std"/>
            </a:endParaRPr>
          </a:p>
        </p:txBody>
      </p:sp>
      <p:sp>
        <p:nvSpPr>
          <p:cNvPr id="33" name="Text Box 31"/>
          <p:cNvSpPr txBox="1">
            <a:spLocks noChangeArrowheads="1"/>
          </p:cNvSpPr>
          <p:nvPr/>
        </p:nvSpPr>
        <p:spPr bwMode="auto">
          <a:xfrm>
            <a:off x="4749773" y="3555985"/>
            <a:ext cx="393728" cy="1608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100" kern="0" spc="300" dirty="0" smtClean="0">
                <a:solidFill>
                  <a:srgbClr val="000000"/>
                </a:solidFill>
                <a:latin typeface="Arial" charset="0"/>
              </a:rPr>
              <a:t>AAA</a:t>
            </a:r>
            <a:endParaRPr lang="en-US" sz="1100" kern="0" spc="300" dirty="0">
              <a:solidFill>
                <a:srgbClr val="000000"/>
              </a:solidFill>
              <a:latin typeface="Symbol Std"/>
              <a:cs typeface="Symbol Std"/>
            </a:endParaRPr>
          </a:p>
        </p:txBody>
      </p:sp>
      <p:sp>
        <p:nvSpPr>
          <p:cNvPr id="34" name="Text Box 31"/>
          <p:cNvSpPr txBox="1">
            <a:spLocks noChangeArrowheads="1"/>
          </p:cNvSpPr>
          <p:nvPr/>
        </p:nvSpPr>
        <p:spPr bwMode="auto">
          <a:xfrm>
            <a:off x="5232373" y="3560219"/>
            <a:ext cx="393728" cy="1608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100" kern="0" spc="300" dirty="0" smtClean="0">
                <a:solidFill>
                  <a:srgbClr val="000000"/>
                </a:solidFill>
                <a:latin typeface="Arial" charset="0"/>
              </a:rPr>
              <a:t>AAA</a:t>
            </a:r>
            <a:endParaRPr lang="en-US" sz="1100" kern="0" spc="300" dirty="0">
              <a:solidFill>
                <a:srgbClr val="000000"/>
              </a:solidFill>
              <a:latin typeface="Symbol Std"/>
              <a:cs typeface="Symbol Std"/>
            </a:endParaRPr>
          </a:p>
        </p:txBody>
      </p:sp>
      <p:sp>
        <p:nvSpPr>
          <p:cNvPr id="35" name="Text Box 31"/>
          <p:cNvSpPr txBox="1">
            <a:spLocks noChangeArrowheads="1"/>
          </p:cNvSpPr>
          <p:nvPr/>
        </p:nvSpPr>
        <p:spPr bwMode="auto">
          <a:xfrm>
            <a:off x="4754006" y="2561153"/>
            <a:ext cx="660427" cy="1524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100" kern="0" spc="440" dirty="0" smtClean="0">
                <a:solidFill>
                  <a:srgbClr val="000000"/>
                </a:solidFill>
                <a:latin typeface="Arial" charset="0"/>
              </a:rPr>
              <a:t>TTTTT</a:t>
            </a:r>
            <a:endParaRPr lang="en-US" sz="1100" kern="0" spc="440" dirty="0">
              <a:solidFill>
                <a:srgbClr val="000000"/>
              </a:solidFill>
              <a:latin typeface="Symbol Std"/>
              <a:cs typeface="Symbol Std"/>
            </a:endParaRPr>
          </a:p>
        </p:txBody>
      </p:sp>
      <p:sp>
        <p:nvSpPr>
          <p:cNvPr id="36" name="Text Box 31"/>
          <p:cNvSpPr txBox="1">
            <a:spLocks noChangeArrowheads="1"/>
          </p:cNvSpPr>
          <p:nvPr/>
        </p:nvSpPr>
        <p:spPr bwMode="auto">
          <a:xfrm>
            <a:off x="4754014" y="3750721"/>
            <a:ext cx="660427" cy="1524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100" kern="0" spc="440" dirty="0" smtClean="0">
                <a:solidFill>
                  <a:srgbClr val="000000"/>
                </a:solidFill>
                <a:latin typeface="Arial" charset="0"/>
              </a:rPr>
              <a:t>TTTTT</a:t>
            </a:r>
            <a:endParaRPr lang="en-US" sz="1100" kern="0" spc="440" dirty="0">
              <a:solidFill>
                <a:srgbClr val="000000"/>
              </a:solidFill>
              <a:latin typeface="Symbol Std"/>
              <a:cs typeface="Symbol Std"/>
            </a:endParaRPr>
          </a:p>
        </p:txBody>
      </p:sp>
      <p:sp>
        <p:nvSpPr>
          <p:cNvPr id="37" name="Text Box 31"/>
          <p:cNvSpPr txBox="1">
            <a:spLocks noChangeArrowheads="1"/>
          </p:cNvSpPr>
          <p:nvPr/>
        </p:nvSpPr>
        <p:spPr bwMode="auto">
          <a:xfrm>
            <a:off x="2937934" y="4694770"/>
            <a:ext cx="156632" cy="207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500" dirty="0" smtClean="0">
                <a:solidFill>
                  <a:srgbClr val="000000"/>
                </a:solidFill>
                <a:latin typeface="Arial" charset="0"/>
              </a:rPr>
              <a:t>5</a:t>
            </a:r>
            <a:r>
              <a:rPr lang="en-US" sz="1500" dirty="0" smtClean="0">
                <a:solidFill>
                  <a:srgbClr val="000000"/>
                </a:solidFill>
                <a:latin typeface="Symbol Std"/>
                <a:cs typeface="Symbol Std"/>
              </a:rPr>
              <a:t>′</a:t>
            </a:r>
            <a:endParaRPr lang="en-US" sz="1500" dirty="0">
              <a:solidFill>
                <a:srgbClr val="000000"/>
              </a:solidFill>
              <a:latin typeface="Symbol Std"/>
              <a:cs typeface="Symbol Std"/>
            </a:endParaRPr>
          </a:p>
        </p:txBody>
      </p:sp>
      <p:sp>
        <p:nvSpPr>
          <p:cNvPr id="38" name="Text Box 31"/>
          <p:cNvSpPr txBox="1">
            <a:spLocks noChangeArrowheads="1"/>
          </p:cNvSpPr>
          <p:nvPr/>
        </p:nvSpPr>
        <p:spPr bwMode="auto">
          <a:xfrm>
            <a:off x="2942168" y="4872574"/>
            <a:ext cx="156632" cy="207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500" dirty="0" smtClean="0">
                <a:solidFill>
                  <a:srgbClr val="000000"/>
                </a:solidFill>
                <a:latin typeface="Arial" charset="0"/>
              </a:rPr>
              <a:t>3</a:t>
            </a:r>
            <a:r>
              <a:rPr lang="en-US" sz="1500" dirty="0" smtClean="0">
                <a:solidFill>
                  <a:srgbClr val="000000"/>
                </a:solidFill>
                <a:latin typeface="Symbol Std"/>
                <a:cs typeface="Symbol Std"/>
              </a:rPr>
              <a:t>′</a:t>
            </a:r>
            <a:endParaRPr lang="en-US" sz="1500" dirty="0">
              <a:solidFill>
                <a:srgbClr val="000000"/>
              </a:solidFill>
              <a:latin typeface="Symbol Std"/>
              <a:cs typeface="Symbol Std"/>
            </a:endParaRPr>
          </a:p>
        </p:txBody>
      </p:sp>
      <p:sp>
        <p:nvSpPr>
          <p:cNvPr id="39" name="Text Box 31"/>
          <p:cNvSpPr txBox="1">
            <a:spLocks noChangeArrowheads="1"/>
          </p:cNvSpPr>
          <p:nvPr/>
        </p:nvSpPr>
        <p:spPr bwMode="auto">
          <a:xfrm>
            <a:off x="5528732" y="4872572"/>
            <a:ext cx="156632" cy="207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500" dirty="0" smtClean="0">
                <a:solidFill>
                  <a:srgbClr val="000000"/>
                </a:solidFill>
                <a:latin typeface="Arial" charset="0"/>
              </a:rPr>
              <a:t>5</a:t>
            </a:r>
            <a:r>
              <a:rPr lang="en-US" sz="1500" dirty="0" smtClean="0">
                <a:solidFill>
                  <a:srgbClr val="000000"/>
                </a:solidFill>
                <a:latin typeface="Symbol Std"/>
                <a:cs typeface="Symbol Std"/>
              </a:rPr>
              <a:t>′</a:t>
            </a:r>
            <a:endParaRPr lang="en-US" sz="1500" dirty="0">
              <a:solidFill>
                <a:srgbClr val="000000"/>
              </a:solidFill>
              <a:latin typeface="Symbol Std"/>
              <a:cs typeface="Symbol Std"/>
            </a:endParaRPr>
          </a:p>
        </p:txBody>
      </p:sp>
      <p:sp>
        <p:nvSpPr>
          <p:cNvPr id="40" name="Text Box 31"/>
          <p:cNvSpPr txBox="1">
            <a:spLocks noChangeArrowheads="1"/>
          </p:cNvSpPr>
          <p:nvPr/>
        </p:nvSpPr>
        <p:spPr bwMode="auto">
          <a:xfrm>
            <a:off x="4343398" y="4703240"/>
            <a:ext cx="156632" cy="207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500" dirty="0" smtClean="0">
                <a:solidFill>
                  <a:srgbClr val="000000"/>
                </a:solidFill>
                <a:latin typeface="Arial" charset="0"/>
              </a:rPr>
              <a:t>3</a:t>
            </a:r>
            <a:r>
              <a:rPr lang="en-US" sz="1500" dirty="0" smtClean="0">
                <a:solidFill>
                  <a:srgbClr val="000000"/>
                </a:solidFill>
                <a:latin typeface="Symbol Std"/>
                <a:cs typeface="Symbol Std"/>
              </a:rPr>
              <a:t>′</a:t>
            </a:r>
            <a:endParaRPr lang="en-US" sz="1500" dirty="0">
              <a:solidFill>
                <a:srgbClr val="000000"/>
              </a:solidFill>
              <a:latin typeface="Symbol Std"/>
              <a:cs typeface="Symbol Std"/>
            </a:endParaRPr>
          </a:p>
        </p:txBody>
      </p:sp>
      <p:sp>
        <p:nvSpPr>
          <p:cNvPr id="41" name="Text Box 31"/>
          <p:cNvSpPr txBox="1">
            <a:spLocks noChangeArrowheads="1"/>
          </p:cNvSpPr>
          <p:nvPr/>
        </p:nvSpPr>
        <p:spPr bwMode="auto">
          <a:xfrm>
            <a:off x="2584489" y="5148962"/>
            <a:ext cx="1272073" cy="5237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800" dirty="0" smtClean="0">
                <a:solidFill>
                  <a:srgbClr val="000000"/>
                </a:solidFill>
                <a:latin typeface="Arial" charset="0"/>
              </a:rPr>
              <a:t>DNA </a:t>
            </a:r>
            <a:br>
              <a:rPr lang="en-US" sz="1800" dirty="0" smtClean="0">
                <a:solidFill>
                  <a:srgbClr val="000000"/>
                </a:solidFill>
                <a:latin typeface="Arial" charset="0"/>
              </a:rPr>
            </a:br>
            <a:r>
              <a:rPr lang="en-US" sz="1800" dirty="0" smtClean="0">
                <a:solidFill>
                  <a:srgbClr val="000000"/>
                </a:solidFill>
                <a:latin typeface="Arial" charset="0"/>
              </a:rPr>
              <a:t>polymerase</a:t>
            </a:r>
            <a:endParaRPr lang="en-US" sz="1800" dirty="0">
              <a:solidFill>
                <a:srgbClr val="000000"/>
              </a:solidFill>
              <a:latin typeface="Arial" charset="0"/>
            </a:endParaRPr>
          </a:p>
        </p:txBody>
      </p:sp>
    </p:spTree>
    <p:extLst>
      <p:ext uri="{BB962C8B-B14F-4D97-AF65-F5344CB8AC3E}">
        <p14:creationId xmlns:p14="http://schemas.microsoft.com/office/powerpoint/2010/main" val="4550204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smtClean="0"/>
              <a:t>DNA Sequencing</a:t>
            </a:r>
            <a:endParaRPr lang="en-US" dirty="0"/>
          </a:p>
        </p:txBody>
      </p:sp>
      <p:sp>
        <p:nvSpPr>
          <p:cNvPr id="4099" name="Rectangle 3"/>
          <p:cNvSpPr>
            <a:spLocks noGrp="1" noChangeArrowheads="1"/>
          </p:cNvSpPr>
          <p:nvPr>
            <p:ph idx="1"/>
          </p:nvPr>
        </p:nvSpPr>
        <p:spPr/>
        <p:txBody>
          <a:bodyPr/>
          <a:lstStyle/>
          <a:p>
            <a:r>
              <a:rPr lang="en-US" dirty="0" smtClean="0"/>
              <a:t>Researchers can exploit the principle of complementary base pairing to determine a gene’s complete nucleotide sequence, called </a:t>
            </a:r>
            <a:r>
              <a:rPr lang="en-US" b="1" dirty="0" smtClean="0"/>
              <a:t>DNA sequencing</a:t>
            </a:r>
          </a:p>
          <a:p>
            <a:r>
              <a:rPr lang="en-US" dirty="0" smtClean="0"/>
              <a:t>The first automated procedure was based on a technique called </a:t>
            </a:r>
            <a:r>
              <a:rPr lang="en-US" dirty="0" err="1" smtClean="0"/>
              <a:t>dideoxy</a:t>
            </a:r>
            <a:r>
              <a:rPr lang="en-US" dirty="0" smtClean="0"/>
              <a:t> or chain termination sequencing, developed by Sanger</a:t>
            </a:r>
            <a:endParaRPr lang="en-US" dirty="0"/>
          </a:p>
        </p:txBody>
      </p:sp>
    </p:spTree>
    <p:extLst>
      <p:ext uri="{BB962C8B-B14F-4D97-AF65-F5344CB8AC3E}">
        <p14:creationId xmlns:p14="http://schemas.microsoft.com/office/powerpoint/2010/main" val="306623259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_11MakingcDNA_5-U.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4224" y="134112"/>
            <a:ext cx="4035552" cy="6437376"/>
          </a:xfrm>
          <a:prstGeom prst="rect">
            <a:avLst/>
          </a:prstGeom>
        </p:spPr>
      </p:pic>
      <p:sp>
        <p:nvSpPr>
          <p:cNvPr id="9217" name="Rectangle 3"/>
          <p:cNvSpPr>
            <a:spLocks noGrp="1" noChangeArrowheads="1"/>
          </p:cNvSpPr>
          <p:nvPr>
            <p:ph type="ctrTitle"/>
          </p:nvPr>
        </p:nvSpPr>
        <p:spPr bwMode="auto">
          <a:xfrm>
            <a:off x="20638" y="0"/>
            <a:ext cx="5648325" cy="30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20.11-5</a:t>
            </a:r>
            <a:endParaRPr lang="en-US" sz="1200" dirty="0">
              <a:latin typeface="Arial" charset="0"/>
            </a:endParaRPr>
          </a:p>
        </p:txBody>
      </p:sp>
      <p:sp>
        <p:nvSpPr>
          <p:cNvPr id="27" name="Text Box 31"/>
          <p:cNvSpPr txBox="1">
            <a:spLocks noChangeArrowheads="1"/>
          </p:cNvSpPr>
          <p:nvPr/>
        </p:nvSpPr>
        <p:spPr bwMode="auto">
          <a:xfrm>
            <a:off x="5518195" y="263686"/>
            <a:ext cx="878371" cy="5533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000000"/>
                </a:solidFill>
                <a:latin typeface="Arial" charset="0"/>
              </a:rPr>
              <a:t>DNA in</a:t>
            </a:r>
            <a:br>
              <a:rPr lang="en-US" sz="1800" dirty="0" smtClean="0">
                <a:solidFill>
                  <a:srgbClr val="000000"/>
                </a:solidFill>
                <a:latin typeface="Arial" charset="0"/>
              </a:rPr>
            </a:br>
            <a:r>
              <a:rPr lang="en-US" sz="1800" dirty="0" smtClean="0">
                <a:solidFill>
                  <a:srgbClr val="000000"/>
                </a:solidFill>
                <a:latin typeface="Arial" charset="0"/>
              </a:rPr>
              <a:t>nucleus</a:t>
            </a:r>
            <a:endParaRPr lang="en-US" sz="1800" dirty="0">
              <a:solidFill>
                <a:srgbClr val="000000"/>
              </a:solidFill>
              <a:latin typeface="Arial" charset="0"/>
            </a:endParaRPr>
          </a:p>
        </p:txBody>
      </p:sp>
      <p:cxnSp>
        <p:nvCxnSpPr>
          <p:cNvPr id="6" name="Straight Connector 5"/>
          <p:cNvCxnSpPr/>
          <p:nvPr/>
        </p:nvCxnSpPr>
        <p:spPr bwMode="auto">
          <a:xfrm flipV="1">
            <a:off x="4974498" y="440267"/>
            <a:ext cx="511902" cy="24930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7" name="Straight Connector 6"/>
          <p:cNvCxnSpPr/>
          <p:nvPr/>
        </p:nvCxnSpPr>
        <p:spPr bwMode="auto">
          <a:xfrm flipV="1">
            <a:off x="4860198" y="1121833"/>
            <a:ext cx="533069" cy="151934"/>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9" name="Straight Connector 8"/>
          <p:cNvCxnSpPr/>
          <p:nvPr/>
        </p:nvCxnSpPr>
        <p:spPr bwMode="auto">
          <a:xfrm flipV="1">
            <a:off x="5016831" y="1121833"/>
            <a:ext cx="372202" cy="24930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1" name="Straight Connector 10"/>
          <p:cNvCxnSpPr/>
          <p:nvPr/>
        </p:nvCxnSpPr>
        <p:spPr bwMode="auto">
          <a:xfrm flipH="1" flipV="1">
            <a:off x="3941234" y="2010834"/>
            <a:ext cx="12699" cy="368299"/>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3" name="Straight Connector 12"/>
          <p:cNvCxnSpPr/>
          <p:nvPr/>
        </p:nvCxnSpPr>
        <p:spPr bwMode="auto">
          <a:xfrm flipH="1">
            <a:off x="5456767" y="2289767"/>
            <a:ext cx="4564" cy="152866"/>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5" name="Straight Connector 14"/>
          <p:cNvCxnSpPr/>
          <p:nvPr/>
        </p:nvCxnSpPr>
        <p:spPr bwMode="auto">
          <a:xfrm flipH="1">
            <a:off x="4521200" y="2691934"/>
            <a:ext cx="331" cy="152866"/>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7" name="Straight Connector 16"/>
          <p:cNvCxnSpPr/>
          <p:nvPr/>
        </p:nvCxnSpPr>
        <p:spPr bwMode="auto">
          <a:xfrm>
            <a:off x="5435934" y="2691934"/>
            <a:ext cx="3901" cy="178266"/>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9" name="Straight Connector 18"/>
          <p:cNvCxnSpPr/>
          <p:nvPr/>
        </p:nvCxnSpPr>
        <p:spPr bwMode="auto">
          <a:xfrm flipH="1">
            <a:off x="3496733" y="5109167"/>
            <a:ext cx="491399" cy="161333"/>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22" name="Text Box 31"/>
          <p:cNvSpPr txBox="1">
            <a:spLocks noChangeArrowheads="1"/>
          </p:cNvSpPr>
          <p:nvPr/>
        </p:nvSpPr>
        <p:spPr bwMode="auto">
          <a:xfrm>
            <a:off x="5425063" y="941026"/>
            <a:ext cx="1128138" cy="5745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000000"/>
                </a:solidFill>
                <a:latin typeface="Arial" charset="0"/>
              </a:rPr>
              <a:t>mRNAs in</a:t>
            </a:r>
            <a:br>
              <a:rPr lang="en-US" sz="1800" dirty="0" smtClean="0">
                <a:solidFill>
                  <a:srgbClr val="000000"/>
                </a:solidFill>
                <a:latin typeface="Arial" charset="0"/>
              </a:rPr>
            </a:br>
            <a:r>
              <a:rPr lang="en-US" sz="1800" dirty="0" smtClean="0">
                <a:solidFill>
                  <a:srgbClr val="000000"/>
                </a:solidFill>
                <a:latin typeface="Arial" charset="0"/>
              </a:rPr>
              <a:t>cytoplasm</a:t>
            </a:r>
            <a:endParaRPr lang="en-US" sz="1800" dirty="0">
              <a:solidFill>
                <a:srgbClr val="000000"/>
              </a:solidFill>
              <a:latin typeface="Arial" charset="0"/>
            </a:endParaRPr>
          </a:p>
        </p:txBody>
      </p:sp>
      <p:sp>
        <p:nvSpPr>
          <p:cNvPr id="23" name="Text Box 31"/>
          <p:cNvSpPr txBox="1">
            <a:spLocks noChangeArrowheads="1"/>
          </p:cNvSpPr>
          <p:nvPr/>
        </p:nvSpPr>
        <p:spPr bwMode="auto">
          <a:xfrm>
            <a:off x="3710567" y="1724184"/>
            <a:ext cx="2423538" cy="3332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000000"/>
                </a:solidFill>
                <a:latin typeface="Arial" charset="0"/>
              </a:rPr>
              <a:t>Reverse transcriptase</a:t>
            </a:r>
            <a:endParaRPr lang="en-US" sz="1800" dirty="0">
              <a:solidFill>
                <a:srgbClr val="000000"/>
              </a:solidFill>
              <a:latin typeface="Arial" charset="0"/>
            </a:endParaRPr>
          </a:p>
        </p:txBody>
      </p:sp>
      <p:sp>
        <p:nvSpPr>
          <p:cNvPr id="24" name="Text Box 31"/>
          <p:cNvSpPr txBox="1">
            <a:spLocks noChangeArrowheads="1"/>
          </p:cNvSpPr>
          <p:nvPr/>
        </p:nvSpPr>
        <p:spPr bwMode="auto">
          <a:xfrm>
            <a:off x="5276896" y="2003586"/>
            <a:ext cx="1119672" cy="2993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000000"/>
                </a:solidFill>
                <a:latin typeface="Arial" charset="0"/>
              </a:rPr>
              <a:t>Poly-A tail</a:t>
            </a:r>
            <a:endParaRPr lang="en-US" sz="1800" dirty="0">
              <a:solidFill>
                <a:srgbClr val="000000"/>
              </a:solidFill>
              <a:latin typeface="Arial" charset="0"/>
            </a:endParaRPr>
          </a:p>
        </p:txBody>
      </p:sp>
      <p:sp>
        <p:nvSpPr>
          <p:cNvPr id="25" name="Text Box 31"/>
          <p:cNvSpPr txBox="1">
            <a:spLocks noChangeArrowheads="1"/>
          </p:cNvSpPr>
          <p:nvPr/>
        </p:nvSpPr>
        <p:spPr bwMode="auto">
          <a:xfrm>
            <a:off x="3097764" y="2075554"/>
            <a:ext cx="725971" cy="2612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000000"/>
                </a:solidFill>
                <a:latin typeface="Arial" charset="0"/>
              </a:rPr>
              <a:t>mRNA</a:t>
            </a:r>
            <a:endParaRPr lang="en-US" sz="1800" dirty="0">
              <a:solidFill>
                <a:srgbClr val="000000"/>
              </a:solidFill>
              <a:latin typeface="Arial" charset="0"/>
            </a:endParaRPr>
          </a:p>
        </p:txBody>
      </p:sp>
      <p:sp>
        <p:nvSpPr>
          <p:cNvPr id="26" name="Text Box 31"/>
          <p:cNvSpPr txBox="1">
            <a:spLocks noChangeArrowheads="1"/>
          </p:cNvSpPr>
          <p:nvPr/>
        </p:nvSpPr>
        <p:spPr bwMode="auto">
          <a:xfrm>
            <a:off x="4315927" y="2807922"/>
            <a:ext cx="738672" cy="5025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000000"/>
                </a:solidFill>
                <a:latin typeface="Arial" charset="0"/>
              </a:rPr>
              <a:t>DNA </a:t>
            </a:r>
            <a:br>
              <a:rPr lang="en-US" sz="1800" dirty="0" smtClean="0">
                <a:solidFill>
                  <a:srgbClr val="000000"/>
                </a:solidFill>
                <a:latin typeface="Arial" charset="0"/>
              </a:rPr>
            </a:br>
            <a:r>
              <a:rPr lang="en-US" sz="1800" dirty="0" smtClean="0">
                <a:solidFill>
                  <a:srgbClr val="000000"/>
                </a:solidFill>
                <a:latin typeface="Arial" charset="0"/>
              </a:rPr>
              <a:t>strand</a:t>
            </a:r>
            <a:endParaRPr lang="en-US" sz="1800" dirty="0">
              <a:solidFill>
                <a:srgbClr val="000000"/>
              </a:solidFill>
              <a:latin typeface="Arial" charset="0"/>
            </a:endParaRPr>
          </a:p>
        </p:txBody>
      </p:sp>
      <p:sp>
        <p:nvSpPr>
          <p:cNvPr id="28" name="Text Box 31"/>
          <p:cNvSpPr txBox="1">
            <a:spLocks noChangeArrowheads="1"/>
          </p:cNvSpPr>
          <p:nvPr/>
        </p:nvSpPr>
        <p:spPr bwMode="auto">
          <a:xfrm>
            <a:off x="5238794" y="2812154"/>
            <a:ext cx="988438" cy="5533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000000"/>
                </a:solidFill>
                <a:latin typeface="Arial" charset="0"/>
              </a:rPr>
              <a:t>Primer</a:t>
            </a:r>
            <a:br>
              <a:rPr lang="en-US" sz="1800" dirty="0" smtClean="0">
                <a:solidFill>
                  <a:srgbClr val="000000"/>
                </a:solidFill>
                <a:latin typeface="Arial" charset="0"/>
              </a:rPr>
            </a:br>
            <a:r>
              <a:rPr lang="en-US" sz="1800" dirty="0" smtClean="0">
                <a:solidFill>
                  <a:srgbClr val="000000"/>
                </a:solidFill>
                <a:latin typeface="Arial" charset="0"/>
              </a:rPr>
              <a:t>(poly-</a:t>
            </a:r>
            <a:r>
              <a:rPr lang="en-US" sz="1800" dirty="0" err="1" smtClean="0">
                <a:solidFill>
                  <a:srgbClr val="000000"/>
                </a:solidFill>
                <a:latin typeface="Arial" charset="0"/>
              </a:rPr>
              <a:t>dT</a:t>
            </a:r>
            <a:r>
              <a:rPr lang="en-US" sz="1800" dirty="0" smtClean="0">
                <a:solidFill>
                  <a:srgbClr val="000000"/>
                </a:solidFill>
                <a:latin typeface="Arial" charset="0"/>
              </a:rPr>
              <a:t>)</a:t>
            </a:r>
            <a:endParaRPr lang="en-US" sz="1800" dirty="0">
              <a:solidFill>
                <a:srgbClr val="000000"/>
              </a:solidFill>
              <a:latin typeface="Arial" charset="0"/>
            </a:endParaRPr>
          </a:p>
        </p:txBody>
      </p:sp>
      <p:sp>
        <p:nvSpPr>
          <p:cNvPr id="29" name="Text Box 31"/>
          <p:cNvSpPr txBox="1">
            <a:spLocks noChangeArrowheads="1"/>
          </p:cNvSpPr>
          <p:nvPr/>
        </p:nvSpPr>
        <p:spPr bwMode="auto">
          <a:xfrm>
            <a:off x="2942167" y="2357969"/>
            <a:ext cx="156632" cy="207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500" dirty="0" smtClean="0">
                <a:solidFill>
                  <a:srgbClr val="000000"/>
                </a:solidFill>
                <a:latin typeface="Arial" charset="0"/>
              </a:rPr>
              <a:t>5</a:t>
            </a:r>
            <a:r>
              <a:rPr lang="en-US" sz="1500" dirty="0" smtClean="0">
                <a:solidFill>
                  <a:srgbClr val="000000"/>
                </a:solidFill>
                <a:latin typeface="Symbol Std"/>
                <a:cs typeface="Symbol Std"/>
              </a:rPr>
              <a:t>′</a:t>
            </a:r>
            <a:endParaRPr lang="en-US" sz="1500" dirty="0">
              <a:solidFill>
                <a:srgbClr val="000000"/>
              </a:solidFill>
              <a:latin typeface="Symbol Std"/>
              <a:cs typeface="Symbol Std"/>
            </a:endParaRPr>
          </a:p>
        </p:txBody>
      </p:sp>
      <p:sp>
        <p:nvSpPr>
          <p:cNvPr id="30" name="Text Box 31"/>
          <p:cNvSpPr txBox="1">
            <a:spLocks noChangeArrowheads="1"/>
          </p:cNvSpPr>
          <p:nvPr/>
        </p:nvSpPr>
        <p:spPr bwMode="auto">
          <a:xfrm>
            <a:off x="2908300" y="3522136"/>
            <a:ext cx="156632" cy="207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500" dirty="0" smtClean="0">
                <a:solidFill>
                  <a:srgbClr val="000000"/>
                </a:solidFill>
                <a:latin typeface="Arial" charset="0"/>
              </a:rPr>
              <a:t>5</a:t>
            </a:r>
            <a:r>
              <a:rPr lang="en-US" sz="1500" dirty="0" smtClean="0">
                <a:solidFill>
                  <a:srgbClr val="000000"/>
                </a:solidFill>
                <a:latin typeface="Symbol Std"/>
                <a:cs typeface="Symbol Std"/>
              </a:rPr>
              <a:t>′</a:t>
            </a:r>
            <a:endParaRPr lang="en-US" sz="1500" dirty="0">
              <a:solidFill>
                <a:srgbClr val="000000"/>
              </a:solidFill>
              <a:latin typeface="Symbol Std"/>
              <a:cs typeface="Symbol Std"/>
            </a:endParaRPr>
          </a:p>
        </p:txBody>
      </p:sp>
      <p:sp>
        <p:nvSpPr>
          <p:cNvPr id="31" name="Text Box 31"/>
          <p:cNvSpPr txBox="1">
            <a:spLocks noChangeArrowheads="1"/>
          </p:cNvSpPr>
          <p:nvPr/>
        </p:nvSpPr>
        <p:spPr bwMode="auto">
          <a:xfrm>
            <a:off x="5532967" y="2531539"/>
            <a:ext cx="156632" cy="207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500" dirty="0" smtClean="0">
                <a:solidFill>
                  <a:srgbClr val="000000"/>
                </a:solidFill>
                <a:latin typeface="Arial" charset="0"/>
              </a:rPr>
              <a:t>5</a:t>
            </a:r>
            <a:r>
              <a:rPr lang="en-US" sz="1500" dirty="0" smtClean="0">
                <a:solidFill>
                  <a:srgbClr val="000000"/>
                </a:solidFill>
                <a:latin typeface="Symbol Std"/>
                <a:cs typeface="Symbol Std"/>
              </a:rPr>
              <a:t>′</a:t>
            </a:r>
            <a:endParaRPr lang="en-US" sz="1500" dirty="0">
              <a:solidFill>
                <a:srgbClr val="000000"/>
              </a:solidFill>
              <a:latin typeface="Symbol Std"/>
              <a:cs typeface="Symbol Std"/>
            </a:endParaRPr>
          </a:p>
        </p:txBody>
      </p:sp>
      <p:sp>
        <p:nvSpPr>
          <p:cNvPr id="32" name="Text Box 31"/>
          <p:cNvSpPr txBox="1">
            <a:spLocks noChangeArrowheads="1"/>
          </p:cNvSpPr>
          <p:nvPr/>
        </p:nvSpPr>
        <p:spPr bwMode="auto">
          <a:xfrm>
            <a:off x="5528734" y="3725337"/>
            <a:ext cx="156632" cy="207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500" dirty="0" smtClean="0">
                <a:solidFill>
                  <a:srgbClr val="000000"/>
                </a:solidFill>
                <a:latin typeface="Arial" charset="0"/>
              </a:rPr>
              <a:t>5</a:t>
            </a:r>
            <a:r>
              <a:rPr lang="en-US" sz="1500" dirty="0" smtClean="0">
                <a:solidFill>
                  <a:srgbClr val="000000"/>
                </a:solidFill>
                <a:latin typeface="Symbol Std"/>
                <a:cs typeface="Symbol Std"/>
              </a:rPr>
              <a:t>′</a:t>
            </a:r>
            <a:endParaRPr lang="en-US" sz="1500" dirty="0">
              <a:solidFill>
                <a:srgbClr val="000000"/>
              </a:solidFill>
              <a:latin typeface="Symbol Std"/>
              <a:cs typeface="Symbol Std"/>
            </a:endParaRPr>
          </a:p>
        </p:txBody>
      </p:sp>
      <p:sp>
        <p:nvSpPr>
          <p:cNvPr id="33" name="Text Box 31"/>
          <p:cNvSpPr txBox="1">
            <a:spLocks noChangeArrowheads="1"/>
          </p:cNvSpPr>
          <p:nvPr/>
        </p:nvSpPr>
        <p:spPr bwMode="auto">
          <a:xfrm>
            <a:off x="3826933" y="2510369"/>
            <a:ext cx="156632" cy="207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500" dirty="0" smtClean="0">
                <a:solidFill>
                  <a:srgbClr val="000000"/>
                </a:solidFill>
                <a:latin typeface="Arial" charset="0"/>
              </a:rPr>
              <a:t>3</a:t>
            </a:r>
            <a:r>
              <a:rPr lang="en-US" sz="1500" dirty="0" smtClean="0">
                <a:solidFill>
                  <a:srgbClr val="000000"/>
                </a:solidFill>
                <a:latin typeface="Symbol Std"/>
                <a:cs typeface="Symbol Std"/>
              </a:rPr>
              <a:t>′</a:t>
            </a:r>
            <a:endParaRPr lang="en-US" sz="1500" dirty="0">
              <a:solidFill>
                <a:srgbClr val="000000"/>
              </a:solidFill>
              <a:latin typeface="Symbol Std"/>
              <a:cs typeface="Symbol Std"/>
            </a:endParaRPr>
          </a:p>
        </p:txBody>
      </p:sp>
      <p:sp>
        <p:nvSpPr>
          <p:cNvPr id="34" name="Text Box 31"/>
          <p:cNvSpPr txBox="1">
            <a:spLocks noChangeArrowheads="1"/>
          </p:cNvSpPr>
          <p:nvPr/>
        </p:nvSpPr>
        <p:spPr bwMode="auto">
          <a:xfrm>
            <a:off x="2912534" y="3729571"/>
            <a:ext cx="156632" cy="207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500" dirty="0" smtClean="0">
                <a:solidFill>
                  <a:srgbClr val="000000"/>
                </a:solidFill>
                <a:latin typeface="Arial" charset="0"/>
              </a:rPr>
              <a:t>3</a:t>
            </a:r>
            <a:r>
              <a:rPr lang="en-US" sz="1500" dirty="0" smtClean="0">
                <a:solidFill>
                  <a:srgbClr val="000000"/>
                </a:solidFill>
                <a:latin typeface="Symbol Std"/>
                <a:cs typeface="Symbol Std"/>
              </a:rPr>
              <a:t>′</a:t>
            </a:r>
            <a:endParaRPr lang="en-US" sz="1500" dirty="0">
              <a:solidFill>
                <a:srgbClr val="000000"/>
              </a:solidFill>
              <a:latin typeface="Symbol Std"/>
              <a:cs typeface="Symbol Std"/>
            </a:endParaRPr>
          </a:p>
        </p:txBody>
      </p:sp>
      <p:sp>
        <p:nvSpPr>
          <p:cNvPr id="35" name="Text Box 31"/>
          <p:cNvSpPr txBox="1">
            <a:spLocks noChangeArrowheads="1"/>
          </p:cNvSpPr>
          <p:nvPr/>
        </p:nvSpPr>
        <p:spPr bwMode="auto">
          <a:xfrm>
            <a:off x="5702299" y="3517903"/>
            <a:ext cx="156632" cy="207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500" dirty="0" smtClean="0">
                <a:solidFill>
                  <a:srgbClr val="000000"/>
                </a:solidFill>
                <a:latin typeface="Arial" charset="0"/>
              </a:rPr>
              <a:t>3</a:t>
            </a:r>
            <a:r>
              <a:rPr lang="en-US" sz="1500" dirty="0" smtClean="0">
                <a:solidFill>
                  <a:srgbClr val="000000"/>
                </a:solidFill>
                <a:latin typeface="Symbol Std"/>
                <a:cs typeface="Symbol Std"/>
              </a:rPr>
              <a:t>′</a:t>
            </a:r>
            <a:endParaRPr lang="en-US" sz="1500" dirty="0">
              <a:solidFill>
                <a:srgbClr val="000000"/>
              </a:solidFill>
              <a:latin typeface="Symbol Std"/>
              <a:cs typeface="Symbol Std"/>
            </a:endParaRPr>
          </a:p>
        </p:txBody>
      </p:sp>
      <p:sp>
        <p:nvSpPr>
          <p:cNvPr id="36" name="Text Box 31"/>
          <p:cNvSpPr txBox="1">
            <a:spLocks noChangeArrowheads="1"/>
          </p:cNvSpPr>
          <p:nvPr/>
        </p:nvSpPr>
        <p:spPr bwMode="auto">
          <a:xfrm>
            <a:off x="5664201" y="2349505"/>
            <a:ext cx="156632" cy="207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500" dirty="0" smtClean="0">
                <a:solidFill>
                  <a:srgbClr val="000000"/>
                </a:solidFill>
                <a:latin typeface="Arial" charset="0"/>
              </a:rPr>
              <a:t>3</a:t>
            </a:r>
            <a:r>
              <a:rPr lang="en-US" sz="1500" dirty="0" smtClean="0">
                <a:solidFill>
                  <a:srgbClr val="000000"/>
                </a:solidFill>
                <a:latin typeface="Symbol Std"/>
                <a:cs typeface="Symbol Std"/>
              </a:rPr>
              <a:t>′</a:t>
            </a:r>
            <a:endParaRPr lang="en-US" sz="1500" dirty="0">
              <a:solidFill>
                <a:srgbClr val="000000"/>
              </a:solidFill>
              <a:latin typeface="Symbol Std"/>
              <a:cs typeface="Symbol Std"/>
            </a:endParaRPr>
          </a:p>
        </p:txBody>
      </p:sp>
      <p:sp>
        <p:nvSpPr>
          <p:cNvPr id="37" name="Text Box 31"/>
          <p:cNvSpPr txBox="1">
            <a:spLocks noChangeArrowheads="1"/>
          </p:cNvSpPr>
          <p:nvPr/>
        </p:nvSpPr>
        <p:spPr bwMode="auto">
          <a:xfrm>
            <a:off x="4749772" y="2396062"/>
            <a:ext cx="842462" cy="1735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100" kern="0" spc="300" dirty="0" smtClean="0">
                <a:solidFill>
                  <a:srgbClr val="000000"/>
                </a:solidFill>
                <a:latin typeface="Arial" charset="0"/>
              </a:rPr>
              <a:t>AAAAAA</a:t>
            </a:r>
            <a:endParaRPr lang="en-US" sz="1100" kern="0" spc="300" dirty="0">
              <a:solidFill>
                <a:srgbClr val="000000"/>
              </a:solidFill>
              <a:latin typeface="Symbol Std"/>
              <a:cs typeface="Symbol Std"/>
            </a:endParaRPr>
          </a:p>
        </p:txBody>
      </p:sp>
      <p:sp>
        <p:nvSpPr>
          <p:cNvPr id="39" name="Text Box 31"/>
          <p:cNvSpPr txBox="1">
            <a:spLocks noChangeArrowheads="1"/>
          </p:cNvSpPr>
          <p:nvPr/>
        </p:nvSpPr>
        <p:spPr bwMode="auto">
          <a:xfrm>
            <a:off x="4749773" y="3555985"/>
            <a:ext cx="393728" cy="1608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100" kern="0" spc="300" dirty="0" smtClean="0">
                <a:solidFill>
                  <a:srgbClr val="000000"/>
                </a:solidFill>
                <a:latin typeface="Arial" charset="0"/>
              </a:rPr>
              <a:t>AAA</a:t>
            </a:r>
            <a:endParaRPr lang="en-US" sz="1100" kern="0" spc="300" dirty="0">
              <a:solidFill>
                <a:srgbClr val="000000"/>
              </a:solidFill>
              <a:latin typeface="Symbol Std"/>
              <a:cs typeface="Symbol Std"/>
            </a:endParaRPr>
          </a:p>
        </p:txBody>
      </p:sp>
      <p:sp>
        <p:nvSpPr>
          <p:cNvPr id="40" name="Text Box 31"/>
          <p:cNvSpPr txBox="1">
            <a:spLocks noChangeArrowheads="1"/>
          </p:cNvSpPr>
          <p:nvPr/>
        </p:nvSpPr>
        <p:spPr bwMode="auto">
          <a:xfrm>
            <a:off x="5232373" y="3560219"/>
            <a:ext cx="393728" cy="1608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100" kern="0" spc="300" dirty="0" smtClean="0">
                <a:solidFill>
                  <a:srgbClr val="000000"/>
                </a:solidFill>
                <a:latin typeface="Arial" charset="0"/>
              </a:rPr>
              <a:t>AAA</a:t>
            </a:r>
            <a:endParaRPr lang="en-US" sz="1100" kern="0" spc="300" dirty="0">
              <a:solidFill>
                <a:srgbClr val="000000"/>
              </a:solidFill>
              <a:latin typeface="Symbol Std"/>
              <a:cs typeface="Symbol Std"/>
            </a:endParaRPr>
          </a:p>
        </p:txBody>
      </p:sp>
      <p:sp>
        <p:nvSpPr>
          <p:cNvPr id="41" name="Text Box 31"/>
          <p:cNvSpPr txBox="1">
            <a:spLocks noChangeArrowheads="1"/>
          </p:cNvSpPr>
          <p:nvPr/>
        </p:nvSpPr>
        <p:spPr bwMode="auto">
          <a:xfrm>
            <a:off x="4754006" y="2561153"/>
            <a:ext cx="660427" cy="1524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100" kern="0" spc="440" dirty="0" smtClean="0">
                <a:solidFill>
                  <a:srgbClr val="000000"/>
                </a:solidFill>
                <a:latin typeface="Arial" charset="0"/>
              </a:rPr>
              <a:t>TTTTT</a:t>
            </a:r>
            <a:endParaRPr lang="en-US" sz="1100" kern="0" spc="440" dirty="0">
              <a:solidFill>
                <a:srgbClr val="000000"/>
              </a:solidFill>
              <a:latin typeface="Symbol Std"/>
              <a:cs typeface="Symbol Std"/>
            </a:endParaRPr>
          </a:p>
        </p:txBody>
      </p:sp>
      <p:sp>
        <p:nvSpPr>
          <p:cNvPr id="42" name="Text Box 31"/>
          <p:cNvSpPr txBox="1">
            <a:spLocks noChangeArrowheads="1"/>
          </p:cNvSpPr>
          <p:nvPr/>
        </p:nvSpPr>
        <p:spPr bwMode="auto">
          <a:xfrm>
            <a:off x="4754014" y="3750721"/>
            <a:ext cx="660427" cy="1524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100" kern="0" spc="440" dirty="0" smtClean="0">
                <a:solidFill>
                  <a:srgbClr val="000000"/>
                </a:solidFill>
                <a:latin typeface="Arial" charset="0"/>
              </a:rPr>
              <a:t>TTTTT</a:t>
            </a:r>
            <a:endParaRPr lang="en-US" sz="1100" kern="0" spc="440" dirty="0">
              <a:solidFill>
                <a:srgbClr val="000000"/>
              </a:solidFill>
              <a:latin typeface="Symbol Std"/>
              <a:cs typeface="Symbol Std"/>
            </a:endParaRPr>
          </a:p>
        </p:txBody>
      </p:sp>
      <p:sp>
        <p:nvSpPr>
          <p:cNvPr id="43" name="Text Box 31"/>
          <p:cNvSpPr txBox="1">
            <a:spLocks noChangeArrowheads="1"/>
          </p:cNvSpPr>
          <p:nvPr/>
        </p:nvSpPr>
        <p:spPr bwMode="auto">
          <a:xfrm>
            <a:off x="2937934" y="4694770"/>
            <a:ext cx="156632" cy="207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500" dirty="0" smtClean="0">
                <a:solidFill>
                  <a:srgbClr val="000000"/>
                </a:solidFill>
                <a:latin typeface="Arial" charset="0"/>
              </a:rPr>
              <a:t>5</a:t>
            </a:r>
            <a:r>
              <a:rPr lang="en-US" sz="1500" dirty="0" smtClean="0">
                <a:solidFill>
                  <a:srgbClr val="000000"/>
                </a:solidFill>
                <a:latin typeface="Symbol Std"/>
                <a:cs typeface="Symbol Std"/>
              </a:rPr>
              <a:t>′</a:t>
            </a:r>
            <a:endParaRPr lang="en-US" sz="1500" dirty="0">
              <a:solidFill>
                <a:srgbClr val="000000"/>
              </a:solidFill>
              <a:latin typeface="Symbol Std"/>
              <a:cs typeface="Symbol Std"/>
            </a:endParaRPr>
          </a:p>
        </p:txBody>
      </p:sp>
      <p:sp>
        <p:nvSpPr>
          <p:cNvPr id="44" name="Text Box 31"/>
          <p:cNvSpPr txBox="1">
            <a:spLocks noChangeArrowheads="1"/>
          </p:cNvSpPr>
          <p:nvPr/>
        </p:nvSpPr>
        <p:spPr bwMode="auto">
          <a:xfrm>
            <a:off x="2942168" y="4872574"/>
            <a:ext cx="156632" cy="207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500" dirty="0" smtClean="0">
                <a:solidFill>
                  <a:srgbClr val="000000"/>
                </a:solidFill>
                <a:latin typeface="Arial" charset="0"/>
              </a:rPr>
              <a:t>3</a:t>
            </a:r>
            <a:r>
              <a:rPr lang="en-US" sz="1500" dirty="0" smtClean="0">
                <a:solidFill>
                  <a:srgbClr val="000000"/>
                </a:solidFill>
                <a:latin typeface="Symbol Std"/>
                <a:cs typeface="Symbol Std"/>
              </a:rPr>
              <a:t>′</a:t>
            </a:r>
            <a:endParaRPr lang="en-US" sz="1500" dirty="0">
              <a:solidFill>
                <a:srgbClr val="000000"/>
              </a:solidFill>
              <a:latin typeface="Symbol Std"/>
              <a:cs typeface="Symbol Std"/>
            </a:endParaRPr>
          </a:p>
        </p:txBody>
      </p:sp>
      <p:sp>
        <p:nvSpPr>
          <p:cNvPr id="45" name="Text Box 31"/>
          <p:cNvSpPr txBox="1">
            <a:spLocks noChangeArrowheads="1"/>
          </p:cNvSpPr>
          <p:nvPr/>
        </p:nvSpPr>
        <p:spPr bwMode="auto">
          <a:xfrm>
            <a:off x="5528732" y="4872572"/>
            <a:ext cx="156632" cy="207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500" dirty="0" smtClean="0">
                <a:solidFill>
                  <a:srgbClr val="000000"/>
                </a:solidFill>
                <a:latin typeface="Arial" charset="0"/>
              </a:rPr>
              <a:t>5</a:t>
            </a:r>
            <a:r>
              <a:rPr lang="en-US" sz="1500" dirty="0" smtClean="0">
                <a:solidFill>
                  <a:srgbClr val="000000"/>
                </a:solidFill>
                <a:latin typeface="Symbol Std"/>
                <a:cs typeface="Symbol Std"/>
              </a:rPr>
              <a:t>′</a:t>
            </a:r>
            <a:endParaRPr lang="en-US" sz="1500" dirty="0">
              <a:solidFill>
                <a:srgbClr val="000000"/>
              </a:solidFill>
              <a:latin typeface="Symbol Std"/>
              <a:cs typeface="Symbol Std"/>
            </a:endParaRPr>
          </a:p>
        </p:txBody>
      </p:sp>
      <p:sp>
        <p:nvSpPr>
          <p:cNvPr id="46" name="Text Box 31"/>
          <p:cNvSpPr txBox="1">
            <a:spLocks noChangeArrowheads="1"/>
          </p:cNvSpPr>
          <p:nvPr/>
        </p:nvSpPr>
        <p:spPr bwMode="auto">
          <a:xfrm>
            <a:off x="4343398" y="4703240"/>
            <a:ext cx="156632" cy="207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500" dirty="0" smtClean="0">
                <a:solidFill>
                  <a:srgbClr val="000000"/>
                </a:solidFill>
                <a:latin typeface="Arial" charset="0"/>
              </a:rPr>
              <a:t>3</a:t>
            </a:r>
            <a:r>
              <a:rPr lang="en-US" sz="1500" dirty="0" smtClean="0">
                <a:solidFill>
                  <a:srgbClr val="000000"/>
                </a:solidFill>
                <a:latin typeface="Symbol Std"/>
                <a:cs typeface="Symbol Std"/>
              </a:rPr>
              <a:t>′</a:t>
            </a:r>
            <a:endParaRPr lang="en-US" sz="1500" dirty="0">
              <a:solidFill>
                <a:srgbClr val="000000"/>
              </a:solidFill>
              <a:latin typeface="Symbol Std"/>
              <a:cs typeface="Symbol Std"/>
            </a:endParaRPr>
          </a:p>
        </p:txBody>
      </p:sp>
      <p:sp>
        <p:nvSpPr>
          <p:cNvPr id="47" name="Text Box 31"/>
          <p:cNvSpPr txBox="1">
            <a:spLocks noChangeArrowheads="1"/>
          </p:cNvSpPr>
          <p:nvPr/>
        </p:nvSpPr>
        <p:spPr bwMode="auto">
          <a:xfrm>
            <a:off x="2584489" y="5148962"/>
            <a:ext cx="1272073" cy="5237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800" dirty="0" smtClean="0">
                <a:solidFill>
                  <a:srgbClr val="000000"/>
                </a:solidFill>
                <a:latin typeface="Arial" charset="0"/>
              </a:rPr>
              <a:t>DNA </a:t>
            </a:r>
            <a:br>
              <a:rPr lang="en-US" sz="1800" dirty="0" smtClean="0">
                <a:solidFill>
                  <a:srgbClr val="000000"/>
                </a:solidFill>
                <a:latin typeface="Arial" charset="0"/>
              </a:rPr>
            </a:br>
            <a:r>
              <a:rPr lang="en-US" sz="1800" dirty="0" smtClean="0">
                <a:solidFill>
                  <a:srgbClr val="000000"/>
                </a:solidFill>
                <a:latin typeface="Arial" charset="0"/>
              </a:rPr>
              <a:t>polymerase</a:t>
            </a:r>
            <a:endParaRPr lang="en-US" sz="1800" dirty="0">
              <a:solidFill>
                <a:srgbClr val="000000"/>
              </a:solidFill>
              <a:latin typeface="Arial" charset="0"/>
            </a:endParaRPr>
          </a:p>
        </p:txBody>
      </p:sp>
      <p:sp>
        <p:nvSpPr>
          <p:cNvPr id="48" name="Text Box 31"/>
          <p:cNvSpPr txBox="1">
            <a:spLocks noChangeArrowheads="1"/>
          </p:cNvSpPr>
          <p:nvPr/>
        </p:nvSpPr>
        <p:spPr bwMode="auto">
          <a:xfrm>
            <a:off x="3009901" y="5952071"/>
            <a:ext cx="156632" cy="207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500" dirty="0" smtClean="0">
                <a:solidFill>
                  <a:srgbClr val="000000"/>
                </a:solidFill>
                <a:latin typeface="Arial" charset="0"/>
              </a:rPr>
              <a:t>5</a:t>
            </a:r>
            <a:r>
              <a:rPr lang="en-US" sz="1500" dirty="0" smtClean="0">
                <a:solidFill>
                  <a:srgbClr val="000000"/>
                </a:solidFill>
                <a:latin typeface="Symbol Std"/>
                <a:cs typeface="Symbol Std"/>
              </a:rPr>
              <a:t>′</a:t>
            </a:r>
            <a:endParaRPr lang="en-US" sz="1500" dirty="0">
              <a:solidFill>
                <a:srgbClr val="000000"/>
              </a:solidFill>
              <a:latin typeface="Symbol Std"/>
              <a:cs typeface="Symbol Std"/>
            </a:endParaRPr>
          </a:p>
        </p:txBody>
      </p:sp>
      <p:sp>
        <p:nvSpPr>
          <p:cNvPr id="49" name="Text Box 31"/>
          <p:cNvSpPr txBox="1">
            <a:spLocks noChangeArrowheads="1"/>
          </p:cNvSpPr>
          <p:nvPr/>
        </p:nvSpPr>
        <p:spPr bwMode="auto">
          <a:xfrm>
            <a:off x="3014135" y="6129875"/>
            <a:ext cx="156632" cy="207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500" dirty="0" smtClean="0">
                <a:solidFill>
                  <a:srgbClr val="000000"/>
                </a:solidFill>
                <a:latin typeface="Arial" charset="0"/>
              </a:rPr>
              <a:t>3</a:t>
            </a:r>
            <a:r>
              <a:rPr lang="en-US" sz="1500" dirty="0" smtClean="0">
                <a:solidFill>
                  <a:srgbClr val="000000"/>
                </a:solidFill>
                <a:latin typeface="Symbol Std"/>
                <a:cs typeface="Symbol Std"/>
              </a:rPr>
              <a:t>′</a:t>
            </a:r>
            <a:endParaRPr lang="en-US" sz="1500" dirty="0">
              <a:solidFill>
                <a:srgbClr val="000000"/>
              </a:solidFill>
              <a:latin typeface="Symbol Std"/>
              <a:cs typeface="Symbol Std"/>
            </a:endParaRPr>
          </a:p>
        </p:txBody>
      </p:sp>
      <p:sp>
        <p:nvSpPr>
          <p:cNvPr id="50" name="Text Box 31"/>
          <p:cNvSpPr txBox="1">
            <a:spLocks noChangeArrowheads="1"/>
          </p:cNvSpPr>
          <p:nvPr/>
        </p:nvSpPr>
        <p:spPr bwMode="auto">
          <a:xfrm>
            <a:off x="5528733" y="6121408"/>
            <a:ext cx="156632" cy="207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500" dirty="0" smtClean="0">
                <a:solidFill>
                  <a:srgbClr val="000000"/>
                </a:solidFill>
                <a:latin typeface="Arial" charset="0"/>
              </a:rPr>
              <a:t>5</a:t>
            </a:r>
            <a:r>
              <a:rPr lang="en-US" sz="1500" dirty="0" smtClean="0">
                <a:solidFill>
                  <a:srgbClr val="000000"/>
                </a:solidFill>
                <a:latin typeface="Symbol Std"/>
                <a:cs typeface="Symbol Std"/>
              </a:rPr>
              <a:t>′</a:t>
            </a:r>
            <a:endParaRPr lang="en-US" sz="1500" dirty="0">
              <a:solidFill>
                <a:srgbClr val="000000"/>
              </a:solidFill>
              <a:latin typeface="Symbol Std"/>
              <a:cs typeface="Symbol Std"/>
            </a:endParaRPr>
          </a:p>
        </p:txBody>
      </p:sp>
      <p:sp>
        <p:nvSpPr>
          <p:cNvPr id="51" name="Text Box 31"/>
          <p:cNvSpPr txBox="1">
            <a:spLocks noChangeArrowheads="1"/>
          </p:cNvSpPr>
          <p:nvPr/>
        </p:nvSpPr>
        <p:spPr bwMode="auto">
          <a:xfrm>
            <a:off x="5528735" y="5952076"/>
            <a:ext cx="156632" cy="207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500" dirty="0" smtClean="0">
                <a:solidFill>
                  <a:srgbClr val="000000"/>
                </a:solidFill>
                <a:latin typeface="Arial" charset="0"/>
              </a:rPr>
              <a:t>3</a:t>
            </a:r>
            <a:r>
              <a:rPr lang="en-US" sz="1500" dirty="0" smtClean="0">
                <a:solidFill>
                  <a:srgbClr val="000000"/>
                </a:solidFill>
                <a:latin typeface="Symbol Std"/>
                <a:cs typeface="Symbol Std"/>
              </a:rPr>
              <a:t>′</a:t>
            </a:r>
            <a:endParaRPr lang="en-US" sz="1500" dirty="0">
              <a:solidFill>
                <a:srgbClr val="000000"/>
              </a:solidFill>
              <a:latin typeface="Symbol Std"/>
              <a:cs typeface="Symbol Std"/>
            </a:endParaRPr>
          </a:p>
        </p:txBody>
      </p:sp>
      <p:sp>
        <p:nvSpPr>
          <p:cNvPr id="52" name="Text Box 31"/>
          <p:cNvSpPr txBox="1">
            <a:spLocks noChangeArrowheads="1"/>
          </p:cNvSpPr>
          <p:nvPr/>
        </p:nvSpPr>
        <p:spPr bwMode="auto">
          <a:xfrm>
            <a:off x="3829091" y="6296199"/>
            <a:ext cx="723861" cy="2570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800" dirty="0" err="1" smtClean="0">
                <a:solidFill>
                  <a:srgbClr val="000000"/>
                </a:solidFill>
                <a:latin typeface="Arial" charset="0"/>
              </a:rPr>
              <a:t>cDNA</a:t>
            </a:r>
            <a:endParaRPr lang="en-US" sz="1800" dirty="0">
              <a:solidFill>
                <a:srgbClr val="000000"/>
              </a:solidFill>
              <a:latin typeface="Arial" charset="0"/>
            </a:endParaRPr>
          </a:p>
        </p:txBody>
      </p:sp>
    </p:spTree>
    <p:extLst>
      <p:ext uri="{BB962C8B-B14F-4D97-AF65-F5344CB8AC3E}">
        <p14:creationId xmlns:p14="http://schemas.microsoft.com/office/powerpoint/2010/main" val="237070933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_12RTPCRAnalysis-U.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9552" y="134112"/>
            <a:ext cx="5644896" cy="6437376"/>
          </a:xfrm>
          <a:prstGeom prst="rect">
            <a:avLst/>
          </a:prstGeom>
        </p:spPr>
      </p:pic>
      <p:sp>
        <p:nvSpPr>
          <p:cNvPr id="9217" name="Rectangle 3"/>
          <p:cNvSpPr>
            <a:spLocks noGrp="1" noChangeArrowheads="1"/>
          </p:cNvSpPr>
          <p:nvPr>
            <p:ph type="ctrTitle"/>
          </p:nvPr>
        </p:nvSpPr>
        <p:spPr bwMode="auto">
          <a:xfrm>
            <a:off x="20638" y="0"/>
            <a:ext cx="5648325" cy="30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20.12</a:t>
            </a:r>
            <a:endParaRPr lang="en-US" sz="1200" dirty="0">
              <a:latin typeface="Arial" charset="0"/>
            </a:endParaRPr>
          </a:p>
        </p:txBody>
      </p:sp>
      <p:sp>
        <p:nvSpPr>
          <p:cNvPr id="27" name="Text Box 31"/>
          <p:cNvSpPr txBox="1">
            <a:spLocks noChangeArrowheads="1"/>
          </p:cNvSpPr>
          <p:nvPr/>
        </p:nvSpPr>
        <p:spPr bwMode="auto">
          <a:xfrm>
            <a:off x="2156929" y="500753"/>
            <a:ext cx="1767371" cy="2654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err="1" smtClean="0">
                <a:solidFill>
                  <a:srgbClr val="000000"/>
                </a:solidFill>
                <a:latin typeface="Arial" charset="0"/>
              </a:rPr>
              <a:t>cDNA</a:t>
            </a:r>
            <a:r>
              <a:rPr lang="en-US" sz="1800" dirty="0" smtClean="0">
                <a:solidFill>
                  <a:srgbClr val="000000"/>
                </a:solidFill>
                <a:latin typeface="Arial" charset="0"/>
              </a:rPr>
              <a:t> synthesis</a:t>
            </a:r>
            <a:endParaRPr lang="en-US" sz="1800" dirty="0">
              <a:solidFill>
                <a:srgbClr val="000000"/>
              </a:solidFill>
              <a:latin typeface="Arial" charset="0"/>
            </a:endParaRPr>
          </a:p>
        </p:txBody>
      </p:sp>
      <p:cxnSp>
        <p:nvCxnSpPr>
          <p:cNvPr id="6" name="Straight Connector 5"/>
          <p:cNvCxnSpPr/>
          <p:nvPr/>
        </p:nvCxnSpPr>
        <p:spPr bwMode="auto">
          <a:xfrm>
            <a:off x="5131132" y="2336334"/>
            <a:ext cx="300235" cy="618533"/>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7" name="Straight Connector 6"/>
          <p:cNvCxnSpPr/>
          <p:nvPr/>
        </p:nvCxnSpPr>
        <p:spPr bwMode="auto">
          <a:xfrm flipH="1">
            <a:off x="4978401" y="2328333"/>
            <a:ext cx="160866" cy="241301"/>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9" name="Straight Connector 8"/>
          <p:cNvCxnSpPr/>
          <p:nvPr/>
        </p:nvCxnSpPr>
        <p:spPr bwMode="auto">
          <a:xfrm flipH="1">
            <a:off x="5003800" y="3022600"/>
            <a:ext cx="122767" cy="25400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11" name="Text Box 31"/>
          <p:cNvSpPr txBox="1">
            <a:spLocks noChangeArrowheads="1"/>
          </p:cNvSpPr>
          <p:nvPr/>
        </p:nvSpPr>
        <p:spPr bwMode="auto">
          <a:xfrm>
            <a:off x="5223979" y="532503"/>
            <a:ext cx="865671" cy="2548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000000"/>
                </a:solidFill>
                <a:latin typeface="Arial" charset="0"/>
              </a:rPr>
              <a:t>mRNAs</a:t>
            </a:r>
            <a:endParaRPr lang="en-US" sz="1800" dirty="0">
              <a:solidFill>
                <a:srgbClr val="000000"/>
              </a:solidFill>
              <a:latin typeface="Arial" charset="0"/>
            </a:endParaRPr>
          </a:p>
        </p:txBody>
      </p:sp>
      <p:sp>
        <p:nvSpPr>
          <p:cNvPr id="12" name="Text Box 31"/>
          <p:cNvSpPr txBox="1">
            <a:spLocks noChangeArrowheads="1"/>
          </p:cNvSpPr>
          <p:nvPr/>
        </p:nvSpPr>
        <p:spPr bwMode="auto">
          <a:xfrm>
            <a:off x="5223979" y="1694553"/>
            <a:ext cx="751371" cy="2421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err="1" smtClean="0">
                <a:solidFill>
                  <a:srgbClr val="000000"/>
                </a:solidFill>
                <a:latin typeface="Arial" charset="0"/>
              </a:rPr>
              <a:t>cDNAs</a:t>
            </a:r>
            <a:endParaRPr lang="en-US" sz="1800" dirty="0">
              <a:solidFill>
                <a:srgbClr val="000000"/>
              </a:solidFill>
              <a:latin typeface="Arial" charset="0"/>
            </a:endParaRPr>
          </a:p>
        </p:txBody>
      </p:sp>
      <p:sp>
        <p:nvSpPr>
          <p:cNvPr id="13" name="Text Box 31"/>
          <p:cNvSpPr txBox="1">
            <a:spLocks noChangeArrowheads="1"/>
          </p:cNvSpPr>
          <p:nvPr/>
        </p:nvSpPr>
        <p:spPr bwMode="auto">
          <a:xfrm>
            <a:off x="2150579" y="2291453"/>
            <a:ext cx="1951521" cy="2675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000000"/>
                </a:solidFill>
                <a:latin typeface="Arial" charset="0"/>
              </a:rPr>
              <a:t>PCR amplification</a:t>
            </a:r>
            <a:endParaRPr lang="en-US" sz="1800" dirty="0">
              <a:solidFill>
                <a:srgbClr val="000000"/>
              </a:solidFill>
              <a:latin typeface="Arial" charset="0"/>
            </a:endParaRPr>
          </a:p>
        </p:txBody>
      </p:sp>
      <p:sp>
        <p:nvSpPr>
          <p:cNvPr id="14" name="Text Box 31"/>
          <p:cNvSpPr txBox="1">
            <a:spLocks noChangeArrowheads="1"/>
          </p:cNvSpPr>
          <p:nvPr/>
        </p:nvSpPr>
        <p:spPr bwMode="auto">
          <a:xfrm>
            <a:off x="4779479" y="2069203"/>
            <a:ext cx="859321" cy="2485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000000"/>
                </a:solidFill>
                <a:latin typeface="Arial" charset="0"/>
              </a:rPr>
              <a:t>Primers</a:t>
            </a:r>
            <a:endParaRPr lang="en-US" sz="1800" dirty="0">
              <a:solidFill>
                <a:srgbClr val="000000"/>
              </a:solidFill>
              <a:latin typeface="Arial" charset="0"/>
            </a:endParaRPr>
          </a:p>
        </p:txBody>
      </p:sp>
      <p:sp>
        <p:nvSpPr>
          <p:cNvPr id="15" name="Text Box 31"/>
          <p:cNvSpPr txBox="1">
            <a:spLocks noChangeArrowheads="1"/>
          </p:cNvSpPr>
          <p:nvPr/>
        </p:nvSpPr>
        <p:spPr bwMode="auto">
          <a:xfrm>
            <a:off x="4722329" y="3224903"/>
            <a:ext cx="878371" cy="5723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lnSpc>
                <a:spcPct val="90000"/>
              </a:lnSpc>
            </a:pPr>
            <a:r>
              <a:rPr lang="en-US" sz="1800" dirty="0" smtClean="0">
                <a:solidFill>
                  <a:srgbClr val="000000"/>
                </a:solidFill>
                <a:latin typeface="Arial" charset="0"/>
              </a:rPr>
              <a:t>Specific</a:t>
            </a:r>
            <a:br>
              <a:rPr lang="en-US" sz="1800" dirty="0" smtClean="0">
                <a:solidFill>
                  <a:srgbClr val="000000"/>
                </a:solidFill>
                <a:latin typeface="Arial" charset="0"/>
              </a:rPr>
            </a:br>
            <a:r>
              <a:rPr lang="en-US" sz="1800" dirty="0" smtClean="0">
                <a:solidFill>
                  <a:srgbClr val="000000"/>
                </a:solidFill>
                <a:latin typeface="Arial" charset="0"/>
              </a:rPr>
              <a:t>gene</a:t>
            </a:r>
            <a:endParaRPr lang="en-US" sz="1800" dirty="0">
              <a:solidFill>
                <a:srgbClr val="000000"/>
              </a:solidFill>
              <a:latin typeface="Arial" charset="0"/>
            </a:endParaRPr>
          </a:p>
        </p:txBody>
      </p:sp>
      <p:sp>
        <p:nvSpPr>
          <p:cNvPr id="16" name="Text Box 31"/>
          <p:cNvSpPr txBox="1">
            <a:spLocks noChangeArrowheads="1"/>
          </p:cNvSpPr>
          <p:nvPr/>
        </p:nvSpPr>
        <p:spPr bwMode="auto">
          <a:xfrm>
            <a:off x="2144229" y="3821803"/>
            <a:ext cx="2122971" cy="2802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000000"/>
                </a:solidFill>
                <a:latin typeface="Arial" charset="0"/>
              </a:rPr>
              <a:t>Gel electrophoresis</a:t>
            </a:r>
            <a:endParaRPr lang="en-US" sz="1800" dirty="0">
              <a:solidFill>
                <a:srgbClr val="000000"/>
              </a:solidFill>
              <a:latin typeface="Arial" charset="0"/>
            </a:endParaRPr>
          </a:p>
        </p:txBody>
      </p:sp>
      <p:sp>
        <p:nvSpPr>
          <p:cNvPr id="17" name="Text Box 31"/>
          <p:cNvSpPr txBox="1">
            <a:spLocks noChangeArrowheads="1"/>
          </p:cNvSpPr>
          <p:nvPr/>
        </p:nvSpPr>
        <p:spPr bwMode="auto">
          <a:xfrm>
            <a:off x="1782279" y="4323453"/>
            <a:ext cx="846621" cy="2802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FF6600"/>
                </a:solidFill>
                <a:latin typeface="Arial" charset="0"/>
              </a:rPr>
              <a:t>Results</a:t>
            </a:r>
            <a:endParaRPr lang="en-US" sz="1800" dirty="0">
              <a:solidFill>
                <a:srgbClr val="FF6600"/>
              </a:solidFill>
              <a:latin typeface="Arial" charset="0"/>
            </a:endParaRPr>
          </a:p>
        </p:txBody>
      </p:sp>
      <p:sp>
        <p:nvSpPr>
          <p:cNvPr id="18" name="Text Box 31"/>
          <p:cNvSpPr txBox="1">
            <a:spLocks noChangeArrowheads="1"/>
          </p:cNvSpPr>
          <p:nvPr/>
        </p:nvSpPr>
        <p:spPr bwMode="auto">
          <a:xfrm>
            <a:off x="4912829" y="4323453"/>
            <a:ext cx="2015021" cy="2739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000000"/>
                </a:solidFill>
                <a:latin typeface="Arial" charset="0"/>
              </a:rPr>
              <a:t>Embryonic stages</a:t>
            </a:r>
            <a:endParaRPr lang="en-US" sz="1800" dirty="0">
              <a:solidFill>
                <a:srgbClr val="000000"/>
              </a:solidFill>
              <a:latin typeface="Arial" charset="0"/>
            </a:endParaRPr>
          </a:p>
        </p:txBody>
      </p:sp>
      <p:sp>
        <p:nvSpPr>
          <p:cNvPr id="19" name="Text Box 31"/>
          <p:cNvSpPr txBox="1">
            <a:spLocks noChangeArrowheads="1"/>
          </p:cNvSpPr>
          <p:nvPr/>
        </p:nvSpPr>
        <p:spPr bwMode="auto">
          <a:xfrm>
            <a:off x="4696929" y="4602853"/>
            <a:ext cx="2421421" cy="2739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kern="0" spc="1030" dirty="0" smtClean="0">
                <a:solidFill>
                  <a:srgbClr val="000000"/>
                </a:solidFill>
                <a:latin typeface="Arial" charset="0"/>
              </a:rPr>
              <a:t>1 2 3 4 5 6</a:t>
            </a:r>
            <a:endParaRPr lang="en-US" sz="1800" kern="0" spc="1030" dirty="0">
              <a:solidFill>
                <a:srgbClr val="000000"/>
              </a:solidFill>
              <a:latin typeface="Arial" charset="0"/>
            </a:endParaRPr>
          </a:p>
        </p:txBody>
      </p:sp>
      <p:sp>
        <p:nvSpPr>
          <p:cNvPr id="20" name="Text Box 31"/>
          <p:cNvSpPr txBox="1">
            <a:spLocks noChangeArrowheads="1"/>
          </p:cNvSpPr>
          <p:nvPr/>
        </p:nvSpPr>
        <p:spPr bwMode="auto">
          <a:xfrm>
            <a:off x="1801329" y="119753"/>
            <a:ext cx="1170471" cy="2612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FF6600"/>
                </a:solidFill>
                <a:latin typeface="Arial" charset="0"/>
              </a:rPr>
              <a:t>Technique</a:t>
            </a:r>
            <a:endParaRPr lang="en-US" sz="1800" dirty="0">
              <a:solidFill>
                <a:srgbClr val="FF6600"/>
              </a:solidFill>
              <a:latin typeface="Arial" charset="0"/>
            </a:endParaRPr>
          </a:p>
        </p:txBody>
      </p:sp>
      <p:grpSp>
        <p:nvGrpSpPr>
          <p:cNvPr id="8" name="Group 7"/>
          <p:cNvGrpSpPr/>
          <p:nvPr/>
        </p:nvGrpSpPr>
        <p:grpSpPr>
          <a:xfrm>
            <a:off x="1797678" y="529438"/>
            <a:ext cx="266529" cy="271049"/>
            <a:chOff x="1797678" y="529438"/>
            <a:chExt cx="266529" cy="271049"/>
          </a:xfrm>
        </p:grpSpPr>
        <p:sp>
          <p:nvSpPr>
            <p:cNvPr id="22" name="Oval 21"/>
            <p:cNvSpPr/>
            <p:nvPr/>
          </p:nvSpPr>
          <p:spPr bwMode="auto">
            <a:xfrm>
              <a:off x="1797678" y="533958"/>
              <a:ext cx="266529" cy="266529"/>
            </a:xfrm>
            <a:prstGeom prst="ellipse">
              <a:avLst/>
            </a:prstGeom>
            <a:solidFill>
              <a:srgbClr val="0093C5"/>
            </a:solidFill>
            <a:ln w="9525" cap="flat" cmpd="sng" algn="ctr">
              <a:solidFill>
                <a:srgbClr val="0093C5"/>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23" name="Text Box 31"/>
            <p:cNvSpPr txBox="1">
              <a:spLocks noChangeArrowheads="1"/>
            </p:cNvSpPr>
            <p:nvPr/>
          </p:nvSpPr>
          <p:spPr bwMode="auto">
            <a:xfrm>
              <a:off x="1808260" y="529438"/>
              <a:ext cx="242790" cy="270662"/>
            </a:xfrm>
            <a:prstGeom prst="rect">
              <a:avLst/>
            </a:prstGeom>
            <a:noFill/>
            <a:ln w="6350" cmpd="sng">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600" dirty="0" smtClean="0">
                  <a:solidFill>
                    <a:srgbClr val="FFFFFF"/>
                  </a:solidFill>
                  <a:latin typeface="Arial" charset="0"/>
                </a:rPr>
                <a:t>1</a:t>
              </a:r>
              <a:endParaRPr lang="en-US" sz="1600" dirty="0">
                <a:solidFill>
                  <a:srgbClr val="FFFFFF"/>
                </a:solidFill>
                <a:latin typeface="Arial" charset="0"/>
              </a:endParaRPr>
            </a:p>
          </p:txBody>
        </p:sp>
      </p:grpSp>
      <p:grpSp>
        <p:nvGrpSpPr>
          <p:cNvPr id="25" name="Group 24"/>
          <p:cNvGrpSpPr/>
          <p:nvPr/>
        </p:nvGrpSpPr>
        <p:grpSpPr>
          <a:xfrm>
            <a:off x="1797678" y="2307438"/>
            <a:ext cx="266529" cy="271049"/>
            <a:chOff x="1797678" y="529438"/>
            <a:chExt cx="266529" cy="271049"/>
          </a:xfrm>
        </p:grpSpPr>
        <p:sp>
          <p:nvSpPr>
            <p:cNvPr id="26" name="Oval 25"/>
            <p:cNvSpPr/>
            <p:nvPr/>
          </p:nvSpPr>
          <p:spPr bwMode="auto">
            <a:xfrm>
              <a:off x="1797678" y="533958"/>
              <a:ext cx="266529" cy="266529"/>
            </a:xfrm>
            <a:prstGeom prst="ellipse">
              <a:avLst/>
            </a:prstGeom>
            <a:solidFill>
              <a:srgbClr val="0093C5"/>
            </a:solidFill>
            <a:ln w="9525" cap="flat" cmpd="sng" algn="ctr">
              <a:solidFill>
                <a:srgbClr val="0093C5"/>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28" name="Text Box 31"/>
            <p:cNvSpPr txBox="1">
              <a:spLocks noChangeArrowheads="1"/>
            </p:cNvSpPr>
            <p:nvPr/>
          </p:nvSpPr>
          <p:spPr bwMode="auto">
            <a:xfrm>
              <a:off x="1808260" y="529438"/>
              <a:ext cx="242790" cy="270662"/>
            </a:xfrm>
            <a:prstGeom prst="rect">
              <a:avLst/>
            </a:prstGeom>
            <a:noFill/>
            <a:ln w="6350" cmpd="sng">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600" dirty="0" smtClean="0">
                  <a:solidFill>
                    <a:srgbClr val="FFFFFF"/>
                  </a:solidFill>
                  <a:latin typeface="Arial" charset="0"/>
                </a:rPr>
                <a:t>2</a:t>
              </a:r>
              <a:endParaRPr lang="en-US" sz="1600" dirty="0">
                <a:solidFill>
                  <a:srgbClr val="FFFFFF"/>
                </a:solidFill>
                <a:latin typeface="Arial" charset="0"/>
              </a:endParaRPr>
            </a:p>
          </p:txBody>
        </p:sp>
      </p:grpSp>
      <p:grpSp>
        <p:nvGrpSpPr>
          <p:cNvPr id="29" name="Group 28"/>
          <p:cNvGrpSpPr/>
          <p:nvPr/>
        </p:nvGrpSpPr>
        <p:grpSpPr>
          <a:xfrm>
            <a:off x="1797678" y="3837788"/>
            <a:ext cx="266529" cy="271049"/>
            <a:chOff x="1797678" y="529438"/>
            <a:chExt cx="266529" cy="271049"/>
          </a:xfrm>
        </p:grpSpPr>
        <p:sp>
          <p:nvSpPr>
            <p:cNvPr id="30" name="Oval 29"/>
            <p:cNvSpPr/>
            <p:nvPr/>
          </p:nvSpPr>
          <p:spPr bwMode="auto">
            <a:xfrm>
              <a:off x="1797678" y="533958"/>
              <a:ext cx="266529" cy="266529"/>
            </a:xfrm>
            <a:prstGeom prst="ellipse">
              <a:avLst/>
            </a:prstGeom>
            <a:solidFill>
              <a:srgbClr val="0093C5"/>
            </a:solidFill>
            <a:ln w="9525" cap="flat" cmpd="sng" algn="ctr">
              <a:solidFill>
                <a:srgbClr val="0093C5"/>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31" name="Text Box 31"/>
            <p:cNvSpPr txBox="1">
              <a:spLocks noChangeArrowheads="1"/>
            </p:cNvSpPr>
            <p:nvPr/>
          </p:nvSpPr>
          <p:spPr bwMode="auto">
            <a:xfrm>
              <a:off x="1808260" y="529438"/>
              <a:ext cx="242790" cy="270662"/>
            </a:xfrm>
            <a:prstGeom prst="rect">
              <a:avLst/>
            </a:prstGeom>
            <a:noFill/>
            <a:ln w="6350" cmpd="sng">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600" dirty="0" smtClean="0">
                  <a:solidFill>
                    <a:srgbClr val="FFFFFF"/>
                  </a:solidFill>
                  <a:latin typeface="Arial" charset="0"/>
                </a:rPr>
                <a:t>3</a:t>
              </a:r>
              <a:endParaRPr lang="en-US" sz="1600" dirty="0">
                <a:solidFill>
                  <a:srgbClr val="FFFFFF"/>
                </a:solidFill>
                <a:latin typeface="Arial" charset="0"/>
              </a:endParaRPr>
            </a:p>
          </p:txBody>
        </p:sp>
      </p:grpSp>
    </p:spTree>
    <p:extLst>
      <p:ext uri="{BB962C8B-B14F-4D97-AF65-F5344CB8AC3E}">
        <p14:creationId xmlns:p14="http://schemas.microsoft.com/office/powerpoint/2010/main" val="89033921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i="1" dirty="0" smtClean="0"/>
              <a:t>Studying the Expression of Interacting Groups of Genes</a:t>
            </a:r>
            <a:endParaRPr lang="en-US" i="1" dirty="0"/>
          </a:p>
        </p:txBody>
      </p:sp>
      <p:sp>
        <p:nvSpPr>
          <p:cNvPr id="4099" name="Rectangle 3"/>
          <p:cNvSpPr>
            <a:spLocks noGrp="1" noChangeArrowheads="1"/>
          </p:cNvSpPr>
          <p:nvPr>
            <p:ph idx="1"/>
          </p:nvPr>
        </p:nvSpPr>
        <p:spPr/>
        <p:txBody>
          <a:bodyPr/>
          <a:lstStyle/>
          <a:p>
            <a:r>
              <a:rPr lang="en-US" dirty="0" smtClean="0"/>
              <a:t>Automation has allowed scientists to measure the expression of thousands of genes at one time using DNA microarray assays</a:t>
            </a:r>
          </a:p>
          <a:p>
            <a:r>
              <a:rPr lang="en-US" b="1" dirty="0" smtClean="0"/>
              <a:t>DNA microarray assays </a:t>
            </a:r>
            <a:r>
              <a:rPr lang="en-US" dirty="0" smtClean="0"/>
              <a:t>compare patterns of gene expression in different tissues, at different times, or under different conditions</a:t>
            </a:r>
            <a:endParaRPr lang="en-US" dirty="0"/>
          </a:p>
        </p:txBody>
      </p:sp>
    </p:spTree>
    <p:extLst>
      <p:ext uri="{BB962C8B-B14F-4D97-AF65-F5344CB8AC3E}">
        <p14:creationId xmlns:p14="http://schemas.microsoft.com/office/powerpoint/2010/main" val="195679271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_13_MicroAssayGeneAct-U.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04" y="463550"/>
            <a:ext cx="8546592" cy="5791200"/>
          </a:xfrm>
          <a:prstGeom prst="rect">
            <a:avLst/>
          </a:prstGeom>
        </p:spPr>
      </p:pic>
      <p:sp>
        <p:nvSpPr>
          <p:cNvPr id="9217" name="Rectangle 3"/>
          <p:cNvSpPr>
            <a:spLocks noGrp="1" noChangeArrowheads="1"/>
          </p:cNvSpPr>
          <p:nvPr>
            <p:ph type="ctrTitle"/>
          </p:nvPr>
        </p:nvSpPr>
        <p:spPr bwMode="auto">
          <a:xfrm>
            <a:off x="20638" y="0"/>
            <a:ext cx="5648325" cy="30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20.13</a:t>
            </a:r>
            <a:endParaRPr lang="en-US" sz="1200" dirty="0">
              <a:latin typeface="Arial" charset="0"/>
            </a:endParaRPr>
          </a:p>
        </p:txBody>
      </p:sp>
      <p:sp>
        <p:nvSpPr>
          <p:cNvPr id="27" name="Text Box 31"/>
          <p:cNvSpPr txBox="1">
            <a:spLocks noChangeArrowheads="1"/>
          </p:cNvSpPr>
          <p:nvPr/>
        </p:nvSpPr>
        <p:spPr bwMode="auto">
          <a:xfrm>
            <a:off x="6910965" y="1034150"/>
            <a:ext cx="1928238" cy="532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000000"/>
                </a:solidFill>
                <a:latin typeface="Arial" charset="0"/>
              </a:rPr>
              <a:t>Genes expressed</a:t>
            </a:r>
            <a:br>
              <a:rPr lang="en-US" sz="1800" dirty="0" smtClean="0">
                <a:solidFill>
                  <a:srgbClr val="000000"/>
                </a:solidFill>
                <a:latin typeface="Arial" charset="0"/>
              </a:rPr>
            </a:br>
            <a:r>
              <a:rPr lang="en-US" sz="1800" dirty="0" smtClean="0">
                <a:solidFill>
                  <a:srgbClr val="000000"/>
                </a:solidFill>
                <a:latin typeface="Arial" charset="0"/>
              </a:rPr>
              <a:t>in first tissue.</a:t>
            </a:r>
            <a:endParaRPr lang="en-US" sz="1800" dirty="0">
              <a:solidFill>
                <a:srgbClr val="000000"/>
              </a:solidFill>
              <a:latin typeface="Arial" charset="0"/>
            </a:endParaRPr>
          </a:p>
        </p:txBody>
      </p:sp>
      <p:sp>
        <p:nvSpPr>
          <p:cNvPr id="7" name="Text Box 31"/>
          <p:cNvSpPr txBox="1">
            <a:spLocks noChangeArrowheads="1"/>
          </p:cNvSpPr>
          <p:nvPr/>
        </p:nvSpPr>
        <p:spPr bwMode="auto">
          <a:xfrm>
            <a:off x="6910963" y="2473483"/>
            <a:ext cx="1928238" cy="532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000000"/>
                </a:solidFill>
                <a:latin typeface="Arial" charset="0"/>
              </a:rPr>
              <a:t>Genes expressed</a:t>
            </a:r>
            <a:br>
              <a:rPr lang="en-US" sz="1800" dirty="0" smtClean="0">
                <a:solidFill>
                  <a:srgbClr val="000000"/>
                </a:solidFill>
                <a:latin typeface="Arial" charset="0"/>
              </a:rPr>
            </a:br>
            <a:r>
              <a:rPr lang="en-US" sz="1800" dirty="0" smtClean="0">
                <a:solidFill>
                  <a:srgbClr val="000000"/>
                </a:solidFill>
                <a:latin typeface="Arial" charset="0"/>
              </a:rPr>
              <a:t>in second tissue.</a:t>
            </a:r>
            <a:endParaRPr lang="en-US" sz="1800" dirty="0">
              <a:solidFill>
                <a:srgbClr val="000000"/>
              </a:solidFill>
              <a:latin typeface="Arial" charset="0"/>
            </a:endParaRPr>
          </a:p>
        </p:txBody>
      </p:sp>
      <p:sp>
        <p:nvSpPr>
          <p:cNvPr id="8" name="Text Box 31"/>
          <p:cNvSpPr txBox="1">
            <a:spLocks noChangeArrowheads="1"/>
          </p:cNvSpPr>
          <p:nvPr/>
        </p:nvSpPr>
        <p:spPr bwMode="auto">
          <a:xfrm>
            <a:off x="6919430" y="3862017"/>
            <a:ext cx="1928238" cy="532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000000"/>
                </a:solidFill>
                <a:latin typeface="Arial" charset="0"/>
              </a:rPr>
              <a:t>Genes expressed</a:t>
            </a:r>
            <a:br>
              <a:rPr lang="en-US" sz="1800" dirty="0" smtClean="0">
                <a:solidFill>
                  <a:srgbClr val="000000"/>
                </a:solidFill>
                <a:latin typeface="Arial" charset="0"/>
              </a:rPr>
            </a:br>
            <a:r>
              <a:rPr lang="en-US" sz="1800" dirty="0" smtClean="0">
                <a:solidFill>
                  <a:srgbClr val="000000"/>
                </a:solidFill>
                <a:latin typeface="Arial" charset="0"/>
              </a:rPr>
              <a:t>in both tissues.</a:t>
            </a:r>
            <a:endParaRPr lang="en-US" sz="1800" dirty="0">
              <a:solidFill>
                <a:srgbClr val="000000"/>
              </a:solidFill>
              <a:latin typeface="Arial" charset="0"/>
            </a:endParaRPr>
          </a:p>
        </p:txBody>
      </p:sp>
      <p:sp>
        <p:nvSpPr>
          <p:cNvPr id="9" name="Text Box 31"/>
          <p:cNvSpPr txBox="1">
            <a:spLocks noChangeArrowheads="1"/>
          </p:cNvSpPr>
          <p:nvPr/>
        </p:nvSpPr>
        <p:spPr bwMode="auto">
          <a:xfrm>
            <a:off x="6910964" y="5199751"/>
            <a:ext cx="1928238" cy="532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000000"/>
                </a:solidFill>
                <a:latin typeface="Arial" charset="0"/>
              </a:rPr>
              <a:t>Genes expressed</a:t>
            </a:r>
            <a:br>
              <a:rPr lang="en-US" sz="1800" dirty="0" smtClean="0">
                <a:solidFill>
                  <a:srgbClr val="000000"/>
                </a:solidFill>
                <a:latin typeface="Arial" charset="0"/>
              </a:rPr>
            </a:br>
            <a:r>
              <a:rPr lang="en-US" sz="1800" dirty="0" smtClean="0">
                <a:solidFill>
                  <a:srgbClr val="000000"/>
                </a:solidFill>
                <a:latin typeface="Arial" charset="0"/>
              </a:rPr>
              <a:t>in neither tissue.</a:t>
            </a:r>
            <a:endParaRPr lang="en-US" sz="1800" dirty="0">
              <a:solidFill>
                <a:srgbClr val="000000"/>
              </a:solidFill>
              <a:latin typeface="Arial" charset="0"/>
            </a:endParaRPr>
          </a:p>
        </p:txBody>
      </p:sp>
      <p:sp>
        <p:nvSpPr>
          <p:cNvPr id="10" name="Text Box 31"/>
          <p:cNvSpPr txBox="1">
            <a:spLocks noChangeArrowheads="1"/>
          </p:cNvSpPr>
          <p:nvPr/>
        </p:nvSpPr>
        <p:spPr bwMode="auto">
          <a:xfrm>
            <a:off x="2169629" y="5665416"/>
            <a:ext cx="1928238" cy="532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000000"/>
                </a:solidFill>
                <a:latin typeface="Arial" charset="0"/>
              </a:rPr>
              <a:t>DNA microarray</a:t>
            </a:r>
            <a:br>
              <a:rPr lang="en-US" sz="1800" dirty="0" smtClean="0">
                <a:solidFill>
                  <a:srgbClr val="000000"/>
                </a:solidFill>
                <a:latin typeface="Arial" charset="0"/>
              </a:rPr>
            </a:br>
            <a:r>
              <a:rPr lang="en-US" sz="1800" dirty="0" smtClean="0">
                <a:solidFill>
                  <a:srgbClr val="000000"/>
                </a:solidFill>
                <a:latin typeface="Arial" charset="0"/>
              </a:rPr>
              <a:t>(actual size)</a:t>
            </a:r>
            <a:endParaRPr lang="en-US" sz="1800" dirty="0">
              <a:solidFill>
                <a:srgbClr val="000000"/>
              </a:solidFill>
              <a:latin typeface="Arial" charset="0"/>
            </a:endParaRPr>
          </a:p>
        </p:txBody>
      </p:sp>
      <p:sp>
        <p:nvSpPr>
          <p:cNvPr id="11" name="Text Box 31"/>
          <p:cNvSpPr txBox="1">
            <a:spLocks noChangeArrowheads="1"/>
          </p:cNvSpPr>
          <p:nvPr/>
        </p:nvSpPr>
        <p:spPr bwMode="auto">
          <a:xfrm>
            <a:off x="340831" y="441484"/>
            <a:ext cx="5094769" cy="5829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000000"/>
                </a:solidFill>
                <a:latin typeface="Arial" charset="0"/>
              </a:rPr>
              <a:t>Each dot is a well containing identical copies</a:t>
            </a:r>
            <a:br>
              <a:rPr lang="en-US" sz="1800" dirty="0" smtClean="0">
                <a:solidFill>
                  <a:srgbClr val="000000"/>
                </a:solidFill>
                <a:latin typeface="Arial" charset="0"/>
              </a:rPr>
            </a:br>
            <a:r>
              <a:rPr lang="en-US" sz="1800" dirty="0" smtClean="0">
                <a:solidFill>
                  <a:srgbClr val="000000"/>
                </a:solidFill>
                <a:latin typeface="Arial" charset="0"/>
              </a:rPr>
              <a:t>of DNA fragments that carry a specific gene.</a:t>
            </a:r>
            <a:endParaRPr lang="en-US" sz="1800" dirty="0">
              <a:solidFill>
                <a:srgbClr val="000000"/>
              </a:solidFill>
              <a:latin typeface="Arial" charset="0"/>
            </a:endParaRPr>
          </a:p>
        </p:txBody>
      </p:sp>
      <p:cxnSp>
        <p:nvCxnSpPr>
          <p:cNvPr id="17" name="Straight Connector 16"/>
          <p:cNvCxnSpPr/>
          <p:nvPr/>
        </p:nvCxnSpPr>
        <p:spPr bwMode="auto">
          <a:xfrm flipH="1">
            <a:off x="1136652" y="1225551"/>
            <a:ext cx="831848" cy="654051"/>
          </a:xfrm>
          <a:prstGeom prst="line">
            <a:avLst/>
          </a:prstGeom>
          <a:solidFill>
            <a:schemeClr val="accent1"/>
          </a:solidFill>
          <a:ln w="2540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9" name="Straight Connector 18"/>
          <p:cNvCxnSpPr/>
          <p:nvPr/>
        </p:nvCxnSpPr>
        <p:spPr bwMode="auto">
          <a:xfrm>
            <a:off x="2330450" y="1206500"/>
            <a:ext cx="78317" cy="440267"/>
          </a:xfrm>
          <a:prstGeom prst="line">
            <a:avLst/>
          </a:prstGeom>
          <a:solidFill>
            <a:schemeClr val="accent1"/>
          </a:solidFill>
          <a:ln w="2540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23" name="Straight Connector 22"/>
          <p:cNvCxnSpPr/>
          <p:nvPr/>
        </p:nvCxnSpPr>
        <p:spPr bwMode="auto">
          <a:xfrm>
            <a:off x="2501900" y="1227667"/>
            <a:ext cx="249767" cy="283633"/>
          </a:xfrm>
          <a:prstGeom prst="line">
            <a:avLst/>
          </a:prstGeom>
          <a:solidFill>
            <a:schemeClr val="accent1"/>
          </a:solidFill>
          <a:ln w="2540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5" name="Straight Connector 14"/>
          <p:cNvCxnSpPr/>
          <p:nvPr/>
        </p:nvCxnSpPr>
        <p:spPr bwMode="auto">
          <a:xfrm flipH="1">
            <a:off x="1143001" y="971550"/>
            <a:ext cx="1155699" cy="901701"/>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3" name="Straight Connector 12"/>
          <p:cNvCxnSpPr/>
          <p:nvPr/>
        </p:nvCxnSpPr>
        <p:spPr bwMode="auto">
          <a:xfrm flipH="1" flipV="1">
            <a:off x="2292351" y="971551"/>
            <a:ext cx="114299" cy="673099"/>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6" name="Straight Connector 5"/>
          <p:cNvCxnSpPr/>
          <p:nvPr/>
        </p:nvCxnSpPr>
        <p:spPr bwMode="auto">
          <a:xfrm flipH="1" flipV="1">
            <a:off x="2298700" y="977900"/>
            <a:ext cx="449066" cy="532934"/>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37" name="Text Box 31"/>
          <p:cNvSpPr txBox="1">
            <a:spLocks noChangeArrowheads="1"/>
          </p:cNvSpPr>
          <p:nvPr/>
        </p:nvSpPr>
        <p:spPr bwMode="auto">
          <a:xfrm rot="10800000">
            <a:off x="1881763" y="5673884"/>
            <a:ext cx="234903" cy="3035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0093C5"/>
                </a:solidFill>
                <a:latin typeface="Symbol Std"/>
                <a:cs typeface="Symbol Std"/>
              </a:rPr>
              <a:t>►</a:t>
            </a:r>
            <a:endParaRPr lang="en-US" sz="1800" dirty="0">
              <a:solidFill>
                <a:srgbClr val="0093C5"/>
              </a:solidFill>
              <a:latin typeface="Arial" charset="0"/>
            </a:endParaRPr>
          </a:p>
        </p:txBody>
      </p:sp>
    </p:spTree>
    <p:extLst>
      <p:ext uri="{BB962C8B-B14F-4D97-AF65-F5344CB8AC3E}">
        <p14:creationId xmlns:p14="http://schemas.microsoft.com/office/powerpoint/2010/main" val="296116982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_13aMicroAssayGeneAct-U.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5688" y="747014"/>
            <a:ext cx="4992624" cy="5224272"/>
          </a:xfrm>
          <a:prstGeom prst="rect">
            <a:avLst/>
          </a:prstGeom>
        </p:spPr>
      </p:pic>
      <p:sp>
        <p:nvSpPr>
          <p:cNvPr id="9217" name="Rectangle 3"/>
          <p:cNvSpPr>
            <a:spLocks noGrp="1" noChangeArrowheads="1"/>
          </p:cNvSpPr>
          <p:nvPr>
            <p:ph type="ctrTitle"/>
          </p:nvPr>
        </p:nvSpPr>
        <p:spPr bwMode="auto">
          <a:xfrm>
            <a:off x="20638" y="0"/>
            <a:ext cx="5648325" cy="30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20.13a</a:t>
            </a:r>
            <a:endParaRPr lang="en-US" sz="1200" dirty="0">
              <a:latin typeface="Arial" charset="0"/>
            </a:endParaRPr>
          </a:p>
        </p:txBody>
      </p:sp>
      <p:sp>
        <p:nvSpPr>
          <p:cNvPr id="7" name="Text Box 31"/>
          <p:cNvSpPr txBox="1">
            <a:spLocks noChangeArrowheads="1"/>
          </p:cNvSpPr>
          <p:nvPr/>
        </p:nvSpPr>
        <p:spPr bwMode="auto">
          <a:xfrm>
            <a:off x="2127300" y="729351"/>
            <a:ext cx="5094769" cy="5829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000000"/>
                </a:solidFill>
                <a:latin typeface="Arial" charset="0"/>
              </a:rPr>
              <a:t>Each dot is a well containing identical copies</a:t>
            </a:r>
            <a:br>
              <a:rPr lang="en-US" sz="1800" dirty="0" smtClean="0">
                <a:solidFill>
                  <a:srgbClr val="000000"/>
                </a:solidFill>
                <a:latin typeface="Arial" charset="0"/>
              </a:rPr>
            </a:br>
            <a:r>
              <a:rPr lang="en-US" sz="1800" dirty="0" smtClean="0">
                <a:solidFill>
                  <a:srgbClr val="000000"/>
                </a:solidFill>
                <a:latin typeface="Arial" charset="0"/>
              </a:rPr>
              <a:t>of DNA fragments that carry a specific gene.</a:t>
            </a:r>
            <a:endParaRPr lang="en-US" sz="1800" dirty="0">
              <a:solidFill>
                <a:srgbClr val="000000"/>
              </a:solidFill>
              <a:latin typeface="Arial" charset="0"/>
            </a:endParaRPr>
          </a:p>
        </p:txBody>
      </p:sp>
      <p:cxnSp>
        <p:nvCxnSpPr>
          <p:cNvPr id="8" name="Straight Connector 7"/>
          <p:cNvCxnSpPr/>
          <p:nvPr/>
        </p:nvCxnSpPr>
        <p:spPr bwMode="auto">
          <a:xfrm flipH="1">
            <a:off x="2923118" y="1521884"/>
            <a:ext cx="831848" cy="654051"/>
          </a:xfrm>
          <a:prstGeom prst="line">
            <a:avLst/>
          </a:prstGeom>
          <a:solidFill>
            <a:schemeClr val="accent1"/>
          </a:solidFill>
          <a:ln w="2540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9" name="Straight Connector 8"/>
          <p:cNvCxnSpPr/>
          <p:nvPr/>
        </p:nvCxnSpPr>
        <p:spPr bwMode="auto">
          <a:xfrm>
            <a:off x="4116916" y="1502833"/>
            <a:ext cx="78317" cy="440267"/>
          </a:xfrm>
          <a:prstGeom prst="line">
            <a:avLst/>
          </a:prstGeom>
          <a:solidFill>
            <a:schemeClr val="accent1"/>
          </a:solidFill>
          <a:ln w="2540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0" name="Straight Connector 9"/>
          <p:cNvCxnSpPr/>
          <p:nvPr/>
        </p:nvCxnSpPr>
        <p:spPr bwMode="auto">
          <a:xfrm>
            <a:off x="4288366" y="1524000"/>
            <a:ext cx="249767" cy="283633"/>
          </a:xfrm>
          <a:prstGeom prst="line">
            <a:avLst/>
          </a:prstGeom>
          <a:solidFill>
            <a:schemeClr val="accent1"/>
          </a:solidFill>
          <a:ln w="2540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1" name="Straight Connector 10"/>
          <p:cNvCxnSpPr/>
          <p:nvPr/>
        </p:nvCxnSpPr>
        <p:spPr bwMode="auto">
          <a:xfrm flipH="1">
            <a:off x="2929467" y="1267883"/>
            <a:ext cx="1155699" cy="901701"/>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2" name="Straight Connector 11"/>
          <p:cNvCxnSpPr/>
          <p:nvPr/>
        </p:nvCxnSpPr>
        <p:spPr bwMode="auto">
          <a:xfrm flipH="1" flipV="1">
            <a:off x="4078817" y="1267884"/>
            <a:ext cx="114299" cy="673099"/>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3" name="Straight Connector 12"/>
          <p:cNvCxnSpPr/>
          <p:nvPr/>
        </p:nvCxnSpPr>
        <p:spPr bwMode="auto">
          <a:xfrm flipH="1" flipV="1">
            <a:off x="4085166" y="1274233"/>
            <a:ext cx="449066" cy="532934"/>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69569743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smtClean="0"/>
              <a:t> </a:t>
            </a:r>
            <a:endParaRPr lang="en-US" dirty="0"/>
          </a:p>
        </p:txBody>
      </p:sp>
      <p:sp>
        <p:nvSpPr>
          <p:cNvPr id="4099" name="Rectangle 3"/>
          <p:cNvSpPr>
            <a:spLocks noGrp="1" noChangeArrowheads="1"/>
          </p:cNvSpPr>
          <p:nvPr>
            <p:ph idx="1"/>
          </p:nvPr>
        </p:nvSpPr>
        <p:spPr/>
        <p:txBody>
          <a:bodyPr/>
          <a:lstStyle/>
          <a:p>
            <a:r>
              <a:rPr lang="en-CA" dirty="0" smtClean="0"/>
              <a:t>With rapid and inexpensive sequencing methods available, researchers can also just sequence </a:t>
            </a:r>
            <a:r>
              <a:rPr lang="en-CA" dirty="0" err="1" smtClean="0"/>
              <a:t>cDNA</a:t>
            </a:r>
            <a:r>
              <a:rPr lang="en-CA" dirty="0" smtClean="0"/>
              <a:t> samples from different </a:t>
            </a:r>
            <a:r>
              <a:rPr lang="en-CA" dirty="0" smtClean="0"/>
              <a:t>tissues </a:t>
            </a:r>
            <a:r>
              <a:rPr lang="en-CA" dirty="0" smtClean="0"/>
              <a:t>or embryonic stages to determine the gene expression differences between them</a:t>
            </a:r>
          </a:p>
          <a:p>
            <a:r>
              <a:rPr lang="en-CA" dirty="0" smtClean="0"/>
              <a:t>By uncovering gene interactions and clues to gene function DNA microarray assays may contribute to understanding of disease and suggest new diagnostic targets</a:t>
            </a:r>
            <a:endParaRPr lang="en-US" dirty="0"/>
          </a:p>
        </p:txBody>
      </p:sp>
      <p:sp>
        <p:nvSpPr>
          <p:cNvPr id="4100" name="Text Box 4"/>
          <p:cNvSpPr txBox="1">
            <a:spLocks noChangeArrowheads="1"/>
          </p:cNvSpPr>
          <p:nvPr/>
        </p:nvSpPr>
        <p:spPr bwMode="auto">
          <a:xfrm>
            <a:off x="6362700" y="5183188"/>
            <a:ext cx="16287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Geneva"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r"/>
            <a:endParaRPr lang="en-US" sz="1800"/>
          </a:p>
        </p:txBody>
      </p:sp>
    </p:spTree>
    <p:extLst>
      <p:ext uri="{BB962C8B-B14F-4D97-AF65-F5344CB8AC3E}">
        <p14:creationId xmlns:p14="http://schemas.microsoft.com/office/powerpoint/2010/main" val="257796233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smtClean="0"/>
              <a:t>Determining Gene Function</a:t>
            </a:r>
            <a:endParaRPr lang="en-US" dirty="0"/>
          </a:p>
        </p:txBody>
      </p:sp>
      <p:sp>
        <p:nvSpPr>
          <p:cNvPr id="4099" name="Rectangle 3"/>
          <p:cNvSpPr>
            <a:spLocks noGrp="1" noChangeArrowheads="1"/>
          </p:cNvSpPr>
          <p:nvPr>
            <p:ph idx="1"/>
          </p:nvPr>
        </p:nvSpPr>
        <p:spPr/>
        <p:txBody>
          <a:bodyPr/>
          <a:lstStyle/>
          <a:p>
            <a:r>
              <a:rPr lang="en-US" dirty="0" smtClean="0"/>
              <a:t>One way to determine function is to disable the gene and observe the consequences</a:t>
            </a:r>
          </a:p>
          <a:p>
            <a:r>
              <a:rPr lang="en-US" dirty="0" smtClean="0"/>
              <a:t>Using </a:t>
            </a:r>
            <a:r>
              <a:rPr lang="en-US" b="1" i="1" dirty="0" smtClean="0"/>
              <a:t>in vitro</a:t>
            </a:r>
            <a:r>
              <a:rPr lang="en-US" b="1" dirty="0" smtClean="0"/>
              <a:t> mutagenesis</a:t>
            </a:r>
            <a:r>
              <a:rPr lang="en-US" dirty="0" smtClean="0"/>
              <a:t>, mutations are introduced into a cloned gene, altering or destroying its function</a:t>
            </a:r>
          </a:p>
          <a:p>
            <a:r>
              <a:rPr lang="en-US" dirty="0" smtClean="0"/>
              <a:t>When the mutated gene is returned to the cell,</a:t>
            </a:r>
            <a:br>
              <a:rPr lang="en-US" dirty="0" smtClean="0"/>
            </a:br>
            <a:r>
              <a:rPr lang="en-US" dirty="0" smtClean="0"/>
              <a:t>the normal gene</a:t>
            </a:r>
            <a:r>
              <a:rPr lang="ja-JP" altLang="en-US" dirty="0" smtClean="0"/>
              <a:t>’</a:t>
            </a:r>
            <a:r>
              <a:rPr lang="en-US" altLang="ja-JP" dirty="0" smtClean="0"/>
              <a:t>s function might be determined by examining the mutant</a:t>
            </a:r>
            <a:r>
              <a:rPr lang="ja-JP" altLang="en-US" dirty="0" smtClean="0"/>
              <a:t>’</a:t>
            </a:r>
            <a:r>
              <a:rPr lang="en-US" altLang="ja-JP" dirty="0" smtClean="0"/>
              <a:t>s phenotype</a:t>
            </a:r>
            <a:endParaRPr lang="en-US" dirty="0"/>
          </a:p>
        </p:txBody>
      </p:sp>
      <p:sp>
        <p:nvSpPr>
          <p:cNvPr id="4100" name="Text Box 4"/>
          <p:cNvSpPr txBox="1">
            <a:spLocks noChangeArrowheads="1"/>
          </p:cNvSpPr>
          <p:nvPr/>
        </p:nvSpPr>
        <p:spPr bwMode="auto">
          <a:xfrm>
            <a:off x="6362700" y="5183188"/>
            <a:ext cx="16287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Geneva"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r"/>
            <a:endParaRPr lang="en-US" sz="1800"/>
          </a:p>
        </p:txBody>
      </p:sp>
    </p:spTree>
    <p:extLst>
      <p:ext uri="{BB962C8B-B14F-4D97-AF65-F5344CB8AC3E}">
        <p14:creationId xmlns:p14="http://schemas.microsoft.com/office/powerpoint/2010/main" val="203902796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smtClean="0"/>
              <a:t> </a:t>
            </a:r>
            <a:endParaRPr lang="en-US" dirty="0"/>
          </a:p>
        </p:txBody>
      </p:sp>
      <p:sp>
        <p:nvSpPr>
          <p:cNvPr id="4099" name="Rectangle 3"/>
          <p:cNvSpPr>
            <a:spLocks noGrp="1" noChangeArrowheads="1"/>
          </p:cNvSpPr>
          <p:nvPr>
            <p:ph idx="1"/>
          </p:nvPr>
        </p:nvSpPr>
        <p:spPr/>
        <p:txBody>
          <a:bodyPr/>
          <a:lstStyle/>
          <a:p>
            <a:r>
              <a:rPr lang="en-US" dirty="0" smtClean="0"/>
              <a:t>Gene expression can also be silenced using </a:t>
            </a:r>
            <a:r>
              <a:rPr lang="en-US" b="1" dirty="0" smtClean="0"/>
              <a:t>RNA interference </a:t>
            </a:r>
            <a:r>
              <a:rPr lang="en-US" dirty="0" smtClean="0"/>
              <a:t>(</a:t>
            </a:r>
            <a:r>
              <a:rPr lang="en-US" b="1" dirty="0" err="1" smtClean="0"/>
              <a:t>RNAi</a:t>
            </a:r>
            <a:r>
              <a:rPr lang="en-US" dirty="0" smtClean="0"/>
              <a:t>)</a:t>
            </a:r>
          </a:p>
          <a:p>
            <a:r>
              <a:rPr lang="en-US" dirty="0" smtClean="0"/>
              <a:t>Synthetic double-stranded RNA molecules matching the sequence of a particular gene are used to break down or block the gene</a:t>
            </a:r>
            <a:r>
              <a:rPr lang="ja-JP" altLang="en-US" dirty="0" smtClean="0"/>
              <a:t>’</a:t>
            </a:r>
            <a:r>
              <a:rPr lang="en-US" altLang="ja-JP" dirty="0" smtClean="0"/>
              <a:t>s mRNA</a:t>
            </a:r>
            <a:endParaRPr lang="en-US" dirty="0"/>
          </a:p>
        </p:txBody>
      </p:sp>
      <p:sp>
        <p:nvSpPr>
          <p:cNvPr id="4100" name="Text Box 4"/>
          <p:cNvSpPr txBox="1">
            <a:spLocks noChangeArrowheads="1"/>
          </p:cNvSpPr>
          <p:nvPr/>
        </p:nvSpPr>
        <p:spPr bwMode="auto">
          <a:xfrm>
            <a:off x="6362700" y="5183188"/>
            <a:ext cx="16287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Geneva"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r"/>
            <a:endParaRPr lang="en-US" sz="1800"/>
          </a:p>
        </p:txBody>
      </p:sp>
    </p:spTree>
    <p:extLst>
      <p:ext uri="{BB962C8B-B14F-4D97-AF65-F5344CB8AC3E}">
        <p14:creationId xmlns:p14="http://schemas.microsoft.com/office/powerpoint/2010/main" val="115054700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smtClean="0"/>
              <a:t> </a:t>
            </a:r>
            <a:endParaRPr lang="en-US" dirty="0"/>
          </a:p>
        </p:txBody>
      </p:sp>
      <p:sp>
        <p:nvSpPr>
          <p:cNvPr id="4099" name="Rectangle 3"/>
          <p:cNvSpPr>
            <a:spLocks noGrp="1" noChangeArrowheads="1"/>
          </p:cNvSpPr>
          <p:nvPr>
            <p:ph idx="1"/>
          </p:nvPr>
        </p:nvSpPr>
        <p:spPr/>
        <p:txBody>
          <a:bodyPr/>
          <a:lstStyle/>
          <a:p>
            <a:r>
              <a:rPr lang="en-US" dirty="0" smtClean="0"/>
              <a:t>In humans, researchers analyze the genomes of many people with a certain genetic condition to try to find nucleotide changes specific to the condition</a:t>
            </a:r>
          </a:p>
          <a:p>
            <a:r>
              <a:rPr lang="en-US" dirty="0" smtClean="0"/>
              <a:t>These genome-wide association studies test for genetic markers, sequences that vary among individuals</a:t>
            </a:r>
          </a:p>
          <a:p>
            <a:r>
              <a:rPr lang="en-US" b="1" dirty="0" smtClean="0"/>
              <a:t>SNPs</a:t>
            </a:r>
            <a:r>
              <a:rPr lang="en-US" dirty="0" smtClean="0"/>
              <a:t> (</a:t>
            </a:r>
            <a:r>
              <a:rPr lang="en-US" b="1" dirty="0" smtClean="0"/>
              <a:t>single nucleotide polymorphisms</a:t>
            </a:r>
            <a:r>
              <a:rPr lang="en-US" dirty="0" smtClean="0"/>
              <a:t>), single nucleotide </a:t>
            </a:r>
            <a:r>
              <a:rPr lang="en-US" dirty="0" smtClean="0"/>
              <a:t>variants, </a:t>
            </a:r>
            <a:r>
              <a:rPr lang="en-US" dirty="0" smtClean="0"/>
              <a:t>are among the most useful genetic markers</a:t>
            </a:r>
            <a:endParaRPr lang="en-US" dirty="0"/>
          </a:p>
        </p:txBody>
      </p:sp>
      <p:sp>
        <p:nvSpPr>
          <p:cNvPr id="4100" name="Text Box 4"/>
          <p:cNvSpPr txBox="1">
            <a:spLocks noChangeArrowheads="1"/>
          </p:cNvSpPr>
          <p:nvPr/>
        </p:nvSpPr>
        <p:spPr bwMode="auto">
          <a:xfrm>
            <a:off x="6362700" y="5183188"/>
            <a:ext cx="16287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Geneva"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r"/>
            <a:endParaRPr lang="en-US" sz="1800"/>
          </a:p>
        </p:txBody>
      </p:sp>
    </p:spTree>
    <p:extLst>
      <p:ext uri="{BB962C8B-B14F-4D97-AF65-F5344CB8AC3E}">
        <p14:creationId xmlns:p14="http://schemas.microsoft.com/office/powerpoint/2010/main" val="411004211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smtClean="0"/>
              <a:t> </a:t>
            </a:r>
            <a:endParaRPr lang="en-US" dirty="0"/>
          </a:p>
        </p:txBody>
      </p:sp>
      <p:sp>
        <p:nvSpPr>
          <p:cNvPr id="4099" name="Rectangle 3"/>
          <p:cNvSpPr>
            <a:spLocks noGrp="1" noChangeArrowheads="1"/>
          </p:cNvSpPr>
          <p:nvPr>
            <p:ph idx="1"/>
          </p:nvPr>
        </p:nvSpPr>
        <p:spPr/>
        <p:txBody>
          <a:bodyPr/>
          <a:lstStyle/>
          <a:p>
            <a:r>
              <a:rPr lang="en-US" smtClean="0"/>
              <a:t>SNP variants that are found frequently associated with a particular inherited disorder alert researchers to the most likely location for the disease-causing gene</a:t>
            </a:r>
          </a:p>
          <a:p>
            <a:r>
              <a:rPr lang="en-US" smtClean="0"/>
              <a:t>SNPs are rarely directly involved in the disease; they are most often in noncoding regions of the genome</a:t>
            </a:r>
            <a:endParaRPr lang="en-US" dirty="0"/>
          </a:p>
        </p:txBody>
      </p:sp>
      <p:sp>
        <p:nvSpPr>
          <p:cNvPr id="4100" name="Text Box 4"/>
          <p:cNvSpPr txBox="1">
            <a:spLocks noChangeArrowheads="1"/>
          </p:cNvSpPr>
          <p:nvPr/>
        </p:nvSpPr>
        <p:spPr bwMode="auto">
          <a:xfrm>
            <a:off x="6362700" y="5183188"/>
            <a:ext cx="16287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Geneva"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r"/>
            <a:endParaRPr lang="en-US" sz="1800"/>
          </a:p>
        </p:txBody>
      </p:sp>
    </p:spTree>
    <p:extLst>
      <p:ext uri="{BB962C8B-B14F-4D97-AF65-F5344CB8AC3E}">
        <p14:creationId xmlns:p14="http://schemas.microsoft.com/office/powerpoint/2010/main" val="39851986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_02_SequencingMachines-U.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7440" y="134112"/>
            <a:ext cx="4389120" cy="6437376"/>
          </a:xfrm>
          <a:prstGeom prst="rect">
            <a:avLst/>
          </a:prstGeom>
        </p:spPr>
      </p:pic>
      <p:sp>
        <p:nvSpPr>
          <p:cNvPr id="9217" name="Rectangle 3"/>
          <p:cNvSpPr>
            <a:spLocks noGrp="1" noChangeArrowheads="1"/>
          </p:cNvSpPr>
          <p:nvPr>
            <p:ph type="ctrTitle"/>
          </p:nvPr>
        </p:nvSpPr>
        <p:spPr bwMode="auto">
          <a:xfrm>
            <a:off x="20638" y="0"/>
            <a:ext cx="5648325" cy="30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20.2</a:t>
            </a:r>
            <a:endParaRPr lang="en-US" sz="1200" dirty="0">
              <a:latin typeface="Arial" charset="0"/>
            </a:endParaRPr>
          </a:p>
        </p:txBody>
      </p:sp>
      <p:sp>
        <p:nvSpPr>
          <p:cNvPr id="27" name="Text Box 31"/>
          <p:cNvSpPr txBox="1">
            <a:spLocks noChangeArrowheads="1"/>
          </p:cNvSpPr>
          <p:nvPr/>
        </p:nvSpPr>
        <p:spPr bwMode="auto">
          <a:xfrm>
            <a:off x="2423561" y="2989909"/>
            <a:ext cx="3499560" cy="2676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700" dirty="0" smtClean="0">
                <a:solidFill>
                  <a:srgbClr val="000000"/>
                </a:solidFill>
                <a:latin typeface="Arial" charset="0"/>
              </a:rPr>
              <a:t>(a) Standard sequencing machine</a:t>
            </a:r>
            <a:endParaRPr lang="en-US" sz="1700" dirty="0">
              <a:solidFill>
                <a:srgbClr val="000000"/>
              </a:solidFill>
              <a:latin typeface="Arial" charset="0"/>
            </a:endParaRPr>
          </a:p>
        </p:txBody>
      </p:sp>
      <p:sp>
        <p:nvSpPr>
          <p:cNvPr id="7" name="Text Box 31"/>
          <p:cNvSpPr txBox="1">
            <a:spLocks noChangeArrowheads="1"/>
          </p:cNvSpPr>
          <p:nvPr/>
        </p:nvSpPr>
        <p:spPr bwMode="auto">
          <a:xfrm>
            <a:off x="2411159" y="6254403"/>
            <a:ext cx="4355351" cy="270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700" dirty="0" smtClean="0">
                <a:solidFill>
                  <a:srgbClr val="000000"/>
                </a:solidFill>
                <a:latin typeface="Arial" charset="0"/>
              </a:rPr>
              <a:t>(b) Next-generation sequencing machines</a:t>
            </a:r>
            <a:endParaRPr lang="en-US" sz="1700" dirty="0">
              <a:solidFill>
                <a:srgbClr val="000000"/>
              </a:solidFill>
              <a:latin typeface="Arial" charset="0"/>
            </a:endParaRPr>
          </a:p>
        </p:txBody>
      </p:sp>
    </p:spTree>
    <p:extLst>
      <p:ext uri="{BB962C8B-B14F-4D97-AF65-F5344CB8AC3E}">
        <p14:creationId xmlns:p14="http://schemas.microsoft.com/office/powerpoint/2010/main" val="128387945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_14SNPs-U.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04" y="1393190"/>
            <a:ext cx="8546592" cy="3931920"/>
          </a:xfrm>
          <a:prstGeom prst="rect">
            <a:avLst/>
          </a:prstGeom>
        </p:spPr>
      </p:pic>
      <p:sp>
        <p:nvSpPr>
          <p:cNvPr id="9217" name="Rectangle 3"/>
          <p:cNvSpPr>
            <a:spLocks noGrp="1" noChangeArrowheads="1"/>
          </p:cNvSpPr>
          <p:nvPr>
            <p:ph type="ctrTitle"/>
          </p:nvPr>
        </p:nvSpPr>
        <p:spPr bwMode="auto">
          <a:xfrm>
            <a:off x="20638" y="0"/>
            <a:ext cx="5648325" cy="30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20.14</a:t>
            </a:r>
            <a:endParaRPr lang="en-US" sz="1200" dirty="0">
              <a:latin typeface="Arial" charset="0"/>
            </a:endParaRPr>
          </a:p>
        </p:txBody>
      </p:sp>
      <p:sp>
        <p:nvSpPr>
          <p:cNvPr id="27" name="Text Box 31"/>
          <p:cNvSpPr txBox="1">
            <a:spLocks noChangeArrowheads="1"/>
          </p:cNvSpPr>
          <p:nvPr/>
        </p:nvSpPr>
        <p:spPr bwMode="auto">
          <a:xfrm>
            <a:off x="340830" y="1694555"/>
            <a:ext cx="590504" cy="3120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200" dirty="0" smtClean="0">
                <a:solidFill>
                  <a:srgbClr val="000000"/>
                </a:solidFill>
                <a:latin typeface="Arial" charset="0"/>
              </a:rPr>
              <a:t>DNA</a:t>
            </a:r>
            <a:endParaRPr lang="en-US" sz="2200" dirty="0">
              <a:solidFill>
                <a:srgbClr val="000000"/>
              </a:solidFill>
              <a:latin typeface="Arial" charset="0"/>
            </a:endParaRPr>
          </a:p>
        </p:txBody>
      </p:sp>
      <p:cxnSp>
        <p:nvCxnSpPr>
          <p:cNvPr id="6" name="Straight Connector 5"/>
          <p:cNvCxnSpPr/>
          <p:nvPr/>
        </p:nvCxnSpPr>
        <p:spPr bwMode="auto">
          <a:xfrm flipV="1">
            <a:off x="3425099" y="2294467"/>
            <a:ext cx="613501" cy="63030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7" name="Straight Connector 6"/>
          <p:cNvCxnSpPr/>
          <p:nvPr/>
        </p:nvCxnSpPr>
        <p:spPr bwMode="auto">
          <a:xfrm flipH="1" flipV="1">
            <a:off x="3437467" y="2921000"/>
            <a:ext cx="605698" cy="875834"/>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9" name="Text Box 31"/>
          <p:cNvSpPr txBox="1">
            <a:spLocks noChangeArrowheads="1"/>
          </p:cNvSpPr>
          <p:nvPr/>
        </p:nvSpPr>
        <p:spPr bwMode="auto">
          <a:xfrm>
            <a:off x="2779230" y="2735953"/>
            <a:ext cx="590504" cy="3120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200" dirty="0" smtClean="0">
                <a:solidFill>
                  <a:srgbClr val="000000"/>
                </a:solidFill>
                <a:latin typeface="Arial" charset="0"/>
              </a:rPr>
              <a:t>SNP</a:t>
            </a:r>
            <a:endParaRPr lang="en-US" sz="2200" dirty="0">
              <a:solidFill>
                <a:srgbClr val="000000"/>
              </a:solidFill>
              <a:latin typeface="Arial" charset="0"/>
            </a:endParaRPr>
          </a:p>
        </p:txBody>
      </p:sp>
      <p:sp>
        <p:nvSpPr>
          <p:cNvPr id="10" name="Text Box 31"/>
          <p:cNvSpPr txBox="1">
            <a:spLocks noChangeArrowheads="1"/>
          </p:cNvSpPr>
          <p:nvPr/>
        </p:nvSpPr>
        <p:spPr bwMode="auto">
          <a:xfrm>
            <a:off x="5370030" y="2329554"/>
            <a:ext cx="1741970" cy="3289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200" dirty="0" smtClean="0">
                <a:solidFill>
                  <a:srgbClr val="000000"/>
                </a:solidFill>
                <a:latin typeface="Arial" charset="0"/>
              </a:rPr>
              <a:t>Normal allele</a:t>
            </a:r>
            <a:endParaRPr lang="en-US" sz="2200" dirty="0">
              <a:solidFill>
                <a:srgbClr val="000000"/>
              </a:solidFill>
              <a:latin typeface="Arial" charset="0"/>
            </a:endParaRPr>
          </a:p>
        </p:txBody>
      </p:sp>
      <p:sp>
        <p:nvSpPr>
          <p:cNvPr id="11" name="Text Box 31"/>
          <p:cNvSpPr txBox="1">
            <a:spLocks noChangeArrowheads="1"/>
          </p:cNvSpPr>
          <p:nvPr/>
        </p:nvSpPr>
        <p:spPr bwMode="auto">
          <a:xfrm>
            <a:off x="5132963" y="4666355"/>
            <a:ext cx="2216103" cy="67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2200" dirty="0" smtClean="0">
                <a:solidFill>
                  <a:srgbClr val="000000"/>
                </a:solidFill>
                <a:latin typeface="Arial" charset="0"/>
              </a:rPr>
              <a:t>Disease-causing</a:t>
            </a:r>
            <a:br>
              <a:rPr lang="en-US" sz="2200" dirty="0" smtClean="0">
                <a:solidFill>
                  <a:srgbClr val="000000"/>
                </a:solidFill>
                <a:latin typeface="Arial" charset="0"/>
              </a:rPr>
            </a:br>
            <a:r>
              <a:rPr lang="en-US" sz="2200" dirty="0" smtClean="0">
                <a:solidFill>
                  <a:srgbClr val="000000"/>
                </a:solidFill>
                <a:latin typeface="Arial" charset="0"/>
              </a:rPr>
              <a:t>allele</a:t>
            </a:r>
            <a:endParaRPr lang="en-US" sz="2200" dirty="0">
              <a:solidFill>
                <a:srgbClr val="000000"/>
              </a:solidFill>
              <a:latin typeface="Arial" charset="0"/>
            </a:endParaRPr>
          </a:p>
        </p:txBody>
      </p:sp>
      <p:sp>
        <p:nvSpPr>
          <p:cNvPr id="12" name="Text Box 31"/>
          <p:cNvSpPr txBox="1">
            <a:spLocks noChangeArrowheads="1"/>
          </p:cNvSpPr>
          <p:nvPr/>
        </p:nvSpPr>
        <p:spPr bwMode="auto">
          <a:xfrm>
            <a:off x="4066167" y="1415154"/>
            <a:ext cx="285704" cy="3374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200" dirty="0">
                <a:solidFill>
                  <a:srgbClr val="000000"/>
                </a:solidFill>
                <a:latin typeface="Arial" charset="0"/>
              </a:rPr>
              <a:t>A</a:t>
            </a:r>
          </a:p>
        </p:txBody>
      </p:sp>
      <p:sp>
        <p:nvSpPr>
          <p:cNvPr id="13" name="Text Box 31"/>
          <p:cNvSpPr txBox="1">
            <a:spLocks noChangeArrowheads="1"/>
          </p:cNvSpPr>
          <p:nvPr/>
        </p:nvSpPr>
        <p:spPr bwMode="auto">
          <a:xfrm>
            <a:off x="4083099" y="1940088"/>
            <a:ext cx="302637" cy="320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200" dirty="0" smtClean="0">
                <a:solidFill>
                  <a:srgbClr val="000000"/>
                </a:solidFill>
                <a:latin typeface="Arial" charset="0"/>
              </a:rPr>
              <a:t>T</a:t>
            </a:r>
            <a:endParaRPr lang="en-US" sz="2200" dirty="0">
              <a:solidFill>
                <a:srgbClr val="000000"/>
              </a:solidFill>
              <a:latin typeface="Arial" charset="0"/>
            </a:endParaRPr>
          </a:p>
        </p:txBody>
      </p:sp>
      <p:sp>
        <p:nvSpPr>
          <p:cNvPr id="14" name="Text Box 31"/>
          <p:cNvSpPr txBox="1">
            <a:spLocks noChangeArrowheads="1"/>
          </p:cNvSpPr>
          <p:nvPr/>
        </p:nvSpPr>
        <p:spPr bwMode="auto">
          <a:xfrm>
            <a:off x="4066165" y="3760420"/>
            <a:ext cx="294170" cy="320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200" dirty="0" smtClean="0">
                <a:solidFill>
                  <a:srgbClr val="000000"/>
                </a:solidFill>
                <a:latin typeface="Arial" charset="0"/>
              </a:rPr>
              <a:t>C</a:t>
            </a:r>
            <a:endParaRPr lang="en-US" sz="2200" dirty="0">
              <a:solidFill>
                <a:srgbClr val="000000"/>
              </a:solidFill>
              <a:latin typeface="Arial" charset="0"/>
            </a:endParaRPr>
          </a:p>
        </p:txBody>
      </p:sp>
      <p:sp>
        <p:nvSpPr>
          <p:cNvPr id="15" name="Text Box 31"/>
          <p:cNvSpPr txBox="1">
            <a:spLocks noChangeArrowheads="1"/>
          </p:cNvSpPr>
          <p:nvPr/>
        </p:nvSpPr>
        <p:spPr bwMode="auto">
          <a:xfrm>
            <a:off x="4057697" y="4293822"/>
            <a:ext cx="277237" cy="3035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200" dirty="0" smtClean="0">
                <a:solidFill>
                  <a:srgbClr val="000000"/>
                </a:solidFill>
                <a:latin typeface="Arial" charset="0"/>
              </a:rPr>
              <a:t>G</a:t>
            </a:r>
            <a:endParaRPr lang="en-US" sz="2200" dirty="0">
              <a:solidFill>
                <a:srgbClr val="000000"/>
              </a:solidFill>
              <a:latin typeface="Arial" charset="0"/>
            </a:endParaRPr>
          </a:p>
        </p:txBody>
      </p:sp>
    </p:spTree>
    <p:extLst>
      <p:ext uri="{BB962C8B-B14F-4D97-AF65-F5344CB8AC3E}">
        <p14:creationId xmlns:p14="http://schemas.microsoft.com/office/powerpoint/2010/main" val="306063410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Concept 20.3: Cloned organisms and stem cells are useful for basic research and other applications</a:t>
            </a:r>
            <a:endParaRPr lang="en-US" dirty="0"/>
          </a:p>
        </p:txBody>
      </p:sp>
      <p:sp>
        <p:nvSpPr>
          <p:cNvPr id="3" name="Content Placeholder 2"/>
          <p:cNvSpPr>
            <a:spLocks noGrp="1"/>
          </p:cNvSpPr>
          <p:nvPr>
            <p:ph idx="1"/>
          </p:nvPr>
        </p:nvSpPr>
        <p:spPr>
          <a:xfrm>
            <a:off x="420913" y="1704974"/>
            <a:ext cx="8499249" cy="4641585"/>
          </a:xfrm>
        </p:spPr>
        <p:txBody>
          <a:bodyPr/>
          <a:lstStyle/>
          <a:p>
            <a:r>
              <a:rPr lang="en-US" dirty="0" smtClean="0"/>
              <a:t>Organismal cloning produces one or more organisms genetically identical to the </a:t>
            </a:r>
            <a:r>
              <a:rPr lang="ja-JP" altLang="en-US" dirty="0" smtClean="0"/>
              <a:t>“</a:t>
            </a:r>
            <a:r>
              <a:rPr lang="en-US" altLang="ja-JP" dirty="0" smtClean="0"/>
              <a:t>parent</a:t>
            </a:r>
            <a:r>
              <a:rPr lang="ja-JP" altLang="en-US" dirty="0" smtClean="0"/>
              <a:t>”</a:t>
            </a:r>
            <a:r>
              <a:rPr lang="en-US" altLang="ja-JP" dirty="0" smtClean="0"/>
              <a:t> that donated the single cell</a:t>
            </a:r>
          </a:p>
          <a:p>
            <a:r>
              <a:rPr lang="en-US" dirty="0" smtClean="0"/>
              <a:t>A </a:t>
            </a:r>
            <a:r>
              <a:rPr lang="en-US" b="1" dirty="0" smtClean="0"/>
              <a:t>stem cell </a:t>
            </a:r>
            <a:r>
              <a:rPr lang="en-US" dirty="0" smtClean="0"/>
              <a:t>is a relatively unspecialized cell that can reproduce itself indefinitely, or under certain conditions can differentiate into one or more types of specialized cells</a:t>
            </a:r>
            <a:endParaRPr lang="en-US" dirty="0"/>
          </a:p>
        </p:txBody>
      </p:sp>
    </p:spTree>
    <p:extLst>
      <p:ext uri="{BB962C8B-B14F-4D97-AF65-F5344CB8AC3E}">
        <p14:creationId xmlns:p14="http://schemas.microsoft.com/office/powerpoint/2010/main" val="232076668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smtClean="0"/>
              <a:t>Cloning Plants: Single-Cell Cultures</a:t>
            </a:r>
            <a:endParaRPr lang="en-US" dirty="0"/>
          </a:p>
        </p:txBody>
      </p:sp>
      <p:sp>
        <p:nvSpPr>
          <p:cNvPr id="4099" name="Rectangle 3"/>
          <p:cNvSpPr>
            <a:spLocks noGrp="1" noChangeArrowheads="1"/>
          </p:cNvSpPr>
          <p:nvPr>
            <p:ph idx="1"/>
          </p:nvPr>
        </p:nvSpPr>
        <p:spPr/>
        <p:txBody>
          <a:bodyPr/>
          <a:lstStyle/>
          <a:p>
            <a:r>
              <a:rPr lang="en-US" dirty="0" smtClean="0"/>
              <a:t>In plants, cells can dedifferentiate and then</a:t>
            </a:r>
            <a:br>
              <a:rPr lang="en-US" dirty="0" smtClean="0"/>
            </a:br>
            <a:r>
              <a:rPr lang="en-US" dirty="0" smtClean="0"/>
              <a:t>give rise to all the specialized cell types of</a:t>
            </a:r>
            <a:br>
              <a:rPr lang="en-US" dirty="0" smtClean="0"/>
            </a:br>
            <a:r>
              <a:rPr lang="en-US" dirty="0" smtClean="0"/>
              <a:t>the organism</a:t>
            </a:r>
          </a:p>
          <a:p>
            <a:r>
              <a:rPr lang="en-US" dirty="0" smtClean="0"/>
              <a:t>A </a:t>
            </a:r>
            <a:r>
              <a:rPr lang="en-US" b="1" dirty="0" smtClean="0"/>
              <a:t>totipotent</a:t>
            </a:r>
            <a:r>
              <a:rPr lang="en-US" dirty="0" smtClean="0"/>
              <a:t> cell, such as this, is one that can generate a complete new organism</a:t>
            </a:r>
          </a:p>
          <a:p>
            <a:r>
              <a:rPr lang="en-US" dirty="0" smtClean="0"/>
              <a:t>Plant cloning is used extensively in agriculture</a:t>
            </a:r>
            <a:endParaRPr lang="en-US" dirty="0"/>
          </a:p>
        </p:txBody>
      </p:sp>
      <p:sp>
        <p:nvSpPr>
          <p:cNvPr id="4100" name="Text Box 4"/>
          <p:cNvSpPr txBox="1">
            <a:spLocks noChangeArrowheads="1"/>
          </p:cNvSpPr>
          <p:nvPr/>
        </p:nvSpPr>
        <p:spPr bwMode="auto">
          <a:xfrm>
            <a:off x="6362700" y="5183188"/>
            <a:ext cx="16287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Geneva"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r"/>
            <a:endParaRPr lang="en-US" sz="1800"/>
          </a:p>
        </p:txBody>
      </p:sp>
    </p:spTree>
    <p:extLst>
      <p:ext uri="{BB962C8B-B14F-4D97-AF65-F5344CB8AC3E}">
        <p14:creationId xmlns:p14="http://schemas.microsoft.com/office/powerpoint/2010/main" val="180260097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_15CloningCarrots-U.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04" y="423672"/>
            <a:ext cx="8546592" cy="5858256"/>
          </a:xfrm>
          <a:prstGeom prst="rect">
            <a:avLst/>
          </a:prstGeom>
        </p:spPr>
      </p:pic>
      <p:sp>
        <p:nvSpPr>
          <p:cNvPr id="9217" name="Rectangle 3"/>
          <p:cNvSpPr>
            <a:spLocks noGrp="1" noChangeArrowheads="1"/>
          </p:cNvSpPr>
          <p:nvPr>
            <p:ph type="ctrTitle"/>
          </p:nvPr>
        </p:nvSpPr>
        <p:spPr bwMode="auto">
          <a:xfrm>
            <a:off x="20638" y="0"/>
            <a:ext cx="5648325" cy="30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20.15</a:t>
            </a:r>
            <a:endParaRPr lang="en-US" sz="1200" dirty="0">
              <a:latin typeface="Arial" charset="0"/>
            </a:endParaRPr>
          </a:p>
        </p:txBody>
      </p:sp>
      <p:sp>
        <p:nvSpPr>
          <p:cNvPr id="27" name="Text Box 31"/>
          <p:cNvSpPr txBox="1">
            <a:spLocks noChangeArrowheads="1"/>
          </p:cNvSpPr>
          <p:nvPr/>
        </p:nvSpPr>
        <p:spPr bwMode="auto">
          <a:xfrm>
            <a:off x="3592031" y="585417"/>
            <a:ext cx="1564171" cy="5491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000000"/>
                </a:solidFill>
                <a:latin typeface="Arial" charset="0"/>
              </a:rPr>
              <a:t>Cross section</a:t>
            </a:r>
            <a:br>
              <a:rPr lang="en-US" sz="1800" dirty="0" smtClean="0">
                <a:solidFill>
                  <a:srgbClr val="000000"/>
                </a:solidFill>
                <a:latin typeface="Arial" charset="0"/>
              </a:rPr>
            </a:br>
            <a:r>
              <a:rPr lang="en-US" sz="1800" dirty="0" smtClean="0">
                <a:solidFill>
                  <a:srgbClr val="000000"/>
                </a:solidFill>
                <a:latin typeface="Arial" charset="0"/>
              </a:rPr>
              <a:t>of carrot root</a:t>
            </a:r>
            <a:endParaRPr lang="en-US" sz="1800" dirty="0">
              <a:solidFill>
                <a:srgbClr val="000000"/>
              </a:solidFill>
              <a:latin typeface="Arial" charset="0"/>
            </a:endParaRPr>
          </a:p>
        </p:txBody>
      </p:sp>
      <p:sp>
        <p:nvSpPr>
          <p:cNvPr id="7" name="Text Box 31"/>
          <p:cNvSpPr txBox="1">
            <a:spLocks noChangeArrowheads="1"/>
          </p:cNvSpPr>
          <p:nvPr/>
        </p:nvSpPr>
        <p:spPr bwMode="auto">
          <a:xfrm>
            <a:off x="2245832" y="2126347"/>
            <a:ext cx="1225502" cy="5575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000000"/>
                </a:solidFill>
                <a:latin typeface="Arial" charset="0"/>
              </a:rPr>
              <a:t>Small</a:t>
            </a:r>
            <a:br>
              <a:rPr lang="en-US" sz="1800" dirty="0" smtClean="0">
                <a:solidFill>
                  <a:srgbClr val="000000"/>
                </a:solidFill>
                <a:latin typeface="Arial" charset="0"/>
              </a:rPr>
            </a:br>
            <a:r>
              <a:rPr lang="en-US" sz="1800" dirty="0" smtClean="0">
                <a:solidFill>
                  <a:srgbClr val="000000"/>
                </a:solidFill>
                <a:latin typeface="Arial" charset="0"/>
              </a:rPr>
              <a:t>fragments</a:t>
            </a:r>
            <a:endParaRPr lang="en-US" sz="1800" dirty="0">
              <a:solidFill>
                <a:srgbClr val="000000"/>
              </a:solidFill>
              <a:latin typeface="Arial" charset="0"/>
            </a:endParaRPr>
          </a:p>
        </p:txBody>
      </p:sp>
      <p:sp>
        <p:nvSpPr>
          <p:cNvPr id="8" name="Text Box 31"/>
          <p:cNvSpPr txBox="1">
            <a:spLocks noChangeArrowheads="1"/>
          </p:cNvSpPr>
          <p:nvPr/>
        </p:nvSpPr>
        <p:spPr bwMode="auto">
          <a:xfrm>
            <a:off x="349300" y="3921284"/>
            <a:ext cx="1496436" cy="24625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000000"/>
                </a:solidFill>
                <a:latin typeface="Arial" charset="0"/>
              </a:rPr>
              <a:t>Fragments</a:t>
            </a:r>
            <a:br>
              <a:rPr lang="en-US" sz="1800" dirty="0" smtClean="0">
                <a:solidFill>
                  <a:srgbClr val="000000"/>
                </a:solidFill>
                <a:latin typeface="Arial" charset="0"/>
              </a:rPr>
            </a:br>
            <a:r>
              <a:rPr lang="en-US" sz="1800" dirty="0" smtClean="0">
                <a:solidFill>
                  <a:srgbClr val="000000"/>
                </a:solidFill>
                <a:latin typeface="Arial" charset="0"/>
              </a:rPr>
              <a:t>were cultured</a:t>
            </a:r>
            <a:br>
              <a:rPr lang="en-US" sz="1800" dirty="0" smtClean="0">
                <a:solidFill>
                  <a:srgbClr val="000000"/>
                </a:solidFill>
                <a:latin typeface="Arial" charset="0"/>
              </a:rPr>
            </a:br>
            <a:r>
              <a:rPr lang="en-US" sz="1800" dirty="0" smtClean="0">
                <a:solidFill>
                  <a:srgbClr val="000000"/>
                </a:solidFill>
                <a:latin typeface="Arial" charset="0"/>
              </a:rPr>
              <a:t>in nutrient</a:t>
            </a:r>
            <a:br>
              <a:rPr lang="en-US" sz="1800" dirty="0" smtClean="0">
                <a:solidFill>
                  <a:srgbClr val="000000"/>
                </a:solidFill>
                <a:latin typeface="Arial" charset="0"/>
              </a:rPr>
            </a:br>
            <a:r>
              <a:rPr lang="en-US" sz="1800" dirty="0" smtClean="0">
                <a:solidFill>
                  <a:srgbClr val="000000"/>
                </a:solidFill>
                <a:latin typeface="Arial" charset="0"/>
              </a:rPr>
              <a:t>medium;</a:t>
            </a:r>
            <a:br>
              <a:rPr lang="en-US" sz="1800" dirty="0" smtClean="0">
                <a:solidFill>
                  <a:srgbClr val="000000"/>
                </a:solidFill>
                <a:latin typeface="Arial" charset="0"/>
              </a:rPr>
            </a:br>
            <a:r>
              <a:rPr lang="en-US" sz="1800" dirty="0" smtClean="0">
                <a:solidFill>
                  <a:srgbClr val="000000"/>
                </a:solidFill>
                <a:latin typeface="Arial" charset="0"/>
              </a:rPr>
              <a:t>stirring</a:t>
            </a:r>
            <a:br>
              <a:rPr lang="en-US" sz="1800" dirty="0" smtClean="0">
                <a:solidFill>
                  <a:srgbClr val="000000"/>
                </a:solidFill>
                <a:latin typeface="Arial" charset="0"/>
              </a:rPr>
            </a:br>
            <a:r>
              <a:rPr lang="en-US" sz="1800" dirty="0" smtClean="0">
                <a:solidFill>
                  <a:srgbClr val="000000"/>
                </a:solidFill>
                <a:latin typeface="Arial" charset="0"/>
              </a:rPr>
              <a:t>caused single</a:t>
            </a:r>
            <a:br>
              <a:rPr lang="en-US" sz="1800" dirty="0" smtClean="0">
                <a:solidFill>
                  <a:srgbClr val="000000"/>
                </a:solidFill>
                <a:latin typeface="Arial" charset="0"/>
              </a:rPr>
            </a:br>
            <a:r>
              <a:rPr lang="en-US" sz="1800" dirty="0" smtClean="0">
                <a:solidFill>
                  <a:srgbClr val="000000"/>
                </a:solidFill>
                <a:latin typeface="Arial" charset="0"/>
              </a:rPr>
              <a:t>cells to shear</a:t>
            </a:r>
            <a:br>
              <a:rPr lang="en-US" sz="1800" dirty="0" smtClean="0">
                <a:solidFill>
                  <a:srgbClr val="000000"/>
                </a:solidFill>
                <a:latin typeface="Arial" charset="0"/>
              </a:rPr>
            </a:br>
            <a:r>
              <a:rPr lang="en-US" sz="1800" dirty="0" smtClean="0">
                <a:solidFill>
                  <a:srgbClr val="000000"/>
                </a:solidFill>
                <a:latin typeface="Arial" charset="0"/>
              </a:rPr>
              <a:t>off into the</a:t>
            </a:r>
            <a:br>
              <a:rPr lang="en-US" sz="1800" dirty="0" smtClean="0">
                <a:solidFill>
                  <a:srgbClr val="000000"/>
                </a:solidFill>
                <a:latin typeface="Arial" charset="0"/>
              </a:rPr>
            </a:br>
            <a:r>
              <a:rPr lang="en-US" sz="1800" dirty="0" smtClean="0">
                <a:solidFill>
                  <a:srgbClr val="000000"/>
                </a:solidFill>
                <a:latin typeface="Arial" charset="0"/>
              </a:rPr>
              <a:t>liquid.</a:t>
            </a:r>
            <a:endParaRPr lang="en-US" sz="1800" dirty="0">
              <a:solidFill>
                <a:srgbClr val="000000"/>
              </a:solidFill>
              <a:latin typeface="Arial" charset="0"/>
            </a:endParaRPr>
          </a:p>
        </p:txBody>
      </p:sp>
      <p:sp>
        <p:nvSpPr>
          <p:cNvPr id="9" name="Text Box 31"/>
          <p:cNvSpPr txBox="1">
            <a:spLocks noChangeArrowheads="1"/>
          </p:cNvSpPr>
          <p:nvPr/>
        </p:nvSpPr>
        <p:spPr bwMode="auto">
          <a:xfrm>
            <a:off x="2110365" y="3912814"/>
            <a:ext cx="1318636" cy="13449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000000"/>
                </a:solidFill>
                <a:latin typeface="Arial" charset="0"/>
              </a:rPr>
              <a:t>Single</a:t>
            </a:r>
            <a:br>
              <a:rPr lang="en-US" sz="1800" dirty="0" smtClean="0">
                <a:solidFill>
                  <a:srgbClr val="000000"/>
                </a:solidFill>
                <a:latin typeface="Arial" charset="0"/>
              </a:rPr>
            </a:br>
            <a:r>
              <a:rPr lang="en-US" sz="1800" dirty="0" smtClean="0">
                <a:solidFill>
                  <a:srgbClr val="000000"/>
                </a:solidFill>
                <a:latin typeface="Arial" charset="0"/>
              </a:rPr>
              <a:t>cells free in</a:t>
            </a:r>
            <a:br>
              <a:rPr lang="en-US" sz="1800" dirty="0" smtClean="0">
                <a:solidFill>
                  <a:srgbClr val="000000"/>
                </a:solidFill>
                <a:latin typeface="Arial" charset="0"/>
              </a:rPr>
            </a:br>
            <a:r>
              <a:rPr lang="en-US" sz="1800" dirty="0" smtClean="0">
                <a:solidFill>
                  <a:srgbClr val="000000"/>
                </a:solidFill>
                <a:latin typeface="Arial" charset="0"/>
              </a:rPr>
              <a:t>suspension</a:t>
            </a:r>
            <a:br>
              <a:rPr lang="en-US" sz="1800" dirty="0" smtClean="0">
                <a:solidFill>
                  <a:srgbClr val="000000"/>
                </a:solidFill>
                <a:latin typeface="Arial" charset="0"/>
              </a:rPr>
            </a:br>
            <a:r>
              <a:rPr lang="en-US" sz="1800" dirty="0" smtClean="0">
                <a:solidFill>
                  <a:srgbClr val="000000"/>
                </a:solidFill>
                <a:latin typeface="Arial" charset="0"/>
              </a:rPr>
              <a:t>began to</a:t>
            </a:r>
            <a:br>
              <a:rPr lang="en-US" sz="1800" dirty="0" smtClean="0">
                <a:solidFill>
                  <a:srgbClr val="000000"/>
                </a:solidFill>
                <a:latin typeface="Arial" charset="0"/>
              </a:rPr>
            </a:br>
            <a:r>
              <a:rPr lang="en-US" sz="1800" dirty="0" smtClean="0">
                <a:solidFill>
                  <a:srgbClr val="000000"/>
                </a:solidFill>
                <a:latin typeface="Arial" charset="0"/>
              </a:rPr>
              <a:t>divide.</a:t>
            </a:r>
            <a:endParaRPr lang="en-US" sz="1800" dirty="0">
              <a:solidFill>
                <a:srgbClr val="000000"/>
              </a:solidFill>
              <a:latin typeface="Arial" charset="0"/>
            </a:endParaRPr>
          </a:p>
        </p:txBody>
      </p:sp>
      <p:sp>
        <p:nvSpPr>
          <p:cNvPr id="10" name="Text Box 31"/>
          <p:cNvSpPr txBox="1">
            <a:spLocks noChangeArrowheads="1"/>
          </p:cNvSpPr>
          <p:nvPr/>
        </p:nvSpPr>
        <p:spPr bwMode="auto">
          <a:xfrm>
            <a:off x="3693631" y="3921285"/>
            <a:ext cx="1284769" cy="1683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000000"/>
                </a:solidFill>
                <a:latin typeface="Arial" charset="0"/>
              </a:rPr>
              <a:t>Embryonic</a:t>
            </a:r>
            <a:br>
              <a:rPr lang="en-US" sz="1800" dirty="0" smtClean="0">
                <a:solidFill>
                  <a:srgbClr val="000000"/>
                </a:solidFill>
                <a:latin typeface="Arial" charset="0"/>
              </a:rPr>
            </a:br>
            <a:r>
              <a:rPr lang="en-US" sz="1800" dirty="0" smtClean="0">
                <a:solidFill>
                  <a:srgbClr val="000000"/>
                </a:solidFill>
                <a:latin typeface="Arial" charset="0"/>
              </a:rPr>
              <a:t>plant</a:t>
            </a:r>
            <a:br>
              <a:rPr lang="en-US" sz="1800" dirty="0" smtClean="0">
                <a:solidFill>
                  <a:srgbClr val="000000"/>
                </a:solidFill>
                <a:latin typeface="Arial" charset="0"/>
              </a:rPr>
            </a:br>
            <a:r>
              <a:rPr lang="en-US" sz="1800" dirty="0" smtClean="0">
                <a:solidFill>
                  <a:srgbClr val="000000"/>
                </a:solidFill>
                <a:latin typeface="Arial" charset="0"/>
              </a:rPr>
              <a:t>developed</a:t>
            </a:r>
            <a:br>
              <a:rPr lang="en-US" sz="1800" dirty="0" smtClean="0">
                <a:solidFill>
                  <a:srgbClr val="000000"/>
                </a:solidFill>
                <a:latin typeface="Arial" charset="0"/>
              </a:rPr>
            </a:br>
            <a:r>
              <a:rPr lang="en-US" sz="1800" dirty="0" smtClean="0">
                <a:solidFill>
                  <a:srgbClr val="000000"/>
                </a:solidFill>
                <a:latin typeface="Arial" charset="0"/>
              </a:rPr>
              <a:t>from a</a:t>
            </a:r>
            <a:br>
              <a:rPr lang="en-US" sz="1800" dirty="0" smtClean="0">
                <a:solidFill>
                  <a:srgbClr val="000000"/>
                </a:solidFill>
                <a:latin typeface="Arial" charset="0"/>
              </a:rPr>
            </a:br>
            <a:r>
              <a:rPr lang="en-US" sz="1800" dirty="0" smtClean="0">
                <a:solidFill>
                  <a:srgbClr val="000000"/>
                </a:solidFill>
                <a:latin typeface="Arial" charset="0"/>
              </a:rPr>
              <a:t>cultured</a:t>
            </a:r>
            <a:br>
              <a:rPr lang="en-US" sz="1800" dirty="0" smtClean="0">
                <a:solidFill>
                  <a:srgbClr val="000000"/>
                </a:solidFill>
                <a:latin typeface="Arial" charset="0"/>
              </a:rPr>
            </a:br>
            <a:r>
              <a:rPr lang="en-US" sz="1800" dirty="0" smtClean="0">
                <a:solidFill>
                  <a:srgbClr val="000000"/>
                </a:solidFill>
                <a:latin typeface="Arial" charset="0"/>
              </a:rPr>
              <a:t>single cell.</a:t>
            </a:r>
            <a:endParaRPr lang="en-US" sz="1800" dirty="0">
              <a:solidFill>
                <a:srgbClr val="000000"/>
              </a:solidFill>
              <a:latin typeface="Arial" charset="0"/>
            </a:endParaRPr>
          </a:p>
        </p:txBody>
      </p:sp>
      <p:sp>
        <p:nvSpPr>
          <p:cNvPr id="11" name="Text Box 31"/>
          <p:cNvSpPr txBox="1">
            <a:spLocks noChangeArrowheads="1"/>
          </p:cNvSpPr>
          <p:nvPr/>
        </p:nvSpPr>
        <p:spPr bwMode="auto">
          <a:xfrm>
            <a:off x="5344631" y="3912816"/>
            <a:ext cx="1682702" cy="14465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000000"/>
                </a:solidFill>
                <a:latin typeface="Arial" charset="0"/>
              </a:rPr>
              <a:t>Plantlet was</a:t>
            </a:r>
            <a:br>
              <a:rPr lang="en-US" sz="1800" dirty="0" smtClean="0">
                <a:solidFill>
                  <a:srgbClr val="000000"/>
                </a:solidFill>
                <a:latin typeface="Arial" charset="0"/>
              </a:rPr>
            </a:br>
            <a:r>
              <a:rPr lang="en-US" sz="1800" dirty="0" smtClean="0">
                <a:solidFill>
                  <a:srgbClr val="000000"/>
                </a:solidFill>
                <a:latin typeface="Arial" charset="0"/>
              </a:rPr>
              <a:t>cultured on</a:t>
            </a:r>
            <a:br>
              <a:rPr lang="en-US" sz="1800" dirty="0" smtClean="0">
                <a:solidFill>
                  <a:srgbClr val="000000"/>
                </a:solidFill>
                <a:latin typeface="Arial" charset="0"/>
              </a:rPr>
            </a:br>
            <a:r>
              <a:rPr lang="en-US" sz="1800" dirty="0" smtClean="0">
                <a:solidFill>
                  <a:srgbClr val="000000"/>
                </a:solidFill>
                <a:latin typeface="Arial" charset="0"/>
              </a:rPr>
              <a:t>agar medium.</a:t>
            </a:r>
            <a:br>
              <a:rPr lang="en-US" sz="1800" dirty="0" smtClean="0">
                <a:solidFill>
                  <a:srgbClr val="000000"/>
                </a:solidFill>
                <a:latin typeface="Arial" charset="0"/>
              </a:rPr>
            </a:br>
            <a:r>
              <a:rPr lang="en-US" sz="1800" dirty="0" smtClean="0">
                <a:solidFill>
                  <a:srgbClr val="000000"/>
                </a:solidFill>
                <a:latin typeface="Arial" charset="0"/>
              </a:rPr>
              <a:t>Later it was</a:t>
            </a:r>
            <a:br>
              <a:rPr lang="en-US" sz="1800" dirty="0" smtClean="0">
                <a:solidFill>
                  <a:srgbClr val="000000"/>
                </a:solidFill>
                <a:latin typeface="Arial" charset="0"/>
              </a:rPr>
            </a:br>
            <a:r>
              <a:rPr lang="en-US" sz="1800" dirty="0" smtClean="0">
                <a:solidFill>
                  <a:srgbClr val="000000"/>
                </a:solidFill>
                <a:latin typeface="Arial" charset="0"/>
              </a:rPr>
              <a:t>planted in soil.</a:t>
            </a:r>
            <a:endParaRPr lang="en-US" sz="1800" dirty="0">
              <a:solidFill>
                <a:srgbClr val="000000"/>
              </a:solidFill>
              <a:latin typeface="Arial" charset="0"/>
            </a:endParaRPr>
          </a:p>
        </p:txBody>
      </p:sp>
      <p:sp>
        <p:nvSpPr>
          <p:cNvPr id="12" name="Text Box 31"/>
          <p:cNvSpPr txBox="1">
            <a:spLocks noChangeArrowheads="1"/>
          </p:cNvSpPr>
          <p:nvPr/>
        </p:nvSpPr>
        <p:spPr bwMode="auto">
          <a:xfrm>
            <a:off x="7359699" y="3921284"/>
            <a:ext cx="1310169" cy="3713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000000"/>
                </a:solidFill>
                <a:latin typeface="Arial" charset="0"/>
              </a:rPr>
              <a:t>Adult plant</a:t>
            </a:r>
            <a:endParaRPr lang="en-US" sz="1800" dirty="0">
              <a:solidFill>
                <a:srgbClr val="000000"/>
              </a:solidFill>
              <a:latin typeface="Arial" charset="0"/>
            </a:endParaRPr>
          </a:p>
        </p:txBody>
      </p:sp>
    </p:spTree>
    <p:extLst>
      <p:ext uri="{BB962C8B-B14F-4D97-AF65-F5344CB8AC3E}">
        <p14:creationId xmlns:p14="http://schemas.microsoft.com/office/powerpoint/2010/main" val="257685151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smtClean="0"/>
              <a:t>Cloning Animals: Nuclear Transplantation </a:t>
            </a:r>
            <a:endParaRPr lang="en-US" dirty="0"/>
          </a:p>
        </p:txBody>
      </p:sp>
      <p:sp>
        <p:nvSpPr>
          <p:cNvPr id="4099" name="Rectangle 3"/>
          <p:cNvSpPr>
            <a:spLocks noGrp="1" noChangeArrowheads="1"/>
          </p:cNvSpPr>
          <p:nvPr>
            <p:ph idx="1"/>
          </p:nvPr>
        </p:nvSpPr>
        <p:spPr/>
        <p:txBody>
          <a:bodyPr/>
          <a:lstStyle/>
          <a:p>
            <a:r>
              <a:rPr lang="en-US" smtClean="0"/>
              <a:t>In nuclear transplantation, the nucleus of an unfertilized egg cell or zygote is replaced with the nucleus of a differentiated cell</a:t>
            </a:r>
          </a:p>
          <a:p>
            <a:r>
              <a:rPr lang="en-US" smtClean="0"/>
              <a:t>Experiments with frog embryos have shown that</a:t>
            </a:r>
            <a:br>
              <a:rPr lang="en-US" smtClean="0"/>
            </a:br>
            <a:r>
              <a:rPr lang="en-US" smtClean="0"/>
              <a:t>a transplanted nucleus can often support normal development of the egg</a:t>
            </a:r>
          </a:p>
          <a:p>
            <a:r>
              <a:rPr lang="en-US" smtClean="0"/>
              <a:t>However, the older the donor nucleus, the lower the percentage of normally developing tadpoles</a:t>
            </a:r>
            <a:endParaRPr lang="en-US" dirty="0"/>
          </a:p>
        </p:txBody>
      </p:sp>
    </p:spTree>
    <p:extLst>
      <p:ext uri="{BB962C8B-B14F-4D97-AF65-F5344CB8AC3E}">
        <p14:creationId xmlns:p14="http://schemas.microsoft.com/office/powerpoint/2010/main" val="114210940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_16NuclearTransplant-U.jpg"/>
          <p:cNvPicPr>
            <a:picLocks noChangeAspect="1"/>
          </p:cNvPicPr>
          <p:nvPr/>
        </p:nvPicPr>
        <p:blipFill rotWithShape="1">
          <a:blip r:embed="rId3">
            <a:extLst>
              <a:ext uri="{28A0092B-C50C-407E-A947-70E740481C1C}">
                <a14:useLocalDpi xmlns:a14="http://schemas.microsoft.com/office/drawing/2010/main" val="0"/>
              </a:ext>
            </a:extLst>
          </a:blip>
          <a:srcRect b="1466"/>
          <a:stretch/>
        </p:blipFill>
        <p:spPr>
          <a:xfrm>
            <a:off x="414528" y="235712"/>
            <a:ext cx="8314944" cy="6343003"/>
          </a:xfrm>
          <a:prstGeom prst="rect">
            <a:avLst/>
          </a:prstGeom>
        </p:spPr>
      </p:pic>
      <p:sp>
        <p:nvSpPr>
          <p:cNvPr id="9217" name="Rectangle 3"/>
          <p:cNvSpPr>
            <a:spLocks noGrp="1" noChangeArrowheads="1"/>
          </p:cNvSpPr>
          <p:nvPr>
            <p:ph type="ctrTitle"/>
          </p:nvPr>
        </p:nvSpPr>
        <p:spPr bwMode="auto">
          <a:xfrm>
            <a:off x="20638" y="0"/>
            <a:ext cx="5648325" cy="30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20.16</a:t>
            </a:r>
            <a:endParaRPr lang="en-US" sz="1200" dirty="0">
              <a:latin typeface="Arial" charset="0"/>
            </a:endParaRPr>
          </a:p>
        </p:txBody>
      </p:sp>
      <p:sp>
        <p:nvSpPr>
          <p:cNvPr id="27" name="Text Box 31"/>
          <p:cNvSpPr txBox="1">
            <a:spLocks noChangeArrowheads="1"/>
          </p:cNvSpPr>
          <p:nvPr/>
        </p:nvSpPr>
        <p:spPr bwMode="auto">
          <a:xfrm>
            <a:off x="459362" y="221350"/>
            <a:ext cx="1352505" cy="3035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FF6600"/>
                </a:solidFill>
                <a:latin typeface="Arial" charset="0"/>
              </a:rPr>
              <a:t>Experiment</a:t>
            </a:r>
            <a:endParaRPr lang="en-US" sz="1800" dirty="0">
              <a:solidFill>
                <a:srgbClr val="FF6600"/>
              </a:solidFill>
              <a:latin typeface="Arial" charset="0"/>
            </a:endParaRPr>
          </a:p>
        </p:txBody>
      </p:sp>
      <p:sp>
        <p:nvSpPr>
          <p:cNvPr id="7" name="Text Box 31"/>
          <p:cNvSpPr txBox="1">
            <a:spLocks noChangeArrowheads="1"/>
          </p:cNvSpPr>
          <p:nvPr/>
        </p:nvSpPr>
        <p:spPr bwMode="auto">
          <a:xfrm>
            <a:off x="2084963" y="246750"/>
            <a:ext cx="1462571" cy="2951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000000"/>
                </a:solidFill>
                <a:latin typeface="Arial" charset="0"/>
              </a:rPr>
              <a:t>Frog embryo</a:t>
            </a:r>
            <a:endParaRPr lang="en-US" sz="1800" dirty="0">
              <a:solidFill>
                <a:srgbClr val="000000"/>
              </a:solidFill>
              <a:latin typeface="Arial" charset="0"/>
            </a:endParaRPr>
          </a:p>
        </p:txBody>
      </p:sp>
      <p:sp>
        <p:nvSpPr>
          <p:cNvPr id="8" name="Text Box 31"/>
          <p:cNvSpPr txBox="1">
            <a:spLocks noChangeArrowheads="1"/>
          </p:cNvSpPr>
          <p:nvPr/>
        </p:nvSpPr>
        <p:spPr bwMode="auto">
          <a:xfrm>
            <a:off x="3862961" y="687015"/>
            <a:ext cx="361905" cy="278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000000"/>
                </a:solidFill>
                <a:latin typeface="Arial" charset="0"/>
              </a:rPr>
              <a:t>UV</a:t>
            </a:r>
            <a:endParaRPr lang="en-US" sz="1800" dirty="0">
              <a:solidFill>
                <a:srgbClr val="000000"/>
              </a:solidFill>
              <a:latin typeface="Arial" charset="0"/>
            </a:endParaRPr>
          </a:p>
        </p:txBody>
      </p:sp>
      <p:sp>
        <p:nvSpPr>
          <p:cNvPr id="9" name="Text Box 31"/>
          <p:cNvSpPr txBox="1">
            <a:spLocks noChangeArrowheads="1"/>
          </p:cNvSpPr>
          <p:nvPr/>
        </p:nvSpPr>
        <p:spPr bwMode="auto">
          <a:xfrm>
            <a:off x="4455630" y="246751"/>
            <a:ext cx="1437171" cy="286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000000"/>
                </a:solidFill>
                <a:latin typeface="Arial" charset="0"/>
              </a:rPr>
              <a:t>Frog egg cell</a:t>
            </a:r>
            <a:endParaRPr lang="en-US" sz="1800" dirty="0">
              <a:solidFill>
                <a:srgbClr val="000000"/>
              </a:solidFill>
              <a:latin typeface="Arial" charset="0"/>
            </a:endParaRPr>
          </a:p>
        </p:txBody>
      </p:sp>
      <p:sp>
        <p:nvSpPr>
          <p:cNvPr id="10" name="Text Box 31"/>
          <p:cNvSpPr txBox="1">
            <a:spLocks noChangeArrowheads="1"/>
          </p:cNvSpPr>
          <p:nvPr/>
        </p:nvSpPr>
        <p:spPr bwMode="auto">
          <a:xfrm>
            <a:off x="6369095" y="246750"/>
            <a:ext cx="1428705" cy="278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000000"/>
                </a:solidFill>
                <a:latin typeface="Arial" charset="0"/>
              </a:rPr>
              <a:t>Frog tadpole</a:t>
            </a:r>
            <a:endParaRPr lang="en-US" sz="1800" dirty="0">
              <a:solidFill>
                <a:srgbClr val="000000"/>
              </a:solidFill>
              <a:latin typeface="Arial" charset="0"/>
            </a:endParaRPr>
          </a:p>
        </p:txBody>
      </p:sp>
      <p:sp>
        <p:nvSpPr>
          <p:cNvPr id="11" name="Text Box 31"/>
          <p:cNvSpPr txBox="1">
            <a:spLocks noChangeArrowheads="1"/>
          </p:cNvSpPr>
          <p:nvPr/>
        </p:nvSpPr>
        <p:spPr bwMode="auto">
          <a:xfrm>
            <a:off x="1966430" y="1643748"/>
            <a:ext cx="1344038" cy="5067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000000"/>
                </a:solidFill>
                <a:latin typeface="Arial" charset="0"/>
              </a:rPr>
              <a:t>Less differ-</a:t>
            </a:r>
            <a:br>
              <a:rPr lang="en-US" sz="1800" dirty="0" smtClean="0">
                <a:solidFill>
                  <a:srgbClr val="000000"/>
                </a:solidFill>
                <a:latin typeface="Arial" charset="0"/>
              </a:rPr>
            </a:br>
            <a:r>
              <a:rPr lang="en-US" sz="1800" dirty="0" err="1" smtClean="0">
                <a:solidFill>
                  <a:srgbClr val="000000"/>
                </a:solidFill>
                <a:latin typeface="Arial" charset="0"/>
              </a:rPr>
              <a:t>entiated</a:t>
            </a:r>
            <a:r>
              <a:rPr lang="en-US" sz="1800" dirty="0" smtClean="0">
                <a:solidFill>
                  <a:srgbClr val="000000"/>
                </a:solidFill>
                <a:latin typeface="Arial" charset="0"/>
              </a:rPr>
              <a:t> cell</a:t>
            </a:r>
            <a:endParaRPr lang="en-US" sz="1800" dirty="0">
              <a:solidFill>
                <a:srgbClr val="000000"/>
              </a:solidFill>
              <a:latin typeface="Arial" charset="0"/>
            </a:endParaRPr>
          </a:p>
        </p:txBody>
      </p:sp>
      <p:sp>
        <p:nvSpPr>
          <p:cNvPr id="12" name="Text Box 31"/>
          <p:cNvSpPr txBox="1">
            <a:spLocks noChangeArrowheads="1"/>
          </p:cNvSpPr>
          <p:nvPr/>
        </p:nvSpPr>
        <p:spPr bwMode="auto">
          <a:xfrm>
            <a:off x="7088765" y="1355883"/>
            <a:ext cx="1623436" cy="8369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000000"/>
                </a:solidFill>
                <a:latin typeface="Arial" charset="0"/>
              </a:rPr>
              <a:t>Fully differ-</a:t>
            </a:r>
            <a:br>
              <a:rPr lang="en-US" sz="1800" dirty="0" smtClean="0">
                <a:solidFill>
                  <a:srgbClr val="000000"/>
                </a:solidFill>
                <a:latin typeface="Arial" charset="0"/>
              </a:rPr>
            </a:br>
            <a:r>
              <a:rPr lang="en-US" sz="1800" dirty="0" err="1" smtClean="0">
                <a:solidFill>
                  <a:srgbClr val="000000"/>
                </a:solidFill>
                <a:latin typeface="Arial" charset="0"/>
              </a:rPr>
              <a:t>entiated</a:t>
            </a:r>
            <a:r>
              <a:rPr lang="en-US" sz="1800" dirty="0" smtClean="0">
                <a:solidFill>
                  <a:srgbClr val="000000"/>
                </a:solidFill>
                <a:latin typeface="Arial" charset="0"/>
              </a:rPr>
              <a:t/>
            </a:r>
            <a:br>
              <a:rPr lang="en-US" sz="1800" dirty="0" smtClean="0">
                <a:solidFill>
                  <a:srgbClr val="000000"/>
                </a:solidFill>
                <a:latin typeface="Arial" charset="0"/>
              </a:rPr>
            </a:br>
            <a:r>
              <a:rPr lang="en-US" sz="1800" dirty="0" smtClean="0">
                <a:solidFill>
                  <a:srgbClr val="000000"/>
                </a:solidFill>
                <a:latin typeface="Arial" charset="0"/>
              </a:rPr>
              <a:t>(intestinal) cell</a:t>
            </a:r>
            <a:endParaRPr lang="en-US" sz="1800" dirty="0">
              <a:solidFill>
                <a:srgbClr val="000000"/>
              </a:solidFill>
              <a:latin typeface="Arial" charset="0"/>
            </a:endParaRPr>
          </a:p>
        </p:txBody>
      </p:sp>
      <p:sp>
        <p:nvSpPr>
          <p:cNvPr id="13" name="Text Box 31"/>
          <p:cNvSpPr txBox="1">
            <a:spLocks noChangeArrowheads="1"/>
          </p:cNvSpPr>
          <p:nvPr/>
        </p:nvSpPr>
        <p:spPr bwMode="auto">
          <a:xfrm>
            <a:off x="2211963" y="2439616"/>
            <a:ext cx="937638" cy="11079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000000"/>
                </a:solidFill>
                <a:latin typeface="Arial" charset="0"/>
              </a:rPr>
              <a:t>Donor</a:t>
            </a:r>
            <a:br>
              <a:rPr lang="en-US" sz="1800" dirty="0" smtClean="0">
                <a:solidFill>
                  <a:srgbClr val="000000"/>
                </a:solidFill>
                <a:latin typeface="Arial" charset="0"/>
              </a:rPr>
            </a:br>
            <a:r>
              <a:rPr lang="en-US" sz="1800" dirty="0" smtClean="0">
                <a:solidFill>
                  <a:srgbClr val="000000"/>
                </a:solidFill>
                <a:latin typeface="Arial" charset="0"/>
              </a:rPr>
              <a:t>nucleus</a:t>
            </a:r>
            <a:br>
              <a:rPr lang="en-US" sz="1800" dirty="0" smtClean="0">
                <a:solidFill>
                  <a:srgbClr val="000000"/>
                </a:solidFill>
                <a:latin typeface="Arial" charset="0"/>
              </a:rPr>
            </a:br>
            <a:r>
              <a:rPr lang="en-US" sz="1800" dirty="0" smtClean="0">
                <a:solidFill>
                  <a:srgbClr val="000000"/>
                </a:solidFill>
                <a:latin typeface="Arial" charset="0"/>
              </a:rPr>
              <a:t>trans-</a:t>
            </a:r>
            <a:br>
              <a:rPr lang="en-US" sz="1800" dirty="0" smtClean="0">
                <a:solidFill>
                  <a:srgbClr val="000000"/>
                </a:solidFill>
                <a:latin typeface="Arial" charset="0"/>
              </a:rPr>
            </a:br>
            <a:r>
              <a:rPr lang="en-US" sz="1800" dirty="0" smtClean="0">
                <a:solidFill>
                  <a:srgbClr val="000000"/>
                </a:solidFill>
                <a:latin typeface="Arial" charset="0"/>
              </a:rPr>
              <a:t>planted</a:t>
            </a:r>
            <a:endParaRPr lang="en-US" sz="1800" dirty="0">
              <a:solidFill>
                <a:srgbClr val="000000"/>
              </a:solidFill>
              <a:latin typeface="Arial" charset="0"/>
            </a:endParaRPr>
          </a:p>
        </p:txBody>
      </p:sp>
      <p:sp>
        <p:nvSpPr>
          <p:cNvPr id="14" name="Text Box 31"/>
          <p:cNvSpPr txBox="1">
            <a:spLocks noChangeArrowheads="1"/>
          </p:cNvSpPr>
          <p:nvPr/>
        </p:nvSpPr>
        <p:spPr bwMode="auto">
          <a:xfrm>
            <a:off x="4582629" y="2719015"/>
            <a:ext cx="1233972" cy="5491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000000"/>
                </a:solidFill>
                <a:latin typeface="Arial" charset="0"/>
              </a:rPr>
              <a:t>Enucleated</a:t>
            </a:r>
            <a:br>
              <a:rPr lang="en-US" sz="1800" dirty="0" smtClean="0">
                <a:solidFill>
                  <a:srgbClr val="000000"/>
                </a:solidFill>
                <a:latin typeface="Arial" charset="0"/>
              </a:rPr>
            </a:br>
            <a:r>
              <a:rPr lang="en-US" sz="1800" dirty="0" smtClean="0">
                <a:solidFill>
                  <a:srgbClr val="000000"/>
                </a:solidFill>
                <a:latin typeface="Arial" charset="0"/>
              </a:rPr>
              <a:t>egg cell</a:t>
            </a:r>
            <a:endParaRPr lang="en-US" sz="1800" dirty="0">
              <a:solidFill>
                <a:srgbClr val="000000"/>
              </a:solidFill>
              <a:latin typeface="Arial" charset="0"/>
            </a:endParaRPr>
          </a:p>
        </p:txBody>
      </p:sp>
      <p:sp>
        <p:nvSpPr>
          <p:cNvPr id="15" name="Text Box 31"/>
          <p:cNvSpPr txBox="1">
            <a:spLocks noChangeArrowheads="1"/>
          </p:cNvSpPr>
          <p:nvPr/>
        </p:nvSpPr>
        <p:spPr bwMode="auto">
          <a:xfrm>
            <a:off x="7427430" y="2465016"/>
            <a:ext cx="937638" cy="10994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000000"/>
                </a:solidFill>
                <a:latin typeface="Arial" charset="0"/>
              </a:rPr>
              <a:t>Donor</a:t>
            </a:r>
            <a:br>
              <a:rPr lang="en-US" sz="1800" dirty="0" smtClean="0">
                <a:solidFill>
                  <a:srgbClr val="000000"/>
                </a:solidFill>
                <a:latin typeface="Arial" charset="0"/>
              </a:rPr>
            </a:br>
            <a:r>
              <a:rPr lang="en-US" sz="1800" dirty="0" smtClean="0">
                <a:solidFill>
                  <a:srgbClr val="000000"/>
                </a:solidFill>
                <a:latin typeface="Arial" charset="0"/>
              </a:rPr>
              <a:t>nucleus</a:t>
            </a:r>
            <a:br>
              <a:rPr lang="en-US" sz="1800" dirty="0" smtClean="0">
                <a:solidFill>
                  <a:srgbClr val="000000"/>
                </a:solidFill>
                <a:latin typeface="Arial" charset="0"/>
              </a:rPr>
            </a:br>
            <a:r>
              <a:rPr lang="en-US" sz="1800" dirty="0" smtClean="0">
                <a:solidFill>
                  <a:srgbClr val="000000"/>
                </a:solidFill>
                <a:latin typeface="Arial" charset="0"/>
              </a:rPr>
              <a:t>trans-</a:t>
            </a:r>
            <a:br>
              <a:rPr lang="en-US" sz="1800" dirty="0" smtClean="0">
                <a:solidFill>
                  <a:srgbClr val="000000"/>
                </a:solidFill>
                <a:latin typeface="Arial" charset="0"/>
              </a:rPr>
            </a:br>
            <a:r>
              <a:rPr lang="en-US" sz="1800" dirty="0" smtClean="0">
                <a:solidFill>
                  <a:srgbClr val="000000"/>
                </a:solidFill>
                <a:latin typeface="Arial" charset="0"/>
              </a:rPr>
              <a:t>planted</a:t>
            </a:r>
            <a:endParaRPr lang="en-US" sz="1800" dirty="0">
              <a:solidFill>
                <a:srgbClr val="000000"/>
              </a:solidFill>
              <a:latin typeface="Arial" charset="0"/>
            </a:endParaRPr>
          </a:p>
        </p:txBody>
      </p:sp>
      <p:sp>
        <p:nvSpPr>
          <p:cNvPr id="16" name="Text Box 31"/>
          <p:cNvSpPr txBox="1">
            <a:spLocks noChangeArrowheads="1"/>
          </p:cNvSpPr>
          <p:nvPr/>
        </p:nvSpPr>
        <p:spPr bwMode="auto">
          <a:xfrm>
            <a:off x="3854494" y="3370948"/>
            <a:ext cx="2664838" cy="8031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800" dirty="0" smtClean="0">
                <a:solidFill>
                  <a:srgbClr val="000000"/>
                </a:solidFill>
                <a:latin typeface="Arial" charset="0"/>
              </a:rPr>
              <a:t>Egg with donor nucleus</a:t>
            </a:r>
            <a:br>
              <a:rPr lang="en-US" sz="1800" dirty="0" smtClean="0">
                <a:solidFill>
                  <a:srgbClr val="000000"/>
                </a:solidFill>
                <a:latin typeface="Arial" charset="0"/>
              </a:rPr>
            </a:br>
            <a:r>
              <a:rPr lang="en-US" sz="1800" dirty="0" smtClean="0">
                <a:solidFill>
                  <a:srgbClr val="000000"/>
                </a:solidFill>
                <a:latin typeface="Arial" charset="0"/>
              </a:rPr>
              <a:t>activated to begin</a:t>
            </a:r>
            <a:br>
              <a:rPr lang="en-US" sz="1800" dirty="0" smtClean="0">
                <a:solidFill>
                  <a:srgbClr val="000000"/>
                </a:solidFill>
                <a:latin typeface="Arial" charset="0"/>
              </a:rPr>
            </a:br>
            <a:r>
              <a:rPr lang="en-US" sz="1800" dirty="0" smtClean="0">
                <a:solidFill>
                  <a:srgbClr val="000000"/>
                </a:solidFill>
                <a:latin typeface="Arial" charset="0"/>
              </a:rPr>
              <a:t>development</a:t>
            </a:r>
            <a:endParaRPr lang="en-US" sz="1800" dirty="0">
              <a:solidFill>
                <a:srgbClr val="000000"/>
              </a:solidFill>
              <a:latin typeface="Arial" charset="0"/>
            </a:endParaRPr>
          </a:p>
        </p:txBody>
      </p:sp>
      <p:sp>
        <p:nvSpPr>
          <p:cNvPr id="17" name="Text Box 31"/>
          <p:cNvSpPr txBox="1">
            <a:spLocks noChangeArrowheads="1"/>
          </p:cNvSpPr>
          <p:nvPr/>
        </p:nvSpPr>
        <p:spPr bwMode="auto">
          <a:xfrm>
            <a:off x="459364" y="3955148"/>
            <a:ext cx="878370" cy="2951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FF6600"/>
                </a:solidFill>
                <a:latin typeface="Arial" charset="0"/>
              </a:rPr>
              <a:t>Results</a:t>
            </a:r>
            <a:endParaRPr lang="en-US" sz="1800" dirty="0">
              <a:solidFill>
                <a:srgbClr val="FF6600"/>
              </a:solidFill>
              <a:latin typeface="Arial" charset="0"/>
            </a:endParaRPr>
          </a:p>
        </p:txBody>
      </p:sp>
      <p:sp>
        <p:nvSpPr>
          <p:cNvPr id="18" name="Text Box 31"/>
          <p:cNvSpPr txBox="1">
            <a:spLocks noChangeArrowheads="1"/>
          </p:cNvSpPr>
          <p:nvPr/>
        </p:nvSpPr>
        <p:spPr bwMode="auto">
          <a:xfrm>
            <a:off x="2669162" y="6088749"/>
            <a:ext cx="1530305" cy="5575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000000"/>
                </a:solidFill>
                <a:latin typeface="Arial" charset="0"/>
              </a:rPr>
              <a:t>Most develop</a:t>
            </a:r>
            <a:br>
              <a:rPr lang="en-US" sz="1800" dirty="0" smtClean="0">
                <a:solidFill>
                  <a:srgbClr val="000000"/>
                </a:solidFill>
                <a:latin typeface="Arial" charset="0"/>
              </a:rPr>
            </a:br>
            <a:r>
              <a:rPr lang="en-US" sz="1800" dirty="0" smtClean="0">
                <a:solidFill>
                  <a:srgbClr val="000000"/>
                </a:solidFill>
                <a:latin typeface="Arial" charset="0"/>
              </a:rPr>
              <a:t>into tadpoles.</a:t>
            </a:r>
            <a:endParaRPr lang="en-US" sz="1800" dirty="0">
              <a:solidFill>
                <a:srgbClr val="000000"/>
              </a:solidFill>
              <a:latin typeface="Arial" charset="0"/>
            </a:endParaRPr>
          </a:p>
        </p:txBody>
      </p:sp>
      <p:sp>
        <p:nvSpPr>
          <p:cNvPr id="19" name="Text Box 31"/>
          <p:cNvSpPr txBox="1">
            <a:spLocks noChangeArrowheads="1"/>
          </p:cNvSpPr>
          <p:nvPr/>
        </p:nvSpPr>
        <p:spPr bwMode="auto">
          <a:xfrm>
            <a:off x="5801829" y="6097217"/>
            <a:ext cx="2351571" cy="566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000000"/>
                </a:solidFill>
                <a:latin typeface="Arial" charset="0"/>
              </a:rPr>
              <a:t>Most stop developing</a:t>
            </a:r>
            <a:br>
              <a:rPr lang="en-US" sz="1800" dirty="0" smtClean="0">
                <a:solidFill>
                  <a:srgbClr val="000000"/>
                </a:solidFill>
                <a:latin typeface="Arial" charset="0"/>
              </a:rPr>
            </a:br>
            <a:r>
              <a:rPr lang="en-US" sz="1800" dirty="0" smtClean="0">
                <a:solidFill>
                  <a:srgbClr val="000000"/>
                </a:solidFill>
                <a:latin typeface="Arial" charset="0"/>
              </a:rPr>
              <a:t>before tadpole stage.</a:t>
            </a:r>
            <a:endParaRPr lang="en-US" sz="1800" dirty="0">
              <a:solidFill>
                <a:srgbClr val="000000"/>
              </a:solidFill>
              <a:latin typeface="Arial" charset="0"/>
            </a:endParaRPr>
          </a:p>
        </p:txBody>
      </p:sp>
    </p:spTree>
    <p:extLst>
      <p:ext uri="{BB962C8B-B14F-4D97-AF65-F5344CB8AC3E}">
        <p14:creationId xmlns:p14="http://schemas.microsoft.com/office/powerpoint/2010/main" val="225662541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i="1" dirty="0" smtClean="0"/>
              <a:t>Reproductive Cloning of Mammals</a:t>
            </a:r>
            <a:endParaRPr lang="en-US" i="1" dirty="0"/>
          </a:p>
        </p:txBody>
      </p:sp>
      <p:sp>
        <p:nvSpPr>
          <p:cNvPr id="4099" name="Rectangle 3"/>
          <p:cNvSpPr>
            <a:spLocks noGrp="1" noChangeArrowheads="1"/>
          </p:cNvSpPr>
          <p:nvPr>
            <p:ph idx="1"/>
          </p:nvPr>
        </p:nvSpPr>
        <p:spPr/>
        <p:txBody>
          <a:bodyPr/>
          <a:lstStyle/>
          <a:p>
            <a:r>
              <a:rPr lang="en-US" smtClean="0"/>
              <a:t>In 1997, Scottish researchers announced the birth of Dolly, a lamb cloned from an adult sheep by nuclear transplantation from a differentiated mammary cell</a:t>
            </a:r>
          </a:p>
          <a:p>
            <a:r>
              <a:rPr lang="en-US" smtClean="0"/>
              <a:t>Dolly</a:t>
            </a:r>
            <a:r>
              <a:rPr lang="ja-JP" altLang="en-US" smtClean="0"/>
              <a:t>’</a:t>
            </a:r>
            <a:r>
              <a:rPr lang="en-US" altLang="ja-JP" smtClean="0"/>
              <a:t>s premature death in 2003, as well as her arthritis, led to speculation that her cells were not as healthy as those of a normal sheep, possibly reflecting incomplete reprogramming of the original transplanted nucleus</a:t>
            </a:r>
            <a:endParaRPr lang="en-US" dirty="0"/>
          </a:p>
        </p:txBody>
      </p:sp>
    </p:spTree>
    <p:extLst>
      <p:ext uri="{BB962C8B-B14F-4D97-AF65-F5344CB8AC3E}">
        <p14:creationId xmlns:p14="http://schemas.microsoft.com/office/powerpoint/2010/main" val="338261367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_17_MammalReproCloning-U.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3432" y="134112"/>
            <a:ext cx="4517136" cy="6437376"/>
          </a:xfrm>
          <a:prstGeom prst="rect">
            <a:avLst/>
          </a:prstGeom>
        </p:spPr>
      </p:pic>
      <p:sp>
        <p:nvSpPr>
          <p:cNvPr id="9217" name="Rectangle 3"/>
          <p:cNvSpPr>
            <a:spLocks noGrp="1" noChangeArrowheads="1"/>
          </p:cNvSpPr>
          <p:nvPr>
            <p:ph type="ctrTitle"/>
          </p:nvPr>
        </p:nvSpPr>
        <p:spPr bwMode="auto">
          <a:xfrm>
            <a:off x="20638" y="0"/>
            <a:ext cx="5648325" cy="30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20.17</a:t>
            </a:r>
            <a:endParaRPr lang="en-US" sz="1200" dirty="0">
              <a:latin typeface="Arial" charset="0"/>
            </a:endParaRPr>
          </a:p>
        </p:txBody>
      </p:sp>
      <p:sp>
        <p:nvSpPr>
          <p:cNvPr id="27" name="Text Box 31"/>
          <p:cNvSpPr txBox="1">
            <a:spLocks noChangeArrowheads="1"/>
          </p:cNvSpPr>
          <p:nvPr/>
        </p:nvSpPr>
        <p:spPr bwMode="auto">
          <a:xfrm>
            <a:off x="2372834" y="128219"/>
            <a:ext cx="903766" cy="2612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400" dirty="0" smtClean="0">
                <a:solidFill>
                  <a:srgbClr val="FF6600"/>
                </a:solidFill>
                <a:latin typeface="Arial" charset="0"/>
              </a:rPr>
              <a:t>Technique</a:t>
            </a:r>
            <a:endParaRPr lang="en-US" sz="1400" dirty="0">
              <a:solidFill>
                <a:srgbClr val="FF6600"/>
              </a:solidFill>
              <a:latin typeface="Arial" charset="0"/>
            </a:endParaRPr>
          </a:p>
        </p:txBody>
      </p:sp>
      <p:cxnSp>
        <p:nvCxnSpPr>
          <p:cNvPr id="6" name="Straight Connector 5"/>
          <p:cNvCxnSpPr/>
          <p:nvPr/>
        </p:nvCxnSpPr>
        <p:spPr bwMode="auto">
          <a:xfrm flipV="1">
            <a:off x="4551165" y="3348567"/>
            <a:ext cx="346802" cy="3765"/>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nvGrpSpPr>
          <p:cNvPr id="7" name="Group 6"/>
          <p:cNvGrpSpPr/>
          <p:nvPr/>
        </p:nvGrpSpPr>
        <p:grpSpPr>
          <a:xfrm>
            <a:off x="3245483" y="1232172"/>
            <a:ext cx="224367" cy="233119"/>
            <a:chOff x="5427570" y="327780"/>
            <a:chExt cx="224367" cy="233119"/>
          </a:xfrm>
        </p:grpSpPr>
        <p:sp>
          <p:nvSpPr>
            <p:cNvPr id="8" name="Oval 7"/>
            <p:cNvSpPr/>
            <p:nvPr/>
          </p:nvSpPr>
          <p:spPr bwMode="auto">
            <a:xfrm>
              <a:off x="5436038" y="338650"/>
              <a:ext cx="211666" cy="211666"/>
            </a:xfrm>
            <a:prstGeom prst="ellipse">
              <a:avLst/>
            </a:prstGeom>
            <a:solidFill>
              <a:srgbClr val="0093C5"/>
            </a:solidFill>
            <a:ln w="9525" cap="flat" cmpd="sng" algn="ctr">
              <a:solidFill>
                <a:srgbClr val="0093C5"/>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9" name="Text Box 31"/>
            <p:cNvSpPr txBox="1">
              <a:spLocks noChangeArrowheads="1"/>
            </p:cNvSpPr>
            <p:nvPr/>
          </p:nvSpPr>
          <p:spPr bwMode="auto">
            <a:xfrm>
              <a:off x="5427570" y="327780"/>
              <a:ext cx="224367" cy="233119"/>
            </a:xfrm>
            <a:prstGeom prst="rect">
              <a:avLst/>
            </a:prstGeom>
            <a:noFill/>
            <a:ln w="6350" cmpd="sng">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400" dirty="0" smtClean="0">
                  <a:solidFill>
                    <a:srgbClr val="FFFFFF"/>
                  </a:solidFill>
                  <a:latin typeface="Arial" charset="0"/>
                </a:rPr>
                <a:t>1</a:t>
              </a:r>
              <a:endParaRPr lang="en-US" sz="1400" dirty="0">
                <a:solidFill>
                  <a:srgbClr val="FFFFFF"/>
                </a:solidFill>
                <a:latin typeface="Arial" charset="0"/>
              </a:endParaRPr>
            </a:p>
          </p:txBody>
        </p:sp>
      </p:grpSp>
      <p:grpSp>
        <p:nvGrpSpPr>
          <p:cNvPr id="10" name="Group 9"/>
          <p:cNvGrpSpPr/>
          <p:nvPr/>
        </p:nvGrpSpPr>
        <p:grpSpPr>
          <a:xfrm>
            <a:off x="5285950" y="1249106"/>
            <a:ext cx="224367" cy="233119"/>
            <a:chOff x="5427570" y="327780"/>
            <a:chExt cx="224367" cy="233119"/>
          </a:xfrm>
        </p:grpSpPr>
        <p:sp>
          <p:nvSpPr>
            <p:cNvPr id="11" name="Oval 10"/>
            <p:cNvSpPr/>
            <p:nvPr/>
          </p:nvSpPr>
          <p:spPr bwMode="auto">
            <a:xfrm>
              <a:off x="5436038" y="338650"/>
              <a:ext cx="211666" cy="211666"/>
            </a:xfrm>
            <a:prstGeom prst="ellipse">
              <a:avLst/>
            </a:prstGeom>
            <a:solidFill>
              <a:srgbClr val="0093C5"/>
            </a:solidFill>
            <a:ln w="9525" cap="flat" cmpd="sng" algn="ctr">
              <a:solidFill>
                <a:srgbClr val="0093C5"/>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2" name="Text Box 31"/>
            <p:cNvSpPr txBox="1">
              <a:spLocks noChangeArrowheads="1"/>
            </p:cNvSpPr>
            <p:nvPr/>
          </p:nvSpPr>
          <p:spPr bwMode="auto">
            <a:xfrm>
              <a:off x="5427570" y="327780"/>
              <a:ext cx="224367" cy="233119"/>
            </a:xfrm>
            <a:prstGeom prst="rect">
              <a:avLst/>
            </a:prstGeom>
            <a:noFill/>
            <a:ln w="6350" cmpd="sng">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400" dirty="0" smtClean="0">
                  <a:solidFill>
                    <a:srgbClr val="FFFFFF"/>
                  </a:solidFill>
                  <a:latin typeface="Arial" charset="0"/>
                </a:rPr>
                <a:t>2</a:t>
              </a:r>
              <a:endParaRPr lang="en-US" sz="1400" dirty="0">
                <a:solidFill>
                  <a:srgbClr val="FFFFFF"/>
                </a:solidFill>
                <a:latin typeface="Arial" charset="0"/>
              </a:endParaRPr>
            </a:p>
          </p:txBody>
        </p:sp>
      </p:grpSp>
      <p:grpSp>
        <p:nvGrpSpPr>
          <p:cNvPr id="13" name="Group 12"/>
          <p:cNvGrpSpPr/>
          <p:nvPr/>
        </p:nvGrpSpPr>
        <p:grpSpPr>
          <a:xfrm>
            <a:off x="3884707" y="2150814"/>
            <a:ext cx="224367" cy="233119"/>
            <a:chOff x="5427570" y="327780"/>
            <a:chExt cx="224367" cy="233119"/>
          </a:xfrm>
        </p:grpSpPr>
        <p:sp>
          <p:nvSpPr>
            <p:cNvPr id="14" name="Oval 13"/>
            <p:cNvSpPr/>
            <p:nvPr/>
          </p:nvSpPr>
          <p:spPr bwMode="auto">
            <a:xfrm>
              <a:off x="5436038" y="338650"/>
              <a:ext cx="211666" cy="211666"/>
            </a:xfrm>
            <a:prstGeom prst="ellipse">
              <a:avLst/>
            </a:prstGeom>
            <a:solidFill>
              <a:srgbClr val="0093C5"/>
            </a:solidFill>
            <a:ln w="9525" cap="flat" cmpd="sng" algn="ctr">
              <a:solidFill>
                <a:srgbClr val="0093C5"/>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5" name="Text Box 31"/>
            <p:cNvSpPr txBox="1">
              <a:spLocks noChangeArrowheads="1"/>
            </p:cNvSpPr>
            <p:nvPr/>
          </p:nvSpPr>
          <p:spPr bwMode="auto">
            <a:xfrm>
              <a:off x="5427570" y="327780"/>
              <a:ext cx="224367" cy="233119"/>
            </a:xfrm>
            <a:prstGeom prst="rect">
              <a:avLst/>
            </a:prstGeom>
            <a:noFill/>
            <a:ln w="6350" cmpd="sng">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400" dirty="0" smtClean="0">
                  <a:solidFill>
                    <a:srgbClr val="FFFFFF"/>
                  </a:solidFill>
                  <a:latin typeface="Arial" charset="0"/>
                </a:rPr>
                <a:t>3</a:t>
              </a:r>
              <a:endParaRPr lang="en-US" sz="1400" dirty="0">
                <a:solidFill>
                  <a:srgbClr val="FFFFFF"/>
                </a:solidFill>
                <a:latin typeface="Arial" charset="0"/>
              </a:endParaRPr>
            </a:p>
          </p:txBody>
        </p:sp>
      </p:grpSp>
      <p:grpSp>
        <p:nvGrpSpPr>
          <p:cNvPr id="16" name="Group 15"/>
          <p:cNvGrpSpPr/>
          <p:nvPr/>
        </p:nvGrpSpPr>
        <p:grpSpPr>
          <a:xfrm>
            <a:off x="2348018" y="3598605"/>
            <a:ext cx="224367" cy="233119"/>
            <a:chOff x="5427570" y="327780"/>
            <a:chExt cx="224367" cy="233119"/>
          </a:xfrm>
        </p:grpSpPr>
        <p:sp>
          <p:nvSpPr>
            <p:cNvPr id="17" name="Oval 16"/>
            <p:cNvSpPr/>
            <p:nvPr/>
          </p:nvSpPr>
          <p:spPr bwMode="auto">
            <a:xfrm>
              <a:off x="5436038" y="338650"/>
              <a:ext cx="211666" cy="211666"/>
            </a:xfrm>
            <a:prstGeom prst="ellipse">
              <a:avLst/>
            </a:prstGeom>
            <a:solidFill>
              <a:srgbClr val="0093C5"/>
            </a:solidFill>
            <a:ln w="9525" cap="flat" cmpd="sng" algn="ctr">
              <a:solidFill>
                <a:srgbClr val="0093C5"/>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8" name="Text Box 31"/>
            <p:cNvSpPr txBox="1">
              <a:spLocks noChangeArrowheads="1"/>
            </p:cNvSpPr>
            <p:nvPr/>
          </p:nvSpPr>
          <p:spPr bwMode="auto">
            <a:xfrm>
              <a:off x="5427570" y="327780"/>
              <a:ext cx="224367" cy="233119"/>
            </a:xfrm>
            <a:prstGeom prst="rect">
              <a:avLst/>
            </a:prstGeom>
            <a:noFill/>
            <a:ln w="6350" cmpd="sng">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400" dirty="0" smtClean="0">
                  <a:solidFill>
                    <a:srgbClr val="FFFFFF"/>
                  </a:solidFill>
                  <a:latin typeface="Arial" charset="0"/>
                </a:rPr>
                <a:t>4</a:t>
              </a:r>
              <a:endParaRPr lang="en-US" sz="1400" dirty="0">
                <a:solidFill>
                  <a:srgbClr val="FFFFFF"/>
                </a:solidFill>
                <a:latin typeface="Arial" charset="0"/>
              </a:endParaRPr>
            </a:p>
          </p:txBody>
        </p:sp>
      </p:grpSp>
      <p:grpSp>
        <p:nvGrpSpPr>
          <p:cNvPr id="19" name="Group 18"/>
          <p:cNvGrpSpPr/>
          <p:nvPr/>
        </p:nvGrpSpPr>
        <p:grpSpPr>
          <a:xfrm>
            <a:off x="2348014" y="4322503"/>
            <a:ext cx="224367" cy="233119"/>
            <a:chOff x="5427570" y="327780"/>
            <a:chExt cx="224367" cy="233119"/>
          </a:xfrm>
        </p:grpSpPr>
        <p:sp>
          <p:nvSpPr>
            <p:cNvPr id="20" name="Oval 19"/>
            <p:cNvSpPr/>
            <p:nvPr/>
          </p:nvSpPr>
          <p:spPr bwMode="auto">
            <a:xfrm>
              <a:off x="5436038" y="338650"/>
              <a:ext cx="211666" cy="211666"/>
            </a:xfrm>
            <a:prstGeom prst="ellipse">
              <a:avLst/>
            </a:prstGeom>
            <a:solidFill>
              <a:srgbClr val="0093C5"/>
            </a:solidFill>
            <a:ln w="9525" cap="flat" cmpd="sng" algn="ctr">
              <a:solidFill>
                <a:srgbClr val="0093C5"/>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21" name="Text Box 31"/>
            <p:cNvSpPr txBox="1">
              <a:spLocks noChangeArrowheads="1"/>
            </p:cNvSpPr>
            <p:nvPr/>
          </p:nvSpPr>
          <p:spPr bwMode="auto">
            <a:xfrm>
              <a:off x="5427570" y="327780"/>
              <a:ext cx="224367" cy="233119"/>
            </a:xfrm>
            <a:prstGeom prst="rect">
              <a:avLst/>
            </a:prstGeom>
            <a:noFill/>
            <a:ln w="6350" cmpd="sng">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400" dirty="0" smtClean="0">
                  <a:solidFill>
                    <a:srgbClr val="FFFFFF"/>
                  </a:solidFill>
                  <a:latin typeface="Arial" charset="0"/>
                </a:rPr>
                <a:t>5</a:t>
              </a:r>
              <a:endParaRPr lang="en-US" sz="1400" dirty="0">
                <a:solidFill>
                  <a:srgbClr val="FFFFFF"/>
                </a:solidFill>
                <a:latin typeface="Arial" charset="0"/>
              </a:endParaRPr>
            </a:p>
          </p:txBody>
        </p:sp>
      </p:grpSp>
      <p:grpSp>
        <p:nvGrpSpPr>
          <p:cNvPr id="22" name="Group 21"/>
          <p:cNvGrpSpPr/>
          <p:nvPr/>
        </p:nvGrpSpPr>
        <p:grpSpPr>
          <a:xfrm>
            <a:off x="2343776" y="5575576"/>
            <a:ext cx="224367" cy="233119"/>
            <a:chOff x="5427570" y="327780"/>
            <a:chExt cx="224367" cy="233119"/>
          </a:xfrm>
        </p:grpSpPr>
        <p:sp>
          <p:nvSpPr>
            <p:cNvPr id="23" name="Oval 22"/>
            <p:cNvSpPr/>
            <p:nvPr/>
          </p:nvSpPr>
          <p:spPr bwMode="auto">
            <a:xfrm>
              <a:off x="5436038" y="338650"/>
              <a:ext cx="211666" cy="211666"/>
            </a:xfrm>
            <a:prstGeom prst="ellipse">
              <a:avLst/>
            </a:prstGeom>
            <a:solidFill>
              <a:srgbClr val="0093C5"/>
            </a:solidFill>
            <a:ln w="9525" cap="flat" cmpd="sng" algn="ctr">
              <a:solidFill>
                <a:srgbClr val="0093C5"/>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24" name="Text Box 31"/>
            <p:cNvSpPr txBox="1">
              <a:spLocks noChangeArrowheads="1"/>
            </p:cNvSpPr>
            <p:nvPr/>
          </p:nvSpPr>
          <p:spPr bwMode="auto">
            <a:xfrm>
              <a:off x="5427570" y="327780"/>
              <a:ext cx="224367" cy="233119"/>
            </a:xfrm>
            <a:prstGeom prst="rect">
              <a:avLst/>
            </a:prstGeom>
            <a:noFill/>
            <a:ln w="6350" cmpd="sng">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400" dirty="0" smtClean="0">
                  <a:solidFill>
                    <a:srgbClr val="FFFFFF"/>
                  </a:solidFill>
                  <a:latin typeface="Arial" charset="0"/>
                </a:rPr>
                <a:t>6</a:t>
              </a:r>
              <a:endParaRPr lang="en-US" sz="1400" dirty="0">
                <a:solidFill>
                  <a:srgbClr val="FFFFFF"/>
                </a:solidFill>
                <a:latin typeface="Arial" charset="0"/>
              </a:endParaRPr>
            </a:p>
          </p:txBody>
        </p:sp>
      </p:grpSp>
      <p:sp>
        <p:nvSpPr>
          <p:cNvPr id="25" name="Text Box 31"/>
          <p:cNvSpPr txBox="1">
            <a:spLocks noChangeArrowheads="1"/>
          </p:cNvSpPr>
          <p:nvPr/>
        </p:nvSpPr>
        <p:spPr bwMode="auto">
          <a:xfrm>
            <a:off x="2592968" y="526150"/>
            <a:ext cx="912233" cy="3713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400" dirty="0" smtClean="0">
                <a:solidFill>
                  <a:srgbClr val="000000"/>
                </a:solidFill>
                <a:latin typeface="Arial" charset="0"/>
              </a:rPr>
              <a:t>Mammary</a:t>
            </a:r>
            <a:br>
              <a:rPr lang="en-US" sz="1400" dirty="0" smtClean="0">
                <a:solidFill>
                  <a:srgbClr val="000000"/>
                </a:solidFill>
                <a:latin typeface="Arial" charset="0"/>
              </a:rPr>
            </a:br>
            <a:r>
              <a:rPr lang="en-US" sz="1400" dirty="0" smtClean="0">
                <a:solidFill>
                  <a:srgbClr val="000000"/>
                </a:solidFill>
                <a:latin typeface="Arial" charset="0"/>
              </a:rPr>
              <a:t>cell donor</a:t>
            </a:r>
            <a:endParaRPr lang="en-US" sz="1400" dirty="0">
              <a:solidFill>
                <a:srgbClr val="000000"/>
              </a:solidFill>
              <a:latin typeface="Arial" charset="0"/>
            </a:endParaRPr>
          </a:p>
        </p:txBody>
      </p:sp>
      <p:sp>
        <p:nvSpPr>
          <p:cNvPr id="26" name="Text Box 31"/>
          <p:cNvSpPr txBox="1">
            <a:spLocks noChangeArrowheads="1"/>
          </p:cNvSpPr>
          <p:nvPr/>
        </p:nvSpPr>
        <p:spPr bwMode="auto">
          <a:xfrm>
            <a:off x="2347432" y="6148020"/>
            <a:ext cx="615899" cy="2104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400" dirty="0" smtClean="0">
                <a:solidFill>
                  <a:srgbClr val="FF6600"/>
                </a:solidFill>
                <a:latin typeface="Arial" charset="0"/>
              </a:rPr>
              <a:t>Results</a:t>
            </a:r>
            <a:endParaRPr lang="en-US" sz="1400" dirty="0">
              <a:solidFill>
                <a:srgbClr val="FF6600"/>
              </a:solidFill>
              <a:latin typeface="Arial" charset="0"/>
            </a:endParaRPr>
          </a:p>
        </p:txBody>
      </p:sp>
      <p:sp>
        <p:nvSpPr>
          <p:cNvPr id="28" name="Text Box 31"/>
          <p:cNvSpPr txBox="1">
            <a:spLocks noChangeArrowheads="1"/>
          </p:cNvSpPr>
          <p:nvPr/>
        </p:nvSpPr>
        <p:spPr bwMode="auto">
          <a:xfrm>
            <a:off x="4599567" y="526151"/>
            <a:ext cx="912233" cy="3713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400" dirty="0" smtClean="0">
                <a:solidFill>
                  <a:srgbClr val="000000"/>
                </a:solidFill>
                <a:latin typeface="Arial" charset="0"/>
              </a:rPr>
              <a:t>Egg cell</a:t>
            </a:r>
            <a:br>
              <a:rPr lang="en-US" sz="1400" dirty="0" smtClean="0">
                <a:solidFill>
                  <a:srgbClr val="000000"/>
                </a:solidFill>
                <a:latin typeface="Arial" charset="0"/>
              </a:rPr>
            </a:br>
            <a:r>
              <a:rPr lang="en-US" sz="1400" dirty="0" smtClean="0">
                <a:solidFill>
                  <a:srgbClr val="000000"/>
                </a:solidFill>
                <a:latin typeface="Arial" charset="0"/>
              </a:rPr>
              <a:t>donor</a:t>
            </a:r>
            <a:endParaRPr lang="en-US" sz="1400" dirty="0">
              <a:solidFill>
                <a:srgbClr val="000000"/>
              </a:solidFill>
              <a:latin typeface="Arial" charset="0"/>
            </a:endParaRPr>
          </a:p>
        </p:txBody>
      </p:sp>
      <p:sp>
        <p:nvSpPr>
          <p:cNvPr id="29" name="Text Box 31"/>
          <p:cNvSpPr txBox="1">
            <a:spLocks noChangeArrowheads="1"/>
          </p:cNvSpPr>
          <p:nvPr/>
        </p:nvSpPr>
        <p:spPr bwMode="auto">
          <a:xfrm>
            <a:off x="4273602" y="1550618"/>
            <a:ext cx="912233" cy="3713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400" dirty="0" smtClean="0">
                <a:solidFill>
                  <a:srgbClr val="000000"/>
                </a:solidFill>
                <a:latin typeface="Arial" charset="0"/>
              </a:rPr>
              <a:t>Egg cell</a:t>
            </a:r>
            <a:br>
              <a:rPr lang="en-US" sz="1400" dirty="0" smtClean="0">
                <a:solidFill>
                  <a:srgbClr val="000000"/>
                </a:solidFill>
                <a:latin typeface="Arial" charset="0"/>
              </a:rPr>
            </a:br>
            <a:r>
              <a:rPr lang="en-US" sz="1400" dirty="0" smtClean="0">
                <a:solidFill>
                  <a:srgbClr val="000000"/>
                </a:solidFill>
                <a:latin typeface="Arial" charset="0"/>
              </a:rPr>
              <a:t>from ovary</a:t>
            </a:r>
            <a:endParaRPr lang="en-US" sz="1400" dirty="0">
              <a:solidFill>
                <a:srgbClr val="000000"/>
              </a:solidFill>
              <a:latin typeface="Arial" charset="0"/>
            </a:endParaRPr>
          </a:p>
        </p:txBody>
      </p:sp>
      <p:sp>
        <p:nvSpPr>
          <p:cNvPr id="30" name="Text Box 31"/>
          <p:cNvSpPr txBox="1">
            <a:spLocks noChangeArrowheads="1"/>
          </p:cNvSpPr>
          <p:nvPr/>
        </p:nvSpPr>
        <p:spPr bwMode="auto">
          <a:xfrm>
            <a:off x="2813102" y="2155985"/>
            <a:ext cx="836032" cy="6761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400" dirty="0" smtClean="0">
                <a:solidFill>
                  <a:srgbClr val="000000"/>
                </a:solidFill>
                <a:latin typeface="Arial" charset="0"/>
              </a:rPr>
              <a:t>Cultured</a:t>
            </a:r>
            <a:br>
              <a:rPr lang="en-US" sz="1400" dirty="0" smtClean="0">
                <a:solidFill>
                  <a:srgbClr val="000000"/>
                </a:solidFill>
                <a:latin typeface="Arial" charset="0"/>
              </a:rPr>
            </a:br>
            <a:r>
              <a:rPr lang="en-US" sz="1400" dirty="0" smtClean="0">
                <a:solidFill>
                  <a:srgbClr val="000000"/>
                </a:solidFill>
                <a:latin typeface="Arial" charset="0"/>
              </a:rPr>
              <a:t>mammary</a:t>
            </a:r>
            <a:br>
              <a:rPr lang="en-US" sz="1400" dirty="0" smtClean="0">
                <a:solidFill>
                  <a:srgbClr val="000000"/>
                </a:solidFill>
                <a:latin typeface="Arial" charset="0"/>
              </a:rPr>
            </a:br>
            <a:r>
              <a:rPr lang="en-US" sz="1400" dirty="0" smtClean="0">
                <a:solidFill>
                  <a:srgbClr val="000000"/>
                </a:solidFill>
                <a:latin typeface="Arial" charset="0"/>
              </a:rPr>
              <a:t>cells</a:t>
            </a:r>
            <a:endParaRPr lang="en-US" sz="1400" dirty="0">
              <a:solidFill>
                <a:srgbClr val="000000"/>
              </a:solidFill>
              <a:latin typeface="Arial" charset="0"/>
            </a:endParaRPr>
          </a:p>
        </p:txBody>
      </p:sp>
      <p:sp>
        <p:nvSpPr>
          <p:cNvPr id="31" name="Text Box 31"/>
          <p:cNvSpPr txBox="1">
            <a:spLocks noChangeArrowheads="1"/>
          </p:cNvSpPr>
          <p:nvPr/>
        </p:nvSpPr>
        <p:spPr bwMode="auto">
          <a:xfrm>
            <a:off x="5772201" y="1774985"/>
            <a:ext cx="759832" cy="3797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400" dirty="0" smtClean="0">
                <a:solidFill>
                  <a:srgbClr val="000000"/>
                </a:solidFill>
                <a:latin typeface="Arial" charset="0"/>
              </a:rPr>
              <a:t>Nucleus </a:t>
            </a:r>
            <a:br>
              <a:rPr lang="en-US" sz="1400" dirty="0" smtClean="0">
                <a:solidFill>
                  <a:srgbClr val="000000"/>
                </a:solidFill>
                <a:latin typeface="Arial" charset="0"/>
              </a:rPr>
            </a:br>
            <a:r>
              <a:rPr lang="en-US" sz="1400" dirty="0" smtClean="0">
                <a:solidFill>
                  <a:srgbClr val="000000"/>
                </a:solidFill>
                <a:latin typeface="Arial" charset="0"/>
              </a:rPr>
              <a:t>removed</a:t>
            </a:r>
            <a:endParaRPr lang="en-US" sz="1400" dirty="0">
              <a:solidFill>
                <a:srgbClr val="000000"/>
              </a:solidFill>
              <a:latin typeface="Arial" charset="0"/>
            </a:endParaRPr>
          </a:p>
        </p:txBody>
      </p:sp>
      <p:sp>
        <p:nvSpPr>
          <p:cNvPr id="32" name="Text Box 31"/>
          <p:cNvSpPr txBox="1">
            <a:spLocks noChangeArrowheads="1"/>
          </p:cNvSpPr>
          <p:nvPr/>
        </p:nvSpPr>
        <p:spPr bwMode="auto">
          <a:xfrm>
            <a:off x="4184701" y="2147518"/>
            <a:ext cx="946099" cy="2189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400" dirty="0" smtClean="0">
                <a:solidFill>
                  <a:srgbClr val="000000"/>
                </a:solidFill>
                <a:latin typeface="Arial" charset="0"/>
              </a:rPr>
              <a:t>Cells fused</a:t>
            </a:r>
            <a:endParaRPr lang="en-US" sz="1400" dirty="0">
              <a:solidFill>
                <a:srgbClr val="000000"/>
              </a:solidFill>
              <a:latin typeface="Arial" charset="0"/>
            </a:endParaRPr>
          </a:p>
        </p:txBody>
      </p:sp>
      <p:sp>
        <p:nvSpPr>
          <p:cNvPr id="33" name="Text Box 31"/>
          <p:cNvSpPr txBox="1">
            <a:spLocks noChangeArrowheads="1"/>
          </p:cNvSpPr>
          <p:nvPr/>
        </p:nvSpPr>
        <p:spPr bwMode="auto">
          <a:xfrm>
            <a:off x="4942468" y="3231251"/>
            <a:ext cx="1204332" cy="4263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400" dirty="0" smtClean="0">
                <a:solidFill>
                  <a:srgbClr val="000000"/>
                </a:solidFill>
                <a:latin typeface="Arial" charset="0"/>
              </a:rPr>
              <a:t>Nucleus from</a:t>
            </a:r>
            <a:br>
              <a:rPr lang="en-US" sz="1400" dirty="0" smtClean="0">
                <a:solidFill>
                  <a:srgbClr val="000000"/>
                </a:solidFill>
                <a:latin typeface="Arial" charset="0"/>
              </a:rPr>
            </a:br>
            <a:r>
              <a:rPr lang="en-US" sz="1400" dirty="0" smtClean="0">
                <a:solidFill>
                  <a:srgbClr val="000000"/>
                </a:solidFill>
                <a:latin typeface="Arial" charset="0"/>
              </a:rPr>
              <a:t>mammary cell</a:t>
            </a:r>
            <a:endParaRPr lang="en-US" sz="1400" dirty="0">
              <a:solidFill>
                <a:srgbClr val="000000"/>
              </a:solidFill>
              <a:latin typeface="Arial" charset="0"/>
            </a:endParaRPr>
          </a:p>
        </p:txBody>
      </p:sp>
      <p:sp>
        <p:nvSpPr>
          <p:cNvPr id="34" name="Text Box 31"/>
          <p:cNvSpPr txBox="1">
            <a:spLocks noChangeArrowheads="1"/>
          </p:cNvSpPr>
          <p:nvPr/>
        </p:nvSpPr>
        <p:spPr bwMode="auto">
          <a:xfrm>
            <a:off x="2643768" y="3612252"/>
            <a:ext cx="1424466" cy="2231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400" dirty="0" smtClean="0">
                <a:solidFill>
                  <a:srgbClr val="000000"/>
                </a:solidFill>
                <a:latin typeface="Arial" charset="0"/>
              </a:rPr>
              <a:t>Grown in culture</a:t>
            </a:r>
            <a:endParaRPr lang="en-US" sz="1400" dirty="0">
              <a:solidFill>
                <a:srgbClr val="000000"/>
              </a:solidFill>
              <a:latin typeface="Arial" charset="0"/>
            </a:endParaRPr>
          </a:p>
        </p:txBody>
      </p:sp>
      <p:sp>
        <p:nvSpPr>
          <p:cNvPr id="35" name="Text Box 31"/>
          <p:cNvSpPr txBox="1">
            <a:spLocks noChangeArrowheads="1"/>
          </p:cNvSpPr>
          <p:nvPr/>
        </p:nvSpPr>
        <p:spPr bwMode="auto">
          <a:xfrm>
            <a:off x="4823934" y="3980552"/>
            <a:ext cx="1166233" cy="2189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400" dirty="0" smtClean="0">
                <a:solidFill>
                  <a:srgbClr val="000000"/>
                </a:solidFill>
                <a:latin typeface="Arial" charset="0"/>
              </a:rPr>
              <a:t>Early embryo</a:t>
            </a:r>
            <a:endParaRPr lang="en-US" sz="1400" dirty="0">
              <a:solidFill>
                <a:srgbClr val="000000"/>
              </a:solidFill>
              <a:latin typeface="Arial" charset="0"/>
            </a:endParaRPr>
          </a:p>
        </p:txBody>
      </p:sp>
      <p:sp>
        <p:nvSpPr>
          <p:cNvPr id="36" name="Text Box 31"/>
          <p:cNvSpPr txBox="1">
            <a:spLocks noChangeArrowheads="1"/>
          </p:cNvSpPr>
          <p:nvPr/>
        </p:nvSpPr>
        <p:spPr bwMode="auto">
          <a:xfrm>
            <a:off x="2660700" y="4323457"/>
            <a:ext cx="1653066" cy="4094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400" dirty="0" smtClean="0">
                <a:solidFill>
                  <a:srgbClr val="000000"/>
                </a:solidFill>
                <a:latin typeface="Arial" charset="0"/>
              </a:rPr>
              <a:t>Implanted in uterus</a:t>
            </a:r>
            <a:br>
              <a:rPr lang="en-US" sz="1400" dirty="0" smtClean="0">
                <a:solidFill>
                  <a:srgbClr val="000000"/>
                </a:solidFill>
                <a:latin typeface="Arial" charset="0"/>
              </a:rPr>
            </a:br>
            <a:r>
              <a:rPr lang="en-US" sz="1400" dirty="0" smtClean="0">
                <a:solidFill>
                  <a:srgbClr val="000000"/>
                </a:solidFill>
                <a:latin typeface="Arial" charset="0"/>
              </a:rPr>
              <a:t>of a third sheep</a:t>
            </a:r>
            <a:endParaRPr lang="en-US" sz="1400" dirty="0">
              <a:solidFill>
                <a:srgbClr val="000000"/>
              </a:solidFill>
              <a:latin typeface="Arial" charset="0"/>
            </a:endParaRPr>
          </a:p>
        </p:txBody>
      </p:sp>
      <p:sp>
        <p:nvSpPr>
          <p:cNvPr id="37" name="Text Box 31"/>
          <p:cNvSpPr txBox="1">
            <a:spLocks noChangeArrowheads="1"/>
          </p:cNvSpPr>
          <p:nvPr/>
        </p:nvSpPr>
        <p:spPr bwMode="auto">
          <a:xfrm>
            <a:off x="5082167" y="5013485"/>
            <a:ext cx="848733" cy="4178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400" dirty="0" smtClean="0">
                <a:solidFill>
                  <a:srgbClr val="000000"/>
                </a:solidFill>
                <a:latin typeface="Arial" charset="0"/>
              </a:rPr>
              <a:t>Surrogate</a:t>
            </a:r>
            <a:br>
              <a:rPr lang="en-US" sz="1400" dirty="0" smtClean="0">
                <a:solidFill>
                  <a:srgbClr val="000000"/>
                </a:solidFill>
                <a:latin typeface="Arial" charset="0"/>
              </a:rPr>
            </a:br>
            <a:r>
              <a:rPr lang="en-US" sz="1400" dirty="0" smtClean="0">
                <a:solidFill>
                  <a:srgbClr val="000000"/>
                </a:solidFill>
                <a:latin typeface="Arial" charset="0"/>
              </a:rPr>
              <a:t>mother</a:t>
            </a:r>
            <a:endParaRPr lang="en-US" sz="1400" dirty="0">
              <a:solidFill>
                <a:srgbClr val="000000"/>
              </a:solidFill>
              <a:latin typeface="Arial" charset="0"/>
            </a:endParaRPr>
          </a:p>
        </p:txBody>
      </p:sp>
      <p:sp>
        <p:nvSpPr>
          <p:cNvPr id="38" name="Text Box 31"/>
          <p:cNvSpPr txBox="1">
            <a:spLocks noChangeArrowheads="1"/>
          </p:cNvSpPr>
          <p:nvPr/>
        </p:nvSpPr>
        <p:spPr bwMode="auto">
          <a:xfrm>
            <a:off x="2656468" y="5576519"/>
            <a:ext cx="1132366" cy="4178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400" dirty="0" smtClean="0">
                <a:solidFill>
                  <a:srgbClr val="000000"/>
                </a:solidFill>
                <a:latin typeface="Arial" charset="0"/>
              </a:rPr>
              <a:t>Embryonic</a:t>
            </a:r>
            <a:br>
              <a:rPr lang="en-US" sz="1400" dirty="0" smtClean="0">
                <a:solidFill>
                  <a:srgbClr val="000000"/>
                </a:solidFill>
                <a:latin typeface="Arial" charset="0"/>
              </a:rPr>
            </a:br>
            <a:r>
              <a:rPr lang="en-US" sz="1400" dirty="0" smtClean="0">
                <a:solidFill>
                  <a:srgbClr val="000000"/>
                </a:solidFill>
                <a:latin typeface="Arial" charset="0"/>
              </a:rPr>
              <a:t>development</a:t>
            </a:r>
            <a:endParaRPr lang="en-US" sz="1400" dirty="0">
              <a:solidFill>
                <a:srgbClr val="000000"/>
              </a:solidFill>
              <a:latin typeface="Arial" charset="0"/>
            </a:endParaRPr>
          </a:p>
        </p:txBody>
      </p:sp>
      <p:sp>
        <p:nvSpPr>
          <p:cNvPr id="39" name="Text Box 31"/>
          <p:cNvSpPr txBox="1">
            <a:spLocks noChangeArrowheads="1"/>
          </p:cNvSpPr>
          <p:nvPr/>
        </p:nvSpPr>
        <p:spPr bwMode="auto">
          <a:xfrm>
            <a:off x="4895901" y="5889788"/>
            <a:ext cx="1928232" cy="5999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400" dirty="0" smtClean="0">
                <a:solidFill>
                  <a:srgbClr val="000000"/>
                </a:solidFill>
                <a:latin typeface="Arial" charset="0"/>
              </a:rPr>
              <a:t>Lamb (“Dolly”)</a:t>
            </a:r>
            <a:br>
              <a:rPr lang="en-US" sz="1400" dirty="0" smtClean="0">
                <a:solidFill>
                  <a:srgbClr val="000000"/>
                </a:solidFill>
                <a:latin typeface="Arial" charset="0"/>
              </a:rPr>
            </a:br>
            <a:r>
              <a:rPr lang="en-US" sz="1400" dirty="0" smtClean="0">
                <a:solidFill>
                  <a:srgbClr val="000000"/>
                </a:solidFill>
                <a:latin typeface="Arial" charset="0"/>
              </a:rPr>
              <a:t>genetically identical to</a:t>
            </a:r>
            <a:br>
              <a:rPr lang="en-US" sz="1400" dirty="0" smtClean="0">
                <a:solidFill>
                  <a:srgbClr val="000000"/>
                </a:solidFill>
                <a:latin typeface="Arial" charset="0"/>
              </a:rPr>
            </a:br>
            <a:r>
              <a:rPr lang="en-US" sz="1400" dirty="0" smtClean="0">
                <a:solidFill>
                  <a:srgbClr val="000000"/>
                </a:solidFill>
                <a:latin typeface="Arial" charset="0"/>
              </a:rPr>
              <a:t>mammary cell donor</a:t>
            </a:r>
            <a:endParaRPr lang="en-US" sz="1400" dirty="0">
              <a:solidFill>
                <a:srgbClr val="000000"/>
              </a:solidFill>
              <a:latin typeface="Arial" charset="0"/>
            </a:endParaRPr>
          </a:p>
        </p:txBody>
      </p:sp>
    </p:spTree>
    <p:extLst>
      <p:ext uri="{BB962C8B-B14F-4D97-AF65-F5344CB8AC3E}">
        <p14:creationId xmlns:p14="http://schemas.microsoft.com/office/powerpoint/2010/main" val="246598287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_17aMammalReproCloning-U.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264" y="271272"/>
            <a:ext cx="7205472" cy="6163056"/>
          </a:xfrm>
          <a:prstGeom prst="rect">
            <a:avLst/>
          </a:prstGeom>
        </p:spPr>
      </p:pic>
      <p:sp>
        <p:nvSpPr>
          <p:cNvPr id="9217" name="Rectangle 3"/>
          <p:cNvSpPr>
            <a:spLocks noGrp="1" noChangeArrowheads="1"/>
          </p:cNvSpPr>
          <p:nvPr>
            <p:ph type="ctrTitle"/>
          </p:nvPr>
        </p:nvSpPr>
        <p:spPr bwMode="auto">
          <a:xfrm>
            <a:off x="20638" y="0"/>
            <a:ext cx="5648325" cy="30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20.17a</a:t>
            </a:r>
            <a:endParaRPr lang="en-US" sz="1200" dirty="0">
              <a:latin typeface="Arial" charset="0"/>
            </a:endParaRPr>
          </a:p>
        </p:txBody>
      </p:sp>
      <p:cxnSp>
        <p:nvCxnSpPr>
          <p:cNvPr id="6" name="Straight Connector 5"/>
          <p:cNvCxnSpPr/>
          <p:nvPr/>
        </p:nvCxnSpPr>
        <p:spPr bwMode="auto">
          <a:xfrm>
            <a:off x="4771299" y="5871166"/>
            <a:ext cx="596568" cy="4701"/>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7" name="Text Box 31"/>
          <p:cNvSpPr txBox="1">
            <a:spLocks noChangeArrowheads="1"/>
          </p:cNvSpPr>
          <p:nvPr/>
        </p:nvSpPr>
        <p:spPr bwMode="auto">
          <a:xfrm>
            <a:off x="1035102" y="238283"/>
            <a:ext cx="1513366" cy="3543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dirty="0" smtClean="0">
                <a:solidFill>
                  <a:srgbClr val="FF6600"/>
                </a:solidFill>
                <a:latin typeface="Arial" charset="0"/>
              </a:rPr>
              <a:t>Technique</a:t>
            </a:r>
            <a:endParaRPr lang="en-US" dirty="0">
              <a:solidFill>
                <a:srgbClr val="FF6600"/>
              </a:solidFill>
              <a:latin typeface="Arial" charset="0"/>
            </a:endParaRPr>
          </a:p>
        </p:txBody>
      </p:sp>
      <p:grpSp>
        <p:nvGrpSpPr>
          <p:cNvPr id="4" name="Group 3"/>
          <p:cNvGrpSpPr/>
          <p:nvPr/>
        </p:nvGrpSpPr>
        <p:grpSpPr>
          <a:xfrm>
            <a:off x="2551215" y="2235198"/>
            <a:ext cx="357966" cy="406401"/>
            <a:chOff x="2551215" y="2235198"/>
            <a:chExt cx="357966" cy="406401"/>
          </a:xfrm>
        </p:grpSpPr>
        <p:sp>
          <p:nvSpPr>
            <p:cNvPr id="9" name="Oval 8"/>
            <p:cNvSpPr/>
            <p:nvPr/>
          </p:nvSpPr>
          <p:spPr bwMode="auto">
            <a:xfrm>
              <a:off x="2551215" y="2259040"/>
              <a:ext cx="357966" cy="357966"/>
            </a:xfrm>
            <a:prstGeom prst="ellipse">
              <a:avLst/>
            </a:prstGeom>
            <a:solidFill>
              <a:srgbClr val="0093C5"/>
            </a:solidFill>
            <a:ln w="9525" cap="flat" cmpd="sng" algn="ctr">
              <a:solidFill>
                <a:srgbClr val="0093C5"/>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0" name="Text Box 31"/>
            <p:cNvSpPr txBox="1">
              <a:spLocks noChangeArrowheads="1"/>
            </p:cNvSpPr>
            <p:nvPr/>
          </p:nvSpPr>
          <p:spPr bwMode="auto">
            <a:xfrm>
              <a:off x="2559682" y="2235198"/>
              <a:ext cx="344383" cy="406401"/>
            </a:xfrm>
            <a:prstGeom prst="rect">
              <a:avLst/>
            </a:prstGeom>
            <a:noFill/>
            <a:ln w="6350" cmpd="sng">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dirty="0" smtClean="0">
                  <a:solidFill>
                    <a:srgbClr val="FFFFFF"/>
                  </a:solidFill>
                  <a:latin typeface="Arial" charset="0"/>
                </a:rPr>
                <a:t>1</a:t>
              </a:r>
              <a:endParaRPr lang="en-US" dirty="0">
                <a:solidFill>
                  <a:srgbClr val="FFFFFF"/>
                </a:solidFill>
                <a:latin typeface="Arial" charset="0"/>
              </a:endParaRPr>
            </a:p>
          </p:txBody>
        </p:sp>
      </p:grpSp>
      <p:sp>
        <p:nvSpPr>
          <p:cNvPr id="17" name="Text Box 31"/>
          <p:cNvSpPr txBox="1">
            <a:spLocks noChangeArrowheads="1"/>
          </p:cNvSpPr>
          <p:nvPr/>
        </p:nvSpPr>
        <p:spPr bwMode="auto">
          <a:xfrm>
            <a:off x="1433040" y="1017211"/>
            <a:ext cx="1527544" cy="709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dirty="0" smtClean="0">
                <a:solidFill>
                  <a:srgbClr val="000000"/>
                </a:solidFill>
                <a:latin typeface="Arial" charset="0"/>
              </a:rPr>
              <a:t>Mammary</a:t>
            </a:r>
            <a:br>
              <a:rPr lang="en-US" dirty="0" smtClean="0">
                <a:solidFill>
                  <a:srgbClr val="000000"/>
                </a:solidFill>
                <a:latin typeface="Arial" charset="0"/>
              </a:rPr>
            </a:br>
            <a:r>
              <a:rPr lang="en-US" dirty="0" smtClean="0">
                <a:solidFill>
                  <a:srgbClr val="000000"/>
                </a:solidFill>
                <a:latin typeface="Arial" charset="0"/>
              </a:rPr>
              <a:t>cell donor</a:t>
            </a:r>
            <a:endParaRPr lang="en-US" dirty="0">
              <a:solidFill>
                <a:srgbClr val="000000"/>
              </a:solidFill>
              <a:latin typeface="Arial" charset="0"/>
            </a:endParaRPr>
          </a:p>
        </p:txBody>
      </p:sp>
      <p:sp>
        <p:nvSpPr>
          <p:cNvPr id="18" name="Text Box 31"/>
          <p:cNvSpPr txBox="1">
            <a:spLocks noChangeArrowheads="1"/>
          </p:cNvSpPr>
          <p:nvPr/>
        </p:nvSpPr>
        <p:spPr bwMode="auto">
          <a:xfrm>
            <a:off x="4870503" y="1025680"/>
            <a:ext cx="1149298" cy="7438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dirty="0" smtClean="0">
                <a:solidFill>
                  <a:srgbClr val="000000"/>
                </a:solidFill>
                <a:latin typeface="Arial" charset="0"/>
              </a:rPr>
              <a:t>Egg cell</a:t>
            </a:r>
            <a:br>
              <a:rPr lang="en-US" dirty="0" smtClean="0">
                <a:solidFill>
                  <a:srgbClr val="000000"/>
                </a:solidFill>
                <a:latin typeface="Arial" charset="0"/>
              </a:rPr>
            </a:br>
            <a:r>
              <a:rPr lang="en-US" dirty="0" smtClean="0">
                <a:solidFill>
                  <a:srgbClr val="000000"/>
                </a:solidFill>
                <a:latin typeface="Arial" charset="0"/>
              </a:rPr>
              <a:t>donor</a:t>
            </a:r>
            <a:endParaRPr lang="en-US" dirty="0">
              <a:solidFill>
                <a:srgbClr val="000000"/>
              </a:solidFill>
              <a:latin typeface="Arial" charset="0"/>
            </a:endParaRPr>
          </a:p>
        </p:txBody>
      </p:sp>
      <p:sp>
        <p:nvSpPr>
          <p:cNvPr id="19" name="Text Box 31"/>
          <p:cNvSpPr txBox="1">
            <a:spLocks noChangeArrowheads="1"/>
          </p:cNvSpPr>
          <p:nvPr/>
        </p:nvSpPr>
        <p:spPr bwMode="auto">
          <a:xfrm>
            <a:off x="4290539" y="2769813"/>
            <a:ext cx="1627663" cy="7692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dirty="0" smtClean="0">
                <a:solidFill>
                  <a:srgbClr val="000000"/>
                </a:solidFill>
                <a:latin typeface="Arial" charset="0"/>
              </a:rPr>
              <a:t>Egg cell</a:t>
            </a:r>
            <a:br>
              <a:rPr lang="en-US" dirty="0" smtClean="0">
                <a:solidFill>
                  <a:srgbClr val="000000"/>
                </a:solidFill>
                <a:latin typeface="Arial" charset="0"/>
              </a:rPr>
            </a:br>
            <a:r>
              <a:rPr lang="en-US" dirty="0" smtClean="0">
                <a:solidFill>
                  <a:srgbClr val="000000"/>
                </a:solidFill>
                <a:latin typeface="Arial" charset="0"/>
              </a:rPr>
              <a:t>from ovary</a:t>
            </a:r>
            <a:endParaRPr lang="en-US" dirty="0">
              <a:solidFill>
                <a:srgbClr val="000000"/>
              </a:solidFill>
              <a:latin typeface="Arial" charset="0"/>
            </a:endParaRPr>
          </a:p>
        </p:txBody>
      </p:sp>
      <p:sp>
        <p:nvSpPr>
          <p:cNvPr id="20" name="Text Box 31"/>
          <p:cNvSpPr txBox="1">
            <a:spLocks noChangeArrowheads="1"/>
          </p:cNvSpPr>
          <p:nvPr/>
        </p:nvSpPr>
        <p:spPr bwMode="auto">
          <a:xfrm>
            <a:off x="1780169" y="3815446"/>
            <a:ext cx="1399945" cy="10867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dirty="0" smtClean="0">
                <a:solidFill>
                  <a:srgbClr val="000000"/>
                </a:solidFill>
                <a:latin typeface="Arial" charset="0"/>
              </a:rPr>
              <a:t>Cultured</a:t>
            </a:r>
            <a:br>
              <a:rPr lang="en-US" dirty="0" smtClean="0">
                <a:solidFill>
                  <a:srgbClr val="000000"/>
                </a:solidFill>
                <a:latin typeface="Arial" charset="0"/>
              </a:rPr>
            </a:br>
            <a:r>
              <a:rPr lang="en-US" dirty="0" smtClean="0">
                <a:solidFill>
                  <a:srgbClr val="000000"/>
                </a:solidFill>
                <a:latin typeface="Arial" charset="0"/>
              </a:rPr>
              <a:t>mammary</a:t>
            </a:r>
            <a:br>
              <a:rPr lang="en-US" dirty="0" smtClean="0">
                <a:solidFill>
                  <a:srgbClr val="000000"/>
                </a:solidFill>
                <a:latin typeface="Arial" charset="0"/>
              </a:rPr>
            </a:br>
            <a:r>
              <a:rPr lang="en-US" dirty="0" smtClean="0">
                <a:solidFill>
                  <a:srgbClr val="000000"/>
                </a:solidFill>
                <a:latin typeface="Arial" charset="0"/>
              </a:rPr>
              <a:t>cells</a:t>
            </a:r>
            <a:endParaRPr lang="en-US" dirty="0">
              <a:solidFill>
                <a:srgbClr val="000000"/>
              </a:solidFill>
              <a:latin typeface="Arial" charset="0"/>
            </a:endParaRPr>
          </a:p>
        </p:txBody>
      </p:sp>
      <p:sp>
        <p:nvSpPr>
          <p:cNvPr id="21" name="Text Box 31"/>
          <p:cNvSpPr txBox="1">
            <a:spLocks noChangeArrowheads="1"/>
          </p:cNvSpPr>
          <p:nvPr/>
        </p:nvSpPr>
        <p:spPr bwMode="auto">
          <a:xfrm>
            <a:off x="6872869" y="3163514"/>
            <a:ext cx="1272347" cy="6888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dirty="0" smtClean="0">
                <a:solidFill>
                  <a:srgbClr val="000000"/>
                </a:solidFill>
                <a:latin typeface="Arial" charset="0"/>
              </a:rPr>
              <a:t>Nucleus </a:t>
            </a:r>
            <a:br>
              <a:rPr lang="en-US" dirty="0" smtClean="0">
                <a:solidFill>
                  <a:srgbClr val="000000"/>
                </a:solidFill>
                <a:latin typeface="Arial" charset="0"/>
              </a:rPr>
            </a:br>
            <a:r>
              <a:rPr lang="en-US" dirty="0" smtClean="0">
                <a:solidFill>
                  <a:srgbClr val="000000"/>
                </a:solidFill>
                <a:latin typeface="Arial" charset="0"/>
              </a:rPr>
              <a:t>removed</a:t>
            </a:r>
            <a:endParaRPr lang="en-US" dirty="0">
              <a:solidFill>
                <a:srgbClr val="000000"/>
              </a:solidFill>
              <a:latin typeface="Arial" charset="0"/>
            </a:endParaRPr>
          </a:p>
        </p:txBody>
      </p:sp>
      <p:sp>
        <p:nvSpPr>
          <p:cNvPr id="22" name="Text Box 31"/>
          <p:cNvSpPr txBox="1">
            <a:spLocks noChangeArrowheads="1"/>
          </p:cNvSpPr>
          <p:nvPr/>
        </p:nvSpPr>
        <p:spPr bwMode="auto">
          <a:xfrm>
            <a:off x="4142368" y="3806980"/>
            <a:ext cx="1648831" cy="3670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dirty="0" smtClean="0">
                <a:solidFill>
                  <a:srgbClr val="000000"/>
                </a:solidFill>
                <a:latin typeface="Arial" charset="0"/>
              </a:rPr>
              <a:t>Cells fused</a:t>
            </a:r>
            <a:endParaRPr lang="en-US" dirty="0">
              <a:solidFill>
                <a:srgbClr val="000000"/>
              </a:solidFill>
              <a:latin typeface="Arial" charset="0"/>
            </a:endParaRPr>
          </a:p>
        </p:txBody>
      </p:sp>
      <p:sp>
        <p:nvSpPr>
          <p:cNvPr id="23" name="Text Box 31"/>
          <p:cNvSpPr txBox="1">
            <a:spLocks noChangeArrowheads="1"/>
          </p:cNvSpPr>
          <p:nvPr/>
        </p:nvSpPr>
        <p:spPr bwMode="auto">
          <a:xfrm>
            <a:off x="5450468" y="5669647"/>
            <a:ext cx="2016667" cy="714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dirty="0" smtClean="0">
                <a:solidFill>
                  <a:srgbClr val="000000"/>
                </a:solidFill>
                <a:latin typeface="Arial" charset="0"/>
              </a:rPr>
              <a:t>Nucleus from</a:t>
            </a:r>
            <a:br>
              <a:rPr lang="en-US" dirty="0" smtClean="0">
                <a:solidFill>
                  <a:srgbClr val="000000"/>
                </a:solidFill>
                <a:latin typeface="Arial" charset="0"/>
              </a:rPr>
            </a:br>
            <a:r>
              <a:rPr lang="en-US" dirty="0" smtClean="0">
                <a:solidFill>
                  <a:srgbClr val="000000"/>
                </a:solidFill>
                <a:latin typeface="Arial" charset="0"/>
              </a:rPr>
              <a:t>mammary cell</a:t>
            </a:r>
            <a:endParaRPr lang="en-US" dirty="0">
              <a:solidFill>
                <a:srgbClr val="000000"/>
              </a:solidFill>
              <a:latin typeface="Arial" charset="0"/>
            </a:endParaRPr>
          </a:p>
        </p:txBody>
      </p:sp>
      <p:grpSp>
        <p:nvGrpSpPr>
          <p:cNvPr id="25" name="Group 24"/>
          <p:cNvGrpSpPr/>
          <p:nvPr/>
        </p:nvGrpSpPr>
        <p:grpSpPr>
          <a:xfrm>
            <a:off x="6039481" y="2260598"/>
            <a:ext cx="357966" cy="406401"/>
            <a:chOff x="2551215" y="2235198"/>
            <a:chExt cx="357966" cy="406401"/>
          </a:xfrm>
        </p:grpSpPr>
        <p:sp>
          <p:nvSpPr>
            <p:cNvPr id="26" name="Oval 25"/>
            <p:cNvSpPr/>
            <p:nvPr/>
          </p:nvSpPr>
          <p:spPr bwMode="auto">
            <a:xfrm>
              <a:off x="2551215" y="2259040"/>
              <a:ext cx="357966" cy="357966"/>
            </a:xfrm>
            <a:prstGeom prst="ellipse">
              <a:avLst/>
            </a:prstGeom>
            <a:solidFill>
              <a:srgbClr val="0093C5"/>
            </a:solidFill>
            <a:ln w="9525" cap="flat" cmpd="sng" algn="ctr">
              <a:solidFill>
                <a:srgbClr val="0093C5"/>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28" name="Text Box 31"/>
            <p:cNvSpPr txBox="1">
              <a:spLocks noChangeArrowheads="1"/>
            </p:cNvSpPr>
            <p:nvPr/>
          </p:nvSpPr>
          <p:spPr bwMode="auto">
            <a:xfrm>
              <a:off x="2559682" y="2235198"/>
              <a:ext cx="344383" cy="406401"/>
            </a:xfrm>
            <a:prstGeom prst="rect">
              <a:avLst/>
            </a:prstGeom>
            <a:noFill/>
            <a:ln w="6350" cmpd="sng">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dirty="0" smtClean="0">
                  <a:solidFill>
                    <a:srgbClr val="FFFFFF"/>
                  </a:solidFill>
                  <a:latin typeface="Arial" charset="0"/>
                </a:rPr>
                <a:t>2</a:t>
              </a:r>
              <a:endParaRPr lang="en-US" dirty="0">
                <a:solidFill>
                  <a:srgbClr val="FFFFFF"/>
                </a:solidFill>
                <a:latin typeface="Arial" charset="0"/>
              </a:endParaRPr>
            </a:p>
          </p:txBody>
        </p:sp>
      </p:grpSp>
      <p:grpSp>
        <p:nvGrpSpPr>
          <p:cNvPr id="29" name="Group 28"/>
          <p:cNvGrpSpPr/>
          <p:nvPr/>
        </p:nvGrpSpPr>
        <p:grpSpPr>
          <a:xfrm>
            <a:off x="3651880" y="3809998"/>
            <a:ext cx="357966" cy="406401"/>
            <a:chOff x="2551215" y="2235198"/>
            <a:chExt cx="357966" cy="406401"/>
          </a:xfrm>
        </p:grpSpPr>
        <p:sp>
          <p:nvSpPr>
            <p:cNvPr id="30" name="Oval 29"/>
            <p:cNvSpPr/>
            <p:nvPr/>
          </p:nvSpPr>
          <p:spPr bwMode="auto">
            <a:xfrm>
              <a:off x="2551215" y="2259040"/>
              <a:ext cx="357966" cy="357966"/>
            </a:xfrm>
            <a:prstGeom prst="ellipse">
              <a:avLst/>
            </a:prstGeom>
            <a:solidFill>
              <a:srgbClr val="0093C5"/>
            </a:solidFill>
            <a:ln w="9525" cap="flat" cmpd="sng" algn="ctr">
              <a:solidFill>
                <a:srgbClr val="0093C5"/>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31" name="Text Box 31"/>
            <p:cNvSpPr txBox="1">
              <a:spLocks noChangeArrowheads="1"/>
            </p:cNvSpPr>
            <p:nvPr/>
          </p:nvSpPr>
          <p:spPr bwMode="auto">
            <a:xfrm>
              <a:off x="2559682" y="2235198"/>
              <a:ext cx="344383" cy="406401"/>
            </a:xfrm>
            <a:prstGeom prst="rect">
              <a:avLst/>
            </a:prstGeom>
            <a:noFill/>
            <a:ln w="6350" cmpd="sng">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dirty="0" smtClean="0">
                  <a:solidFill>
                    <a:srgbClr val="FFFFFF"/>
                  </a:solidFill>
                  <a:latin typeface="Arial" charset="0"/>
                </a:rPr>
                <a:t>3</a:t>
              </a:r>
              <a:endParaRPr lang="en-US" dirty="0">
                <a:solidFill>
                  <a:srgbClr val="FFFFFF"/>
                </a:solidFill>
                <a:latin typeface="Arial" charset="0"/>
              </a:endParaRPr>
            </a:p>
          </p:txBody>
        </p:sp>
      </p:grpSp>
    </p:spTree>
    <p:extLst>
      <p:ext uri="{BB962C8B-B14F-4D97-AF65-F5344CB8AC3E}">
        <p14:creationId xmlns:p14="http://schemas.microsoft.com/office/powerpoint/2010/main" val="254191028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_17bMammalReproCloning-U.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424" y="338328"/>
            <a:ext cx="7693152" cy="6028944"/>
          </a:xfrm>
          <a:prstGeom prst="rect">
            <a:avLst/>
          </a:prstGeom>
        </p:spPr>
      </p:pic>
      <p:sp>
        <p:nvSpPr>
          <p:cNvPr id="9217" name="Rectangle 3"/>
          <p:cNvSpPr>
            <a:spLocks noGrp="1" noChangeArrowheads="1"/>
          </p:cNvSpPr>
          <p:nvPr>
            <p:ph type="ctrTitle"/>
          </p:nvPr>
        </p:nvSpPr>
        <p:spPr bwMode="auto">
          <a:xfrm>
            <a:off x="20638" y="0"/>
            <a:ext cx="5648325" cy="30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20.17b</a:t>
            </a:r>
            <a:endParaRPr lang="en-US" sz="1200" dirty="0">
              <a:latin typeface="Arial" charset="0"/>
            </a:endParaRPr>
          </a:p>
        </p:txBody>
      </p:sp>
      <p:cxnSp>
        <p:nvCxnSpPr>
          <p:cNvPr id="6" name="Straight Connector 5"/>
          <p:cNvCxnSpPr/>
          <p:nvPr/>
        </p:nvCxnSpPr>
        <p:spPr bwMode="auto">
          <a:xfrm flipV="1">
            <a:off x="4508832" y="897467"/>
            <a:ext cx="621968" cy="12233"/>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nvGrpSpPr>
          <p:cNvPr id="7" name="Group 6"/>
          <p:cNvGrpSpPr/>
          <p:nvPr/>
        </p:nvGrpSpPr>
        <p:grpSpPr>
          <a:xfrm>
            <a:off x="764746" y="1337731"/>
            <a:ext cx="357966" cy="406401"/>
            <a:chOff x="2551215" y="2235198"/>
            <a:chExt cx="357966" cy="406401"/>
          </a:xfrm>
        </p:grpSpPr>
        <p:sp>
          <p:nvSpPr>
            <p:cNvPr id="8" name="Oval 7"/>
            <p:cNvSpPr/>
            <p:nvPr/>
          </p:nvSpPr>
          <p:spPr bwMode="auto">
            <a:xfrm>
              <a:off x="2551215" y="2259040"/>
              <a:ext cx="357966" cy="357966"/>
            </a:xfrm>
            <a:prstGeom prst="ellipse">
              <a:avLst/>
            </a:prstGeom>
            <a:solidFill>
              <a:srgbClr val="0093C5"/>
            </a:solidFill>
            <a:ln w="9525" cap="flat" cmpd="sng" algn="ctr">
              <a:solidFill>
                <a:srgbClr val="0093C5"/>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9" name="Text Box 31"/>
            <p:cNvSpPr txBox="1">
              <a:spLocks noChangeArrowheads="1"/>
            </p:cNvSpPr>
            <p:nvPr/>
          </p:nvSpPr>
          <p:spPr bwMode="auto">
            <a:xfrm>
              <a:off x="2559682" y="2235198"/>
              <a:ext cx="344383" cy="406401"/>
            </a:xfrm>
            <a:prstGeom prst="rect">
              <a:avLst/>
            </a:prstGeom>
            <a:noFill/>
            <a:ln w="6350" cmpd="sng">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dirty="0" smtClean="0">
                  <a:solidFill>
                    <a:srgbClr val="FFFFFF"/>
                  </a:solidFill>
                  <a:latin typeface="Arial" charset="0"/>
                </a:rPr>
                <a:t>4</a:t>
              </a:r>
              <a:endParaRPr lang="en-US" dirty="0">
                <a:solidFill>
                  <a:srgbClr val="FFFFFF"/>
                </a:solidFill>
                <a:latin typeface="Arial" charset="0"/>
              </a:endParaRPr>
            </a:p>
          </p:txBody>
        </p:sp>
      </p:grpSp>
      <p:grpSp>
        <p:nvGrpSpPr>
          <p:cNvPr id="10" name="Group 9"/>
          <p:cNvGrpSpPr/>
          <p:nvPr/>
        </p:nvGrpSpPr>
        <p:grpSpPr>
          <a:xfrm>
            <a:off x="773215" y="2573864"/>
            <a:ext cx="357966" cy="406401"/>
            <a:chOff x="2551215" y="2235198"/>
            <a:chExt cx="357966" cy="406401"/>
          </a:xfrm>
        </p:grpSpPr>
        <p:sp>
          <p:nvSpPr>
            <p:cNvPr id="11" name="Oval 10"/>
            <p:cNvSpPr/>
            <p:nvPr/>
          </p:nvSpPr>
          <p:spPr bwMode="auto">
            <a:xfrm>
              <a:off x="2551215" y="2259040"/>
              <a:ext cx="357966" cy="357966"/>
            </a:xfrm>
            <a:prstGeom prst="ellipse">
              <a:avLst/>
            </a:prstGeom>
            <a:solidFill>
              <a:srgbClr val="0093C5"/>
            </a:solidFill>
            <a:ln w="9525" cap="flat" cmpd="sng" algn="ctr">
              <a:solidFill>
                <a:srgbClr val="0093C5"/>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2" name="Text Box 31"/>
            <p:cNvSpPr txBox="1">
              <a:spLocks noChangeArrowheads="1"/>
            </p:cNvSpPr>
            <p:nvPr/>
          </p:nvSpPr>
          <p:spPr bwMode="auto">
            <a:xfrm>
              <a:off x="2559682" y="2235198"/>
              <a:ext cx="344383" cy="406401"/>
            </a:xfrm>
            <a:prstGeom prst="rect">
              <a:avLst/>
            </a:prstGeom>
            <a:noFill/>
            <a:ln w="6350" cmpd="sng">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dirty="0" smtClean="0">
                  <a:solidFill>
                    <a:srgbClr val="FFFFFF"/>
                  </a:solidFill>
                  <a:latin typeface="Arial" charset="0"/>
                </a:rPr>
                <a:t>5</a:t>
              </a:r>
              <a:endParaRPr lang="en-US" dirty="0">
                <a:solidFill>
                  <a:srgbClr val="FFFFFF"/>
                </a:solidFill>
                <a:latin typeface="Arial" charset="0"/>
              </a:endParaRPr>
            </a:p>
          </p:txBody>
        </p:sp>
      </p:grpSp>
      <p:grpSp>
        <p:nvGrpSpPr>
          <p:cNvPr id="13" name="Group 12"/>
          <p:cNvGrpSpPr/>
          <p:nvPr/>
        </p:nvGrpSpPr>
        <p:grpSpPr>
          <a:xfrm>
            <a:off x="773215" y="4707466"/>
            <a:ext cx="357966" cy="406401"/>
            <a:chOff x="2551215" y="2235198"/>
            <a:chExt cx="357966" cy="406401"/>
          </a:xfrm>
        </p:grpSpPr>
        <p:sp>
          <p:nvSpPr>
            <p:cNvPr id="14" name="Oval 13"/>
            <p:cNvSpPr/>
            <p:nvPr/>
          </p:nvSpPr>
          <p:spPr bwMode="auto">
            <a:xfrm>
              <a:off x="2551215" y="2259040"/>
              <a:ext cx="357966" cy="357966"/>
            </a:xfrm>
            <a:prstGeom prst="ellipse">
              <a:avLst/>
            </a:prstGeom>
            <a:solidFill>
              <a:srgbClr val="0093C5"/>
            </a:solidFill>
            <a:ln w="9525" cap="flat" cmpd="sng" algn="ctr">
              <a:solidFill>
                <a:srgbClr val="0093C5"/>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5" name="Text Box 31"/>
            <p:cNvSpPr txBox="1">
              <a:spLocks noChangeArrowheads="1"/>
            </p:cNvSpPr>
            <p:nvPr/>
          </p:nvSpPr>
          <p:spPr bwMode="auto">
            <a:xfrm>
              <a:off x="2559682" y="2235198"/>
              <a:ext cx="344383" cy="406401"/>
            </a:xfrm>
            <a:prstGeom prst="rect">
              <a:avLst/>
            </a:prstGeom>
            <a:noFill/>
            <a:ln w="6350" cmpd="sng">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dirty="0" smtClean="0">
                  <a:solidFill>
                    <a:srgbClr val="FFFFFF"/>
                  </a:solidFill>
                  <a:latin typeface="Arial" charset="0"/>
                </a:rPr>
                <a:t>6</a:t>
              </a:r>
              <a:endParaRPr lang="en-US" dirty="0">
                <a:solidFill>
                  <a:srgbClr val="FFFFFF"/>
                </a:solidFill>
                <a:latin typeface="Arial" charset="0"/>
              </a:endParaRPr>
            </a:p>
          </p:txBody>
        </p:sp>
      </p:grpSp>
      <p:sp>
        <p:nvSpPr>
          <p:cNvPr id="16" name="Text Box 31"/>
          <p:cNvSpPr txBox="1">
            <a:spLocks noChangeArrowheads="1"/>
          </p:cNvSpPr>
          <p:nvPr/>
        </p:nvSpPr>
        <p:spPr bwMode="auto">
          <a:xfrm>
            <a:off x="789570" y="297548"/>
            <a:ext cx="1513366" cy="3543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dirty="0" smtClean="0">
                <a:solidFill>
                  <a:srgbClr val="FF6600"/>
                </a:solidFill>
                <a:latin typeface="Arial" charset="0"/>
              </a:rPr>
              <a:t>Technique</a:t>
            </a:r>
            <a:endParaRPr lang="en-US" dirty="0">
              <a:solidFill>
                <a:srgbClr val="FF6600"/>
              </a:solidFill>
              <a:latin typeface="Arial" charset="0"/>
            </a:endParaRPr>
          </a:p>
        </p:txBody>
      </p:sp>
      <p:sp>
        <p:nvSpPr>
          <p:cNvPr id="17" name="Text Box 31"/>
          <p:cNvSpPr txBox="1">
            <a:spLocks noChangeArrowheads="1"/>
          </p:cNvSpPr>
          <p:nvPr/>
        </p:nvSpPr>
        <p:spPr bwMode="auto">
          <a:xfrm>
            <a:off x="755704" y="5699281"/>
            <a:ext cx="1140830" cy="3628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dirty="0" smtClean="0">
                <a:solidFill>
                  <a:srgbClr val="FF6600"/>
                </a:solidFill>
                <a:latin typeface="Arial" charset="0"/>
              </a:rPr>
              <a:t>Results</a:t>
            </a:r>
            <a:endParaRPr lang="en-US" dirty="0">
              <a:solidFill>
                <a:srgbClr val="FF6600"/>
              </a:solidFill>
              <a:latin typeface="Arial" charset="0"/>
            </a:endParaRPr>
          </a:p>
        </p:txBody>
      </p:sp>
      <p:sp>
        <p:nvSpPr>
          <p:cNvPr id="18" name="Text Box 31"/>
          <p:cNvSpPr txBox="1">
            <a:spLocks noChangeArrowheads="1"/>
          </p:cNvSpPr>
          <p:nvPr/>
        </p:nvSpPr>
        <p:spPr bwMode="auto">
          <a:xfrm>
            <a:off x="5221869" y="682783"/>
            <a:ext cx="2067932" cy="6803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dirty="0" smtClean="0">
                <a:solidFill>
                  <a:srgbClr val="000000"/>
                </a:solidFill>
                <a:latin typeface="Arial" charset="0"/>
              </a:rPr>
              <a:t>Nucleus from</a:t>
            </a:r>
            <a:br>
              <a:rPr lang="en-US" dirty="0" smtClean="0">
                <a:solidFill>
                  <a:srgbClr val="000000"/>
                </a:solidFill>
                <a:latin typeface="Arial" charset="0"/>
              </a:rPr>
            </a:br>
            <a:r>
              <a:rPr lang="en-US" dirty="0" smtClean="0">
                <a:solidFill>
                  <a:srgbClr val="000000"/>
                </a:solidFill>
                <a:latin typeface="Arial" charset="0"/>
              </a:rPr>
              <a:t>mammary cell</a:t>
            </a:r>
            <a:endParaRPr lang="en-US" dirty="0">
              <a:solidFill>
                <a:srgbClr val="000000"/>
              </a:solidFill>
              <a:latin typeface="Arial" charset="0"/>
            </a:endParaRPr>
          </a:p>
        </p:txBody>
      </p:sp>
      <p:sp>
        <p:nvSpPr>
          <p:cNvPr id="19" name="Text Box 31"/>
          <p:cNvSpPr txBox="1">
            <a:spLocks noChangeArrowheads="1"/>
          </p:cNvSpPr>
          <p:nvPr/>
        </p:nvSpPr>
        <p:spPr bwMode="auto">
          <a:xfrm>
            <a:off x="1246766" y="1334720"/>
            <a:ext cx="2487033" cy="4517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dirty="0" smtClean="0">
                <a:solidFill>
                  <a:srgbClr val="000000"/>
                </a:solidFill>
                <a:latin typeface="Arial" charset="0"/>
              </a:rPr>
              <a:t>Grown in culture</a:t>
            </a:r>
            <a:endParaRPr lang="en-US" dirty="0">
              <a:solidFill>
                <a:srgbClr val="000000"/>
              </a:solidFill>
              <a:latin typeface="Arial" charset="0"/>
            </a:endParaRPr>
          </a:p>
        </p:txBody>
      </p:sp>
      <p:sp>
        <p:nvSpPr>
          <p:cNvPr id="20" name="Text Box 31"/>
          <p:cNvSpPr txBox="1">
            <a:spLocks noChangeArrowheads="1"/>
          </p:cNvSpPr>
          <p:nvPr/>
        </p:nvSpPr>
        <p:spPr bwMode="auto">
          <a:xfrm>
            <a:off x="4993266" y="1965483"/>
            <a:ext cx="1949400" cy="3713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dirty="0" smtClean="0">
                <a:solidFill>
                  <a:srgbClr val="000000"/>
                </a:solidFill>
                <a:latin typeface="Arial" charset="0"/>
              </a:rPr>
              <a:t>Early embryo</a:t>
            </a:r>
            <a:endParaRPr lang="en-US" dirty="0">
              <a:solidFill>
                <a:srgbClr val="000000"/>
              </a:solidFill>
              <a:latin typeface="Arial" charset="0"/>
            </a:endParaRPr>
          </a:p>
        </p:txBody>
      </p:sp>
      <p:sp>
        <p:nvSpPr>
          <p:cNvPr id="21" name="Text Box 31"/>
          <p:cNvSpPr txBox="1">
            <a:spLocks noChangeArrowheads="1"/>
          </p:cNvSpPr>
          <p:nvPr/>
        </p:nvSpPr>
        <p:spPr bwMode="auto">
          <a:xfrm>
            <a:off x="1280629" y="2553922"/>
            <a:ext cx="2808767" cy="6634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dirty="0" smtClean="0">
                <a:solidFill>
                  <a:srgbClr val="000000"/>
                </a:solidFill>
                <a:latin typeface="Arial" charset="0"/>
              </a:rPr>
              <a:t>Implanted in uterus</a:t>
            </a:r>
            <a:br>
              <a:rPr lang="en-US" dirty="0" smtClean="0">
                <a:solidFill>
                  <a:srgbClr val="000000"/>
                </a:solidFill>
                <a:latin typeface="Arial" charset="0"/>
              </a:rPr>
            </a:br>
            <a:r>
              <a:rPr lang="en-US" dirty="0" smtClean="0">
                <a:solidFill>
                  <a:srgbClr val="000000"/>
                </a:solidFill>
                <a:latin typeface="Arial" charset="0"/>
              </a:rPr>
              <a:t>of a third sheep</a:t>
            </a:r>
            <a:endParaRPr lang="en-US" dirty="0">
              <a:solidFill>
                <a:srgbClr val="000000"/>
              </a:solidFill>
              <a:latin typeface="Arial" charset="0"/>
            </a:endParaRPr>
          </a:p>
        </p:txBody>
      </p:sp>
      <p:sp>
        <p:nvSpPr>
          <p:cNvPr id="22" name="Text Box 31"/>
          <p:cNvSpPr txBox="1">
            <a:spLocks noChangeArrowheads="1"/>
          </p:cNvSpPr>
          <p:nvPr/>
        </p:nvSpPr>
        <p:spPr bwMode="auto">
          <a:xfrm>
            <a:off x="5420833" y="3743483"/>
            <a:ext cx="1479500" cy="6676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dirty="0" smtClean="0">
                <a:solidFill>
                  <a:srgbClr val="000000"/>
                </a:solidFill>
                <a:latin typeface="Arial" charset="0"/>
              </a:rPr>
              <a:t>Surrogate</a:t>
            </a:r>
            <a:br>
              <a:rPr lang="en-US" dirty="0" smtClean="0">
                <a:solidFill>
                  <a:srgbClr val="000000"/>
                </a:solidFill>
                <a:latin typeface="Arial" charset="0"/>
              </a:rPr>
            </a:br>
            <a:r>
              <a:rPr lang="en-US" dirty="0" smtClean="0">
                <a:solidFill>
                  <a:srgbClr val="000000"/>
                </a:solidFill>
                <a:latin typeface="Arial" charset="0"/>
              </a:rPr>
              <a:t>mother</a:t>
            </a:r>
            <a:endParaRPr lang="en-US" dirty="0">
              <a:solidFill>
                <a:srgbClr val="000000"/>
              </a:solidFill>
              <a:latin typeface="Arial" charset="0"/>
            </a:endParaRPr>
          </a:p>
        </p:txBody>
      </p:sp>
      <p:sp>
        <p:nvSpPr>
          <p:cNvPr id="23" name="Text Box 31"/>
          <p:cNvSpPr txBox="1">
            <a:spLocks noChangeArrowheads="1"/>
          </p:cNvSpPr>
          <p:nvPr/>
        </p:nvSpPr>
        <p:spPr bwMode="auto">
          <a:xfrm>
            <a:off x="1284866" y="4704452"/>
            <a:ext cx="1923999" cy="7311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dirty="0" smtClean="0">
                <a:solidFill>
                  <a:srgbClr val="000000"/>
                </a:solidFill>
                <a:latin typeface="Arial" charset="0"/>
              </a:rPr>
              <a:t>Embryonic</a:t>
            </a:r>
            <a:br>
              <a:rPr lang="en-US" dirty="0" smtClean="0">
                <a:solidFill>
                  <a:srgbClr val="000000"/>
                </a:solidFill>
                <a:latin typeface="Arial" charset="0"/>
              </a:rPr>
            </a:br>
            <a:r>
              <a:rPr lang="en-US" dirty="0" smtClean="0">
                <a:solidFill>
                  <a:srgbClr val="000000"/>
                </a:solidFill>
                <a:latin typeface="Arial" charset="0"/>
              </a:rPr>
              <a:t>development</a:t>
            </a:r>
            <a:endParaRPr lang="en-US" dirty="0">
              <a:solidFill>
                <a:srgbClr val="000000"/>
              </a:solidFill>
              <a:latin typeface="Arial" charset="0"/>
            </a:endParaRPr>
          </a:p>
        </p:txBody>
      </p:sp>
      <p:sp>
        <p:nvSpPr>
          <p:cNvPr id="24" name="Text Box 31"/>
          <p:cNvSpPr txBox="1">
            <a:spLocks noChangeArrowheads="1"/>
          </p:cNvSpPr>
          <p:nvPr/>
        </p:nvSpPr>
        <p:spPr bwMode="auto">
          <a:xfrm>
            <a:off x="5107566" y="5254788"/>
            <a:ext cx="3299833" cy="1069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dirty="0" smtClean="0">
                <a:solidFill>
                  <a:srgbClr val="000000"/>
                </a:solidFill>
                <a:latin typeface="Arial" charset="0"/>
              </a:rPr>
              <a:t>Lamb (“Dolly”)</a:t>
            </a:r>
            <a:br>
              <a:rPr lang="en-US" dirty="0" smtClean="0">
                <a:solidFill>
                  <a:srgbClr val="000000"/>
                </a:solidFill>
                <a:latin typeface="Arial" charset="0"/>
              </a:rPr>
            </a:br>
            <a:r>
              <a:rPr lang="en-US" dirty="0" smtClean="0">
                <a:solidFill>
                  <a:srgbClr val="000000"/>
                </a:solidFill>
                <a:latin typeface="Arial" charset="0"/>
              </a:rPr>
              <a:t>genetically identical to</a:t>
            </a:r>
            <a:br>
              <a:rPr lang="en-US" dirty="0" smtClean="0">
                <a:solidFill>
                  <a:srgbClr val="000000"/>
                </a:solidFill>
                <a:latin typeface="Arial" charset="0"/>
              </a:rPr>
            </a:br>
            <a:r>
              <a:rPr lang="en-US" dirty="0" smtClean="0">
                <a:solidFill>
                  <a:srgbClr val="000000"/>
                </a:solidFill>
                <a:latin typeface="Arial" charset="0"/>
              </a:rPr>
              <a:t>mammary cell donor</a:t>
            </a:r>
            <a:endParaRPr lang="en-US" dirty="0">
              <a:solidFill>
                <a:srgbClr val="000000"/>
              </a:solidFill>
              <a:latin typeface="Arial" charset="0"/>
            </a:endParaRPr>
          </a:p>
        </p:txBody>
      </p:sp>
    </p:spTree>
    <p:extLst>
      <p:ext uri="{BB962C8B-B14F-4D97-AF65-F5344CB8AC3E}">
        <p14:creationId xmlns:p14="http://schemas.microsoft.com/office/powerpoint/2010/main" val="5079319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_02aSequencingMachines-U.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7112" y="975360"/>
            <a:ext cx="6589776" cy="4754880"/>
          </a:xfrm>
          <a:prstGeom prst="rect">
            <a:avLst/>
          </a:prstGeom>
        </p:spPr>
      </p:pic>
      <p:sp>
        <p:nvSpPr>
          <p:cNvPr id="9217" name="Rectangle 3"/>
          <p:cNvSpPr>
            <a:spLocks noGrp="1" noChangeArrowheads="1"/>
          </p:cNvSpPr>
          <p:nvPr>
            <p:ph type="ctrTitle"/>
          </p:nvPr>
        </p:nvSpPr>
        <p:spPr bwMode="auto">
          <a:xfrm>
            <a:off x="20638" y="0"/>
            <a:ext cx="5648325" cy="30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20.2a</a:t>
            </a:r>
            <a:endParaRPr lang="en-US" sz="1200" dirty="0">
              <a:latin typeface="Arial" charset="0"/>
            </a:endParaRPr>
          </a:p>
        </p:txBody>
      </p:sp>
      <p:sp>
        <p:nvSpPr>
          <p:cNvPr id="7" name="Text Box 31"/>
          <p:cNvSpPr txBox="1">
            <a:spLocks noChangeArrowheads="1"/>
          </p:cNvSpPr>
          <p:nvPr/>
        </p:nvSpPr>
        <p:spPr bwMode="auto">
          <a:xfrm>
            <a:off x="1309238" y="5300488"/>
            <a:ext cx="5007988" cy="3448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dirty="0" smtClean="0">
                <a:solidFill>
                  <a:srgbClr val="000000"/>
                </a:solidFill>
                <a:latin typeface="Arial" charset="0"/>
              </a:rPr>
              <a:t>(a) Standard sequencing machine</a:t>
            </a:r>
            <a:endParaRPr lang="en-US" dirty="0">
              <a:solidFill>
                <a:srgbClr val="000000"/>
              </a:solidFill>
              <a:latin typeface="Arial" charset="0"/>
            </a:endParaRPr>
          </a:p>
        </p:txBody>
      </p:sp>
    </p:spTree>
    <p:extLst>
      <p:ext uri="{BB962C8B-B14F-4D97-AF65-F5344CB8AC3E}">
        <p14:creationId xmlns:p14="http://schemas.microsoft.com/office/powerpoint/2010/main" val="96537892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smtClean="0"/>
              <a:t> </a:t>
            </a:r>
            <a:endParaRPr lang="en-US" dirty="0"/>
          </a:p>
        </p:txBody>
      </p:sp>
      <p:sp>
        <p:nvSpPr>
          <p:cNvPr id="4099" name="Rectangle 3"/>
          <p:cNvSpPr>
            <a:spLocks noGrp="1" noChangeArrowheads="1"/>
          </p:cNvSpPr>
          <p:nvPr>
            <p:ph idx="1"/>
          </p:nvPr>
        </p:nvSpPr>
        <p:spPr/>
        <p:txBody>
          <a:bodyPr/>
          <a:lstStyle/>
          <a:p>
            <a:r>
              <a:rPr lang="en-US" smtClean="0"/>
              <a:t>Since 1997, cloning has been demonstrated in many mammals, including mice, cats, cows, horses, mules, pigs, and dogs</a:t>
            </a:r>
          </a:p>
          <a:p>
            <a:r>
              <a:rPr lang="en-US" smtClean="0"/>
              <a:t>CC (for Carbon Copy) was the first cat cloned; however, CC differed somewhat from her</a:t>
            </a:r>
            <a:br>
              <a:rPr lang="en-US" smtClean="0"/>
            </a:br>
            <a:r>
              <a:rPr lang="en-US" smtClean="0"/>
              <a:t>female </a:t>
            </a:r>
            <a:r>
              <a:rPr lang="ja-JP" altLang="en-US" smtClean="0"/>
              <a:t>“</a:t>
            </a:r>
            <a:r>
              <a:rPr lang="en-US" altLang="ja-JP" smtClean="0"/>
              <a:t>parent</a:t>
            </a:r>
            <a:r>
              <a:rPr lang="ja-JP" altLang="en-US" smtClean="0"/>
              <a:t>”</a:t>
            </a:r>
            <a:endParaRPr lang="en-US" altLang="ja-JP" smtClean="0"/>
          </a:p>
          <a:p>
            <a:r>
              <a:rPr lang="en-US" smtClean="0"/>
              <a:t>Cloned animals do not always look or behave exactly the same</a:t>
            </a:r>
            <a:endParaRPr lang="en-US" dirty="0"/>
          </a:p>
        </p:txBody>
      </p:sp>
    </p:spTree>
    <p:extLst>
      <p:ext uri="{BB962C8B-B14F-4D97-AF65-F5344CB8AC3E}">
        <p14:creationId xmlns:p14="http://schemas.microsoft.com/office/powerpoint/2010/main" val="3049949210"/>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_18ClonedCatAndParent-U.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2728" y="902208"/>
            <a:ext cx="6638544" cy="5053584"/>
          </a:xfrm>
          <a:prstGeom prst="rect">
            <a:avLst/>
          </a:prstGeom>
        </p:spPr>
      </p:pic>
      <p:sp>
        <p:nvSpPr>
          <p:cNvPr id="9217" name="Rectangle 3"/>
          <p:cNvSpPr>
            <a:spLocks noGrp="1" noChangeArrowheads="1"/>
          </p:cNvSpPr>
          <p:nvPr>
            <p:ph type="ctrTitle"/>
          </p:nvPr>
        </p:nvSpPr>
        <p:spPr bwMode="auto">
          <a:xfrm>
            <a:off x="20638" y="0"/>
            <a:ext cx="5648325" cy="30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20.18</a:t>
            </a:r>
            <a:endParaRPr lang="en-US" sz="1200" dirty="0">
              <a:latin typeface="Arial" charset="0"/>
            </a:endParaRPr>
          </a:p>
        </p:txBody>
      </p:sp>
    </p:spTree>
    <p:extLst>
      <p:ext uri="{BB962C8B-B14F-4D97-AF65-F5344CB8AC3E}">
        <p14:creationId xmlns:p14="http://schemas.microsoft.com/office/powerpoint/2010/main" val="179435604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i="1" dirty="0" smtClean="0"/>
              <a:t>Faulty Gene Regulation in Cloned Animals</a:t>
            </a:r>
            <a:endParaRPr lang="en-US" i="1" dirty="0"/>
          </a:p>
        </p:txBody>
      </p:sp>
      <p:sp>
        <p:nvSpPr>
          <p:cNvPr id="4099" name="Rectangle 3"/>
          <p:cNvSpPr>
            <a:spLocks noGrp="1" noChangeArrowheads="1"/>
          </p:cNvSpPr>
          <p:nvPr>
            <p:ph idx="1"/>
          </p:nvPr>
        </p:nvSpPr>
        <p:spPr/>
        <p:txBody>
          <a:bodyPr/>
          <a:lstStyle/>
          <a:p>
            <a:r>
              <a:rPr lang="en-US" smtClean="0"/>
              <a:t>In most nuclear transplantation studies, only a small percentage of cloned embryos have developed normally to birth, and many cloned animals exhibit defects</a:t>
            </a:r>
          </a:p>
          <a:p>
            <a:r>
              <a:rPr lang="en-US" smtClean="0"/>
              <a:t>Many epigenetic changes, such as acetylation of histones or methylation of DNA, must be reversed in the nucleus from a donor animal in order for genes to be expressed or repressed appropriately for early stages of development</a:t>
            </a:r>
            <a:endParaRPr lang="en-US" dirty="0"/>
          </a:p>
        </p:txBody>
      </p:sp>
    </p:spTree>
    <p:extLst>
      <p:ext uri="{BB962C8B-B14F-4D97-AF65-F5344CB8AC3E}">
        <p14:creationId xmlns:p14="http://schemas.microsoft.com/office/powerpoint/2010/main" val="3480023216"/>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smtClean="0"/>
              <a:t>Stem Cells of Animals</a:t>
            </a:r>
            <a:endParaRPr lang="en-US" dirty="0"/>
          </a:p>
        </p:txBody>
      </p:sp>
      <p:sp>
        <p:nvSpPr>
          <p:cNvPr id="4099" name="Rectangle 3"/>
          <p:cNvSpPr>
            <a:spLocks noGrp="1" noChangeArrowheads="1"/>
          </p:cNvSpPr>
          <p:nvPr>
            <p:ph idx="1"/>
          </p:nvPr>
        </p:nvSpPr>
        <p:spPr/>
        <p:txBody>
          <a:bodyPr/>
          <a:lstStyle/>
          <a:p>
            <a:r>
              <a:rPr lang="en-US" dirty="0" smtClean="0"/>
              <a:t>Stem cells are relatively unspecialized cells that can both reproduce indefinitely </a:t>
            </a:r>
            <a:r>
              <a:rPr lang="en-US" dirty="0" smtClean="0"/>
              <a:t>and, </a:t>
            </a:r>
            <a:r>
              <a:rPr lang="en-US" dirty="0" smtClean="0"/>
              <a:t>under certain conditions, differentiate into one or more specialized cell types</a:t>
            </a:r>
            <a:endParaRPr lang="en-US" dirty="0"/>
          </a:p>
        </p:txBody>
      </p:sp>
    </p:spTree>
    <p:extLst>
      <p:ext uri="{BB962C8B-B14F-4D97-AF65-F5344CB8AC3E}">
        <p14:creationId xmlns:p14="http://schemas.microsoft.com/office/powerpoint/2010/main" val="40528532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_19StemCellPopulations-U.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7320" y="408432"/>
            <a:ext cx="6309360" cy="5888736"/>
          </a:xfrm>
          <a:prstGeom prst="rect">
            <a:avLst/>
          </a:prstGeom>
        </p:spPr>
      </p:pic>
      <p:sp>
        <p:nvSpPr>
          <p:cNvPr id="9217" name="Rectangle 3"/>
          <p:cNvSpPr>
            <a:spLocks noGrp="1" noChangeArrowheads="1"/>
          </p:cNvSpPr>
          <p:nvPr>
            <p:ph type="ctrTitle"/>
          </p:nvPr>
        </p:nvSpPr>
        <p:spPr bwMode="auto">
          <a:xfrm>
            <a:off x="20638" y="0"/>
            <a:ext cx="5648325" cy="30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20.19</a:t>
            </a:r>
            <a:endParaRPr lang="en-US" sz="1200" dirty="0">
              <a:latin typeface="Arial" charset="0"/>
            </a:endParaRPr>
          </a:p>
        </p:txBody>
      </p:sp>
      <p:sp>
        <p:nvSpPr>
          <p:cNvPr id="27" name="Text Box 31"/>
          <p:cNvSpPr txBox="1">
            <a:spLocks noChangeArrowheads="1"/>
          </p:cNvSpPr>
          <p:nvPr/>
        </p:nvSpPr>
        <p:spPr bwMode="auto">
          <a:xfrm>
            <a:off x="3117897" y="1432085"/>
            <a:ext cx="1056171" cy="2951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000000"/>
                </a:solidFill>
                <a:latin typeface="Arial" charset="0"/>
              </a:rPr>
              <a:t>Stem cell</a:t>
            </a:r>
            <a:endParaRPr lang="en-US" sz="1800" dirty="0">
              <a:solidFill>
                <a:srgbClr val="000000"/>
              </a:solidFill>
              <a:latin typeface="Arial" charset="0"/>
            </a:endParaRPr>
          </a:p>
        </p:txBody>
      </p:sp>
      <p:sp>
        <p:nvSpPr>
          <p:cNvPr id="7" name="Text Box 31"/>
          <p:cNvSpPr txBox="1">
            <a:spLocks noChangeArrowheads="1"/>
          </p:cNvSpPr>
          <p:nvPr/>
        </p:nvSpPr>
        <p:spPr bwMode="auto">
          <a:xfrm>
            <a:off x="2948563" y="2448085"/>
            <a:ext cx="1394836" cy="3035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000000"/>
                </a:solidFill>
                <a:latin typeface="Arial" charset="0"/>
              </a:rPr>
              <a:t>Cell division</a:t>
            </a:r>
            <a:endParaRPr lang="en-US" sz="1800" dirty="0">
              <a:solidFill>
                <a:srgbClr val="000000"/>
              </a:solidFill>
              <a:latin typeface="Arial" charset="0"/>
            </a:endParaRPr>
          </a:p>
        </p:txBody>
      </p:sp>
      <p:sp>
        <p:nvSpPr>
          <p:cNvPr id="8" name="Text Box 31"/>
          <p:cNvSpPr txBox="1">
            <a:spLocks noChangeArrowheads="1"/>
          </p:cNvSpPr>
          <p:nvPr/>
        </p:nvSpPr>
        <p:spPr bwMode="auto">
          <a:xfrm>
            <a:off x="1492297" y="3100019"/>
            <a:ext cx="1056171" cy="2951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000000"/>
                </a:solidFill>
                <a:latin typeface="Arial" charset="0"/>
              </a:rPr>
              <a:t>Stem cell</a:t>
            </a:r>
            <a:endParaRPr lang="en-US" sz="1800" dirty="0">
              <a:solidFill>
                <a:srgbClr val="000000"/>
              </a:solidFill>
              <a:latin typeface="Arial" charset="0"/>
            </a:endParaRPr>
          </a:p>
        </p:txBody>
      </p:sp>
      <p:sp>
        <p:nvSpPr>
          <p:cNvPr id="9" name="Text Box 31"/>
          <p:cNvSpPr txBox="1">
            <a:spLocks noChangeArrowheads="1"/>
          </p:cNvSpPr>
          <p:nvPr/>
        </p:nvSpPr>
        <p:spPr bwMode="auto">
          <a:xfrm>
            <a:off x="3371900" y="3091552"/>
            <a:ext cx="565102" cy="2443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000000"/>
                </a:solidFill>
                <a:latin typeface="Arial" charset="0"/>
              </a:rPr>
              <a:t>and</a:t>
            </a:r>
            <a:endParaRPr lang="en-US" sz="1800" dirty="0">
              <a:solidFill>
                <a:srgbClr val="000000"/>
              </a:solidFill>
              <a:latin typeface="Arial" charset="0"/>
            </a:endParaRPr>
          </a:p>
        </p:txBody>
      </p:sp>
      <p:sp>
        <p:nvSpPr>
          <p:cNvPr id="10" name="Text Box 31"/>
          <p:cNvSpPr txBox="1">
            <a:spLocks noChangeArrowheads="1"/>
          </p:cNvSpPr>
          <p:nvPr/>
        </p:nvSpPr>
        <p:spPr bwMode="auto">
          <a:xfrm>
            <a:off x="4303231" y="3100019"/>
            <a:ext cx="1547236" cy="2781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000000"/>
                </a:solidFill>
                <a:latin typeface="Arial" charset="0"/>
              </a:rPr>
              <a:t>Precursor cell</a:t>
            </a:r>
            <a:endParaRPr lang="en-US" sz="1800" dirty="0">
              <a:solidFill>
                <a:srgbClr val="000000"/>
              </a:solidFill>
              <a:latin typeface="Arial" charset="0"/>
            </a:endParaRPr>
          </a:p>
        </p:txBody>
      </p:sp>
      <p:sp>
        <p:nvSpPr>
          <p:cNvPr id="11" name="Text Box 31"/>
          <p:cNvSpPr txBox="1">
            <a:spLocks noChangeArrowheads="1"/>
          </p:cNvSpPr>
          <p:nvPr/>
        </p:nvSpPr>
        <p:spPr bwMode="auto">
          <a:xfrm>
            <a:off x="2846963" y="5767017"/>
            <a:ext cx="963037" cy="278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000000"/>
                </a:solidFill>
                <a:latin typeface="Arial" charset="0"/>
              </a:rPr>
              <a:t>Fat cells</a:t>
            </a:r>
            <a:endParaRPr lang="en-US" sz="1800" dirty="0">
              <a:solidFill>
                <a:srgbClr val="000000"/>
              </a:solidFill>
              <a:latin typeface="Arial" charset="0"/>
            </a:endParaRPr>
          </a:p>
        </p:txBody>
      </p:sp>
      <p:sp>
        <p:nvSpPr>
          <p:cNvPr id="12" name="Text Box 31"/>
          <p:cNvSpPr txBox="1">
            <a:spLocks noChangeArrowheads="1"/>
          </p:cNvSpPr>
          <p:nvPr/>
        </p:nvSpPr>
        <p:spPr bwMode="auto">
          <a:xfrm>
            <a:off x="4091565" y="5767015"/>
            <a:ext cx="328036" cy="2697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000000"/>
                </a:solidFill>
                <a:latin typeface="Arial" charset="0"/>
              </a:rPr>
              <a:t>or</a:t>
            </a:r>
            <a:endParaRPr lang="en-US" sz="1800" dirty="0">
              <a:solidFill>
                <a:srgbClr val="000000"/>
              </a:solidFill>
              <a:latin typeface="Arial" charset="0"/>
            </a:endParaRPr>
          </a:p>
        </p:txBody>
      </p:sp>
      <p:sp>
        <p:nvSpPr>
          <p:cNvPr id="13" name="Text Box 31"/>
          <p:cNvSpPr txBox="1">
            <a:spLocks noChangeArrowheads="1"/>
          </p:cNvSpPr>
          <p:nvPr/>
        </p:nvSpPr>
        <p:spPr bwMode="auto">
          <a:xfrm>
            <a:off x="4785831" y="5758549"/>
            <a:ext cx="641303" cy="5237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800" dirty="0" smtClean="0">
                <a:solidFill>
                  <a:srgbClr val="000000"/>
                </a:solidFill>
                <a:latin typeface="Arial" charset="0"/>
              </a:rPr>
              <a:t>Bone</a:t>
            </a:r>
            <a:br>
              <a:rPr lang="en-US" sz="1800" dirty="0" smtClean="0">
                <a:solidFill>
                  <a:srgbClr val="000000"/>
                </a:solidFill>
                <a:latin typeface="Arial" charset="0"/>
              </a:rPr>
            </a:br>
            <a:r>
              <a:rPr lang="en-US" sz="1800" dirty="0" smtClean="0">
                <a:solidFill>
                  <a:srgbClr val="000000"/>
                </a:solidFill>
                <a:latin typeface="Arial" charset="0"/>
              </a:rPr>
              <a:t>cells</a:t>
            </a:r>
            <a:endParaRPr lang="en-US" sz="1800" dirty="0">
              <a:solidFill>
                <a:srgbClr val="000000"/>
              </a:solidFill>
              <a:latin typeface="Arial" charset="0"/>
            </a:endParaRPr>
          </a:p>
        </p:txBody>
      </p:sp>
      <p:sp>
        <p:nvSpPr>
          <p:cNvPr id="14" name="Text Box 31"/>
          <p:cNvSpPr txBox="1">
            <a:spLocks noChangeArrowheads="1"/>
          </p:cNvSpPr>
          <p:nvPr/>
        </p:nvSpPr>
        <p:spPr bwMode="auto">
          <a:xfrm>
            <a:off x="5911899" y="5775484"/>
            <a:ext cx="319569" cy="2697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000000"/>
                </a:solidFill>
                <a:latin typeface="Arial" charset="0"/>
              </a:rPr>
              <a:t>or</a:t>
            </a:r>
            <a:endParaRPr lang="en-US" sz="1800" dirty="0">
              <a:solidFill>
                <a:srgbClr val="000000"/>
              </a:solidFill>
              <a:latin typeface="Arial" charset="0"/>
            </a:endParaRPr>
          </a:p>
        </p:txBody>
      </p:sp>
      <p:sp>
        <p:nvSpPr>
          <p:cNvPr id="15" name="Text Box 31"/>
          <p:cNvSpPr txBox="1">
            <a:spLocks noChangeArrowheads="1"/>
          </p:cNvSpPr>
          <p:nvPr/>
        </p:nvSpPr>
        <p:spPr bwMode="auto">
          <a:xfrm>
            <a:off x="6377564" y="5758551"/>
            <a:ext cx="1200102" cy="5660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800" dirty="0" smtClean="0">
                <a:solidFill>
                  <a:srgbClr val="000000"/>
                </a:solidFill>
                <a:latin typeface="Arial" charset="0"/>
              </a:rPr>
              <a:t>White</a:t>
            </a:r>
            <a:br>
              <a:rPr lang="en-US" sz="1800" dirty="0" smtClean="0">
                <a:solidFill>
                  <a:srgbClr val="000000"/>
                </a:solidFill>
                <a:latin typeface="Arial" charset="0"/>
              </a:rPr>
            </a:br>
            <a:r>
              <a:rPr lang="en-US" sz="1800" dirty="0" smtClean="0">
                <a:solidFill>
                  <a:srgbClr val="000000"/>
                </a:solidFill>
                <a:latin typeface="Arial" charset="0"/>
              </a:rPr>
              <a:t>blood cells</a:t>
            </a:r>
            <a:endParaRPr lang="en-US" sz="1800" dirty="0">
              <a:solidFill>
                <a:srgbClr val="000000"/>
              </a:solidFill>
              <a:latin typeface="Arial" charset="0"/>
            </a:endParaRPr>
          </a:p>
        </p:txBody>
      </p:sp>
    </p:spTree>
    <p:extLst>
      <p:ext uri="{BB962C8B-B14F-4D97-AF65-F5344CB8AC3E}">
        <p14:creationId xmlns:p14="http://schemas.microsoft.com/office/powerpoint/2010/main" val="388389360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i="1" dirty="0" smtClean="0"/>
              <a:t>Embryonic and Adult Stem Cells</a:t>
            </a:r>
            <a:endParaRPr lang="en-US" i="1" dirty="0"/>
          </a:p>
        </p:txBody>
      </p:sp>
      <p:sp>
        <p:nvSpPr>
          <p:cNvPr id="4099" name="Rectangle 3"/>
          <p:cNvSpPr>
            <a:spLocks noGrp="1" noChangeArrowheads="1"/>
          </p:cNvSpPr>
          <p:nvPr>
            <p:ph idx="1"/>
          </p:nvPr>
        </p:nvSpPr>
        <p:spPr>
          <a:xfrm>
            <a:off x="420913" y="1272910"/>
            <a:ext cx="8637362" cy="5073650"/>
          </a:xfrm>
        </p:spPr>
        <p:txBody>
          <a:bodyPr/>
          <a:lstStyle/>
          <a:p>
            <a:r>
              <a:rPr lang="en-US" dirty="0" smtClean="0"/>
              <a:t>Many early embryos contain stem cells capable</a:t>
            </a:r>
            <a:br>
              <a:rPr lang="en-US" dirty="0" smtClean="0"/>
            </a:br>
            <a:r>
              <a:rPr lang="en-US" dirty="0" smtClean="0"/>
              <a:t>of giving rise to differentiated embryonic cells of</a:t>
            </a:r>
            <a:br>
              <a:rPr lang="en-US" dirty="0" smtClean="0"/>
            </a:br>
            <a:r>
              <a:rPr lang="en-US" dirty="0" smtClean="0"/>
              <a:t>any type</a:t>
            </a:r>
          </a:p>
          <a:p>
            <a:r>
              <a:rPr lang="en-US" dirty="0" smtClean="0"/>
              <a:t>In culture, these embryonic stem cells reproduce indefinitely</a:t>
            </a:r>
          </a:p>
          <a:p>
            <a:r>
              <a:rPr lang="en-US" dirty="0" smtClean="0"/>
              <a:t>Depending on culture conditions, they can be made to differentiate into a variety of specialized cells</a:t>
            </a:r>
          </a:p>
          <a:p>
            <a:r>
              <a:rPr lang="en-US" dirty="0" smtClean="0"/>
              <a:t>Adult stem cells can generate multiple (but not all) cell types and are used in the body to replace </a:t>
            </a:r>
            <a:r>
              <a:rPr lang="en-US" dirty="0" err="1" smtClean="0"/>
              <a:t>nonreproducing</a:t>
            </a:r>
            <a:r>
              <a:rPr lang="en-US" dirty="0" smtClean="0"/>
              <a:t> cells as needed</a:t>
            </a:r>
            <a:endParaRPr lang="en-US" dirty="0"/>
          </a:p>
        </p:txBody>
      </p:sp>
    </p:spTree>
    <p:extLst>
      <p:ext uri="{BB962C8B-B14F-4D97-AF65-F5344CB8AC3E}">
        <p14:creationId xmlns:p14="http://schemas.microsoft.com/office/powerpoint/2010/main" val="12681827"/>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_20WorkWithStemCells-U.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60" y="134112"/>
            <a:ext cx="7955280" cy="6437376"/>
          </a:xfrm>
          <a:prstGeom prst="rect">
            <a:avLst/>
          </a:prstGeom>
        </p:spPr>
      </p:pic>
      <p:sp>
        <p:nvSpPr>
          <p:cNvPr id="9217" name="Rectangle 3"/>
          <p:cNvSpPr>
            <a:spLocks noGrp="1" noChangeArrowheads="1"/>
          </p:cNvSpPr>
          <p:nvPr>
            <p:ph type="ctrTitle"/>
          </p:nvPr>
        </p:nvSpPr>
        <p:spPr bwMode="auto">
          <a:xfrm>
            <a:off x="20638" y="0"/>
            <a:ext cx="5648325" cy="30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20.20</a:t>
            </a:r>
            <a:endParaRPr lang="en-US" sz="1200" dirty="0">
              <a:latin typeface="Arial" charset="0"/>
            </a:endParaRPr>
          </a:p>
        </p:txBody>
      </p:sp>
      <p:sp>
        <p:nvSpPr>
          <p:cNvPr id="27" name="Text Box 31"/>
          <p:cNvSpPr txBox="1">
            <a:spLocks noChangeArrowheads="1"/>
          </p:cNvSpPr>
          <p:nvPr/>
        </p:nvSpPr>
        <p:spPr bwMode="auto">
          <a:xfrm>
            <a:off x="637162" y="2194084"/>
            <a:ext cx="2588638" cy="5491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000000"/>
                </a:solidFill>
                <a:latin typeface="Arial" charset="0"/>
              </a:rPr>
              <a:t>Cells that can generate</a:t>
            </a:r>
            <a:br>
              <a:rPr lang="en-US" sz="1800" dirty="0" smtClean="0">
                <a:solidFill>
                  <a:srgbClr val="000000"/>
                </a:solidFill>
                <a:latin typeface="Arial" charset="0"/>
              </a:rPr>
            </a:br>
            <a:r>
              <a:rPr lang="en-US" sz="1800" dirty="0" smtClean="0">
                <a:solidFill>
                  <a:srgbClr val="000000"/>
                </a:solidFill>
                <a:latin typeface="Arial" charset="0"/>
              </a:rPr>
              <a:t>all embryonic cell types</a:t>
            </a:r>
            <a:endParaRPr lang="en-US" sz="1800" dirty="0">
              <a:solidFill>
                <a:srgbClr val="000000"/>
              </a:solidFill>
              <a:latin typeface="Arial" charset="0"/>
            </a:endParaRPr>
          </a:p>
        </p:txBody>
      </p:sp>
      <p:sp>
        <p:nvSpPr>
          <p:cNvPr id="7" name="Text Box 31"/>
          <p:cNvSpPr txBox="1">
            <a:spLocks noChangeArrowheads="1"/>
          </p:cNvSpPr>
          <p:nvPr/>
        </p:nvSpPr>
        <p:spPr bwMode="auto">
          <a:xfrm>
            <a:off x="645628" y="2989952"/>
            <a:ext cx="2173772" cy="337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000000"/>
                </a:solidFill>
                <a:latin typeface="Arial" charset="0"/>
              </a:rPr>
              <a:t>Cultured stem cells</a:t>
            </a:r>
            <a:endParaRPr lang="en-US" sz="1800" dirty="0">
              <a:solidFill>
                <a:srgbClr val="000000"/>
              </a:solidFill>
              <a:latin typeface="Arial" charset="0"/>
            </a:endParaRPr>
          </a:p>
        </p:txBody>
      </p:sp>
      <p:sp>
        <p:nvSpPr>
          <p:cNvPr id="8" name="Text Box 31"/>
          <p:cNvSpPr txBox="1">
            <a:spLocks noChangeArrowheads="1"/>
          </p:cNvSpPr>
          <p:nvPr/>
        </p:nvSpPr>
        <p:spPr bwMode="auto">
          <a:xfrm>
            <a:off x="5480095" y="2194083"/>
            <a:ext cx="3062771" cy="5237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000000"/>
                </a:solidFill>
                <a:latin typeface="Arial" charset="0"/>
              </a:rPr>
              <a:t>Cells that generate a limited</a:t>
            </a:r>
            <a:br>
              <a:rPr lang="en-US" sz="1800" dirty="0" smtClean="0">
                <a:solidFill>
                  <a:srgbClr val="000000"/>
                </a:solidFill>
                <a:latin typeface="Arial" charset="0"/>
              </a:rPr>
            </a:br>
            <a:r>
              <a:rPr lang="en-US" sz="1800" dirty="0" smtClean="0">
                <a:solidFill>
                  <a:srgbClr val="000000"/>
                </a:solidFill>
                <a:latin typeface="Arial" charset="0"/>
              </a:rPr>
              <a:t>number of cell types</a:t>
            </a:r>
            <a:endParaRPr lang="en-US" sz="1800" dirty="0">
              <a:solidFill>
                <a:srgbClr val="000000"/>
              </a:solidFill>
              <a:latin typeface="Arial" charset="0"/>
            </a:endParaRPr>
          </a:p>
        </p:txBody>
      </p:sp>
      <p:sp>
        <p:nvSpPr>
          <p:cNvPr id="9" name="Text Box 31"/>
          <p:cNvSpPr txBox="1">
            <a:spLocks noChangeArrowheads="1"/>
          </p:cNvSpPr>
          <p:nvPr/>
        </p:nvSpPr>
        <p:spPr bwMode="auto">
          <a:xfrm>
            <a:off x="628700" y="3946677"/>
            <a:ext cx="1801237" cy="5406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000000"/>
                </a:solidFill>
                <a:latin typeface="Arial" charset="0"/>
              </a:rPr>
              <a:t>Different culture</a:t>
            </a:r>
            <a:br>
              <a:rPr lang="en-US" sz="1800" dirty="0" smtClean="0">
                <a:solidFill>
                  <a:srgbClr val="000000"/>
                </a:solidFill>
                <a:latin typeface="Arial" charset="0"/>
              </a:rPr>
            </a:br>
            <a:r>
              <a:rPr lang="en-US" sz="1800" dirty="0" smtClean="0">
                <a:solidFill>
                  <a:srgbClr val="000000"/>
                </a:solidFill>
                <a:latin typeface="Arial" charset="0"/>
              </a:rPr>
              <a:t>conditions</a:t>
            </a:r>
            <a:endParaRPr lang="en-US" sz="1800" dirty="0">
              <a:solidFill>
                <a:srgbClr val="000000"/>
              </a:solidFill>
              <a:latin typeface="Arial" charset="0"/>
            </a:endParaRPr>
          </a:p>
        </p:txBody>
      </p:sp>
      <p:sp>
        <p:nvSpPr>
          <p:cNvPr id="10" name="Text Box 31"/>
          <p:cNvSpPr txBox="1">
            <a:spLocks noChangeArrowheads="1"/>
          </p:cNvSpPr>
          <p:nvPr/>
        </p:nvSpPr>
        <p:spPr bwMode="auto">
          <a:xfrm>
            <a:off x="2830030" y="4962683"/>
            <a:ext cx="1115438" cy="2697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000000"/>
                </a:solidFill>
                <a:latin typeface="Arial" charset="0"/>
              </a:rPr>
              <a:t>Liver cells</a:t>
            </a:r>
            <a:endParaRPr lang="en-US" sz="1800" dirty="0">
              <a:solidFill>
                <a:srgbClr val="000000"/>
              </a:solidFill>
              <a:latin typeface="Arial" charset="0"/>
            </a:endParaRPr>
          </a:p>
        </p:txBody>
      </p:sp>
      <p:sp>
        <p:nvSpPr>
          <p:cNvPr id="11" name="Text Box 31"/>
          <p:cNvSpPr txBox="1">
            <a:spLocks noChangeArrowheads="1"/>
          </p:cNvSpPr>
          <p:nvPr/>
        </p:nvSpPr>
        <p:spPr bwMode="auto">
          <a:xfrm>
            <a:off x="4201629" y="4962683"/>
            <a:ext cx="1267838" cy="2866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000000"/>
                </a:solidFill>
                <a:latin typeface="Arial" charset="0"/>
              </a:rPr>
              <a:t>Nerve cells</a:t>
            </a:r>
            <a:endParaRPr lang="en-US" sz="1800" dirty="0">
              <a:solidFill>
                <a:srgbClr val="000000"/>
              </a:solidFill>
              <a:latin typeface="Arial" charset="0"/>
            </a:endParaRPr>
          </a:p>
        </p:txBody>
      </p:sp>
      <p:sp>
        <p:nvSpPr>
          <p:cNvPr id="12" name="Text Box 31"/>
          <p:cNvSpPr txBox="1">
            <a:spLocks noChangeArrowheads="1"/>
          </p:cNvSpPr>
          <p:nvPr/>
        </p:nvSpPr>
        <p:spPr bwMode="auto">
          <a:xfrm>
            <a:off x="5615562" y="4962684"/>
            <a:ext cx="1250905" cy="2443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000000"/>
                </a:solidFill>
                <a:latin typeface="Arial" charset="0"/>
              </a:rPr>
              <a:t>Blood cells</a:t>
            </a:r>
            <a:endParaRPr lang="en-US" sz="1800" dirty="0">
              <a:solidFill>
                <a:srgbClr val="000000"/>
              </a:solidFill>
              <a:latin typeface="Arial" charset="0"/>
            </a:endParaRPr>
          </a:p>
        </p:txBody>
      </p:sp>
      <p:sp>
        <p:nvSpPr>
          <p:cNvPr id="13" name="Text Box 31"/>
          <p:cNvSpPr txBox="1">
            <a:spLocks noChangeArrowheads="1"/>
          </p:cNvSpPr>
          <p:nvPr/>
        </p:nvSpPr>
        <p:spPr bwMode="auto">
          <a:xfrm>
            <a:off x="628696" y="5623082"/>
            <a:ext cx="2029837" cy="540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000000"/>
                </a:solidFill>
                <a:latin typeface="Arial" charset="0"/>
              </a:rPr>
              <a:t>Different types of</a:t>
            </a:r>
            <a:br>
              <a:rPr lang="en-US" sz="1800" dirty="0" smtClean="0">
                <a:solidFill>
                  <a:srgbClr val="000000"/>
                </a:solidFill>
                <a:latin typeface="Arial" charset="0"/>
              </a:rPr>
            </a:br>
            <a:r>
              <a:rPr lang="en-US" sz="1800" dirty="0" smtClean="0">
                <a:solidFill>
                  <a:srgbClr val="000000"/>
                </a:solidFill>
                <a:latin typeface="Arial" charset="0"/>
              </a:rPr>
              <a:t>differentiated cells</a:t>
            </a:r>
            <a:endParaRPr lang="en-US" sz="1800" dirty="0">
              <a:solidFill>
                <a:srgbClr val="000000"/>
              </a:solidFill>
              <a:latin typeface="Arial" charset="0"/>
            </a:endParaRPr>
          </a:p>
        </p:txBody>
      </p:sp>
      <p:sp>
        <p:nvSpPr>
          <p:cNvPr id="14" name="Text Box 31"/>
          <p:cNvSpPr txBox="1">
            <a:spLocks noChangeArrowheads="1"/>
          </p:cNvSpPr>
          <p:nvPr/>
        </p:nvSpPr>
        <p:spPr bwMode="auto">
          <a:xfrm>
            <a:off x="3270298" y="162082"/>
            <a:ext cx="1157771" cy="5321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800" dirty="0" smtClean="0">
                <a:solidFill>
                  <a:srgbClr val="000000"/>
                </a:solidFill>
                <a:latin typeface="Arial" charset="0"/>
              </a:rPr>
              <a:t>Embryonic</a:t>
            </a:r>
            <a:br>
              <a:rPr lang="en-US" sz="1800" dirty="0" smtClean="0">
                <a:solidFill>
                  <a:srgbClr val="000000"/>
                </a:solidFill>
                <a:latin typeface="Arial" charset="0"/>
              </a:rPr>
            </a:br>
            <a:r>
              <a:rPr lang="en-US" sz="1800" dirty="0" smtClean="0">
                <a:solidFill>
                  <a:srgbClr val="000000"/>
                </a:solidFill>
                <a:latin typeface="Arial" charset="0"/>
              </a:rPr>
              <a:t>stem cells</a:t>
            </a:r>
            <a:endParaRPr lang="en-US" sz="1800" dirty="0">
              <a:solidFill>
                <a:srgbClr val="000000"/>
              </a:solidFill>
              <a:latin typeface="Arial" charset="0"/>
            </a:endParaRPr>
          </a:p>
        </p:txBody>
      </p:sp>
      <p:sp>
        <p:nvSpPr>
          <p:cNvPr id="15" name="Text Box 31"/>
          <p:cNvSpPr txBox="1">
            <a:spLocks noChangeArrowheads="1"/>
          </p:cNvSpPr>
          <p:nvPr/>
        </p:nvSpPr>
        <p:spPr bwMode="auto">
          <a:xfrm>
            <a:off x="5200696" y="170551"/>
            <a:ext cx="1191638" cy="5237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1800" dirty="0" smtClean="0">
                <a:solidFill>
                  <a:srgbClr val="000000"/>
                </a:solidFill>
                <a:latin typeface="Arial" charset="0"/>
              </a:rPr>
              <a:t>Adult stem</a:t>
            </a:r>
            <a:br>
              <a:rPr lang="en-US" sz="1800" dirty="0" smtClean="0">
                <a:solidFill>
                  <a:srgbClr val="000000"/>
                </a:solidFill>
                <a:latin typeface="Arial" charset="0"/>
              </a:rPr>
            </a:br>
            <a:r>
              <a:rPr lang="en-US" sz="1800" dirty="0" smtClean="0">
                <a:solidFill>
                  <a:srgbClr val="000000"/>
                </a:solidFill>
                <a:latin typeface="Arial" charset="0"/>
              </a:rPr>
              <a:t>cells</a:t>
            </a:r>
            <a:endParaRPr lang="en-US" sz="1800" dirty="0">
              <a:solidFill>
                <a:srgbClr val="000000"/>
              </a:solidFill>
              <a:latin typeface="Arial" charset="0"/>
            </a:endParaRPr>
          </a:p>
        </p:txBody>
      </p:sp>
    </p:spTree>
    <p:extLst>
      <p:ext uri="{BB962C8B-B14F-4D97-AF65-F5344CB8AC3E}">
        <p14:creationId xmlns:p14="http://schemas.microsoft.com/office/powerpoint/2010/main" val="110327658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smtClean="0"/>
              <a:t> </a:t>
            </a:r>
            <a:endParaRPr lang="en-US" dirty="0"/>
          </a:p>
        </p:txBody>
      </p:sp>
      <p:sp>
        <p:nvSpPr>
          <p:cNvPr id="4099" name="Rectangle 3"/>
          <p:cNvSpPr>
            <a:spLocks noGrp="1" noChangeArrowheads="1"/>
          </p:cNvSpPr>
          <p:nvPr>
            <p:ph idx="1"/>
          </p:nvPr>
        </p:nvSpPr>
        <p:spPr/>
        <p:txBody>
          <a:bodyPr/>
          <a:lstStyle/>
          <a:p>
            <a:r>
              <a:rPr lang="en-US" dirty="0" smtClean="0"/>
              <a:t>Embryonic stem (ES) cells are </a:t>
            </a:r>
            <a:r>
              <a:rPr lang="en-US" b="1" dirty="0" smtClean="0"/>
              <a:t>pluripotent</a:t>
            </a:r>
            <a:r>
              <a:rPr lang="en-US" dirty="0" smtClean="0"/>
              <a:t>, capable of differentiating into many different</a:t>
            </a:r>
            <a:br>
              <a:rPr lang="en-US" dirty="0" smtClean="0"/>
            </a:br>
            <a:r>
              <a:rPr lang="en-US" dirty="0" smtClean="0"/>
              <a:t>cell types</a:t>
            </a:r>
          </a:p>
          <a:p>
            <a:r>
              <a:rPr lang="en-US" dirty="0" smtClean="0"/>
              <a:t>The ultimate aim of research with stem cells</a:t>
            </a:r>
            <a:br>
              <a:rPr lang="en-US" dirty="0" smtClean="0"/>
            </a:br>
            <a:r>
              <a:rPr lang="en-US" dirty="0" smtClean="0"/>
              <a:t>is to supply cells for the repair of damaged or diseased organs</a:t>
            </a:r>
          </a:p>
          <a:p>
            <a:r>
              <a:rPr lang="en-US" dirty="0" smtClean="0"/>
              <a:t>ES cells present ethical and political issues</a:t>
            </a:r>
            <a:endParaRPr lang="en-US" dirty="0"/>
          </a:p>
        </p:txBody>
      </p:sp>
    </p:spTree>
    <p:extLst>
      <p:ext uri="{BB962C8B-B14F-4D97-AF65-F5344CB8AC3E}">
        <p14:creationId xmlns:p14="http://schemas.microsoft.com/office/powerpoint/2010/main" val="1873636049"/>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i="1" dirty="0" smtClean="0"/>
              <a:t>Induced Pluripotent Stem (</a:t>
            </a:r>
            <a:r>
              <a:rPr lang="en-US" i="1" dirty="0" err="1" smtClean="0"/>
              <a:t>iPS</a:t>
            </a:r>
            <a:r>
              <a:rPr lang="en-US" i="1" dirty="0" smtClean="0"/>
              <a:t>) Cells</a:t>
            </a:r>
            <a:endParaRPr lang="en-US" i="1" dirty="0"/>
          </a:p>
        </p:txBody>
      </p:sp>
      <p:sp>
        <p:nvSpPr>
          <p:cNvPr id="4099" name="Rectangle 3"/>
          <p:cNvSpPr>
            <a:spLocks noGrp="1" noChangeArrowheads="1"/>
          </p:cNvSpPr>
          <p:nvPr>
            <p:ph idx="1"/>
          </p:nvPr>
        </p:nvSpPr>
        <p:spPr/>
        <p:txBody>
          <a:bodyPr/>
          <a:lstStyle/>
          <a:p>
            <a:r>
              <a:rPr lang="en-US" smtClean="0"/>
              <a:t>Researchers can treat differentiated cells, and reprogram them to act like ES cells</a:t>
            </a:r>
          </a:p>
          <a:p>
            <a:r>
              <a:rPr lang="en-US" smtClean="0"/>
              <a:t>Researchers used retroviruses to induce extra copies of four stem cell master regulatory genes to produce induced pluripotent stem (iPS) cells</a:t>
            </a:r>
          </a:p>
          <a:p>
            <a:r>
              <a:rPr lang="en-US" smtClean="0"/>
              <a:t>iPS cells can perform most of the functions of</a:t>
            </a:r>
            <a:br>
              <a:rPr lang="en-US" smtClean="0"/>
            </a:br>
            <a:r>
              <a:rPr lang="en-US" smtClean="0"/>
              <a:t>ES cells</a:t>
            </a:r>
          </a:p>
          <a:p>
            <a:r>
              <a:rPr lang="en-US" smtClean="0"/>
              <a:t>iPS cells can be used as models for study of certain diseases and potentially as replacement cells for patients </a:t>
            </a:r>
            <a:endParaRPr lang="en-US" dirty="0"/>
          </a:p>
        </p:txBody>
      </p:sp>
    </p:spTree>
    <p:extLst>
      <p:ext uri="{BB962C8B-B14F-4D97-AF65-F5344CB8AC3E}">
        <p14:creationId xmlns:p14="http://schemas.microsoft.com/office/powerpoint/2010/main" val="2588640833"/>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_21DeprogrammedCell-U.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1224" y="134112"/>
            <a:ext cx="6321552" cy="6437376"/>
          </a:xfrm>
          <a:prstGeom prst="rect">
            <a:avLst/>
          </a:prstGeom>
        </p:spPr>
      </p:pic>
      <p:sp>
        <p:nvSpPr>
          <p:cNvPr id="9217" name="Rectangle 3"/>
          <p:cNvSpPr>
            <a:spLocks noGrp="1" noChangeArrowheads="1"/>
          </p:cNvSpPr>
          <p:nvPr>
            <p:ph type="ctrTitle"/>
          </p:nvPr>
        </p:nvSpPr>
        <p:spPr bwMode="auto">
          <a:xfrm>
            <a:off x="20638" y="0"/>
            <a:ext cx="5648325" cy="30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20.21</a:t>
            </a:r>
            <a:endParaRPr lang="en-US" sz="1200" dirty="0">
              <a:latin typeface="Arial" charset="0"/>
            </a:endParaRPr>
          </a:p>
        </p:txBody>
      </p:sp>
      <p:sp>
        <p:nvSpPr>
          <p:cNvPr id="27" name="Text Box 31"/>
          <p:cNvSpPr txBox="1">
            <a:spLocks noChangeArrowheads="1"/>
          </p:cNvSpPr>
          <p:nvPr/>
        </p:nvSpPr>
        <p:spPr bwMode="auto">
          <a:xfrm>
            <a:off x="3846032" y="111285"/>
            <a:ext cx="1073104" cy="2951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000000"/>
                </a:solidFill>
                <a:latin typeface="Arial" charset="0"/>
              </a:rPr>
              <a:t>Stem cell</a:t>
            </a:r>
            <a:endParaRPr lang="en-US" sz="1800" dirty="0">
              <a:solidFill>
                <a:srgbClr val="000000"/>
              </a:solidFill>
              <a:latin typeface="Arial" charset="0"/>
            </a:endParaRPr>
          </a:p>
        </p:txBody>
      </p:sp>
      <p:cxnSp>
        <p:nvCxnSpPr>
          <p:cNvPr id="6" name="Straight Connector 5"/>
          <p:cNvCxnSpPr/>
          <p:nvPr/>
        </p:nvCxnSpPr>
        <p:spPr bwMode="auto">
          <a:xfrm flipV="1">
            <a:off x="4639733" y="2907833"/>
            <a:ext cx="145033" cy="470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7" name="Straight Connector 6"/>
          <p:cNvCxnSpPr/>
          <p:nvPr/>
        </p:nvCxnSpPr>
        <p:spPr bwMode="auto">
          <a:xfrm>
            <a:off x="3348567" y="2797766"/>
            <a:ext cx="132333" cy="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9" name="Straight Connector 8"/>
          <p:cNvCxnSpPr/>
          <p:nvPr/>
        </p:nvCxnSpPr>
        <p:spPr bwMode="auto">
          <a:xfrm>
            <a:off x="4758267" y="4740867"/>
            <a:ext cx="161966" cy="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1" name="Straight Connector 10"/>
          <p:cNvCxnSpPr/>
          <p:nvPr/>
        </p:nvCxnSpPr>
        <p:spPr bwMode="auto">
          <a:xfrm flipV="1">
            <a:off x="3429000" y="5007567"/>
            <a:ext cx="191599" cy="466"/>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13" name="Text Box 31"/>
          <p:cNvSpPr txBox="1">
            <a:spLocks noChangeArrowheads="1"/>
          </p:cNvSpPr>
          <p:nvPr/>
        </p:nvSpPr>
        <p:spPr bwMode="auto">
          <a:xfrm>
            <a:off x="5878033" y="111285"/>
            <a:ext cx="1538768" cy="2866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000000"/>
                </a:solidFill>
                <a:latin typeface="Arial" charset="0"/>
              </a:rPr>
              <a:t>Precursor cell</a:t>
            </a:r>
            <a:endParaRPr lang="en-US" sz="1800" dirty="0">
              <a:solidFill>
                <a:srgbClr val="000000"/>
              </a:solidFill>
              <a:latin typeface="Arial" charset="0"/>
            </a:endParaRPr>
          </a:p>
        </p:txBody>
      </p:sp>
      <p:sp>
        <p:nvSpPr>
          <p:cNvPr id="14" name="Text Box 31"/>
          <p:cNvSpPr txBox="1">
            <a:spLocks noChangeArrowheads="1"/>
          </p:cNvSpPr>
          <p:nvPr/>
        </p:nvSpPr>
        <p:spPr bwMode="auto">
          <a:xfrm>
            <a:off x="1458432" y="102817"/>
            <a:ext cx="1267834" cy="2697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FF6600"/>
                </a:solidFill>
                <a:latin typeface="Arial" charset="0"/>
              </a:rPr>
              <a:t>Experiment</a:t>
            </a:r>
            <a:endParaRPr lang="en-US" sz="1800" dirty="0">
              <a:solidFill>
                <a:srgbClr val="FF6600"/>
              </a:solidFill>
              <a:latin typeface="Arial" charset="0"/>
            </a:endParaRPr>
          </a:p>
        </p:txBody>
      </p:sp>
      <p:sp>
        <p:nvSpPr>
          <p:cNvPr id="15" name="Text Box 31"/>
          <p:cNvSpPr txBox="1">
            <a:spLocks noChangeArrowheads="1"/>
          </p:cNvSpPr>
          <p:nvPr/>
        </p:nvSpPr>
        <p:spPr bwMode="auto">
          <a:xfrm>
            <a:off x="5217635" y="2498886"/>
            <a:ext cx="1073101" cy="8708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000000"/>
                </a:solidFill>
                <a:latin typeface="Arial" charset="0"/>
              </a:rPr>
              <a:t>Skin</a:t>
            </a:r>
            <a:br>
              <a:rPr lang="en-US" sz="1800" dirty="0" smtClean="0">
                <a:solidFill>
                  <a:srgbClr val="000000"/>
                </a:solidFill>
                <a:latin typeface="Arial" charset="0"/>
              </a:rPr>
            </a:br>
            <a:r>
              <a:rPr lang="en-US" sz="1800" dirty="0" smtClean="0">
                <a:solidFill>
                  <a:srgbClr val="000000"/>
                </a:solidFill>
                <a:latin typeface="Arial" charset="0"/>
              </a:rPr>
              <a:t>fibroblast</a:t>
            </a:r>
            <a:br>
              <a:rPr lang="en-US" sz="1800" dirty="0" smtClean="0">
                <a:solidFill>
                  <a:srgbClr val="000000"/>
                </a:solidFill>
                <a:latin typeface="Arial" charset="0"/>
              </a:rPr>
            </a:br>
            <a:r>
              <a:rPr lang="en-US" sz="1800" dirty="0" smtClean="0">
                <a:solidFill>
                  <a:srgbClr val="000000"/>
                </a:solidFill>
                <a:latin typeface="Arial" charset="0"/>
              </a:rPr>
              <a:t>cell</a:t>
            </a:r>
            <a:endParaRPr lang="en-US" sz="1800" dirty="0">
              <a:solidFill>
                <a:srgbClr val="000000"/>
              </a:solidFill>
              <a:latin typeface="Arial" charset="0"/>
            </a:endParaRPr>
          </a:p>
        </p:txBody>
      </p:sp>
      <p:sp>
        <p:nvSpPr>
          <p:cNvPr id="16" name="Text Box 31"/>
          <p:cNvSpPr txBox="1">
            <a:spLocks noChangeArrowheads="1"/>
          </p:cNvSpPr>
          <p:nvPr/>
        </p:nvSpPr>
        <p:spPr bwMode="auto">
          <a:xfrm>
            <a:off x="1424565" y="3396352"/>
            <a:ext cx="3680835" cy="7946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000000"/>
                </a:solidFill>
                <a:latin typeface="Arial" charset="0"/>
              </a:rPr>
              <a:t>Four “stem cell” master regulator</a:t>
            </a:r>
            <a:br>
              <a:rPr lang="en-US" sz="1800" dirty="0" smtClean="0">
                <a:solidFill>
                  <a:srgbClr val="000000"/>
                </a:solidFill>
                <a:latin typeface="Arial" charset="0"/>
              </a:rPr>
            </a:br>
            <a:r>
              <a:rPr lang="en-US" sz="1800" dirty="0" smtClean="0">
                <a:solidFill>
                  <a:srgbClr val="000000"/>
                </a:solidFill>
                <a:latin typeface="Arial" charset="0"/>
              </a:rPr>
              <a:t>genes were introduced, using</a:t>
            </a:r>
            <a:br>
              <a:rPr lang="en-US" sz="1800" dirty="0" smtClean="0">
                <a:solidFill>
                  <a:srgbClr val="000000"/>
                </a:solidFill>
                <a:latin typeface="Arial" charset="0"/>
              </a:rPr>
            </a:br>
            <a:r>
              <a:rPr lang="en-US" sz="1800" dirty="0" smtClean="0">
                <a:solidFill>
                  <a:srgbClr val="000000"/>
                </a:solidFill>
                <a:latin typeface="Arial" charset="0"/>
              </a:rPr>
              <a:t>the retroviral cloning vector.</a:t>
            </a:r>
            <a:endParaRPr lang="en-US" sz="1800" dirty="0">
              <a:solidFill>
                <a:srgbClr val="000000"/>
              </a:solidFill>
              <a:latin typeface="Arial" charset="0"/>
            </a:endParaRPr>
          </a:p>
        </p:txBody>
      </p:sp>
      <p:sp>
        <p:nvSpPr>
          <p:cNvPr id="17" name="Text Box 31"/>
          <p:cNvSpPr txBox="1">
            <a:spLocks noChangeArrowheads="1"/>
          </p:cNvSpPr>
          <p:nvPr/>
        </p:nvSpPr>
        <p:spPr bwMode="auto">
          <a:xfrm>
            <a:off x="3896834" y="5851685"/>
            <a:ext cx="2165300" cy="5575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800" dirty="0" smtClean="0">
                <a:solidFill>
                  <a:srgbClr val="000000"/>
                </a:solidFill>
                <a:latin typeface="Arial" charset="0"/>
              </a:rPr>
              <a:t>Induced pluripotent</a:t>
            </a:r>
            <a:br>
              <a:rPr lang="en-US" sz="1800" dirty="0" smtClean="0">
                <a:solidFill>
                  <a:srgbClr val="000000"/>
                </a:solidFill>
                <a:latin typeface="Arial" charset="0"/>
              </a:rPr>
            </a:br>
            <a:r>
              <a:rPr lang="en-US" sz="1800" dirty="0" smtClean="0">
                <a:solidFill>
                  <a:srgbClr val="000000"/>
                </a:solidFill>
                <a:latin typeface="Arial" charset="0"/>
              </a:rPr>
              <a:t>stem (</a:t>
            </a:r>
            <a:r>
              <a:rPr lang="en-US" sz="1800" dirty="0" err="1" smtClean="0">
                <a:solidFill>
                  <a:srgbClr val="000000"/>
                </a:solidFill>
                <a:latin typeface="Arial" charset="0"/>
              </a:rPr>
              <a:t>iPS</a:t>
            </a:r>
            <a:r>
              <a:rPr lang="en-US" sz="1800" dirty="0" smtClean="0">
                <a:solidFill>
                  <a:srgbClr val="000000"/>
                </a:solidFill>
                <a:latin typeface="Arial" charset="0"/>
              </a:rPr>
              <a:t>) cell</a:t>
            </a:r>
            <a:endParaRPr lang="en-US" sz="1800" dirty="0">
              <a:solidFill>
                <a:srgbClr val="000000"/>
              </a:solidFill>
              <a:latin typeface="Arial" charset="0"/>
            </a:endParaRPr>
          </a:p>
        </p:txBody>
      </p:sp>
      <p:sp>
        <p:nvSpPr>
          <p:cNvPr id="18" name="Text Box 31"/>
          <p:cNvSpPr txBox="1">
            <a:spLocks noChangeArrowheads="1"/>
          </p:cNvSpPr>
          <p:nvPr/>
        </p:nvSpPr>
        <p:spPr bwMode="auto">
          <a:xfrm>
            <a:off x="2779232" y="2685151"/>
            <a:ext cx="573568" cy="2358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400" i="1" dirty="0" smtClean="0">
                <a:solidFill>
                  <a:srgbClr val="000000"/>
                </a:solidFill>
                <a:latin typeface="Arial" charset="0"/>
              </a:rPr>
              <a:t>Oct3/4</a:t>
            </a:r>
            <a:endParaRPr lang="en-US" sz="1400" i="1" dirty="0">
              <a:solidFill>
                <a:srgbClr val="000000"/>
              </a:solidFill>
              <a:latin typeface="Arial" charset="0"/>
            </a:endParaRPr>
          </a:p>
        </p:txBody>
      </p:sp>
      <p:sp>
        <p:nvSpPr>
          <p:cNvPr id="19" name="Text Box 31"/>
          <p:cNvSpPr txBox="1">
            <a:spLocks noChangeArrowheads="1"/>
          </p:cNvSpPr>
          <p:nvPr/>
        </p:nvSpPr>
        <p:spPr bwMode="auto">
          <a:xfrm>
            <a:off x="4184699" y="2786750"/>
            <a:ext cx="463501" cy="2019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400" i="1" dirty="0" smtClean="0">
                <a:solidFill>
                  <a:srgbClr val="000000"/>
                </a:solidFill>
                <a:latin typeface="Arial" charset="0"/>
              </a:rPr>
              <a:t>Sox2</a:t>
            </a:r>
            <a:endParaRPr lang="en-US" sz="1400" i="1" dirty="0">
              <a:solidFill>
                <a:srgbClr val="000000"/>
              </a:solidFill>
              <a:latin typeface="Arial" charset="0"/>
            </a:endParaRPr>
          </a:p>
        </p:txBody>
      </p:sp>
      <p:sp>
        <p:nvSpPr>
          <p:cNvPr id="20" name="Text Box 31"/>
          <p:cNvSpPr txBox="1">
            <a:spLocks noChangeArrowheads="1"/>
          </p:cNvSpPr>
          <p:nvPr/>
        </p:nvSpPr>
        <p:spPr bwMode="auto">
          <a:xfrm>
            <a:off x="4201631" y="4598618"/>
            <a:ext cx="573568" cy="2358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400" i="1" dirty="0" smtClean="0">
                <a:solidFill>
                  <a:srgbClr val="000000"/>
                </a:solidFill>
                <a:latin typeface="Arial" charset="0"/>
              </a:rPr>
              <a:t>c-</a:t>
            </a:r>
            <a:r>
              <a:rPr lang="en-US" sz="1400" i="1" dirty="0" err="1" smtClean="0">
                <a:solidFill>
                  <a:srgbClr val="000000"/>
                </a:solidFill>
                <a:latin typeface="Arial" charset="0"/>
              </a:rPr>
              <a:t>Myc</a:t>
            </a:r>
            <a:endParaRPr lang="en-US" sz="1400" i="1" dirty="0">
              <a:solidFill>
                <a:srgbClr val="000000"/>
              </a:solidFill>
              <a:latin typeface="Arial" charset="0"/>
            </a:endParaRPr>
          </a:p>
        </p:txBody>
      </p:sp>
      <p:sp>
        <p:nvSpPr>
          <p:cNvPr id="21" name="Text Box 31"/>
          <p:cNvSpPr txBox="1">
            <a:spLocks noChangeArrowheads="1"/>
          </p:cNvSpPr>
          <p:nvPr/>
        </p:nvSpPr>
        <p:spPr bwMode="auto">
          <a:xfrm>
            <a:off x="3050166" y="4886485"/>
            <a:ext cx="387302" cy="22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1400" i="1" dirty="0" smtClean="0">
                <a:solidFill>
                  <a:srgbClr val="000000"/>
                </a:solidFill>
                <a:latin typeface="Arial" charset="0"/>
              </a:rPr>
              <a:t>Klf4</a:t>
            </a:r>
            <a:endParaRPr lang="en-US" sz="1400" i="1" dirty="0">
              <a:solidFill>
                <a:srgbClr val="000000"/>
              </a:solidFill>
              <a:latin typeface="Arial" charset="0"/>
            </a:endParaRPr>
          </a:p>
        </p:txBody>
      </p:sp>
    </p:spTree>
    <p:extLst>
      <p:ext uri="{BB962C8B-B14F-4D97-AF65-F5344CB8AC3E}">
        <p14:creationId xmlns:p14="http://schemas.microsoft.com/office/powerpoint/2010/main" val="418809409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GAMESHOW" val="False"/>
  <p:tag name="PPTVERSION" val="XP"/>
</p:tagLst>
</file>

<file path=ppt/tags/tag2.xml><?xml version="1.0" encoding="utf-8"?>
<p:tagLst xmlns:a="http://schemas.openxmlformats.org/drawingml/2006/main" xmlns:r="http://schemas.openxmlformats.org/officeDocument/2006/relationships" xmlns:p="http://schemas.openxmlformats.org/presentationml/2006/main">
  <p:tag name="TBTEXT" val=""/>
</p:tagLst>
</file>

<file path=ppt/theme/theme1.xml><?xml version="1.0" encoding="utf-8"?>
<a:theme xmlns:a="http://schemas.openxmlformats.org/drawingml/2006/main" name="Campbell_Lecture_Template">
  <a:themeElements>
    <a:clrScheme name="1_CC4eActiveLectureQuestions 15">
      <a:dk1>
        <a:srgbClr val="000000"/>
      </a:dk1>
      <a:lt1>
        <a:srgbClr val="FFFFFF"/>
      </a:lt1>
      <a:dk2>
        <a:srgbClr val="0060AF"/>
      </a:dk2>
      <a:lt2>
        <a:srgbClr val="000000"/>
      </a:lt2>
      <a:accent1>
        <a:srgbClr val="F7955A"/>
      </a:accent1>
      <a:accent2>
        <a:srgbClr val="009247"/>
      </a:accent2>
      <a:accent3>
        <a:srgbClr val="FFFFFF"/>
      </a:accent3>
      <a:accent4>
        <a:srgbClr val="000000"/>
      </a:accent4>
      <a:accent5>
        <a:srgbClr val="FAC8B5"/>
      </a:accent5>
      <a:accent6>
        <a:srgbClr val="00843F"/>
      </a:accent6>
      <a:hlink>
        <a:srgbClr val="009999"/>
      </a:hlink>
      <a:folHlink>
        <a:srgbClr val="99CC00"/>
      </a:folHlink>
    </a:clrScheme>
    <a:fontScheme name="1_CC4eActiveLectureQuestions">
      <a:majorFont>
        <a:latin typeface="Times New Roman"/>
        <a:ea typeface="Arial"/>
        <a:cs typeface="Arial"/>
      </a:majorFont>
      <a:minorFont>
        <a:latin typeface="Tahoma"/>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defRPr>
        </a:defPPr>
      </a:lstStyle>
    </a:lnDef>
  </a:objectDefaults>
  <a:extraClrSchemeLst>
    <a:extraClrScheme>
      <a:clrScheme name="1_CC4eActiveLectureQuestion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C4eActiveLectureQuestion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C4eActiveLectureQuestion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C4eActiveLectureQuestion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C4eActiveLectureQuestion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C4eActiveLectureQuestion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C4eActiveLectureQuestions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C4eActiveLectureQuestion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C4eActiveLectureQuestion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C4eActiveLectureQuestion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C4eActiveLectureQuestion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C4eActiveLectureQuestion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CC4eActiveLectureQuestions 13">
        <a:dk1>
          <a:srgbClr val="000000"/>
        </a:dk1>
        <a:lt1>
          <a:srgbClr val="FFFFFF"/>
        </a:lt1>
        <a:dk2>
          <a:srgbClr val="005472"/>
        </a:dk2>
        <a:lt2>
          <a:srgbClr val="00000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C4eActiveLectureQuestions 14">
        <a:dk1>
          <a:srgbClr val="000000"/>
        </a:dk1>
        <a:lt1>
          <a:srgbClr val="FFFFFF"/>
        </a:lt1>
        <a:dk2>
          <a:srgbClr val="333399"/>
        </a:dk2>
        <a:lt2>
          <a:srgbClr val="000000"/>
        </a:lt2>
        <a:accent1>
          <a:srgbClr val="B7DAB8"/>
        </a:accent1>
        <a:accent2>
          <a:srgbClr val="005472"/>
        </a:accent2>
        <a:accent3>
          <a:srgbClr val="FFFFFF"/>
        </a:accent3>
        <a:accent4>
          <a:srgbClr val="000000"/>
        </a:accent4>
        <a:accent5>
          <a:srgbClr val="D8EAD8"/>
        </a:accent5>
        <a:accent6>
          <a:srgbClr val="004B67"/>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C4eActiveLectureQuestions 15">
        <a:dk1>
          <a:srgbClr val="000000"/>
        </a:dk1>
        <a:lt1>
          <a:srgbClr val="FFFFFF"/>
        </a:lt1>
        <a:dk2>
          <a:srgbClr val="0060AF"/>
        </a:dk2>
        <a:lt2>
          <a:srgbClr val="000000"/>
        </a:lt2>
        <a:accent1>
          <a:srgbClr val="F7955A"/>
        </a:accent1>
        <a:accent2>
          <a:srgbClr val="009247"/>
        </a:accent2>
        <a:accent3>
          <a:srgbClr val="FFFFFF"/>
        </a:accent3>
        <a:accent4>
          <a:srgbClr val="000000"/>
        </a:accent4>
        <a:accent5>
          <a:srgbClr val="FAC8B5"/>
        </a:accent5>
        <a:accent6>
          <a:srgbClr val="00843F"/>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8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9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0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1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2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3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4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5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6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7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8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9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0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1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2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3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4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5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6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27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28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9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30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31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32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33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34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35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36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37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38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39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40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41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42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43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44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45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46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47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48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49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50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52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51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53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54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55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56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57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58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59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60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61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62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63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64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65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8.xml><?xml version="1.0" encoding="utf-8"?>
<a:theme xmlns:a="http://schemas.openxmlformats.org/drawingml/2006/main" name="66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5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6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7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Campbell_Lecture_Template</Template>
  <TotalTime>4122</TotalTime>
  <Words>5711</Words>
  <Application>Microsoft Office PowerPoint</Application>
  <PresentationFormat>On-screen Show (4:3)</PresentationFormat>
  <Paragraphs>1796</Paragraphs>
  <Slides>130</Slides>
  <Notes>123</Notes>
  <HiddenSlides>0</HiddenSlides>
  <MMClips>4</MMClips>
  <ScaleCrop>false</ScaleCrop>
  <HeadingPairs>
    <vt:vector size="6" baseType="variant">
      <vt:variant>
        <vt:lpstr>Fonts Used</vt:lpstr>
      </vt:variant>
      <vt:variant>
        <vt:i4>9</vt:i4>
      </vt:variant>
      <vt:variant>
        <vt:lpstr>Theme</vt:lpstr>
      </vt:variant>
      <vt:variant>
        <vt:i4>68</vt:i4>
      </vt:variant>
      <vt:variant>
        <vt:lpstr>Slide Titles</vt:lpstr>
      </vt:variant>
      <vt:variant>
        <vt:i4>130</vt:i4>
      </vt:variant>
    </vt:vector>
  </HeadingPairs>
  <TitlesOfParts>
    <vt:vector size="207" baseType="lpstr">
      <vt:lpstr>ＭＳ Ｐゴシック</vt:lpstr>
      <vt:lpstr>Arial</vt:lpstr>
      <vt:lpstr>Geneva</vt:lpstr>
      <vt:lpstr>Symbol Std</vt:lpstr>
      <vt:lpstr>Tahoma</vt:lpstr>
      <vt:lpstr>Times</vt:lpstr>
      <vt:lpstr>Times New Roman</vt:lpstr>
      <vt:lpstr>Wingdings</vt:lpstr>
      <vt:lpstr>ヒラギノ角ゴ Pro W3</vt:lpstr>
      <vt:lpstr>Campbell_Lecture_Template</vt:lpstr>
      <vt:lpstr>Blank</vt:lpstr>
      <vt:lpstr>1_Blank</vt:lpstr>
      <vt:lpstr>2_Blank</vt:lpstr>
      <vt:lpstr>3_Blank</vt:lpstr>
      <vt:lpstr>4_Blank</vt:lpstr>
      <vt:lpstr>5_Blank</vt:lpstr>
      <vt:lpstr>6_Blank</vt:lpstr>
      <vt:lpstr>7_Blank</vt:lpstr>
      <vt:lpstr>8_Blank</vt:lpstr>
      <vt:lpstr>9_Blank</vt:lpstr>
      <vt:lpstr>10_Blank</vt:lpstr>
      <vt:lpstr>11_Blank</vt:lpstr>
      <vt:lpstr>12_Blank</vt:lpstr>
      <vt:lpstr>13_Blank</vt:lpstr>
      <vt:lpstr>14_Blank</vt:lpstr>
      <vt:lpstr>15_Blank</vt:lpstr>
      <vt:lpstr>16_Blank</vt:lpstr>
      <vt:lpstr>17_Blank</vt:lpstr>
      <vt:lpstr>18_Blank</vt:lpstr>
      <vt:lpstr>19_Blank</vt:lpstr>
      <vt:lpstr>20_Blank</vt:lpstr>
      <vt:lpstr>21_Blank</vt:lpstr>
      <vt:lpstr>22_Blank</vt:lpstr>
      <vt:lpstr>23_Blank</vt:lpstr>
      <vt:lpstr>24_Blank</vt:lpstr>
      <vt:lpstr>25_Blank</vt:lpstr>
      <vt:lpstr>26_Blank</vt:lpstr>
      <vt:lpstr>27_Blank</vt:lpstr>
      <vt:lpstr>28_Blank</vt:lpstr>
      <vt:lpstr>29_Blank</vt:lpstr>
      <vt:lpstr>30_Blank</vt:lpstr>
      <vt:lpstr>31_Blank</vt:lpstr>
      <vt:lpstr>32_Blank</vt:lpstr>
      <vt:lpstr>33_Blank</vt:lpstr>
      <vt:lpstr>34_Blank</vt:lpstr>
      <vt:lpstr>35_Blank</vt:lpstr>
      <vt:lpstr>36_Blank</vt:lpstr>
      <vt:lpstr>37_Blank</vt:lpstr>
      <vt:lpstr>38_Blank</vt:lpstr>
      <vt:lpstr>39_Blank</vt:lpstr>
      <vt:lpstr>40_Blank</vt:lpstr>
      <vt:lpstr>41_Blank</vt:lpstr>
      <vt:lpstr>42_Blank</vt:lpstr>
      <vt:lpstr>43_Blank</vt:lpstr>
      <vt:lpstr>44_Blank</vt:lpstr>
      <vt:lpstr>45_Blank</vt:lpstr>
      <vt:lpstr>46_Blank</vt:lpstr>
      <vt:lpstr>47_Blank</vt:lpstr>
      <vt:lpstr>48_Blank</vt:lpstr>
      <vt:lpstr>49_Blank</vt:lpstr>
      <vt:lpstr>50_Blank</vt:lpstr>
      <vt:lpstr>52_Blank</vt:lpstr>
      <vt:lpstr>51_Blank</vt:lpstr>
      <vt:lpstr>53_Blank</vt:lpstr>
      <vt:lpstr>54_Blank</vt:lpstr>
      <vt:lpstr>55_Blank</vt:lpstr>
      <vt:lpstr>56_Blank</vt:lpstr>
      <vt:lpstr>57_Blank</vt:lpstr>
      <vt:lpstr>58_Blank</vt:lpstr>
      <vt:lpstr>59_Blank</vt:lpstr>
      <vt:lpstr>60_Blank</vt:lpstr>
      <vt:lpstr>61_Blank</vt:lpstr>
      <vt:lpstr>62_Blank</vt:lpstr>
      <vt:lpstr>63_Blank</vt:lpstr>
      <vt:lpstr>64_Blank</vt:lpstr>
      <vt:lpstr>65_Blank</vt:lpstr>
      <vt:lpstr>66_Blank</vt:lpstr>
      <vt:lpstr>PowerPoint Presentation</vt:lpstr>
      <vt:lpstr>The DNA Toolbox</vt:lpstr>
      <vt:lpstr>Figure 20.1</vt:lpstr>
      <vt:lpstr>Figure 20.1a</vt:lpstr>
      <vt:lpstr> </vt:lpstr>
      <vt:lpstr>Concept 20.1: DNA sequencing and DNA cloning are valuable tools for genetic engineering and biological inquiry</vt:lpstr>
      <vt:lpstr>DNA Sequencing</vt:lpstr>
      <vt:lpstr>Figure 20.2</vt:lpstr>
      <vt:lpstr>Figure 20.2a</vt:lpstr>
      <vt:lpstr>Figure 20.2b</vt:lpstr>
      <vt:lpstr>Figure 20.3</vt:lpstr>
      <vt:lpstr>Figure 20.3a</vt:lpstr>
      <vt:lpstr>Figure 20.3b</vt:lpstr>
      <vt:lpstr>Figure 20.3c</vt:lpstr>
      <vt:lpstr> </vt:lpstr>
      <vt:lpstr>Figure 20.4</vt:lpstr>
      <vt:lpstr>Figure 20.4a</vt:lpstr>
      <vt:lpstr>Figure 20.4b</vt:lpstr>
      <vt:lpstr>Figure 20.4c</vt:lpstr>
      <vt:lpstr>Figure 20.4d</vt:lpstr>
      <vt:lpstr> </vt:lpstr>
      <vt:lpstr>Making Multiple Copies of a Gene or Other DNA Segment</vt:lpstr>
      <vt:lpstr> </vt:lpstr>
      <vt:lpstr>Figure 20.5</vt:lpstr>
      <vt:lpstr>Figure 20.5a</vt:lpstr>
      <vt:lpstr>Figure 20.5b</vt:lpstr>
      <vt:lpstr> </vt:lpstr>
      <vt:lpstr>Using Restriction Enzymes to Make a Recombinant DNA Plasmid</vt:lpstr>
      <vt:lpstr> </vt:lpstr>
      <vt:lpstr>Figure 20.6</vt:lpstr>
      <vt:lpstr>Figure 20.6a</vt:lpstr>
      <vt:lpstr>Figure 20.6b</vt:lpstr>
      <vt:lpstr>Figure 20.6c</vt:lpstr>
      <vt:lpstr>Animation: Restriction Enzymes</vt:lpstr>
      <vt:lpstr> </vt:lpstr>
      <vt:lpstr>Figure 20.7</vt:lpstr>
      <vt:lpstr>Figure 20.7a</vt:lpstr>
      <vt:lpstr>Figure 20.7b</vt:lpstr>
      <vt:lpstr>Video: Biotechnology Lab</vt:lpstr>
      <vt:lpstr>Amplifying DNA: The Polymerase Chain Reaction (PCR) and Its Use in DNA Cloning</vt:lpstr>
      <vt:lpstr> </vt:lpstr>
      <vt:lpstr>Figure 20.8</vt:lpstr>
      <vt:lpstr>Figure 20.8a</vt:lpstr>
      <vt:lpstr>Figure 20.8b-1</vt:lpstr>
      <vt:lpstr>Figure 20.8b-2</vt:lpstr>
      <vt:lpstr>Figure 20.8b-3</vt:lpstr>
      <vt:lpstr>Figure 20.8c</vt:lpstr>
      <vt:lpstr> </vt:lpstr>
      <vt:lpstr>Figure 20.9</vt:lpstr>
      <vt:lpstr>Animation: Cloning a Gene</vt:lpstr>
      <vt:lpstr>Expressing Cloned Eukaryotic Genes</vt:lpstr>
      <vt:lpstr>Bacterial Expression Systems</vt:lpstr>
      <vt:lpstr> </vt:lpstr>
      <vt:lpstr>Eukaryotic DNA Cloning and Expression Systems</vt:lpstr>
      <vt:lpstr> </vt:lpstr>
      <vt:lpstr>Cross-Species Gene Expression and Evolutionary Ancestry</vt:lpstr>
      <vt:lpstr>Concept 20.2: Biologists use DNA technology to study gene expression and function</vt:lpstr>
      <vt:lpstr>Analyzing Gene Expression</vt:lpstr>
      <vt:lpstr>Studying the Expression of Single Genes</vt:lpstr>
      <vt:lpstr> </vt:lpstr>
      <vt:lpstr>Figure 20.10</vt:lpstr>
      <vt:lpstr>Figure 20.10a</vt:lpstr>
      <vt:lpstr>Figure 20.10b</vt:lpstr>
      <vt:lpstr>Figure 20.10c</vt:lpstr>
      <vt:lpstr> </vt:lpstr>
      <vt:lpstr>Figure 20.11-1</vt:lpstr>
      <vt:lpstr>Figure 20.11-2</vt:lpstr>
      <vt:lpstr>Figure 20.11-3</vt:lpstr>
      <vt:lpstr>Figure 20.11-4</vt:lpstr>
      <vt:lpstr>Figure 20.11-5</vt:lpstr>
      <vt:lpstr>Figure 20.12</vt:lpstr>
      <vt:lpstr>Studying the Expression of Interacting Groups of Genes</vt:lpstr>
      <vt:lpstr>Figure 20.13</vt:lpstr>
      <vt:lpstr>Figure 20.13a</vt:lpstr>
      <vt:lpstr> </vt:lpstr>
      <vt:lpstr>Determining Gene Function</vt:lpstr>
      <vt:lpstr> </vt:lpstr>
      <vt:lpstr> </vt:lpstr>
      <vt:lpstr> </vt:lpstr>
      <vt:lpstr>Figure 20.14</vt:lpstr>
      <vt:lpstr>Concept 20.3: Cloned organisms and stem cells are useful for basic research and other applications</vt:lpstr>
      <vt:lpstr>Cloning Plants: Single-Cell Cultures</vt:lpstr>
      <vt:lpstr>Figure 20.15</vt:lpstr>
      <vt:lpstr>Cloning Animals: Nuclear Transplantation </vt:lpstr>
      <vt:lpstr>Figure 20.16</vt:lpstr>
      <vt:lpstr>Reproductive Cloning of Mammals</vt:lpstr>
      <vt:lpstr>Figure 20.17</vt:lpstr>
      <vt:lpstr>Figure 20.17a</vt:lpstr>
      <vt:lpstr>Figure 20.17b</vt:lpstr>
      <vt:lpstr> </vt:lpstr>
      <vt:lpstr>Figure 20.18</vt:lpstr>
      <vt:lpstr>Faulty Gene Regulation in Cloned Animals</vt:lpstr>
      <vt:lpstr>Stem Cells of Animals</vt:lpstr>
      <vt:lpstr>Figure 20.19</vt:lpstr>
      <vt:lpstr>Embryonic and Adult Stem Cells</vt:lpstr>
      <vt:lpstr>Figure 20.20</vt:lpstr>
      <vt:lpstr> </vt:lpstr>
      <vt:lpstr>Induced Pluripotent Stem (iPS) Cells</vt:lpstr>
      <vt:lpstr>Figure 20.21</vt:lpstr>
      <vt:lpstr>Concept 20.4: The practical applications of DNA-based biotechnology affect our lives in many ways</vt:lpstr>
      <vt:lpstr>Medical Applications</vt:lpstr>
      <vt:lpstr>Diagnosis and Treatment of Diseases</vt:lpstr>
      <vt:lpstr>Human Gene Therapy</vt:lpstr>
      <vt:lpstr>Figure 20.22</vt:lpstr>
      <vt:lpstr>Pharmaceutical Products</vt:lpstr>
      <vt:lpstr> </vt:lpstr>
      <vt:lpstr> </vt:lpstr>
      <vt:lpstr> </vt:lpstr>
      <vt:lpstr>Figure 20.23</vt:lpstr>
      <vt:lpstr>Figure 20.23a</vt:lpstr>
      <vt:lpstr>Figure 20.23b</vt:lpstr>
      <vt:lpstr>Video: Pronuclear Injection</vt:lpstr>
      <vt:lpstr>Forensic Evidence and Genetic Profiles</vt:lpstr>
      <vt:lpstr> </vt:lpstr>
      <vt:lpstr>Figure 20.24</vt:lpstr>
      <vt:lpstr>Figure 20.24a</vt:lpstr>
      <vt:lpstr>Figure 20.24b</vt:lpstr>
      <vt:lpstr>Environmental Cleanup</vt:lpstr>
      <vt:lpstr>Agricultural Applications</vt:lpstr>
      <vt:lpstr> </vt:lpstr>
      <vt:lpstr>Safety and Ethical Questions Raised by DNA Technology</vt:lpstr>
      <vt:lpstr> </vt:lpstr>
      <vt:lpstr> </vt:lpstr>
      <vt:lpstr>Figure 20.UN01</vt:lpstr>
      <vt:lpstr>Figure 20.UN02</vt:lpstr>
      <vt:lpstr>Figure 20.UN03</vt:lpstr>
      <vt:lpstr>Figure 20.UN04</vt:lpstr>
      <vt:lpstr>Figure 20.UN05</vt:lpstr>
      <vt:lpstr>Figure 20.UN06</vt:lpstr>
      <vt:lpstr>Figure 20.UN07</vt:lpstr>
    </vt:vector>
  </TitlesOfParts>
  <Company>Pearson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Christopher Delgado</dc:creator>
  <cp:lastModifiedBy>Jennifer Hastings</cp:lastModifiedBy>
  <cp:revision>488</cp:revision>
  <cp:lastPrinted>2005-03-24T12:52:04Z</cp:lastPrinted>
  <dcterms:created xsi:type="dcterms:W3CDTF">2010-10-31T21:38:30Z</dcterms:created>
  <dcterms:modified xsi:type="dcterms:W3CDTF">2013-11-25T18:00:12Z</dcterms:modified>
</cp:coreProperties>
</file>