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8" r:id="rId1"/>
    <p:sldMasterId id="2147483840" r:id="rId2"/>
  </p:sldMasterIdLst>
  <p:notesMasterIdLst>
    <p:notesMasterId r:id="rId60"/>
  </p:notesMasterIdLst>
  <p:handoutMasterIdLst>
    <p:handoutMasterId r:id="rId61"/>
  </p:handoutMasterIdLst>
  <p:sldIdLst>
    <p:sldId id="428" r:id="rId3"/>
    <p:sldId id="260" r:id="rId4"/>
    <p:sldId id="433" r:id="rId5"/>
    <p:sldId id="264" r:id="rId6"/>
    <p:sldId id="265" r:id="rId7"/>
    <p:sldId id="266" r:id="rId8"/>
    <p:sldId id="441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443" r:id="rId17"/>
    <p:sldId id="280" r:id="rId18"/>
    <p:sldId id="448" r:id="rId19"/>
    <p:sldId id="285" r:id="rId20"/>
    <p:sldId id="286" r:id="rId21"/>
    <p:sldId id="287" r:id="rId22"/>
    <p:sldId id="288" r:id="rId23"/>
    <p:sldId id="452" r:id="rId24"/>
    <p:sldId id="453" r:id="rId25"/>
    <p:sldId id="292" r:id="rId26"/>
    <p:sldId id="456" r:id="rId27"/>
    <p:sldId id="294" r:id="rId28"/>
    <p:sldId id="463" r:id="rId29"/>
    <p:sldId id="296" r:id="rId30"/>
    <p:sldId id="464" r:id="rId31"/>
    <p:sldId id="299" r:id="rId32"/>
    <p:sldId id="300" r:id="rId33"/>
    <p:sldId id="301" r:id="rId34"/>
    <p:sldId id="302" r:id="rId35"/>
    <p:sldId id="465" r:id="rId36"/>
    <p:sldId id="306" r:id="rId37"/>
    <p:sldId id="307" r:id="rId38"/>
    <p:sldId id="308" r:id="rId39"/>
    <p:sldId id="317" r:id="rId40"/>
    <p:sldId id="326" r:id="rId41"/>
    <p:sldId id="327" r:id="rId42"/>
    <p:sldId id="474" r:id="rId43"/>
    <p:sldId id="329" r:id="rId44"/>
    <p:sldId id="475" r:id="rId45"/>
    <p:sldId id="333" r:id="rId46"/>
    <p:sldId id="334" r:id="rId47"/>
    <p:sldId id="478" r:id="rId48"/>
    <p:sldId id="336" r:id="rId49"/>
    <p:sldId id="479" r:id="rId50"/>
    <p:sldId id="318" r:id="rId51"/>
    <p:sldId id="322" r:id="rId52"/>
    <p:sldId id="487" r:id="rId53"/>
    <p:sldId id="338" r:id="rId54"/>
    <p:sldId id="339" r:id="rId55"/>
    <p:sldId id="340" r:id="rId56"/>
    <p:sldId id="489" r:id="rId57"/>
    <p:sldId id="490" r:id="rId58"/>
    <p:sldId id="491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296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143" autoAdjust="0"/>
  </p:normalViewPr>
  <p:slideViewPr>
    <p:cSldViewPr showGuides="1">
      <p:cViewPr>
        <p:scale>
          <a:sx n="100" d="100"/>
          <a:sy n="100" d="100"/>
        </p:scale>
        <p:origin x="-1836" y="-198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0" d="100"/>
        <a:sy n="370" d="100"/>
      </p:scale>
      <p:origin x="0" y="242424"/>
    </p:cViewPr>
  </p:sorterViewPr>
  <p:notesViewPr>
    <p:cSldViewPr showGuides="1">
      <p:cViewPr varScale="1">
        <p:scale>
          <a:sx n="130" d="100"/>
          <a:sy n="130" d="100"/>
        </p:scale>
        <p:origin x="-19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BDC5E-6F68-5E4C-AFDB-757EBAAC4994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1C8D8-8E88-0344-B898-6C0796F9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88C31A-0901-413E-A0FD-E03CD9BCD4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6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56D08B74-FAF0-481A-BA77-19DA5D1F648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332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A70172E-AEF0-4694-9620-E5F3C4E420C4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86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89462C4A-0118-4A69-94C3-B2F452FA917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98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D6E8764D-80AB-417E-9CCE-32942E8419F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761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8E50A85F-1D10-4C48-978B-9D46F32CE6A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97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22.5 The voyage of </a:t>
            </a:r>
            <a:r>
              <a:rPr lang="en-US" i="0" dirty="0" smtClean="0"/>
              <a:t>HMS</a:t>
            </a:r>
            <a:r>
              <a:rPr lang="en-US" i="1" dirty="0" smtClean="0"/>
              <a:t> Beagle</a:t>
            </a:r>
            <a:r>
              <a:rPr lang="en-US" dirty="0" smtClean="0"/>
              <a:t> (December 1831–October 1836)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1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540BBF6F-FFED-490F-B4A0-AD7B7E3F523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1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22.6 Three examples of beak variation in Galápagos finches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9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36617E5F-06A8-4CD7-BAE4-260FDD6FC04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949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2D7AC3CE-C22B-4704-8F31-EE3E68C6081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448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1B24170-FBD8-4C43-8E0E-D71B3DBAD29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55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22.2</a:t>
            </a:r>
            <a:r>
              <a:rPr lang="en-US" baseline="0" dirty="0" smtClean="0"/>
              <a:t> </a:t>
            </a:r>
            <a:r>
              <a:rPr lang="en-US" dirty="0" smtClean="0"/>
              <a:t>The intellectual context of Darwin’s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73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68494514-280D-4A68-BF60-C2D1A2DA394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306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22.7 “I think. . . .” In this 1837 sketch, Darwin envisioned the branching pattern of evolution.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26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22.8 Descent with modification.</a:t>
            </a:r>
          </a:p>
          <a:p>
            <a:r>
              <a:rPr lang="en-US" dirty="0" smtClean="0"/>
              <a:t>The dagger symbol (</a:t>
            </a:r>
            <a:r>
              <a:rPr lang="en-US" dirty="0" smtClean="0">
                <a:latin typeface="Times New Roman"/>
                <a:cs typeface="Times New Roman"/>
              </a:rPr>
              <a:t>†) denotes extinction.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59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C0810399-D28F-447B-B14F-BE7C0B145562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844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22.9 Artificial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66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206A798-0E6E-49BB-8DFC-020CE4679D3C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784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22.10 Variation in a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01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5ED868F4-2991-4391-82E7-B2EDC99BBB52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360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22.11 Overproduction of offspring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35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383876EF-4AFA-48DC-9551-63A32C86815E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83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D24256F2-4A76-4AF1-A026-A284A4A5A54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973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7731F76-B336-43FD-A907-29496BDEEF3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599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27B4B5F6-4BB9-4612-8D37-B4669E05D491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0746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6446FB8D-464A-4458-990E-D529BAA9C508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39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22.12 Camouflage as an example of evolutionary 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18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7A7A7E28-54D8-40F8-A1FC-FA625D777E1F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2037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011550D1-564A-4887-AB69-32E4219E4EA6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396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1055315A-2AF1-41C8-9DCC-6E45944B0260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866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52A74CAA-391F-466E-A966-47488C54EBE8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661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833C2D3A-0933-41BD-86E1-C86FF04F89D0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1672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203B82F0-28C8-490F-A1A0-667FE306FD9B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33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4FBC821-0BCF-40CB-9056-D0F5DF228C5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613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22.15 Mammalian forelimbs: homologous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0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67316EFC-0A7F-480D-BE53-A1B92B8B2F31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9748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22.16 Anatomical similarities in vertebrate embryos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77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22A9A860-DCF1-4DD9-88D4-9FE6CC3B08D0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7192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2DB9E9FC-5C91-4820-9605-AC504328258F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6949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22.17 Tree thinking: information provided in an evolutionary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794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BC21559C-1C17-4094-B7DA-BE4970F5F60F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5524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22.18</a:t>
            </a:r>
            <a:r>
              <a:rPr lang="en-US" baseline="0" dirty="0" smtClean="0"/>
              <a:t> </a:t>
            </a:r>
            <a:r>
              <a:rPr lang="en-US" dirty="0" smtClean="0"/>
              <a:t>Convergent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42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0487297D-9709-4B17-89F2-3A7895BE2438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2162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583656A2-F8BB-4461-A3DF-9F0A35A404A0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58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AD8E8B89-7C90-43FB-9713-B51879642AC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1896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22.20 The transition to life in the sea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dagger symbol (</a:t>
            </a:r>
            <a:r>
              <a:rPr lang="en-US" dirty="0" smtClean="0">
                <a:latin typeface="Times New Roman"/>
                <a:cs typeface="Times New Roman"/>
              </a:rPr>
              <a:t>†) denotes extinction.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373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8928E25-63E2-4930-B2B5-30505CF9B762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1853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54633355-914D-4F1B-ABFF-324F2EBD0CDD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0716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29F48DED-03D6-479C-A47C-5F9303E4FA1A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6807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22.UN02a Skills exercise: making and testing predictions (part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51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22.UN02b Skills exercise: making and testing predictions (part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471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22.UN03 Summary of key concepts: natural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7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22.3</a:t>
            </a:r>
            <a:r>
              <a:rPr lang="en-US" baseline="0" dirty="0" smtClean="0"/>
              <a:t> </a:t>
            </a:r>
            <a:r>
              <a:rPr lang="en-US" dirty="0" smtClean="0"/>
              <a:t>Formation of sedimentary strata with fossils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1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FD35137B-4E82-4E69-9EF2-D3E5DDA5D8E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19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DEAA2877-9E21-41E9-82EB-B39314CA756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96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4D8D1705-DE0D-4D06-99CC-E8BFD3F9053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7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6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3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20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53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66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02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9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07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0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1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0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13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66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5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2912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22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638" y="3018253"/>
            <a:ext cx="5999162" cy="170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dirty="0">
                <a:solidFill>
                  <a:schemeClr val="bg1"/>
                </a:solidFill>
              </a:rPr>
              <a:t>Descent with Modification: A Darwinian View of Life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8275" y="5815264"/>
            <a:ext cx="3436938" cy="6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 smtClean="0">
                <a:solidFill>
                  <a:srgbClr val="D2B239"/>
                </a:solidFill>
              </a:rPr>
              <a:t>Lecture Presentation by </a:t>
            </a:r>
            <a:br>
              <a:rPr lang="en-US" sz="1200" dirty="0" smtClean="0">
                <a:solidFill>
                  <a:srgbClr val="D2B239"/>
                </a:solidFill>
              </a:rPr>
            </a:br>
            <a:r>
              <a:rPr lang="en-US" sz="1200" dirty="0" smtClean="0">
                <a:solidFill>
                  <a:srgbClr val="D2B239"/>
                </a:solidFill>
              </a:rPr>
              <a:t>Nicole </a:t>
            </a:r>
            <a:r>
              <a:rPr lang="en-US" sz="1200" dirty="0" err="1" smtClean="0">
                <a:solidFill>
                  <a:srgbClr val="D2B239"/>
                </a:solidFill>
              </a:rPr>
              <a:t>Tunbridge</a:t>
            </a:r>
            <a:r>
              <a:rPr lang="en-US" sz="1200" dirty="0" smtClean="0">
                <a:solidFill>
                  <a:srgbClr val="D2B239"/>
                </a:solidFill>
              </a:rPr>
              <a:t> and</a:t>
            </a:r>
          </a:p>
          <a:p>
            <a:pPr eaLnBrk="0" hangingPunct="0"/>
            <a:r>
              <a:rPr lang="en-US" sz="1200" dirty="0" smtClean="0">
                <a:solidFill>
                  <a:srgbClr val="D2B239"/>
                </a:solidFill>
              </a:rPr>
              <a:t>Kathleen Fitzpatrick</a:t>
            </a:r>
            <a:endParaRPr lang="en-US" sz="1200" dirty="0">
              <a:solidFill>
                <a:srgbClr val="D2B23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535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Lamarck</a:t>
            </a:r>
            <a:r>
              <a:rPr lang="en-US" altLang="ja-JP" dirty="0" smtClean="0"/>
              <a:t>’s Hypothesis of Evolution</a:t>
            </a:r>
            <a:endParaRPr lang="en-US" dirty="0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Lamarck hypothesized that species evolve through use and disuse of body parts and the inheritance of acquired characteristics</a:t>
            </a:r>
          </a:p>
          <a:p>
            <a:r>
              <a:rPr lang="en-US" smtClean="0"/>
              <a:t>The mechanisms he proposed are unsupported by evidence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371600" y="4191000"/>
            <a:ext cx="184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 algn="ctr"/>
            <a:endParaRPr kumimoji="1" lang="en-US" sz="29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22.2: Descent with modification by natural selection explains the adaptations of organisms and the unity and diversity of life</a:t>
            </a:r>
          </a:p>
        </p:txBody>
      </p:sp>
      <p:sp>
        <p:nvSpPr>
          <p:cNvPr id="43009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721496"/>
            <a:ext cx="8499249" cy="4593960"/>
          </a:xfrm>
        </p:spPr>
        <p:txBody>
          <a:bodyPr/>
          <a:lstStyle/>
          <a:p>
            <a:r>
              <a:rPr lang="en-US" dirty="0" smtClean="0"/>
              <a:t>Some doubt about the permanence of species preceded Darwin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ideas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Darwin</a:t>
            </a:r>
            <a:r>
              <a:rPr lang="en-US" altLang="ja-JP" smtClean="0"/>
              <a:t>’s Research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a boy and into adulthood, Charles Darwin had a consuming interest in nature</a:t>
            </a:r>
          </a:p>
          <a:p>
            <a:pPr eaLnBrk="1" hangingPunct="1"/>
            <a:r>
              <a:rPr lang="en-US" smtClean="0"/>
              <a:t>Darwin first studied medicine (unsuccessfully), and then theology at Cambridge University</a:t>
            </a:r>
          </a:p>
          <a:p>
            <a:pPr eaLnBrk="1" hangingPunct="1"/>
            <a:r>
              <a:rPr lang="en-US" smtClean="0"/>
              <a:t>After graduating, he took an unpaid position as naturalist and companion to Captain Robert FitzRoy for a 5-year around the world voyage on the </a:t>
            </a:r>
            <a:r>
              <a:rPr lang="en-US" i="1" smtClean="0"/>
              <a:t>Beagle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The Voyage of the </a:t>
            </a:r>
            <a:r>
              <a:rPr lang="en-US" smtClean="0"/>
              <a:t>Beagle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During his travels on the </a:t>
            </a:r>
            <a:r>
              <a:rPr lang="en-US" i="1" smtClean="0"/>
              <a:t>Beagle,</a:t>
            </a:r>
            <a:r>
              <a:rPr lang="en-US" smtClean="0"/>
              <a:t> Darwin collected specimens of South American plants and animals</a:t>
            </a:r>
          </a:p>
          <a:p>
            <a:pPr eaLnBrk="1" hangingPunct="1"/>
            <a:r>
              <a:rPr lang="en-US" smtClean="0"/>
              <a:t>He observed that fossils resembled living species from the same region, and living species resembled other species from nearby regions</a:t>
            </a:r>
          </a:p>
          <a:p>
            <a:pPr eaLnBrk="1" hangingPunct="1"/>
            <a:r>
              <a:rPr lang="en-US" smtClean="0"/>
              <a:t>He experienced an earthquake in Chile and observed the uplift of rocks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28600" y="583247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None/>
            </a:pPr>
            <a:endParaRPr lang="en-US" sz="280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04800" y="57150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Darwin was influenced by Lyell</a:t>
            </a:r>
            <a:r>
              <a:rPr lang="ja-JP" altLang="en-US" smtClean="0"/>
              <a:t>’</a:t>
            </a:r>
            <a:r>
              <a:rPr lang="en-US" altLang="ja-JP" smtClean="0"/>
              <a:t>s </a:t>
            </a:r>
            <a:r>
              <a:rPr lang="en-US" altLang="ja-JP" i="1" smtClean="0"/>
              <a:t>Principles of</a:t>
            </a:r>
            <a:r>
              <a:rPr lang="en-US" altLang="ja-JP" smtClean="0"/>
              <a:t> </a:t>
            </a:r>
            <a:r>
              <a:rPr lang="en-US" altLang="ja-JP" i="1" smtClean="0"/>
              <a:t>Geology</a:t>
            </a:r>
            <a:r>
              <a:rPr lang="en-US" altLang="ja-JP" smtClean="0"/>
              <a:t> and thought that the earth was more than 6,000 years old</a:t>
            </a:r>
          </a:p>
          <a:p>
            <a:pPr eaLnBrk="1" hangingPunct="1"/>
            <a:r>
              <a:rPr lang="en-US" smtClean="0"/>
              <a:t>His interest in geographic distribution of species was kindled by a stop at the Galápagos Islands west of South America</a:t>
            </a:r>
          </a:p>
          <a:p>
            <a:pPr eaLnBrk="1" hangingPunct="1"/>
            <a:r>
              <a:rPr lang="en-US" smtClean="0"/>
              <a:t>He hypothesized that species from South America had colonized the Galápagos and speciated on the islands</a:t>
            </a: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28600" y="583247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None/>
            </a:pPr>
            <a:endParaRPr lang="en-US" sz="2800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304800" y="57150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05_BeagleVoyag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86840"/>
            <a:ext cx="8546592" cy="408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5350" y="1577451"/>
            <a:ext cx="1596912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HMS </a:t>
            </a: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Beagle</a:t>
            </a: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in 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284" y="1347858"/>
            <a:ext cx="1305165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Darwin in 1840,</a:t>
            </a:r>
          </a:p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after his return</a:t>
            </a:r>
          </a:p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from the </a:t>
            </a:r>
          </a:p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voyage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2321" y="5037615"/>
            <a:ext cx="426346" cy="53293"/>
            <a:chOff x="412321" y="5037615"/>
            <a:chExt cx="426346" cy="53293"/>
          </a:xfrm>
        </p:grpSpPr>
        <p:sp>
          <p:nvSpPr>
            <p:cNvPr id="9" name="Freeform 8"/>
            <p:cNvSpPr/>
            <p:nvPr/>
          </p:nvSpPr>
          <p:spPr bwMode="auto">
            <a:xfrm>
              <a:off x="412321" y="5040420"/>
              <a:ext cx="426346" cy="47683"/>
            </a:xfrm>
            <a:custGeom>
              <a:avLst/>
              <a:gdLst>
                <a:gd name="connsiteX0" fmla="*/ 0 w 426346"/>
                <a:gd name="connsiteY0" fmla="*/ 0 h 47683"/>
                <a:gd name="connsiteX1" fmla="*/ 0 w 426346"/>
                <a:gd name="connsiteY1" fmla="*/ 47683 h 47683"/>
                <a:gd name="connsiteX2" fmla="*/ 426346 w 426346"/>
                <a:gd name="connsiteY2" fmla="*/ 47683 h 47683"/>
                <a:gd name="connsiteX3" fmla="*/ 426346 w 426346"/>
                <a:gd name="connsiteY3" fmla="*/ 2805 h 47683"/>
                <a:gd name="connsiteX4" fmla="*/ 426346 w 426346"/>
                <a:gd name="connsiteY4" fmla="*/ 2805 h 47683"/>
                <a:gd name="connsiteX5" fmla="*/ 426346 w 426346"/>
                <a:gd name="connsiteY5" fmla="*/ 841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346" h="47683">
                  <a:moveTo>
                    <a:pt x="0" y="0"/>
                  </a:moveTo>
                  <a:lnTo>
                    <a:pt x="0" y="47683"/>
                  </a:lnTo>
                  <a:lnTo>
                    <a:pt x="426346" y="47683"/>
                  </a:lnTo>
                  <a:lnTo>
                    <a:pt x="426346" y="2805"/>
                  </a:lnTo>
                  <a:lnTo>
                    <a:pt x="426346" y="2805"/>
                  </a:lnTo>
                  <a:lnTo>
                    <a:pt x="426346" y="84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625494" y="5037615"/>
              <a:ext cx="0" cy="532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Straight Connector 13"/>
          <p:cNvCxnSpPr/>
          <p:nvPr/>
        </p:nvCxnSpPr>
        <p:spPr bwMode="auto">
          <a:xfrm>
            <a:off x="3202598" y="4220172"/>
            <a:ext cx="2412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030653" y="3949310"/>
            <a:ext cx="185124" cy="2075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3579063" y="4658952"/>
            <a:ext cx="328174" cy="2608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674429" y="5088103"/>
            <a:ext cx="204759" cy="1150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116152" y="4541146"/>
            <a:ext cx="2300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226795" y="4597244"/>
            <a:ext cx="151465" cy="440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7797644" y="4726270"/>
            <a:ext cx="42074" cy="1935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reeform 26"/>
          <p:cNvSpPr/>
          <p:nvPr/>
        </p:nvSpPr>
        <p:spPr bwMode="auto">
          <a:xfrm>
            <a:off x="6941574" y="3463413"/>
            <a:ext cx="879987" cy="634181"/>
          </a:xfrm>
          <a:custGeom>
            <a:avLst/>
            <a:gdLst>
              <a:gd name="connsiteX0" fmla="*/ 0 w 879987"/>
              <a:gd name="connsiteY0" fmla="*/ 81116 h 634181"/>
              <a:gd name="connsiteX1" fmla="*/ 122903 w 879987"/>
              <a:gd name="connsiteY1" fmla="*/ 287593 h 634181"/>
              <a:gd name="connsiteX2" fmla="*/ 194187 w 879987"/>
              <a:gd name="connsiteY2" fmla="*/ 634181 h 634181"/>
              <a:gd name="connsiteX3" fmla="*/ 371168 w 879987"/>
              <a:gd name="connsiteY3" fmla="*/ 454742 h 634181"/>
              <a:gd name="connsiteX4" fmla="*/ 616974 w 879987"/>
              <a:gd name="connsiteY4" fmla="*/ 501445 h 634181"/>
              <a:gd name="connsiteX5" fmla="*/ 749710 w 879987"/>
              <a:gd name="connsiteY5" fmla="*/ 405581 h 634181"/>
              <a:gd name="connsiteX6" fmla="*/ 879987 w 879987"/>
              <a:gd name="connsiteY6" fmla="*/ 403122 h 634181"/>
              <a:gd name="connsiteX7" fmla="*/ 877529 w 879987"/>
              <a:gd name="connsiteY7" fmla="*/ 334297 h 634181"/>
              <a:gd name="connsiteX8" fmla="*/ 796413 w 879987"/>
              <a:gd name="connsiteY8" fmla="*/ 255639 h 634181"/>
              <a:gd name="connsiteX9" fmla="*/ 766916 w 879987"/>
              <a:gd name="connsiteY9" fmla="*/ 73742 h 634181"/>
              <a:gd name="connsiteX10" fmla="*/ 609600 w 879987"/>
              <a:gd name="connsiteY10" fmla="*/ 88490 h 634181"/>
              <a:gd name="connsiteX11" fmla="*/ 562897 w 879987"/>
              <a:gd name="connsiteY11" fmla="*/ 0 h 634181"/>
              <a:gd name="connsiteX12" fmla="*/ 388374 w 879987"/>
              <a:gd name="connsiteY12" fmla="*/ 0 h 634181"/>
              <a:gd name="connsiteX13" fmla="*/ 258097 w 879987"/>
              <a:gd name="connsiteY13" fmla="*/ 159774 h 634181"/>
              <a:gd name="connsiteX14" fmla="*/ 216310 w 879987"/>
              <a:gd name="connsiteY14" fmla="*/ 159774 h 634181"/>
              <a:gd name="connsiteX15" fmla="*/ 66368 w 879987"/>
              <a:gd name="connsiteY15" fmla="*/ 24581 h 634181"/>
              <a:gd name="connsiteX16" fmla="*/ 0 w 879987"/>
              <a:gd name="connsiteY16" fmla="*/ 81116 h 6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9987" h="634181">
                <a:moveTo>
                  <a:pt x="0" y="81116"/>
                </a:moveTo>
                <a:lnTo>
                  <a:pt x="122903" y="287593"/>
                </a:lnTo>
                <a:lnTo>
                  <a:pt x="194187" y="634181"/>
                </a:lnTo>
                <a:lnTo>
                  <a:pt x="371168" y="454742"/>
                </a:lnTo>
                <a:lnTo>
                  <a:pt x="616974" y="501445"/>
                </a:lnTo>
                <a:lnTo>
                  <a:pt x="749710" y="405581"/>
                </a:lnTo>
                <a:lnTo>
                  <a:pt x="879987" y="403122"/>
                </a:lnTo>
                <a:cubicBezTo>
                  <a:pt x="879168" y="380180"/>
                  <a:pt x="878348" y="357239"/>
                  <a:pt x="877529" y="334297"/>
                </a:cubicBezTo>
                <a:lnTo>
                  <a:pt x="796413" y="255639"/>
                </a:lnTo>
                <a:lnTo>
                  <a:pt x="766916" y="73742"/>
                </a:lnTo>
                <a:lnTo>
                  <a:pt x="609600" y="88490"/>
                </a:lnTo>
                <a:lnTo>
                  <a:pt x="562897" y="0"/>
                </a:lnTo>
                <a:lnTo>
                  <a:pt x="388374" y="0"/>
                </a:lnTo>
                <a:lnTo>
                  <a:pt x="258097" y="159774"/>
                </a:lnTo>
                <a:lnTo>
                  <a:pt x="216310" y="159774"/>
                </a:lnTo>
                <a:lnTo>
                  <a:pt x="66368" y="24581"/>
                </a:lnTo>
                <a:lnTo>
                  <a:pt x="0" y="81116"/>
                </a:lnTo>
                <a:close/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6582697" y="3674806"/>
            <a:ext cx="439994" cy="1081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5068163" y="2273301"/>
            <a:ext cx="833883" cy="290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99297" y="2102549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Great</a:t>
            </a:r>
          </a:p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Britain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63678" y="3168381"/>
            <a:ext cx="764953" cy="290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AFRICA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07624" y="3563850"/>
            <a:ext cx="766557" cy="290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Equator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4636" y="4018178"/>
            <a:ext cx="60305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Brazil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2888" y="363264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Malay</a:t>
            </a:r>
          </a:p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Archipelago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24100" y="4393189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Cape of</a:t>
            </a:r>
          </a:p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Good Hope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79181" y="4141071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65296" y="4838777"/>
            <a:ext cx="881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Tasmania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89227" y="498901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New</a:t>
            </a:r>
          </a:p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Zealand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87454" y="3833398"/>
            <a:ext cx="697627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en-US" sz="1000" b="1" i="1" dirty="0" smtClean="0">
                <a:solidFill>
                  <a:srgbClr val="1DA2C5"/>
                </a:solidFill>
                <a:ea typeface="ＭＳ Ｐゴシック" charset="0"/>
                <a:cs typeface="Arial" panose="020B0604020202020204" pitchFamily="34" charset="0"/>
              </a:rPr>
              <a:t>PACIFIC</a:t>
            </a:r>
          </a:p>
          <a:p>
            <a:pPr algn="r">
              <a:lnSpc>
                <a:spcPts val="1100"/>
              </a:lnSpc>
            </a:pPr>
            <a:r>
              <a:rPr lang="en-US" sz="1000" b="1" i="1" dirty="0" smtClean="0">
                <a:solidFill>
                  <a:srgbClr val="1DA2C5"/>
                </a:solidFill>
                <a:ea typeface="ＭＳ Ｐゴシック" charset="0"/>
                <a:cs typeface="Arial" panose="020B0604020202020204" pitchFamily="34" charset="0"/>
              </a:rPr>
              <a:t>OCEAN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55734" y="4366411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1DA2C5"/>
                </a:solidFill>
                <a:ea typeface="ＭＳ Ｐゴシック" charset="0"/>
                <a:cs typeface="Arial" panose="020B0604020202020204" pitchFamily="34" charset="0"/>
              </a:rPr>
              <a:t>PACIFIC</a:t>
            </a:r>
          </a:p>
          <a:p>
            <a:r>
              <a:rPr lang="en-US" sz="1200" b="1" i="1" dirty="0" smtClean="0">
                <a:solidFill>
                  <a:srgbClr val="1DA2C5"/>
                </a:solidFill>
                <a:ea typeface="ＭＳ Ｐゴシック" charset="0"/>
                <a:cs typeface="Arial" panose="020B0604020202020204" pitchFamily="34" charset="0"/>
              </a:rPr>
              <a:t>OCEAN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81406" y="2804036"/>
            <a:ext cx="94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1DA2C5"/>
                </a:solidFill>
                <a:ea typeface="ＭＳ Ｐゴシック" charset="0"/>
                <a:cs typeface="Arial" panose="020B0604020202020204" pitchFamily="34" charset="0"/>
              </a:rPr>
              <a:t>ATLANTIC</a:t>
            </a:r>
          </a:p>
          <a:p>
            <a:r>
              <a:rPr lang="en-US" sz="1200" b="1" i="1" dirty="0" smtClean="0">
                <a:solidFill>
                  <a:srgbClr val="1DA2C5"/>
                </a:solidFill>
                <a:ea typeface="ＭＳ Ｐゴシック" charset="0"/>
                <a:cs typeface="Arial" panose="020B0604020202020204" pitchFamily="34" charset="0"/>
              </a:rPr>
              <a:t>OCEAN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32835" y="4773003"/>
            <a:ext cx="902811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Argentina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22490" y="5050028"/>
            <a:ext cx="962123" cy="290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Cape Horn</a:t>
            </a:r>
          </a:p>
        </p:txBody>
      </p:sp>
      <p:sp>
        <p:nvSpPr>
          <p:cNvPr id="47" name="TextBox 46"/>
          <p:cNvSpPr txBox="1"/>
          <p:nvPr/>
        </p:nvSpPr>
        <p:spPr>
          <a:xfrm rot="16409951">
            <a:off x="2941761" y="4318450"/>
            <a:ext cx="1099981" cy="290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Andes </a:t>
            </a:r>
            <a:r>
              <a:rPr lang="en-US" sz="12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Mtns</a:t>
            </a: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86435" y="3592834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SOUTH</a:t>
            </a:r>
          </a:p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7764" y="4064998"/>
            <a:ext cx="561372" cy="290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Chile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09012" y="2418757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NORTH</a:t>
            </a:r>
          </a:p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53981" y="4866579"/>
            <a:ext cx="607859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8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Florenza</a:t>
            </a:r>
            <a:endParaRPr lang="en-US" sz="8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3730" y="3686984"/>
            <a:ext cx="718466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Equator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53447" y="4911429"/>
            <a:ext cx="643125" cy="27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Española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91814" y="4630339"/>
            <a:ext cx="630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San</a:t>
            </a:r>
          </a:p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Cristobal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91134" y="4534644"/>
            <a:ext cx="465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Santa</a:t>
            </a:r>
          </a:p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25588" y="4488760"/>
            <a:ext cx="465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Santa</a:t>
            </a:r>
          </a:p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Cruz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07941" y="3982863"/>
            <a:ext cx="5613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Daphne</a:t>
            </a:r>
          </a:p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Islands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75507" y="3588214"/>
            <a:ext cx="67839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Genovesa</a:t>
            </a:r>
            <a:endParaRPr lang="en-US" sz="8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5742" y="3711368"/>
            <a:ext cx="66556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Marchena</a:t>
            </a:r>
            <a:endParaRPr lang="en-US" sz="8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87368" y="3384591"/>
            <a:ext cx="43633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Pinta</a:t>
            </a:r>
            <a:endParaRPr lang="en-US" sz="8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54061" y="3910400"/>
            <a:ext cx="61908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Santiago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05937" y="4217415"/>
            <a:ext cx="5212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Pinzón</a:t>
            </a:r>
            <a:endParaRPr lang="en-US" sz="8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8598" y="4265922"/>
            <a:ext cx="73930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Fernandina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4331" y="4481052"/>
            <a:ext cx="53572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Isabela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9212" y="5059841"/>
            <a:ext cx="71686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Kilometers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4546" y="4879007"/>
            <a:ext cx="24237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2338" y="4884750"/>
            <a:ext cx="30008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6980" y="4882661"/>
            <a:ext cx="30008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4763" y="3165454"/>
            <a:ext cx="9060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The</a:t>
            </a:r>
          </a:p>
          <a:p>
            <a:pPr>
              <a:lnSpc>
                <a:spcPts val="1200"/>
              </a:lnSpc>
            </a:pPr>
            <a:r>
              <a:rPr lang="en-US" sz="1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Galápagos</a:t>
            </a:r>
          </a:p>
          <a:p>
            <a:pPr>
              <a:lnSpc>
                <a:spcPts val="1200"/>
              </a:lnSpc>
            </a:pPr>
            <a:r>
              <a:rPr lang="en-US" sz="1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Islands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46614" y="323066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rgbClr val="1DA2C5"/>
                </a:solidFill>
                <a:ea typeface="ＭＳ Ｐゴシック" charset="0"/>
                <a:cs typeface="Arial" panose="020B0604020202020204" pitchFamily="34" charset="0"/>
              </a:rPr>
              <a:t>PACIFIC</a:t>
            </a:r>
          </a:p>
          <a:p>
            <a:r>
              <a:rPr lang="en-US" sz="1000" b="1" i="1" dirty="0" smtClean="0">
                <a:solidFill>
                  <a:srgbClr val="1DA2C5"/>
                </a:solidFill>
                <a:ea typeface="ＭＳ Ｐゴシック" charset="0"/>
                <a:cs typeface="Arial" panose="020B0604020202020204" pitchFamily="34" charset="0"/>
              </a:rPr>
              <a:t>OCEAN</a:t>
            </a:r>
          </a:p>
        </p:txBody>
      </p:sp>
      <p:sp>
        <p:nvSpPr>
          <p:cNvPr id="70" name="Freeform 69"/>
          <p:cNvSpPr/>
          <p:nvPr/>
        </p:nvSpPr>
        <p:spPr bwMode="auto">
          <a:xfrm>
            <a:off x="1523657" y="4090490"/>
            <a:ext cx="252564" cy="177201"/>
          </a:xfrm>
          <a:custGeom>
            <a:avLst/>
            <a:gdLst>
              <a:gd name="connsiteX0" fmla="*/ 19050 w 433387"/>
              <a:gd name="connsiteY0" fmla="*/ 309563 h 309563"/>
              <a:gd name="connsiteX1" fmla="*/ 433387 w 433387"/>
              <a:gd name="connsiteY1" fmla="*/ 0 h 309563"/>
              <a:gd name="connsiteX2" fmla="*/ 0 w 433387"/>
              <a:gd name="connsiteY2" fmla="*/ 261938 h 309563"/>
              <a:gd name="connsiteX0" fmla="*/ 104124 w 433387"/>
              <a:gd name="connsiteY0" fmla="*/ 361699 h 361699"/>
              <a:gd name="connsiteX1" fmla="*/ 433387 w 433387"/>
              <a:gd name="connsiteY1" fmla="*/ 0 h 361699"/>
              <a:gd name="connsiteX2" fmla="*/ 0 w 433387"/>
              <a:gd name="connsiteY2" fmla="*/ 261938 h 361699"/>
              <a:gd name="connsiteX0" fmla="*/ 44574 w 433387"/>
              <a:gd name="connsiteY0" fmla="*/ 313908 h 313908"/>
              <a:gd name="connsiteX1" fmla="*/ 433387 w 433387"/>
              <a:gd name="connsiteY1" fmla="*/ 0 h 313908"/>
              <a:gd name="connsiteX2" fmla="*/ 0 w 433387"/>
              <a:gd name="connsiteY2" fmla="*/ 261938 h 313908"/>
              <a:gd name="connsiteX0" fmla="*/ 193453 w 433387"/>
              <a:gd name="connsiteY0" fmla="*/ 353009 h 353009"/>
              <a:gd name="connsiteX1" fmla="*/ 433387 w 433387"/>
              <a:gd name="connsiteY1" fmla="*/ 0 h 353009"/>
              <a:gd name="connsiteX2" fmla="*/ 0 w 433387"/>
              <a:gd name="connsiteY2" fmla="*/ 261938 h 353009"/>
              <a:gd name="connsiteX0" fmla="*/ 23306 w 433387"/>
              <a:gd name="connsiteY0" fmla="*/ 318253 h 318253"/>
              <a:gd name="connsiteX1" fmla="*/ 433387 w 433387"/>
              <a:gd name="connsiteY1" fmla="*/ 0 h 318253"/>
              <a:gd name="connsiteX2" fmla="*/ 0 w 433387"/>
              <a:gd name="connsiteY2" fmla="*/ 261938 h 318253"/>
              <a:gd name="connsiteX0" fmla="*/ 0 w 444110"/>
              <a:gd name="connsiteY0" fmla="*/ 318253 h 318253"/>
              <a:gd name="connsiteX1" fmla="*/ 444110 w 444110"/>
              <a:gd name="connsiteY1" fmla="*/ 0 h 318253"/>
              <a:gd name="connsiteX2" fmla="*/ 10723 w 444110"/>
              <a:gd name="connsiteY2" fmla="*/ 261938 h 31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110" h="318253">
                <a:moveTo>
                  <a:pt x="0" y="318253"/>
                </a:moveTo>
                <a:lnTo>
                  <a:pt x="444110" y="0"/>
                </a:lnTo>
                <a:lnTo>
                  <a:pt x="10723" y="26193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8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Darwin</a:t>
            </a:r>
            <a:r>
              <a:rPr lang="en-US" altLang="ja-JP" i="1" smtClean="0"/>
              <a:t>’s Focus on Adaptation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reassessing his observations, Darwin perceived </a:t>
            </a:r>
            <a:r>
              <a:rPr lang="en-US" b="1" smtClean="0"/>
              <a:t>adaptation </a:t>
            </a:r>
            <a:r>
              <a:rPr lang="en-US" smtClean="0"/>
              <a:t>to the environment and the origin of new species as closely related processes</a:t>
            </a:r>
          </a:p>
          <a:p>
            <a:pPr eaLnBrk="1" hangingPunct="1"/>
            <a:r>
              <a:rPr lang="en-US" smtClean="0"/>
              <a:t>From studies made years after Darwin</a:t>
            </a:r>
            <a:r>
              <a:rPr lang="ja-JP" altLang="en-US" smtClean="0"/>
              <a:t>’</a:t>
            </a:r>
            <a:r>
              <a:rPr lang="en-US" altLang="ja-JP" smtClean="0"/>
              <a:t>s voyage, biologists have concluded that this is what happened to the Galápagos finches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06_BeakVari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312"/>
            <a:ext cx="8229600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0452" y="6301454"/>
            <a:ext cx="1710725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(c) Seed-eater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103" y="3002331"/>
            <a:ext cx="1928733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(a) Cactus-eater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3515" y="3002330"/>
            <a:ext cx="183896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(b) Insect-eater</a:t>
            </a:r>
          </a:p>
        </p:txBody>
      </p:sp>
    </p:spTree>
    <p:extLst>
      <p:ext uri="{BB962C8B-B14F-4D97-AF65-F5344CB8AC3E}">
        <p14:creationId xmlns:p14="http://schemas.microsoft.com/office/powerpoint/2010/main" val="425923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272910"/>
            <a:ext cx="8499249" cy="5280290"/>
          </a:xfrm>
        </p:spPr>
        <p:txBody>
          <a:bodyPr/>
          <a:lstStyle/>
          <a:p>
            <a:r>
              <a:rPr lang="en-US" sz="2600" dirty="0" smtClean="0"/>
              <a:t>In 1844, Darwin wrote an essay on </a:t>
            </a:r>
            <a:r>
              <a:rPr lang="en-US" sz="2600" b="1" dirty="0" smtClean="0"/>
              <a:t>natural selection</a:t>
            </a:r>
            <a:r>
              <a:rPr lang="en-US" sz="2600" dirty="0" smtClean="0"/>
              <a:t> as the mechanism of descent with modification, but did not introduce his theory publicly</a:t>
            </a:r>
          </a:p>
          <a:p>
            <a:r>
              <a:rPr lang="en-US" sz="2600" dirty="0" smtClean="0"/>
              <a:t>Natural selection is a process in which individuals with favorable inherited traits are more likely to survive and reproduce</a:t>
            </a:r>
          </a:p>
          <a:p>
            <a:r>
              <a:rPr lang="en-US" sz="2600" dirty="0" smtClean="0"/>
              <a:t>In June 1858, Darwin received a manuscript from Alfred </a:t>
            </a:r>
            <a:r>
              <a:rPr lang="en-US" sz="2600" dirty="0" err="1" smtClean="0"/>
              <a:t>Russel</a:t>
            </a:r>
            <a:r>
              <a:rPr lang="en-US" sz="2600" dirty="0" smtClean="0"/>
              <a:t> Wallace, who had developed a theory of natural selection similar to Darwin</a:t>
            </a:r>
            <a:r>
              <a:rPr lang="ja-JP" altLang="en-US" sz="2600" dirty="0" smtClean="0"/>
              <a:t>’</a:t>
            </a:r>
            <a:r>
              <a:rPr lang="en-US" altLang="ja-JP" sz="2600" dirty="0" smtClean="0"/>
              <a:t>s</a:t>
            </a:r>
          </a:p>
          <a:p>
            <a:r>
              <a:rPr lang="en-US" sz="2600" dirty="0" smtClean="0"/>
              <a:t>Darwin quickly finished </a:t>
            </a:r>
            <a:r>
              <a:rPr lang="en-US" sz="2600" i="1" dirty="0" smtClean="0"/>
              <a:t>The Origin of Species</a:t>
            </a:r>
            <a:r>
              <a:rPr lang="en-US" sz="2600" dirty="0" smtClean="0"/>
              <a:t> and published it the next year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Origin of Species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Darwin explained three broad observations</a:t>
            </a:r>
          </a:p>
          <a:p>
            <a:pPr lvl="1"/>
            <a:r>
              <a:rPr lang="en-US" smtClean="0"/>
              <a:t>The unity of life</a:t>
            </a:r>
          </a:p>
          <a:p>
            <a:pPr lvl="1"/>
            <a:r>
              <a:rPr lang="en-US" smtClean="0"/>
              <a:t>The diversity of life</a:t>
            </a:r>
          </a:p>
          <a:p>
            <a:pPr lvl="1"/>
            <a:r>
              <a:rPr lang="en-US" smtClean="0"/>
              <a:t>The match between organisms and their environment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Darwin noted that current species are descendants of ancestral species</a:t>
            </a:r>
          </a:p>
          <a:p>
            <a:pPr eaLnBrk="1" hangingPunct="1"/>
            <a:r>
              <a:rPr lang="en-US" b="1" dirty="0" smtClean="0"/>
              <a:t>Evolution </a:t>
            </a:r>
            <a:r>
              <a:rPr lang="en-US" dirty="0" smtClean="0"/>
              <a:t>can be defined by Darwin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phrase </a:t>
            </a:r>
            <a:r>
              <a:rPr lang="en-US" altLang="ja-JP" i="1" dirty="0" smtClean="0"/>
              <a:t>descent with modification</a:t>
            </a:r>
          </a:p>
          <a:p>
            <a:pPr eaLnBrk="1" hangingPunct="1"/>
            <a:r>
              <a:rPr lang="en-US" dirty="0" smtClean="0"/>
              <a:t>Evolution can be viewed as both a pattern and a process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Descent with Modification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Darwin never used the word </a:t>
            </a:r>
            <a:r>
              <a:rPr lang="en-US" i="1" smtClean="0"/>
              <a:t>evolution</a:t>
            </a:r>
            <a:r>
              <a:rPr lang="en-US" smtClean="0"/>
              <a:t> in the first edition of </a:t>
            </a:r>
            <a:r>
              <a:rPr lang="en-US" i="1" smtClean="0"/>
              <a:t>The Origin of Species</a:t>
            </a:r>
          </a:p>
          <a:p>
            <a:pPr eaLnBrk="1" hangingPunct="1"/>
            <a:r>
              <a:rPr lang="en-US" smtClean="0"/>
              <a:t>The phrase </a:t>
            </a:r>
            <a:r>
              <a:rPr lang="en-US" i="1" smtClean="0"/>
              <a:t>descent with modification</a:t>
            </a:r>
            <a:r>
              <a:rPr lang="en-US" smtClean="0"/>
              <a:t> summarized Darwin</a:t>
            </a:r>
            <a:r>
              <a:rPr lang="ja-JP" altLang="en-US" smtClean="0"/>
              <a:t>’</a:t>
            </a:r>
            <a:r>
              <a:rPr lang="en-US" altLang="ja-JP" smtClean="0"/>
              <a:t>s perception of the unity of life</a:t>
            </a:r>
          </a:p>
          <a:p>
            <a:pPr eaLnBrk="1" hangingPunct="1"/>
            <a:r>
              <a:rPr lang="en-US" smtClean="0"/>
              <a:t>The phrase refers to the view that all organisms are related through descent from an ancestor that lived in the remote past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Darwinian view, the history of life is like a tree with branches representing life</a:t>
            </a:r>
            <a:r>
              <a:rPr lang="ja-JP" altLang="en-US" smtClean="0"/>
              <a:t>’</a:t>
            </a:r>
            <a:r>
              <a:rPr lang="en-US" altLang="ja-JP" smtClean="0"/>
              <a:t>s diversity</a:t>
            </a:r>
          </a:p>
          <a:p>
            <a:r>
              <a:rPr lang="en-US" smtClean="0"/>
              <a:t>Darwin reasoned that large morphological gaps between related groups could be explained by this branching process and past extinction events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_07DarwinIThinkTre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92" y="1292352"/>
            <a:ext cx="4395216" cy="427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3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08_ElephantEvoluTre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210312"/>
            <a:ext cx="497433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0482" y="270367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Hyracoidea</a:t>
            </a:r>
            <a:endParaRPr lang="en-US" sz="12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(Hyraxes)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0482" y="782897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Sirenia</a:t>
            </a:r>
            <a:endParaRPr lang="en-US" sz="12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(Manatees and relatives)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8025" y="1311779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Moeritherium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8246" y="17899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Barytherium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854" y="2302982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Deinotherium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6274" y="2844537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Mammut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8087" y="3336442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Platybelodon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1679" y="384033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Stegodon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6274" y="4332240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Mammuthus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2122" y="4853565"/>
            <a:ext cx="1952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Elephas</a:t>
            </a: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maximus</a:t>
            </a: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(Asia)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85" y="5379485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Loxodonta</a:t>
            </a: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africana</a:t>
            </a: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(Africa)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0482" y="5873606"/>
            <a:ext cx="217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Loxodonta</a:t>
            </a: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cyclotis</a:t>
            </a: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(Africa)</a:t>
            </a:r>
            <a:endParaRPr lang="en-US" sz="12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9639" y="6391467"/>
            <a:ext cx="6783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Years ago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4789" y="6391467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Millions of years ago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2887" y="6172465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7984" y="6172465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9761" y="6172465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3619" y="6173363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5.5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2670" y="6170703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0035" y="6173333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10</a:t>
            </a:r>
            <a:r>
              <a:rPr lang="en-US" sz="8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7811" y="6175908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ight Brace 25"/>
          <p:cNvSpPr/>
          <p:nvPr/>
        </p:nvSpPr>
        <p:spPr bwMode="auto">
          <a:xfrm rot="5400000">
            <a:off x="2985841" y="5501332"/>
            <a:ext cx="101789" cy="1775424"/>
          </a:xfrm>
          <a:prstGeom prst="rightBrace">
            <a:avLst>
              <a:gd name="adj1" fmla="val 49744"/>
              <a:gd name="adj2" fmla="val 4659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ight Brace 26"/>
          <p:cNvSpPr/>
          <p:nvPr/>
        </p:nvSpPr>
        <p:spPr bwMode="auto">
          <a:xfrm rot="5400000">
            <a:off x="3986872" y="6295134"/>
            <a:ext cx="101789" cy="187824"/>
          </a:xfrm>
          <a:prstGeom prst="rightBrace">
            <a:avLst>
              <a:gd name="adj1" fmla="val 49744"/>
              <a:gd name="adj2" fmla="val 4659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4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" indent="-4763" eaLnBrk="1" hangingPunct="1"/>
            <a:r>
              <a:rPr lang="en-US" i="1" smtClean="0"/>
              <a:t>Artificial Selection, Natural Selection, and Adaptation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Darwin noted that humans have modified other species by selecting and breeding individuals with desired traits, a process called </a:t>
            </a:r>
            <a:r>
              <a:rPr lang="en-US" b="1" smtClean="0"/>
              <a:t>artificial selection</a:t>
            </a:r>
          </a:p>
          <a:p>
            <a:pPr eaLnBrk="1" hangingPunct="1"/>
            <a:r>
              <a:rPr lang="en-US" smtClean="0"/>
              <a:t>Darwin drew two inferences from two observations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09_ArtificialSelec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94232"/>
            <a:ext cx="8546592" cy="4669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40176" y="3358902"/>
            <a:ext cx="1107996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Broccoli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541" y="3753530"/>
            <a:ext cx="219803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Selection for</a:t>
            </a:r>
          </a:p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flowers and stems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9663" y="4604070"/>
            <a:ext cx="1223412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Selection</a:t>
            </a:r>
          </a:p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for 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1410" y="5462149"/>
            <a:ext cx="1120820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Kohlrabi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7471" y="5472088"/>
            <a:ext cx="1644553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Wild mustard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897" y="5474461"/>
            <a:ext cx="671979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Kale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6573" y="2043611"/>
            <a:ext cx="1159292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Cabbage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5581" y="2774538"/>
            <a:ext cx="1159292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Brussels</a:t>
            </a:r>
          </a:p>
          <a:p>
            <a:pPr algn="ctr"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sprouts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247" y="4844838"/>
            <a:ext cx="1261884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Selection</a:t>
            </a:r>
          </a:p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for leaves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8821" y="2618315"/>
            <a:ext cx="1210588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Selection</a:t>
            </a:r>
          </a:p>
          <a:p>
            <a:pPr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for apical</a:t>
            </a:r>
          </a:p>
          <a:p>
            <a:pPr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(tip) bud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4751" y="3429000"/>
            <a:ext cx="1659429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Selection for</a:t>
            </a:r>
          </a:p>
          <a:p>
            <a:pPr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axillary (side)</a:t>
            </a:r>
          </a:p>
          <a:p>
            <a:pPr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buds</a:t>
            </a:r>
          </a:p>
        </p:txBody>
      </p:sp>
    </p:spTree>
    <p:extLst>
      <p:ext uri="{BB962C8B-B14F-4D97-AF65-F5344CB8AC3E}">
        <p14:creationId xmlns:p14="http://schemas.microsoft.com/office/powerpoint/2010/main" val="61929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Observation #1: </a:t>
            </a:r>
            <a:r>
              <a:rPr lang="en-US" smtClean="0"/>
              <a:t>Members of a population often vary in their inherited traits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_10LadybirdBeetl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505712"/>
            <a:ext cx="6620256" cy="384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32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Observation #2: </a:t>
            </a:r>
            <a:r>
              <a:rPr lang="en-US" smtClean="0"/>
              <a:t>All species can produce more offspring than the environment can support, and many of these offspring fail to survive and reproduce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11OffspringOverprod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697992"/>
            <a:ext cx="4511040" cy="5462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533" y="1378328"/>
            <a:ext cx="912429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Spore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cloud</a:t>
            </a:r>
            <a:endParaRPr lang="en-US" sz="2000" b="1" dirty="0">
              <a:solidFill>
                <a:srgbClr val="FFFFFF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926286" y="1568781"/>
            <a:ext cx="9317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611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02_DarwinContex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0312"/>
            <a:ext cx="8546592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356360" y="3387090"/>
            <a:ext cx="0" cy="3771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1764030" y="3192780"/>
            <a:ext cx="0" cy="2060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922270" y="364236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011680" y="2118360"/>
            <a:ext cx="0" cy="126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173730" y="2358390"/>
            <a:ext cx="0" cy="1028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922270" y="1062990"/>
            <a:ext cx="0" cy="2324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671060" y="3227070"/>
            <a:ext cx="0" cy="1600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6998970" y="3192780"/>
            <a:ext cx="0" cy="1943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078980" y="364236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5829300" y="3642360"/>
            <a:ext cx="0" cy="8991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7978140" y="3387090"/>
            <a:ext cx="0" cy="3771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4740492" y="3697538"/>
            <a:ext cx="443303" cy="249622"/>
            <a:chOff x="4740492" y="3697538"/>
            <a:chExt cx="443303" cy="249622"/>
          </a:xfrm>
        </p:grpSpPr>
        <p:sp>
          <p:nvSpPr>
            <p:cNvPr id="27" name="Left Brace 26"/>
            <p:cNvSpPr/>
            <p:nvPr/>
          </p:nvSpPr>
          <p:spPr bwMode="auto">
            <a:xfrm rot="16200000">
              <a:off x="4906743" y="3531287"/>
              <a:ext cx="110802" cy="443303"/>
            </a:xfrm>
            <a:prstGeom prst="leftBrace">
              <a:avLst>
                <a:gd name="adj1" fmla="val 41666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1" name="Straight Connector 30"/>
            <p:cNvCxnSpPr>
              <a:stCxn id="27" idx="1"/>
            </p:cNvCxnSpPr>
            <p:nvPr/>
          </p:nvCxnSpPr>
          <p:spPr bwMode="auto">
            <a:xfrm flipH="1">
              <a:off x="4962144" y="3808340"/>
              <a:ext cx="1" cy="1388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/>
          <p:cNvSpPr txBox="1"/>
          <p:nvPr/>
        </p:nvSpPr>
        <p:spPr>
          <a:xfrm>
            <a:off x="3014788" y="1513151"/>
            <a:ext cx="19335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1812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Cuvier publishes his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extensive studies of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vertebrate fossils.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74492" y="3932054"/>
            <a:ext cx="148951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1809</a:t>
            </a:r>
          </a:p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Charles Darwin</a:t>
            </a:r>
          </a:p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is born.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1806" y="366561"/>
            <a:ext cx="22381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1809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Lamarck publishes his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hypothesis of evolution.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5371" y="1255754"/>
            <a:ext cx="21836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1798</a:t>
            </a:r>
          </a:p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Malthus publishes</a:t>
            </a:r>
          </a:p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“Essay on the Principle</a:t>
            </a:r>
          </a:p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of Population.”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8128" y="2325702"/>
            <a:ext cx="1614545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1795</a:t>
            </a:r>
          </a:p>
          <a:p>
            <a:pPr algn="r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Hutton proposes</a:t>
            </a:r>
          </a:p>
          <a:p>
            <a:pPr algn="r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his principle of</a:t>
            </a:r>
          </a:p>
          <a:p>
            <a:pPr algn="r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gradualism.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8498" y="3735403"/>
            <a:ext cx="58221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1790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39990" y="3737482"/>
            <a:ext cx="58221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1870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64588" y="3936117"/>
            <a:ext cx="16354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1831–1836</a:t>
            </a:r>
          </a:p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Darwin travels</a:t>
            </a:r>
          </a:p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around the world</a:t>
            </a:r>
          </a:p>
          <a:p>
            <a:pPr algn="r"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on HMS </a:t>
            </a:r>
            <a:r>
              <a:rPr lang="en-US" sz="14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Beagle.</a:t>
            </a:r>
            <a:endParaRPr lang="en-US" sz="14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6578" y="4512336"/>
            <a:ext cx="17043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1844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Darwin writes his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essay on descent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with modification.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96430" y="3924263"/>
            <a:ext cx="200247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1859</a:t>
            </a:r>
          </a:p>
          <a:p>
            <a:pPr>
              <a:lnSpc>
                <a:spcPts val="1500"/>
              </a:lnSpc>
            </a:pPr>
            <a:r>
              <a:rPr lang="en-US" sz="14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On the Origin of</a:t>
            </a:r>
          </a:p>
          <a:p>
            <a:pPr>
              <a:lnSpc>
                <a:spcPts val="1500"/>
              </a:lnSpc>
            </a:pPr>
            <a:r>
              <a:rPr lang="en-US" sz="14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Species</a:t>
            </a: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is published.</a:t>
            </a:r>
            <a:endParaRPr lang="en-US" sz="1400" b="1" i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28164" y="2550734"/>
            <a:ext cx="206633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1830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Lyell publishes</a:t>
            </a:r>
          </a:p>
          <a:p>
            <a:pPr>
              <a:lnSpc>
                <a:spcPts val="1500"/>
              </a:lnSpc>
            </a:pPr>
            <a:r>
              <a:rPr lang="en-US" sz="1400" b="1" i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Principles of Geology.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40981" y="1264896"/>
            <a:ext cx="16642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Sketch of a flying</a:t>
            </a:r>
          </a:p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frog by Wallace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17973" y="1919747"/>
            <a:ext cx="26869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1858</a:t>
            </a:r>
          </a:p>
          <a:p>
            <a:pPr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While studying species in the</a:t>
            </a:r>
          </a:p>
          <a:p>
            <a:pPr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Malay Archipelago, Wallace</a:t>
            </a:r>
          </a:p>
          <a:p>
            <a:pPr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(shown above in 1848) sends</a:t>
            </a:r>
          </a:p>
          <a:p>
            <a:pPr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Darwin his hypothesis of</a:t>
            </a:r>
          </a:p>
          <a:p>
            <a:pPr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natural selection.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66305" y="5358651"/>
            <a:ext cx="1386918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4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Marine iguana</a:t>
            </a:r>
          </a:p>
          <a:p>
            <a:pPr algn="r">
              <a:lnSpc>
                <a:spcPts val="1600"/>
              </a:lnSpc>
            </a:pPr>
            <a:r>
              <a:rPr lang="en-US" sz="14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in the</a:t>
            </a:r>
            <a:endParaRPr lang="en-US" sz="1400" b="1" i="1" dirty="0">
              <a:solidFill>
                <a:srgbClr val="FFFFFF"/>
              </a:solidFill>
              <a:ea typeface="ＭＳ Ｐゴシック" charset="0"/>
              <a:cs typeface="Arial" panose="020B0604020202020204" pitchFamily="34" charset="0"/>
            </a:endParaRPr>
          </a:p>
          <a:p>
            <a:pPr algn="r">
              <a:lnSpc>
                <a:spcPts val="1600"/>
              </a:lnSpc>
            </a:pPr>
            <a:r>
              <a:rPr lang="en-US" sz="14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Galápagos</a:t>
            </a:r>
          </a:p>
          <a:p>
            <a:pPr algn="r">
              <a:lnSpc>
                <a:spcPts val="1600"/>
              </a:lnSpc>
            </a:pPr>
            <a:r>
              <a:rPr lang="en-US" sz="14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Islands</a:t>
            </a:r>
          </a:p>
        </p:txBody>
      </p:sp>
    </p:spTree>
    <p:extLst>
      <p:ext uri="{BB962C8B-B14F-4D97-AF65-F5344CB8AC3E}">
        <p14:creationId xmlns:p14="http://schemas.microsoft.com/office/powerpoint/2010/main" val="3559986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Inference #1: </a:t>
            </a:r>
            <a:r>
              <a:rPr lang="en-US" smtClean="0"/>
              <a:t>Individuals whose inherited traits give them a higher probability of surviving and reproducing in a given environment tend to leave more offspring than other individuals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Inference #2: </a:t>
            </a:r>
            <a:r>
              <a:rPr lang="en-US" smtClean="0"/>
              <a:t>This unequal ability of individuals to survive and reproduce will lead to the accumulation of favorable traits in the population over generations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Darwin was influenced by Thomas Malthus, who noted the potential for human population to increase faster than food supplies and other resources</a:t>
            </a:r>
          </a:p>
          <a:p>
            <a:r>
              <a:rPr lang="en-US" smtClean="0"/>
              <a:t>If some heritable traits are advantageous, these will accumulate in a population over time, and this will increase the frequency of individuals with these traits</a:t>
            </a:r>
          </a:p>
          <a:p>
            <a:r>
              <a:rPr lang="en-US" smtClean="0"/>
              <a:t>This process explains the match between organisms and their environment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Selection: </a:t>
            </a:r>
            <a:r>
              <a:rPr lang="en-US" i="1" smtClean="0"/>
              <a:t>A Summary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Individuals with certain heritable traits survive and reproduce at a higher rate than other individuals</a:t>
            </a:r>
          </a:p>
          <a:p>
            <a:pPr eaLnBrk="1" hangingPunct="1"/>
            <a:r>
              <a:rPr lang="en-US" smtClean="0"/>
              <a:t>Natural selection increases the match between organisms and their environment over time</a:t>
            </a:r>
          </a:p>
          <a:p>
            <a:pPr eaLnBrk="1" hangingPunct="1"/>
            <a:r>
              <a:rPr lang="en-US" smtClean="0"/>
              <a:t>If an environment changes over time, natural selection may result in adaptation to these new conditions and may give rise to new species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12_Camouflag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" y="210312"/>
            <a:ext cx="736396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7420" y="6333242"/>
            <a:ext cx="2766527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 leaf 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mantid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in Borneo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376" y="2993119"/>
            <a:ext cx="3202543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 flower 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mantid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in Malaysia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5178" y="2523759"/>
            <a:ext cx="2779351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 flower-eyed 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mantid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 in</a:t>
            </a:r>
            <a:b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South Africa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08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Note that individuals do not evolve; populations evolve over time</a:t>
            </a:r>
          </a:p>
          <a:p>
            <a:r>
              <a:rPr lang="en-US" smtClean="0"/>
              <a:t>Natural selection can only increase or decrease heritable traits that vary in a population</a:t>
            </a:r>
          </a:p>
          <a:p>
            <a:r>
              <a:rPr lang="en-US" smtClean="0"/>
              <a:t>Adaptations vary with different environments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" indent="-4763" eaLnBrk="1" hangingPunct="1"/>
            <a:r>
              <a:rPr lang="en-US" smtClean="0"/>
              <a:t>Concept 22.3: Evolution is supported by an overwhelming amount of scientific evidence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discoveries continue to fill the gaps identified by Darwin in </a:t>
            </a:r>
            <a:r>
              <a:rPr lang="en-US" i="1" smtClean="0"/>
              <a:t>The Origin of Species</a:t>
            </a:r>
          </a:p>
          <a:p>
            <a:pPr eaLnBrk="1" hangingPunct="1"/>
            <a:r>
              <a:rPr lang="en-US" smtClean="0"/>
              <a:t>There are four types of data that document the pattern of evolution</a:t>
            </a:r>
          </a:p>
          <a:p>
            <a:pPr lvl="1" eaLnBrk="1" hangingPunct="1"/>
            <a:r>
              <a:rPr lang="en-US" smtClean="0"/>
              <a:t>Direct observations</a:t>
            </a:r>
          </a:p>
          <a:p>
            <a:pPr lvl="1" eaLnBrk="1" hangingPunct="1"/>
            <a:r>
              <a:rPr lang="en-US" smtClean="0"/>
              <a:t>Homology</a:t>
            </a:r>
          </a:p>
          <a:p>
            <a:pPr lvl="1" eaLnBrk="1" hangingPunct="1"/>
            <a:r>
              <a:rPr lang="en-US" smtClean="0"/>
              <a:t>The fossil record</a:t>
            </a:r>
          </a:p>
          <a:p>
            <a:pPr lvl="1" eaLnBrk="1" hangingPunct="1"/>
            <a:r>
              <a:rPr lang="en-US" smtClean="0"/>
              <a:t>Biogeography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Observations of Evolutionary Change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examples provide evidence for natural selection: natural selection in response to introduced plant species, and the evolution of drug-resistant bacteria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Natural selection does not create new traits, but edits or selects for traits already present in the population</a:t>
            </a:r>
          </a:p>
          <a:p>
            <a:r>
              <a:rPr lang="en-US" smtClean="0"/>
              <a:t>The current, local environment determines which traits will be selected for or selected against in any specific population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Homology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Homology </a:t>
            </a:r>
            <a:r>
              <a:rPr lang="en-US" smtClean="0"/>
              <a:t>is similarity resulting from common ancestry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Scala Naturae</a:t>
            </a:r>
            <a:r>
              <a:rPr lang="en-US" smtClean="0"/>
              <a:t> and Classification of Species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mtClean="0"/>
              <a:t>The Greek philosopher Aristotle viewed species as fixed and arranged them on a </a:t>
            </a:r>
            <a:r>
              <a:rPr lang="en-US" i="1" smtClean="0"/>
              <a:t>scala naturae</a:t>
            </a:r>
          </a:p>
          <a:p>
            <a:pPr marL="350838" indent="-350838" eaLnBrk="1" hangingPunct="1"/>
            <a:r>
              <a:rPr lang="en-US" smtClean="0"/>
              <a:t>The Old Testament holds that species were individually designed by God and therefore perfect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Anatomical and Molecular Homologies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Homologous structures </a:t>
            </a:r>
            <a:r>
              <a:rPr lang="en-US" smtClean="0"/>
              <a:t>are anatomical resemblances that represent variations on a structural theme present in a common ancestor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15HomologousForelimb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91184"/>
            <a:ext cx="8546592" cy="4675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3636" y="5467698"/>
            <a:ext cx="105509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Human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9022" y="5467698"/>
            <a:ext cx="59824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Cat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2353" y="5467697"/>
            <a:ext cx="93968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Whale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3322" y="5467697"/>
            <a:ext cx="59824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Bat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" y="2028126"/>
            <a:ext cx="129715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Humerus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498503" y="2193865"/>
            <a:ext cx="10639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1220359" y="3469852"/>
            <a:ext cx="14498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931784" y="3768858"/>
            <a:ext cx="17836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 bwMode="auto">
          <a:xfrm>
            <a:off x="1321186" y="4245180"/>
            <a:ext cx="1074333" cy="215562"/>
          </a:xfrm>
          <a:custGeom>
            <a:avLst/>
            <a:gdLst>
              <a:gd name="connsiteX0" fmla="*/ 1039565 w 1074333"/>
              <a:gd name="connsiteY0" fmla="*/ 93874 h 215562"/>
              <a:gd name="connsiteX1" fmla="*/ 0 w 1074333"/>
              <a:gd name="connsiteY1" fmla="*/ 0 h 215562"/>
              <a:gd name="connsiteX2" fmla="*/ 1074333 w 1074333"/>
              <a:gd name="connsiteY2" fmla="*/ 215562 h 215562"/>
              <a:gd name="connsiteX3" fmla="*/ 1067380 w 1074333"/>
              <a:gd name="connsiteY3" fmla="*/ 212085 h 21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333" h="215562">
                <a:moveTo>
                  <a:pt x="1039565" y="93874"/>
                </a:moveTo>
                <a:lnTo>
                  <a:pt x="0" y="0"/>
                </a:lnTo>
                <a:lnTo>
                  <a:pt x="1074333" y="215562"/>
                </a:lnTo>
                <a:lnTo>
                  <a:pt x="1067380" y="21208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842707" y="4565046"/>
            <a:ext cx="483276" cy="166887"/>
          </a:xfrm>
          <a:custGeom>
            <a:avLst/>
            <a:gdLst>
              <a:gd name="connsiteX0" fmla="*/ 358111 w 483276"/>
              <a:gd name="connsiteY0" fmla="*/ 0 h 166887"/>
              <a:gd name="connsiteX1" fmla="*/ 0 w 483276"/>
              <a:gd name="connsiteY1" fmla="*/ 66060 h 166887"/>
              <a:gd name="connsiteX2" fmla="*/ 483276 w 483276"/>
              <a:gd name="connsiteY2" fmla="*/ 166887 h 16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276" h="166887">
                <a:moveTo>
                  <a:pt x="358111" y="0"/>
                </a:moveTo>
                <a:lnTo>
                  <a:pt x="0" y="66060"/>
                </a:lnTo>
                <a:lnTo>
                  <a:pt x="483276" y="16688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658437" y="5006601"/>
            <a:ext cx="702314" cy="198178"/>
          </a:xfrm>
          <a:custGeom>
            <a:avLst/>
            <a:gdLst>
              <a:gd name="connsiteX0" fmla="*/ 664069 w 702314"/>
              <a:gd name="connsiteY0" fmla="*/ 0 h 198178"/>
              <a:gd name="connsiteX1" fmla="*/ 0 w 702314"/>
              <a:gd name="connsiteY1" fmla="*/ 0 h 198178"/>
              <a:gd name="connsiteX2" fmla="*/ 702314 w 702314"/>
              <a:gd name="connsiteY2" fmla="*/ 198178 h 19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314" h="198178">
                <a:moveTo>
                  <a:pt x="664069" y="0"/>
                </a:moveTo>
                <a:lnTo>
                  <a:pt x="0" y="0"/>
                </a:lnTo>
                <a:lnTo>
                  <a:pt x="702314" y="19817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197" y="3292865"/>
            <a:ext cx="104067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Radius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790" y="3618228"/>
            <a:ext cx="74090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Ulna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131" y="4070773"/>
            <a:ext cx="1125629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Carpals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790" y="4467094"/>
            <a:ext cx="166584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Metacarpals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905" y="4852478"/>
            <a:ext cx="146867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Phalanges</a:t>
            </a:r>
            <a:endParaRPr lang="en-US" sz="20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88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Comparative embryology reveals anatomical homologies not visible in adult organisms</a:t>
            </a:r>
          </a:p>
          <a:p>
            <a:pPr lvl="1"/>
            <a:r>
              <a:rPr lang="en-US" smtClean="0"/>
              <a:t>For example, all vertebrate embryos have a post-anal tail and pharyngeal arches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16_HomologousEmbryo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1514856"/>
            <a:ext cx="6528816" cy="3828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7897" y="5014209"/>
            <a:ext cx="226215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Chick embryo (LM)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412724" y="3909889"/>
            <a:ext cx="1017270" cy="6324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5"/>
          <p:cNvSpPr/>
          <p:nvPr/>
        </p:nvSpPr>
        <p:spPr bwMode="auto">
          <a:xfrm>
            <a:off x="2046964" y="2203009"/>
            <a:ext cx="1386840" cy="297180"/>
          </a:xfrm>
          <a:custGeom>
            <a:avLst/>
            <a:gdLst>
              <a:gd name="connsiteX0" fmla="*/ 106680 w 1386840"/>
              <a:gd name="connsiteY0" fmla="*/ 0 h 297180"/>
              <a:gd name="connsiteX1" fmla="*/ 1386840 w 1386840"/>
              <a:gd name="connsiteY1" fmla="*/ 297180 h 297180"/>
              <a:gd name="connsiteX2" fmla="*/ 0 w 1386840"/>
              <a:gd name="connsiteY2" fmla="*/ 16383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840" h="297180">
                <a:moveTo>
                  <a:pt x="106680" y="0"/>
                </a:moveTo>
                <a:lnTo>
                  <a:pt x="1386840" y="297180"/>
                </a:lnTo>
                <a:lnTo>
                  <a:pt x="0" y="16383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5745" y="2340704"/>
            <a:ext cx="142859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Pharyngeal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arches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5745" y="3753268"/>
            <a:ext cx="122341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Post-anal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tail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798624" y="2449451"/>
            <a:ext cx="1735358" cy="156850"/>
          </a:xfrm>
          <a:custGeom>
            <a:avLst/>
            <a:gdLst>
              <a:gd name="connsiteX0" fmla="*/ 1558485 w 1735358"/>
              <a:gd name="connsiteY0" fmla="*/ 0 h 156850"/>
              <a:gd name="connsiteX1" fmla="*/ 0 w 1735358"/>
              <a:gd name="connsiteY1" fmla="*/ 63408 h 156850"/>
              <a:gd name="connsiteX2" fmla="*/ 1735358 w 1735358"/>
              <a:gd name="connsiteY2" fmla="*/ 156850 h 15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5358" h="156850">
                <a:moveTo>
                  <a:pt x="1558485" y="0"/>
                </a:moveTo>
                <a:lnTo>
                  <a:pt x="0" y="63408"/>
                </a:lnTo>
                <a:lnTo>
                  <a:pt x="1735358" y="156850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4585042" y="3096873"/>
            <a:ext cx="2055731" cy="81094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585041" y="3096873"/>
            <a:ext cx="2055731" cy="810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 bwMode="auto">
          <a:xfrm>
            <a:off x="4798624" y="2449451"/>
            <a:ext cx="1735358" cy="156850"/>
          </a:xfrm>
          <a:custGeom>
            <a:avLst/>
            <a:gdLst>
              <a:gd name="connsiteX0" fmla="*/ 1558485 w 1735358"/>
              <a:gd name="connsiteY0" fmla="*/ 0 h 156850"/>
              <a:gd name="connsiteX1" fmla="*/ 0 w 1735358"/>
              <a:gd name="connsiteY1" fmla="*/ 63408 h 156850"/>
              <a:gd name="connsiteX2" fmla="*/ 1735358 w 1735358"/>
              <a:gd name="connsiteY2" fmla="*/ 156850 h 15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5358" h="156850">
                <a:moveTo>
                  <a:pt x="1558485" y="0"/>
                </a:moveTo>
                <a:lnTo>
                  <a:pt x="0" y="63408"/>
                </a:lnTo>
                <a:lnTo>
                  <a:pt x="1735358" y="15685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6686" y="5004270"/>
            <a:ext cx="186461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Human embryo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90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b="1" smtClean="0"/>
              <a:t>Vestigial structures </a:t>
            </a:r>
            <a:r>
              <a:rPr lang="en-US" smtClean="0"/>
              <a:t>are remnants of features that served important functions in the organism</a:t>
            </a:r>
            <a:r>
              <a:rPr lang="ja-JP" altLang="en-US" smtClean="0"/>
              <a:t>’</a:t>
            </a:r>
            <a:r>
              <a:rPr lang="en-US" altLang="ja-JP" smtClean="0"/>
              <a:t>s ancestors</a:t>
            </a:r>
          </a:p>
          <a:p>
            <a:pPr marL="350838" indent="-350838" eaLnBrk="1" hangingPunct="1"/>
            <a:r>
              <a:rPr lang="en-US" smtClean="0"/>
              <a:t>Examples of homologies at the molecular level are genes shared among organisms inherited from a common ancestor</a:t>
            </a:r>
          </a:p>
          <a:p>
            <a:pPr marL="350838" indent="-350838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Homologies and </a:t>
            </a:r>
            <a:r>
              <a:rPr lang="ja-JP" altLang="en-US" i="1" smtClean="0"/>
              <a:t>“</a:t>
            </a:r>
            <a:r>
              <a:rPr lang="en-US" altLang="ja-JP" i="1" smtClean="0"/>
              <a:t>Tree Thinking</a:t>
            </a:r>
            <a:r>
              <a:rPr lang="ja-JP" altLang="en-US" i="1" smtClean="0"/>
              <a:t>”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Evolutionary trees</a:t>
            </a:r>
            <a:r>
              <a:rPr lang="en-US" smtClean="0"/>
              <a:t> are hypotheses about the relationships among different groups</a:t>
            </a:r>
          </a:p>
          <a:p>
            <a:pPr eaLnBrk="1" hangingPunct="1"/>
            <a:r>
              <a:rPr lang="en-US" smtClean="0"/>
              <a:t>Homologies form nested patterns in evolutionary trees</a:t>
            </a:r>
            <a:r>
              <a:rPr lang="en-US" b="1" smtClean="0"/>
              <a:t> </a:t>
            </a:r>
            <a:endParaRPr lang="en-US" smtClean="0"/>
          </a:p>
          <a:p>
            <a:pPr eaLnBrk="1" hangingPunct="1"/>
            <a:r>
              <a:rPr lang="en-US" smtClean="0"/>
              <a:t>Evolutionary trees can be made using different types of data, for example, anatomical and DNA sequence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17TreeThinkingInfo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20895"/>
            <a:ext cx="8546592" cy="5705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850" y="534468"/>
            <a:ext cx="160813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Branch point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0024" y="879913"/>
            <a:ext cx="141577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Lungfishes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0024" y="1659309"/>
            <a:ext cx="150554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Amphibians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0024" y="2435450"/>
            <a:ext cx="123623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Mammals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1696" y="2969423"/>
            <a:ext cx="1441420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Lizards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and snakes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7200" y="4009152"/>
            <a:ext cx="137730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Crocodiles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200" y="4792400"/>
            <a:ext cx="124906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Ostriches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7200" y="5581530"/>
            <a:ext cx="1390124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Hawks and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other birds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890" y="2782524"/>
            <a:ext cx="160813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Digit-bearing</a:t>
            </a:r>
          </a:p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limbs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39" y="3422182"/>
            <a:ext cx="104387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Amnion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373" y="4305459"/>
            <a:ext cx="168507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Homologous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characteristic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0522" y="5504250"/>
            <a:ext cx="114646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Feathers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8009176" y="2153399"/>
            <a:ext cx="128323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Tetrapods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7659300" y="2889210"/>
            <a:ext cx="123623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Amniotes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7511395" y="4996950"/>
            <a:ext cx="77457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Birds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37373" y="879913"/>
            <a:ext cx="14647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901399" y="879913"/>
            <a:ext cx="133557" cy="9012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421437" y="4296791"/>
            <a:ext cx="15387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2116536" y="3596588"/>
            <a:ext cx="93349" cy="7002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968177" y="1686187"/>
            <a:ext cx="312906" cy="369332"/>
            <a:chOff x="1379915" y="1851051"/>
            <a:chExt cx="312906" cy="369332"/>
          </a:xfrm>
        </p:grpSpPr>
        <p:sp>
          <p:nvSpPr>
            <p:cNvPr id="31" name="Oval 30"/>
            <p:cNvSpPr/>
            <p:nvPr/>
          </p:nvSpPr>
          <p:spPr bwMode="auto">
            <a:xfrm>
              <a:off x="1421352" y="1928658"/>
              <a:ext cx="226992" cy="226992"/>
            </a:xfrm>
            <a:prstGeom prst="ellipse">
              <a:avLst/>
            </a:prstGeom>
            <a:solidFill>
              <a:srgbClr val="048DC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79915" y="18510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FFFF"/>
                  </a:solidFill>
                  <a:ea typeface="ＭＳ Ｐゴシック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88671" y="2462772"/>
            <a:ext cx="312906" cy="369332"/>
            <a:chOff x="1379915" y="1851051"/>
            <a:chExt cx="312906" cy="369332"/>
          </a:xfrm>
        </p:grpSpPr>
        <p:sp>
          <p:nvSpPr>
            <p:cNvPr id="36" name="Oval 35"/>
            <p:cNvSpPr/>
            <p:nvPr/>
          </p:nvSpPr>
          <p:spPr bwMode="auto">
            <a:xfrm>
              <a:off x="1421352" y="1928658"/>
              <a:ext cx="226992" cy="226992"/>
            </a:xfrm>
            <a:prstGeom prst="ellipse">
              <a:avLst/>
            </a:prstGeom>
            <a:solidFill>
              <a:srgbClr val="048DC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9915" y="18510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FF"/>
                  </a:solidFill>
                  <a:ea typeface="ＭＳ Ｐゴシック" charset="0"/>
                  <a:cs typeface="Arial" panose="020B0604020202020204" pitchFamily="34" charset="0"/>
                </a:rPr>
                <a:t>2</a:t>
              </a:r>
              <a:endParaRPr lang="en-US" sz="1800" b="1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72517" y="3248668"/>
            <a:ext cx="312906" cy="369332"/>
            <a:chOff x="1379915" y="1851051"/>
            <a:chExt cx="312906" cy="369332"/>
          </a:xfrm>
        </p:grpSpPr>
        <p:sp>
          <p:nvSpPr>
            <p:cNvPr id="39" name="Oval 38"/>
            <p:cNvSpPr/>
            <p:nvPr/>
          </p:nvSpPr>
          <p:spPr bwMode="auto">
            <a:xfrm>
              <a:off x="1421352" y="1928658"/>
              <a:ext cx="226992" cy="226992"/>
            </a:xfrm>
            <a:prstGeom prst="ellipse">
              <a:avLst/>
            </a:prstGeom>
            <a:solidFill>
              <a:srgbClr val="048DC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79915" y="18510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FF"/>
                  </a:solidFill>
                  <a:ea typeface="ＭＳ Ｐゴシック" charset="0"/>
                  <a:cs typeface="Arial" panose="020B0604020202020204" pitchFamily="34" charset="0"/>
                </a:rPr>
                <a:t>3</a:t>
              </a:r>
              <a:endParaRPr lang="en-US" sz="1800" b="1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058948" y="3936127"/>
            <a:ext cx="312906" cy="369332"/>
            <a:chOff x="1371247" y="1851051"/>
            <a:chExt cx="312906" cy="369332"/>
          </a:xfrm>
        </p:grpSpPr>
        <p:sp>
          <p:nvSpPr>
            <p:cNvPr id="43" name="Oval 42"/>
            <p:cNvSpPr/>
            <p:nvPr/>
          </p:nvSpPr>
          <p:spPr bwMode="auto">
            <a:xfrm>
              <a:off x="1421352" y="1928658"/>
              <a:ext cx="226992" cy="226992"/>
            </a:xfrm>
            <a:prstGeom prst="ellipse">
              <a:avLst/>
            </a:prstGeom>
            <a:solidFill>
              <a:srgbClr val="048DC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1247" y="18510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FF"/>
                  </a:solidFill>
                  <a:ea typeface="ＭＳ Ｐゴシック" charset="0"/>
                  <a:cs typeface="Arial" panose="020B0604020202020204" pitchFamily="34" charset="0"/>
                </a:rPr>
                <a:t>4</a:t>
              </a:r>
              <a:endParaRPr lang="en-US" sz="1800" b="1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46877" y="4645163"/>
            <a:ext cx="312906" cy="369332"/>
            <a:chOff x="1379915" y="1859719"/>
            <a:chExt cx="312906" cy="369332"/>
          </a:xfrm>
        </p:grpSpPr>
        <p:sp>
          <p:nvSpPr>
            <p:cNvPr id="46" name="Oval 45"/>
            <p:cNvSpPr/>
            <p:nvPr/>
          </p:nvSpPr>
          <p:spPr bwMode="auto">
            <a:xfrm>
              <a:off x="1421352" y="1928658"/>
              <a:ext cx="226992" cy="226992"/>
            </a:xfrm>
            <a:prstGeom prst="ellipse">
              <a:avLst/>
            </a:prstGeom>
            <a:solidFill>
              <a:srgbClr val="048DC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79915" y="185971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FF"/>
                  </a:solidFill>
                  <a:ea typeface="ＭＳ Ｐゴシック" charset="0"/>
                  <a:cs typeface="Arial" panose="020B0604020202020204" pitchFamily="34" charset="0"/>
                </a:rPr>
                <a:t>5</a:t>
              </a:r>
              <a:endParaRPr lang="en-US" sz="1800" b="1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46049" y="5203865"/>
            <a:ext cx="312906" cy="369332"/>
            <a:chOff x="1379915" y="1851051"/>
            <a:chExt cx="312906" cy="369332"/>
          </a:xfrm>
        </p:grpSpPr>
        <p:sp>
          <p:nvSpPr>
            <p:cNvPr id="49" name="Oval 48"/>
            <p:cNvSpPr/>
            <p:nvPr/>
          </p:nvSpPr>
          <p:spPr bwMode="auto">
            <a:xfrm>
              <a:off x="1421352" y="1928658"/>
              <a:ext cx="226992" cy="226992"/>
            </a:xfrm>
            <a:prstGeom prst="ellipse">
              <a:avLst/>
            </a:prstGeom>
            <a:solidFill>
              <a:srgbClr val="048DC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79915" y="18510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FF"/>
                  </a:solidFill>
                  <a:ea typeface="ＭＳ Ｐゴシック" charset="0"/>
                  <a:cs typeface="Arial" panose="020B0604020202020204" pitchFamily="34" charset="0"/>
                </a:rPr>
                <a:t>6</a:t>
              </a:r>
              <a:endParaRPr lang="en-US" sz="1800" b="1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173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A Different Cause of Resemblance: Convergent Evolution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Convergent evolution </a:t>
            </a:r>
            <a:r>
              <a:rPr lang="en-US" smtClean="0"/>
              <a:t>is the evolution of similar, or </a:t>
            </a:r>
            <a:r>
              <a:rPr lang="en-US" b="1" smtClean="0"/>
              <a:t>analogous</a:t>
            </a:r>
            <a:r>
              <a:rPr lang="en-US" smtClean="0"/>
              <a:t>,</a:t>
            </a:r>
            <a:r>
              <a:rPr lang="en-US" b="1" smtClean="0"/>
              <a:t> </a:t>
            </a:r>
            <a:r>
              <a:rPr lang="en-US" smtClean="0"/>
              <a:t>features in distantly related groups</a:t>
            </a:r>
          </a:p>
          <a:p>
            <a:pPr eaLnBrk="1" hangingPunct="1"/>
            <a:r>
              <a:rPr lang="en-US" smtClean="0"/>
              <a:t>Analogous traits arise when groups independently adapt to similar environments in similar ways</a:t>
            </a:r>
          </a:p>
          <a:p>
            <a:pPr eaLnBrk="1" hangingPunct="1"/>
            <a:r>
              <a:rPr lang="en-US" smtClean="0"/>
              <a:t>Convergent evolution does not provide information about ancestry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18_ConvergentEvolu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527304"/>
            <a:ext cx="7778496" cy="5803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655" y="2479149"/>
            <a:ext cx="83869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Sugar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glider</a:t>
            </a:r>
            <a:endParaRPr lang="en-US" sz="1800" b="1" dirty="0">
              <a:solidFill>
                <a:srgbClr val="FFFFFF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1121" y="5913013"/>
            <a:ext cx="177484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Flying squirrel</a:t>
            </a:r>
            <a:endParaRPr lang="en-US" sz="1800" b="1" dirty="0">
              <a:solidFill>
                <a:srgbClr val="FFFFFF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9478" y="3665923"/>
            <a:ext cx="151836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AUSTRALIA</a:t>
            </a:r>
            <a:endParaRPr lang="en-US" sz="1800" b="1" dirty="0">
              <a:solidFill>
                <a:srgbClr val="FFFFFF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097" y="2625065"/>
            <a:ext cx="1261884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NORTH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AMERICA</a:t>
            </a:r>
            <a:endParaRPr lang="en-US" sz="1800" b="1" dirty="0">
              <a:solidFill>
                <a:srgbClr val="FFFFFF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801511" y="2501940"/>
            <a:ext cx="575598" cy="2753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801511" y="2506403"/>
            <a:ext cx="575598" cy="2753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2517332" y="3940490"/>
            <a:ext cx="746213" cy="427499"/>
            <a:chOff x="2687947" y="3940491"/>
            <a:chExt cx="575598" cy="279856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2687947" y="3940491"/>
              <a:ext cx="575598" cy="2753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687947" y="3944954"/>
              <a:ext cx="575598" cy="2753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85668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Fossil Record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fossil record provides evidence of the extinction of species, the origin of new groups, and changes within groups over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smtClean="0"/>
              <a:t>Carolus Linnaeus interpreted organismal adaptations as evidence that the Creator had designed each species for a specific purpose</a:t>
            </a:r>
          </a:p>
          <a:p>
            <a:pPr marL="350838" indent="-350838" eaLnBrk="1" hangingPunct="1"/>
            <a:r>
              <a:rPr lang="en-US" smtClean="0"/>
              <a:t>Linnaeus was the founder of taxonomy, the branch of biology concerned with classifying organisms</a:t>
            </a:r>
          </a:p>
          <a:p>
            <a:pPr marL="350838" indent="-350838" eaLnBrk="1" hangingPunct="1"/>
            <a:r>
              <a:rPr lang="en-US" smtClean="0"/>
              <a:t>He developed the binomial format for naming species (for example, </a:t>
            </a:r>
            <a:r>
              <a:rPr lang="en-US" i="1" smtClean="0"/>
              <a:t>Homo sapiens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Fossils can document important transitions</a:t>
            </a:r>
          </a:p>
          <a:p>
            <a:pPr lvl="1"/>
            <a:r>
              <a:rPr lang="en-US" smtClean="0"/>
              <a:t>For example, the transition from land to sea in the ancestors of cetaceans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20TransitionToSe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" y="210312"/>
            <a:ext cx="763828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4014" y="789987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Other even-toed</a:t>
            </a:r>
          </a:p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ungulates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014" y="166684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Hippopotamuses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316" y="246464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8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Pakicetus</a:t>
            </a:r>
            <a:endParaRPr lang="en-US" sz="1800" b="1" i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316" y="3345983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8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Rodhocetus</a:t>
            </a:r>
            <a:endParaRPr lang="en-US" sz="1800" b="1" i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3362" y="4196104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†</a:t>
            </a:r>
            <a:r>
              <a:rPr lang="en-US" sz="1800" b="1" i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Dorudon</a:t>
            </a:r>
            <a:endParaRPr lang="en-US" sz="1800" b="1" i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8897" y="508698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Living</a:t>
            </a:r>
          </a:p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cetaceans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431" y="593264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Key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0337" y="593264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Pelvis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2464" y="5932649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Tibia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0337" y="62223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Femur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2464" y="62223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Foot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956" y="4973989"/>
            <a:ext cx="1582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Common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ancestor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of cetaceans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1125696" y="3530649"/>
            <a:ext cx="360659" cy="150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973857" y="6207760"/>
            <a:ext cx="246734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Millions of years ago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027" y="5934952"/>
            <a:ext cx="44114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60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6815" y="5934164"/>
            <a:ext cx="44114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50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1601" y="5934164"/>
            <a:ext cx="44114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40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4314" y="5934164"/>
            <a:ext cx="44114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30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1147" y="5930909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0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39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Biogeography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45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Biogeography</a:t>
            </a:r>
            <a:r>
              <a:rPr lang="en-US" smtClean="0"/>
              <a:t>, the scientific study of the geographic distribution of species, provides evidence of evolution</a:t>
            </a:r>
          </a:p>
          <a:p>
            <a:pPr eaLnBrk="1" hangingPunct="1"/>
            <a:r>
              <a:rPr lang="en-US" smtClean="0"/>
              <a:t>Earth</a:t>
            </a:r>
            <a:r>
              <a:rPr lang="ja-JP" altLang="en-US" smtClean="0"/>
              <a:t>’</a:t>
            </a:r>
            <a:r>
              <a:rPr lang="en-US" altLang="ja-JP" smtClean="0"/>
              <a:t>s continents were formerly united in a single large continent called </a:t>
            </a:r>
            <a:r>
              <a:rPr lang="en-US" altLang="ja-JP" b="1" smtClean="0"/>
              <a:t>Pangaea</a:t>
            </a:r>
            <a:r>
              <a:rPr lang="en-US" altLang="ja-JP" smtClean="0"/>
              <a:t>, but have since separated by continental drift</a:t>
            </a:r>
          </a:p>
          <a:p>
            <a:pPr eaLnBrk="1" hangingPunct="1"/>
            <a:r>
              <a:rPr lang="en-US" smtClean="0"/>
              <a:t>An understanding of continent movement and modern distribution of species allows us to predict when and where different groups evolved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Endemic</a:t>
            </a:r>
            <a:r>
              <a:rPr lang="en-US" smtClean="0"/>
              <a:t> species are species that are not found anywhere else in the world</a:t>
            </a:r>
            <a:endParaRPr lang="en-US" b="1" smtClean="0"/>
          </a:p>
          <a:p>
            <a:pPr eaLnBrk="1" hangingPunct="1"/>
            <a:r>
              <a:rPr lang="en-US" smtClean="0"/>
              <a:t>Islands have many endemic species that are often closely related to species on the nearest mainland or island</a:t>
            </a:r>
          </a:p>
          <a:p>
            <a:pPr eaLnBrk="1" hangingPunct="1"/>
            <a:r>
              <a:rPr lang="en-US" smtClean="0"/>
              <a:t>Darwin explained that species from the mainland colonized islands and gave rise to new species as they adapted to new environments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Theoretical About Darwin</a:t>
            </a:r>
            <a:r>
              <a:rPr lang="en-US" altLang="ja-JP" smtClean="0"/>
              <a:t>’s View of Life?</a:t>
            </a:r>
            <a:endParaRPr lang="en-US" smtClean="0"/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science, a theory accounts for many observations and data and attempts to explain and integrate a great variety of phenomena</a:t>
            </a:r>
          </a:p>
          <a:p>
            <a:r>
              <a:rPr lang="en-US" smtClean="0"/>
              <a:t>Darwin</a:t>
            </a:r>
            <a:r>
              <a:rPr lang="ja-JP" altLang="en-US" smtClean="0"/>
              <a:t>’</a:t>
            </a:r>
            <a:r>
              <a:rPr lang="en-US" altLang="ja-JP" smtClean="0"/>
              <a:t>s theory of evolution by natural selection integrates diverse areas of biological study and stimulates many new research questions</a:t>
            </a:r>
          </a:p>
          <a:p>
            <a:r>
              <a:rPr lang="en-US" smtClean="0"/>
              <a:t>Ongoing research adds to our understanding of evolution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UN02aSkillsExercis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1545336"/>
            <a:ext cx="6742176" cy="3767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22.UN02a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0548" y="1609344"/>
            <a:ext cx="1569660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Guppies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transplanted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870" y="4071720"/>
            <a:ext cx="1582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Pools with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pike-cichlids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and guppies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531" y="4327815"/>
            <a:ext cx="22621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Pools with killifish,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but no guppies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prior to transplant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547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UN02bSkillsExercis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86128"/>
            <a:ext cx="8546592" cy="3285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22.UN02b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9097" y="4302556"/>
            <a:ext cx="136447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Source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population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698" y="4302556"/>
            <a:ext cx="162102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Transplanted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population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6174" y="4302556"/>
            <a:ext cx="136447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Source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population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9775" y="4302556"/>
            <a:ext cx="162102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Transplanted</a:t>
            </a:r>
          </a:p>
          <a:p>
            <a:pPr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population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1697" y="1881439"/>
            <a:ext cx="44114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12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3271" y="2250147"/>
            <a:ext cx="44114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10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938" y="2618855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8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938" y="2999917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6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938" y="3361084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4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938" y="3734605"/>
            <a:ext cx="31290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2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938" y="4103313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0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60202" y="2766839"/>
            <a:ext cx="169790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Number of</a:t>
            </a:r>
          </a:p>
          <a:p>
            <a:pPr algn="ct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colored spots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9721" y="1881440"/>
            <a:ext cx="44114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12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1295" y="2250148"/>
            <a:ext cx="44114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10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7962" y="2618856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8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7962" y="2999918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6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7962" y="3361085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4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7962" y="3734606"/>
            <a:ext cx="31290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2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7962" y="4103314"/>
            <a:ext cx="312906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0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028056" y="2766840"/>
            <a:ext cx="187743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Area of colored</a:t>
            </a:r>
          </a:p>
          <a:p>
            <a:pPr algn="ctr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spots (mm</a:t>
            </a:r>
            <a:r>
              <a:rPr lang="en-US" sz="1800" b="1" baseline="30000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)</a:t>
            </a:r>
            <a:endParaRPr lang="en-US" sz="18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51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UN03Summary_C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37032"/>
            <a:ext cx="8546592" cy="5583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22.UN03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9639" y="572577"/>
            <a:ext cx="19046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Observations</a:t>
            </a:r>
            <a:endParaRPr lang="en-US" sz="21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969" y="1099665"/>
            <a:ext cx="358944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Individuals in a population</a:t>
            </a:r>
          </a:p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vary in their heritable</a:t>
            </a:r>
          </a:p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characteristics.</a:t>
            </a:r>
            <a:endParaRPr lang="en-US" sz="21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2050" y="1103671"/>
            <a:ext cx="346120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Organisms produce more</a:t>
            </a:r>
          </a:p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offspring than the</a:t>
            </a:r>
          </a:p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environment can support.</a:t>
            </a:r>
            <a:endParaRPr lang="en-US" sz="21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7190" y="3077071"/>
            <a:ext cx="15295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Inferences</a:t>
            </a:r>
            <a:endParaRPr lang="en-US" sz="21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2764" y="3597332"/>
            <a:ext cx="524374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Individuals that are well suited</a:t>
            </a:r>
          </a:p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to their environment tend to leave more</a:t>
            </a:r>
          </a:p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offspring than other individuals.</a:t>
            </a:r>
            <a:endParaRPr lang="en-US" sz="21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6312" y="5276913"/>
            <a:ext cx="39901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Over time, favorable traits</a:t>
            </a:r>
          </a:p>
          <a:p>
            <a:pPr algn="ctr"/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accumulate in the population.</a:t>
            </a:r>
            <a:endParaRPr lang="en-US" sz="21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147" y="4776572"/>
            <a:ext cx="663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and</a:t>
            </a:r>
            <a:endParaRPr lang="en-US" sz="2100" b="1" dirty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8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Ideas About Change over Time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</a:t>
            </a:r>
            <a:r>
              <a:rPr lang="en-US" b="1" dirty="0" smtClean="0"/>
              <a:t>fossils</a:t>
            </a:r>
            <a:r>
              <a:rPr lang="en-US" dirty="0" smtClean="0"/>
              <a:t> helped to lay the groundwork for Darwin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ideas</a:t>
            </a:r>
          </a:p>
          <a:p>
            <a:r>
              <a:rPr lang="en-US" dirty="0" smtClean="0"/>
              <a:t>Fossils are remains or traces of organisms from the past, usually found in sedimentary rock, which appears in layers called </a:t>
            </a:r>
            <a:r>
              <a:rPr lang="en-US" b="1" dirty="0" smtClean="0"/>
              <a:t>strata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_03SedimentaryStrat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0312"/>
            <a:ext cx="8546592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22.3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5001" y="1772006"/>
            <a:ext cx="255390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Sedimentary rock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layers (strata)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64" y="4424415"/>
            <a:ext cx="2444900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Younger stratum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with more recent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fossils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64" y="5688504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Older stratum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with older fossils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5515583" y="1624519"/>
            <a:ext cx="243191" cy="1040860"/>
          </a:xfrm>
          <a:prstGeom prst="rightBrace">
            <a:avLst>
              <a:gd name="adj1" fmla="val 7633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696511" y="4562272"/>
            <a:ext cx="1852575" cy="3892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715966" y="5165387"/>
            <a:ext cx="1702340" cy="8770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734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Paleontology</a:t>
            </a:r>
            <a:r>
              <a:rPr lang="en-US" dirty="0" smtClean="0"/>
              <a:t>, the study of fossils, was largely developed by French scientist Georges Cuvier</a:t>
            </a:r>
          </a:p>
          <a:p>
            <a:r>
              <a:rPr lang="en-US" dirty="0" smtClean="0"/>
              <a:t>Cuvier speculated that the boundaries between strata represent catastrophic 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Geologists James Hutton and Charles Lyell perceived that changes in Earth</a:t>
            </a:r>
            <a:r>
              <a:rPr lang="ja-JP" altLang="en-US" smtClean="0"/>
              <a:t>’</a:t>
            </a:r>
            <a:r>
              <a:rPr lang="en-US" altLang="ja-JP" smtClean="0"/>
              <a:t>s surface can result from slow continuous actions still operating today, and at the same rate</a:t>
            </a:r>
          </a:p>
          <a:p>
            <a:r>
              <a:rPr lang="en-US" smtClean="0"/>
              <a:t>This view strongly influenced Darwin</a:t>
            </a:r>
            <a:r>
              <a:rPr lang="ja-JP" altLang="en-US" smtClean="0"/>
              <a:t>’</a:t>
            </a:r>
            <a:r>
              <a:rPr lang="en-US" altLang="ja-JP" smtClean="0"/>
              <a:t>s thinking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ampbell_10e_Lecture_Template" id="{B7CA0FD3-0B5A-470C-99F9-94A1C46060BB}" vid="{188D9A04-B586-4946-AF2D-BBC11ACBD6BB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750</TotalTime>
  <Words>2288</Words>
  <Application>Microsoft Macintosh PowerPoint</Application>
  <PresentationFormat>On-screen Show (4:3)</PresentationFormat>
  <Paragraphs>487</Paragraphs>
  <Slides>57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Campbell_10e_Lecture_Template</vt:lpstr>
      <vt:lpstr>Blank</vt:lpstr>
      <vt:lpstr>PowerPoint Presentation</vt:lpstr>
      <vt:lpstr>PowerPoint Presentation</vt:lpstr>
      <vt:lpstr>Figure 22.2</vt:lpstr>
      <vt:lpstr>Scala Naturae and Classification of Species</vt:lpstr>
      <vt:lpstr>PowerPoint Presentation</vt:lpstr>
      <vt:lpstr>Ideas About Change over Time</vt:lpstr>
      <vt:lpstr>Figure 22.3</vt:lpstr>
      <vt:lpstr>PowerPoint Presentation</vt:lpstr>
      <vt:lpstr>PowerPoint Presentation</vt:lpstr>
      <vt:lpstr>Lamarck’s Hypothesis of Evolution</vt:lpstr>
      <vt:lpstr>Concept 22.2: Descent with modification by natural selection explains the adaptations of organisms and the unity and diversity of life</vt:lpstr>
      <vt:lpstr>Darwin’s Research</vt:lpstr>
      <vt:lpstr>The Voyage of the Beagle</vt:lpstr>
      <vt:lpstr>PowerPoint Presentation</vt:lpstr>
      <vt:lpstr>Figure 22.5</vt:lpstr>
      <vt:lpstr>Darwin’s Focus on Adaptation</vt:lpstr>
      <vt:lpstr>Figure 22.6</vt:lpstr>
      <vt:lpstr>PowerPoint Presentation</vt:lpstr>
      <vt:lpstr>The Origin of Species</vt:lpstr>
      <vt:lpstr>Descent with Modification</vt:lpstr>
      <vt:lpstr>PowerPoint Presentation</vt:lpstr>
      <vt:lpstr>Figure 22.7</vt:lpstr>
      <vt:lpstr>Figure 22.8</vt:lpstr>
      <vt:lpstr>Artificial Selection, Natural Selection, and Adaptation</vt:lpstr>
      <vt:lpstr>Figure 22.9</vt:lpstr>
      <vt:lpstr>PowerPoint Presentation</vt:lpstr>
      <vt:lpstr>Figure 22.10</vt:lpstr>
      <vt:lpstr>PowerPoint Presentation</vt:lpstr>
      <vt:lpstr>Figure 22.11</vt:lpstr>
      <vt:lpstr>PowerPoint Presentation</vt:lpstr>
      <vt:lpstr>PowerPoint Presentation</vt:lpstr>
      <vt:lpstr>PowerPoint Presentation</vt:lpstr>
      <vt:lpstr>Natural Selection: A Summary</vt:lpstr>
      <vt:lpstr>Figure 22.12</vt:lpstr>
      <vt:lpstr>PowerPoint Presentation</vt:lpstr>
      <vt:lpstr>Concept 22.3: Evolution is supported by an overwhelming amount of scientific evidence</vt:lpstr>
      <vt:lpstr>Direct Observations of Evolutionary Change</vt:lpstr>
      <vt:lpstr>PowerPoint Presentation</vt:lpstr>
      <vt:lpstr>Homology</vt:lpstr>
      <vt:lpstr>Anatomical and Molecular Homologies</vt:lpstr>
      <vt:lpstr>Figure 22.15</vt:lpstr>
      <vt:lpstr>PowerPoint Presentation</vt:lpstr>
      <vt:lpstr>Figure 22.16</vt:lpstr>
      <vt:lpstr>PowerPoint Presentation</vt:lpstr>
      <vt:lpstr>Homologies and “Tree Thinking”</vt:lpstr>
      <vt:lpstr>Figure 22.17</vt:lpstr>
      <vt:lpstr>A Different Cause of Resemblance: Convergent Evolution</vt:lpstr>
      <vt:lpstr>Figure 22.18</vt:lpstr>
      <vt:lpstr>The Fossil Record</vt:lpstr>
      <vt:lpstr>PowerPoint Presentation</vt:lpstr>
      <vt:lpstr>Figure 22.20</vt:lpstr>
      <vt:lpstr>Biogeography</vt:lpstr>
      <vt:lpstr>PowerPoint Presentation</vt:lpstr>
      <vt:lpstr>What Is Theoretical About Darwin’s View of Life?</vt:lpstr>
      <vt:lpstr>Figure 22.UN02a</vt:lpstr>
      <vt:lpstr>Figure 22.UN02b</vt:lpstr>
      <vt:lpstr>Figure 22.UN03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USD 418</cp:lastModifiedBy>
  <cp:revision>67</cp:revision>
  <dcterms:created xsi:type="dcterms:W3CDTF">2010-08-06T18:35:02Z</dcterms:created>
  <dcterms:modified xsi:type="dcterms:W3CDTF">2016-01-14T01:59:01Z</dcterms:modified>
</cp:coreProperties>
</file>