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theme/theme14.xml" ContentType="application/vnd.openxmlformats-officedocument.theme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theme/theme16.xml" ContentType="application/vnd.openxmlformats-officedocument.theme+xml"/>
  <Override PartName="/ppt/slideLayouts/slideLayout27.xml" ContentType="application/vnd.openxmlformats-officedocument.presentationml.slideLayout+xml"/>
  <Override PartName="/ppt/theme/theme17.xml" ContentType="application/vnd.openxmlformats-officedocument.theme+xml"/>
  <Override PartName="/ppt/slideLayouts/slideLayout28.xml" ContentType="application/vnd.openxmlformats-officedocument.presentationml.slideLayout+xml"/>
  <Override PartName="/ppt/theme/theme18.xml" ContentType="application/vnd.openxmlformats-officedocument.theme+xml"/>
  <Override PartName="/ppt/slideLayouts/slideLayout29.xml" ContentType="application/vnd.openxmlformats-officedocument.presentationml.slideLayout+xml"/>
  <Override PartName="/ppt/theme/theme19.xml" ContentType="application/vnd.openxmlformats-officedocument.theme+xml"/>
  <Override PartName="/ppt/slideLayouts/slideLayout30.xml" ContentType="application/vnd.openxmlformats-officedocument.presentationml.slideLayout+xml"/>
  <Override PartName="/ppt/theme/theme20.xml" ContentType="application/vnd.openxmlformats-officedocument.theme+xml"/>
  <Override PartName="/ppt/slideLayouts/slideLayout31.xml" ContentType="application/vnd.openxmlformats-officedocument.presentationml.slideLayout+xml"/>
  <Override PartName="/ppt/theme/theme21.xml" ContentType="application/vnd.openxmlformats-officedocument.theme+xml"/>
  <Override PartName="/ppt/slideLayouts/slideLayout32.xml" ContentType="application/vnd.openxmlformats-officedocument.presentationml.slideLayout+xml"/>
  <Override PartName="/ppt/theme/theme22.xml" ContentType="application/vnd.openxmlformats-officedocument.theme+xml"/>
  <Override PartName="/ppt/slideLayouts/slideLayout33.xml" ContentType="application/vnd.openxmlformats-officedocument.presentationml.slideLayout+xml"/>
  <Override PartName="/ppt/theme/theme23.xml" ContentType="application/vnd.openxmlformats-officedocument.theme+xml"/>
  <Override PartName="/ppt/slideLayouts/slideLayout34.xml" ContentType="application/vnd.openxmlformats-officedocument.presentationml.slideLayout+xml"/>
  <Override PartName="/ppt/theme/theme24.xml" ContentType="application/vnd.openxmlformats-officedocument.theme+xml"/>
  <Override PartName="/ppt/slideLayouts/slideLayout35.xml" ContentType="application/vnd.openxmlformats-officedocument.presentationml.slideLayout+xml"/>
  <Override PartName="/ppt/theme/theme25.xml" ContentType="application/vnd.openxmlformats-officedocument.theme+xml"/>
  <Override PartName="/ppt/slideLayouts/slideLayout36.xml" ContentType="application/vnd.openxmlformats-officedocument.presentationml.slideLayout+xml"/>
  <Override PartName="/ppt/theme/theme26.xml" ContentType="application/vnd.openxmlformats-officedocument.theme+xml"/>
  <Override PartName="/ppt/slideLayouts/slideLayout37.xml" ContentType="application/vnd.openxmlformats-officedocument.presentationml.slideLayout+xml"/>
  <Override PartName="/ppt/theme/theme27.xml" ContentType="application/vnd.openxmlformats-officedocument.theme+xml"/>
  <Override PartName="/ppt/slideLayouts/slideLayout38.xml" ContentType="application/vnd.openxmlformats-officedocument.presentationml.slideLayout+xml"/>
  <Override PartName="/ppt/theme/theme28.xml" ContentType="application/vnd.openxmlformats-officedocument.theme+xml"/>
  <Override PartName="/ppt/slideLayouts/slideLayout39.xml" ContentType="application/vnd.openxmlformats-officedocument.presentationml.slideLayout+xml"/>
  <Override PartName="/ppt/theme/theme29.xml" ContentType="application/vnd.openxmlformats-officedocument.theme+xml"/>
  <Override PartName="/ppt/slideLayouts/slideLayout40.xml" ContentType="application/vnd.openxmlformats-officedocument.presentationml.slideLayout+xml"/>
  <Override PartName="/ppt/theme/theme30.xml" ContentType="application/vnd.openxmlformats-officedocument.theme+xml"/>
  <Override PartName="/ppt/slideLayouts/slideLayout41.xml" ContentType="application/vnd.openxmlformats-officedocument.presentationml.slideLayout+xml"/>
  <Override PartName="/ppt/theme/theme31.xml" ContentType="application/vnd.openxmlformats-officedocument.theme+xml"/>
  <Override PartName="/ppt/slideLayouts/slideLayout42.xml" ContentType="application/vnd.openxmlformats-officedocument.presentationml.slideLayout+xml"/>
  <Override PartName="/ppt/theme/theme32.xml" ContentType="application/vnd.openxmlformats-officedocument.theme+xml"/>
  <Override PartName="/ppt/slideLayouts/slideLayout43.xml" ContentType="application/vnd.openxmlformats-officedocument.presentationml.slideLayout+xml"/>
  <Override PartName="/ppt/theme/theme33.xml" ContentType="application/vnd.openxmlformats-officedocument.theme+xml"/>
  <Override PartName="/ppt/slideLayouts/slideLayout44.xml" ContentType="application/vnd.openxmlformats-officedocument.presentationml.slideLayout+xml"/>
  <Override PartName="/ppt/theme/theme34.xml" ContentType="application/vnd.openxmlformats-officedocument.theme+xml"/>
  <Override PartName="/ppt/slideLayouts/slideLayout45.xml" ContentType="application/vnd.openxmlformats-officedocument.presentationml.slideLayout+xml"/>
  <Override PartName="/ppt/theme/theme35.xml" ContentType="application/vnd.openxmlformats-officedocument.theme+xml"/>
  <Override PartName="/ppt/slideLayouts/slideLayout46.xml" ContentType="application/vnd.openxmlformats-officedocument.presentationml.slideLayout+xml"/>
  <Override PartName="/ppt/theme/theme36.xml" ContentType="application/vnd.openxmlformats-officedocument.theme+xml"/>
  <Override PartName="/ppt/slideLayouts/slideLayout47.xml" ContentType="application/vnd.openxmlformats-officedocument.presentationml.slideLayout+xml"/>
  <Override PartName="/ppt/theme/theme37.xml" ContentType="application/vnd.openxmlformats-officedocument.theme+xml"/>
  <Override PartName="/ppt/slideLayouts/slideLayout48.xml" ContentType="application/vnd.openxmlformats-officedocument.presentationml.slideLayout+xml"/>
  <Override PartName="/ppt/theme/theme38.xml" ContentType="application/vnd.openxmlformats-officedocument.theme+xml"/>
  <Override PartName="/ppt/slideLayouts/slideLayout49.xml" ContentType="application/vnd.openxmlformats-officedocument.presentationml.slideLayout+xml"/>
  <Override PartName="/ppt/theme/theme39.xml" ContentType="application/vnd.openxmlformats-officedocument.theme+xml"/>
  <Override PartName="/ppt/slideLayouts/slideLayout50.xml" ContentType="application/vnd.openxmlformats-officedocument.presentationml.slideLayout+xml"/>
  <Override PartName="/ppt/theme/theme40.xml" ContentType="application/vnd.openxmlformats-officedocument.theme+xml"/>
  <Override PartName="/ppt/slideLayouts/slideLayout51.xml" ContentType="application/vnd.openxmlformats-officedocument.presentationml.slideLayout+xml"/>
  <Override PartName="/ppt/theme/theme41.xml" ContentType="application/vnd.openxmlformats-officedocument.theme+xml"/>
  <Override PartName="/ppt/slideLayouts/slideLayout52.xml" ContentType="application/vnd.openxmlformats-officedocument.presentationml.slideLayout+xml"/>
  <Override PartName="/ppt/theme/theme42.xml" ContentType="application/vnd.openxmlformats-officedocument.theme+xml"/>
  <Override PartName="/ppt/slideLayouts/slideLayout53.xml" ContentType="application/vnd.openxmlformats-officedocument.presentationml.slideLayout+xml"/>
  <Override PartName="/ppt/theme/theme43.xml" ContentType="application/vnd.openxmlformats-officedocument.theme+xml"/>
  <Override PartName="/ppt/slideLayouts/slideLayout54.xml" ContentType="application/vnd.openxmlformats-officedocument.presentationml.slideLayout+xml"/>
  <Override PartName="/ppt/theme/theme44.xml" ContentType="application/vnd.openxmlformats-officedocument.theme+xml"/>
  <Override PartName="/ppt/slideLayouts/slideLayout55.xml" ContentType="application/vnd.openxmlformats-officedocument.presentationml.slideLayout+xml"/>
  <Override PartName="/ppt/theme/theme45.xml" ContentType="application/vnd.openxmlformats-officedocument.theme+xml"/>
  <Override PartName="/ppt/slideLayouts/slideLayout56.xml" ContentType="application/vnd.openxmlformats-officedocument.presentationml.slideLayout+xml"/>
  <Override PartName="/ppt/theme/theme46.xml" ContentType="application/vnd.openxmlformats-officedocument.theme+xml"/>
  <Override PartName="/ppt/slideLayouts/slideLayout57.xml" ContentType="application/vnd.openxmlformats-officedocument.presentationml.slideLayout+xml"/>
  <Override PartName="/ppt/theme/theme47.xml" ContentType="application/vnd.openxmlformats-officedocument.theme+xml"/>
  <Override PartName="/ppt/slideLayouts/slideLayout58.xml" ContentType="application/vnd.openxmlformats-officedocument.presentationml.slideLayout+xml"/>
  <Override PartName="/ppt/theme/theme48.xml" ContentType="application/vnd.openxmlformats-officedocument.theme+xml"/>
  <Override PartName="/ppt/slideLayouts/slideLayout59.xml" ContentType="application/vnd.openxmlformats-officedocument.presentationml.slideLayout+xml"/>
  <Override PartName="/ppt/theme/theme49.xml" ContentType="application/vnd.openxmlformats-officedocument.theme+xml"/>
  <Override PartName="/ppt/slideLayouts/slideLayout60.xml" ContentType="application/vnd.openxmlformats-officedocument.presentationml.slideLayout+xml"/>
  <Override PartName="/ppt/theme/theme50.xml" ContentType="application/vnd.openxmlformats-officedocument.theme+xml"/>
  <Override PartName="/ppt/slideLayouts/slideLayout61.xml" ContentType="application/vnd.openxmlformats-officedocument.presentationml.slideLayout+xml"/>
  <Override PartName="/ppt/theme/theme51.xml" ContentType="application/vnd.openxmlformats-officedocument.theme+xml"/>
  <Override PartName="/ppt/slideLayouts/slideLayout62.xml" ContentType="application/vnd.openxmlformats-officedocument.presentationml.slideLayout+xml"/>
  <Override PartName="/ppt/theme/theme52.xml" ContentType="application/vnd.openxmlformats-officedocument.theme+xml"/>
  <Override PartName="/ppt/slideLayouts/slideLayout63.xml" ContentType="application/vnd.openxmlformats-officedocument.presentationml.slideLayout+xml"/>
  <Override PartName="/ppt/theme/theme53.xml" ContentType="application/vnd.openxmlformats-officedocument.theme+xml"/>
  <Override PartName="/ppt/slideLayouts/slideLayout64.xml" ContentType="application/vnd.openxmlformats-officedocument.presentationml.slideLayout+xml"/>
  <Override PartName="/ppt/theme/theme54.xml" ContentType="application/vnd.openxmlformats-officedocument.theme+xml"/>
  <Override PartName="/ppt/slideLayouts/slideLayout65.xml" ContentType="application/vnd.openxmlformats-officedocument.presentationml.slideLayout+xml"/>
  <Override PartName="/ppt/theme/theme55.xml" ContentType="application/vnd.openxmlformats-officedocument.theme+xml"/>
  <Override PartName="/ppt/slideLayouts/slideLayout66.xml" ContentType="application/vnd.openxmlformats-officedocument.presentationml.slideLayout+xml"/>
  <Override PartName="/ppt/theme/theme56.xml" ContentType="application/vnd.openxmlformats-officedocument.theme+xml"/>
  <Override PartName="/ppt/slideLayouts/slideLayout67.xml" ContentType="application/vnd.openxmlformats-officedocument.presentationml.slideLayout+xml"/>
  <Override PartName="/ppt/theme/theme57.xml" ContentType="application/vnd.openxmlformats-officedocument.theme+xml"/>
  <Override PartName="/ppt/slideLayouts/slideLayout68.xml" ContentType="application/vnd.openxmlformats-officedocument.presentationml.slideLayout+xml"/>
  <Override PartName="/ppt/theme/theme58.xml" ContentType="application/vnd.openxmlformats-officedocument.theme+xml"/>
  <Override PartName="/ppt/slideLayouts/slideLayout69.xml" ContentType="application/vnd.openxmlformats-officedocument.presentationml.slideLayout+xml"/>
  <Override PartName="/ppt/theme/theme59.xml" ContentType="application/vnd.openxmlformats-officedocument.theme+xml"/>
  <Override PartName="/ppt/slideLayouts/slideLayout70.xml" ContentType="application/vnd.openxmlformats-officedocument.presentationml.slideLayout+xml"/>
  <Override PartName="/ppt/theme/theme60.xml" ContentType="application/vnd.openxmlformats-officedocument.theme+xml"/>
  <Override PartName="/ppt/slideLayouts/slideLayout71.xml" ContentType="application/vnd.openxmlformats-officedocument.presentationml.slideLayout+xml"/>
  <Override PartName="/ppt/theme/theme61.xml" ContentType="application/vnd.openxmlformats-officedocument.theme+xml"/>
  <Override PartName="/ppt/slideLayouts/slideLayout72.xml" ContentType="application/vnd.openxmlformats-officedocument.presentationml.slideLayout+xml"/>
  <Override PartName="/ppt/theme/theme62.xml" ContentType="application/vnd.openxmlformats-officedocument.theme+xml"/>
  <Override PartName="/ppt/slideLayouts/slideLayout73.xml" ContentType="application/vnd.openxmlformats-officedocument.presentationml.slideLayout+xml"/>
  <Override PartName="/ppt/theme/theme63.xml" ContentType="application/vnd.openxmlformats-officedocument.theme+xml"/>
  <Override PartName="/ppt/slideLayouts/slideLayout74.xml" ContentType="application/vnd.openxmlformats-officedocument.presentationml.slideLayout+xml"/>
  <Override PartName="/ppt/theme/theme64.xml" ContentType="application/vnd.openxmlformats-officedocument.theme+xml"/>
  <Override PartName="/ppt/slideLayouts/slideLayout75.xml" ContentType="application/vnd.openxmlformats-officedocument.presentationml.slideLayout+xml"/>
  <Override PartName="/ppt/theme/theme65.xml" ContentType="application/vnd.openxmlformats-officedocument.theme+xml"/>
  <Override PartName="/ppt/slideLayouts/slideLayout76.xml" ContentType="application/vnd.openxmlformats-officedocument.presentationml.slideLayout+xml"/>
  <Override PartName="/ppt/theme/theme66.xml" ContentType="application/vnd.openxmlformats-officedocument.theme+xml"/>
  <Override PartName="/ppt/slideLayouts/slideLayout77.xml" ContentType="application/vnd.openxmlformats-officedocument.presentationml.slideLayout+xml"/>
  <Override PartName="/ppt/theme/theme67.xml" ContentType="application/vnd.openxmlformats-officedocument.theme+xml"/>
  <Override PartName="/ppt/slideLayouts/slideLayout78.xml" ContentType="application/vnd.openxmlformats-officedocument.presentationml.slideLayout+xml"/>
  <Override PartName="/ppt/theme/theme68.xml" ContentType="application/vnd.openxmlformats-officedocument.theme+xml"/>
  <Override PartName="/ppt/slideLayouts/slideLayout79.xml" ContentType="application/vnd.openxmlformats-officedocument.presentationml.slideLayout+xml"/>
  <Override PartName="/ppt/theme/theme69.xml" ContentType="application/vnd.openxmlformats-officedocument.theme+xml"/>
  <Override PartName="/ppt/slideLayouts/slideLayout80.xml" ContentType="application/vnd.openxmlformats-officedocument.presentationml.slideLayout+xml"/>
  <Override PartName="/ppt/theme/theme70.xml" ContentType="application/vnd.openxmlformats-officedocument.theme+xml"/>
  <Override PartName="/ppt/slideLayouts/slideLayout81.xml" ContentType="application/vnd.openxmlformats-officedocument.presentationml.slideLayout+xml"/>
  <Override PartName="/ppt/theme/theme71.xml" ContentType="application/vnd.openxmlformats-officedocument.theme+xml"/>
  <Override PartName="/ppt/slideLayouts/slideLayout82.xml" ContentType="application/vnd.openxmlformats-officedocument.presentationml.slideLayout+xml"/>
  <Override PartName="/ppt/theme/theme72.xml" ContentType="application/vnd.openxmlformats-officedocument.theme+xml"/>
  <Override PartName="/ppt/slideLayouts/slideLayout83.xml" ContentType="application/vnd.openxmlformats-officedocument.presentationml.slideLayout+xml"/>
  <Override PartName="/ppt/theme/theme73.xml" ContentType="application/vnd.openxmlformats-officedocument.theme+xml"/>
  <Override PartName="/ppt/slideLayouts/slideLayout84.xml" ContentType="application/vnd.openxmlformats-officedocument.presentationml.slideLayout+xml"/>
  <Override PartName="/ppt/theme/theme74.xml" ContentType="application/vnd.openxmlformats-officedocument.theme+xml"/>
  <Override PartName="/ppt/slideLayouts/slideLayout85.xml" ContentType="application/vnd.openxmlformats-officedocument.presentationml.slideLayout+xml"/>
  <Override PartName="/ppt/theme/theme75.xml" ContentType="application/vnd.openxmlformats-officedocument.theme+xml"/>
  <Override PartName="/ppt/slideLayouts/slideLayout86.xml" ContentType="application/vnd.openxmlformats-officedocument.presentationml.slideLayout+xml"/>
  <Override PartName="/ppt/theme/theme76.xml" ContentType="application/vnd.openxmlformats-officedocument.theme+xml"/>
  <Override PartName="/ppt/slideLayouts/slideLayout87.xml" ContentType="application/vnd.openxmlformats-officedocument.presentationml.slideLayout+xml"/>
  <Override PartName="/ppt/theme/theme77.xml" ContentType="application/vnd.openxmlformats-officedocument.theme+xml"/>
  <Override PartName="/ppt/theme/theme7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6" r:id="rId1"/>
    <p:sldMasterId id="2147483924" r:id="rId2"/>
    <p:sldMasterId id="2147483926" r:id="rId3"/>
    <p:sldMasterId id="2147483928" r:id="rId4"/>
    <p:sldMasterId id="2147483930" r:id="rId5"/>
    <p:sldMasterId id="2147483932" r:id="rId6"/>
    <p:sldMasterId id="2147483934" r:id="rId7"/>
    <p:sldMasterId id="2147483936" r:id="rId8"/>
    <p:sldMasterId id="2147483938" r:id="rId9"/>
    <p:sldMasterId id="2147483940" r:id="rId10"/>
    <p:sldMasterId id="2147483942" r:id="rId11"/>
    <p:sldMasterId id="2147483944" r:id="rId12"/>
    <p:sldMasterId id="2147483946" r:id="rId13"/>
    <p:sldMasterId id="2147483948" r:id="rId14"/>
    <p:sldMasterId id="2147483950" r:id="rId15"/>
    <p:sldMasterId id="2147483952" r:id="rId16"/>
    <p:sldMasterId id="2147483954" r:id="rId17"/>
    <p:sldMasterId id="2147483956" r:id="rId18"/>
    <p:sldMasterId id="2147483958" r:id="rId19"/>
    <p:sldMasterId id="2147483960" r:id="rId20"/>
    <p:sldMasterId id="2147483962" r:id="rId21"/>
    <p:sldMasterId id="2147483964" r:id="rId22"/>
    <p:sldMasterId id="2147483966" r:id="rId23"/>
    <p:sldMasterId id="2147483968" r:id="rId24"/>
    <p:sldMasterId id="2147483970" r:id="rId25"/>
    <p:sldMasterId id="2147483972" r:id="rId26"/>
    <p:sldMasterId id="2147483974" r:id="rId27"/>
    <p:sldMasterId id="2147483976" r:id="rId28"/>
    <p:sldMasterId id="2147483978" r:id="rId29"/>
    <p:sldMasterId id="2147483980" r:id="rId30"/>
    <p:sldMasterId id="2147483982" r:id="rId31"/>
    <p:sldMasterId id="2147483984" r:id="rId32"/>
    <p:sldMasterId id="2147483986" r:id="rId33"/>
    <p:sldMasterId id="2147483988" r:id="rId34"/>
    <p:sldMasterId id="2147483990" r:id="rId35"/>
    <p:sldMasterId id="2147483992" r:id="rId36"/>
    <p:sldMasterId id="2147483994" r:id="rId37"/>
    <p:sldMasterId id="2147483996" r:id="rId38"/>
    <p:sldMasterId id="2147483998" r:id="rId39"/>
    <p:sldMasterId id="2147484000" r:id="rId40"/>
    <p:sldMasterId id="2147484002" r:id="rId41"/>
    <p:sldMasterId id="2147484004" r:id="rId42"/>
    <p:sldMasterId id="2147484006" r:id="rId43"/>
    <p:sldMasterId id="2147484008" r:id="rId44"/>
    <p:sldMasterId id="2147484010" r:id="rId45"/>
    <p:sldMasterId id="2147484012" r:id="rId46"/>
    <p:sldMasterId id="2147484014" r:id="rId47"/>
    <p:sldMasterId id="2147484016" r:id="rId48"/>
    <p:sldMasterId id="2147484018" r:id="rId49"/>
    <p:sldMasterId id="2147484020" r:id="rId50"/>
    <p:sldMasterId id="2147484022" r:id="rId51"/>
    <p:sldMasterId id="2147484024" r:id="rId52"/>
    <p:sldMasterId id="2147484026" r:id="rId53"/>
    <p:sldMasterId id="2147484028" r:id="rId54"/>
    <p:sldMasterId id="2147484030" r:id="rId55"/>
    <p:sldMasterId id="2147484032" r:id="rId56"/>
    <p:sldMasterId id="2147484034" r:id="rId57"/>
    <p:sldMasterId id="2147484036" r:id="rId58"/>
    <p:sldMasterId id="2147484038" r:id="rId59"/>
    <p:sldMasterId id="2147484040" r:id="rId60"/>
    <p:sldMasterId id="2147484042" r:id="rId61"/>
    <p:sldMasterId id="2147484044" r:id="rId62"/>
    <p:sldMasterId id="2147484046" r:id="rId63"/>
    <p:sldMasterId id="2147484048" r:id="rId64"/>
    <p:sldMasterId id="2147484050" r:id="rId65"/>
    <p:sldMasterId id="2147484052" r:id="rId66"/>
    <p:sldMasterId id="2147484054" r:id="rId67"/>
    <p:sldMasterId id="2147484056" r:id="rId68"/>
    <p:sldMasterId id="2147484058" r:id="rId69"/>
    <p:sldMasterId id="2147484060" r:id="rId70"/>
    <p:sldMasterId id="2147484062" r:id="rId71"/>
    <p:sldMasterId id="2147484064" r:id="rId72"/>
    <p:sldMasterId id="2147484066" r:id="rId73"/>
    <p:sldMasterId id="2147484068" r:id="rId74"/>
    <p:sldMasterId id="2147484070" r:id="rId75"/>
    <p:sldMasterId id="2147484072" r:id="rId76"/>
    <p:sldMasterId id="2147484074" r:id="rId77"/>
  </p:sldMasterIdLst>
  <p:notesMasterIdLst>
    <p:notesMasterId r:id="rId196"/>
  </p:notesMasterIdLst>
  <p:sldIdLst>
    <p:sldId id="450" r:id="rId78"/>
    <p:sldId id="261" r:id="rId79"/>
    <p:sldId id="338" r:id="rId80"/>
    <p:sldId id="532" r:id="rId81"/>
    <p:sldId id="533" r:id="rId82"/>
    <p:sldId id="263" r:id="rId83"/>
    <p:sldId id="264" r:id="rId84"/>
    <p:sldId id="534" r:id="rId85"/>
    <p:sldId id="266" r:id="rId86"/>
    <p:sldId id="268" r:id="rId87"/>
    <p:sldId id="269" r:id="rId88"/>
    <p:sldId id="531" r:id="rId89"/>
    <p:sldId id="271" r:id="rId90"/>
    <p:sldId id="273" r:id="rId91"/>
    <p:sldId id="535" r:id="rId92"/>
    <p:sldId id="274" r:id="rId93"/>
    <p:sldId id="536" r:id="rId94"/>
    <p:sldId id="537" r:id="rId95"/>
    <p:sldId id="538" r:id="rId96"/>
    <p:sldId id="277" r:id="rId97"/>
    <p:sldId id="539" r:id="rId98"/>
    <p:sldId id="540" r:id="rId99"/>
    <p:sldId id="541" r:id="rId100"/>
    <p:sldId id="279" r:id="rId101"/>
    <p:sldId id="542" r:id="rId102"/>
    <p:sldId id="543" r:id="rId103"/>
    <p:sldId id="281" r:id="rId104"/>
    <p:sldId id="544" r:id="rId105"/>
    <p:sldId id="545" r:id="rId106"/>
    <p:sldId id="546" r:id="rId107"/>
    <p:sldId id="339" r:id="rId108"/>
    <p:sldId id="283" r:id="rId109"/>
    <p:sldId id="547" r:id="rId110"/>
    <p:sldId id="548" r:id="rId111"/>
    <p:sldId id="549" r:id="rId112"/>
    <p:sldId id="426" r:id="rId113"/>
    <p:sldId id="550" r:id="rId114"/>
    <p:sldId id="285" r:id="rId115"/>
    <p:sldId id="551" r:id="rId116"/>
    <p:sldId id="552" r:id="rId117"/>
    <p:sldId id="553" r:id="rId118"/>
    <p:sldId id="554" r:id="rId119"/>
    <p:sldId id="340" r:id="rId120"/>
    <p:sldId id="286" r:id="rId121"/>
    <p:sldId id="287" r:id="rId122"/>
    <p:sldId id="290" r:id="rId123"/>
    <p:sldId id="555" r:id="rId124"/>
    <p:sldId id="292" r:id="rId125"/>
    <p:sldId id="556" r:id="rId126"/>
    <p:sldId id="557" r:id="rId127"/>
    <p:sldId id="558" r:id="rId128"/>
    <p:sldId id="559" r:id="rId129"/>
    <p:sldId id="560" r:id="rId130"/>
    <p:sldId id="561" r:id="rId131"/>
    <p:sldId id="562" r:id="rId132"/>
    <p:sldId id="563" r:id="rId133"/>
    <p:sldId id="564" r:id="rId134"/>
    <p:sldId id="529" r:id="rId135"/>
    <p:sldId id="297" r:id="rId136"/>
    <p:sldId id="565" r:id="rId137"/>
    <p:sldId id="299" r:id="rId138"/>
    <p:sldId id="566" r:id="rId139"/>
    <p:sldId id="567" r:id="rId140"/>
    <p:sldId id="568" r:id="rId141"/>
    <p:sldId id="569" r:id="rId142"/>
    <p:sldId id="570" r:id="rId143"/>
    <p:sldId id="571" r:id="rId144"/>
    <p:sldId id="304" r:id="rId145"/>
    <p:sldId id="572" r:id="rId146"/>
    <p:sldId id="306" r:id="rId147"/>
    <p:sldId id="573" r:id="rId148"/>
    <p:sldId id="574" r:id="rId149"/>
    <p:sldId id="575" r:id="rId150"/>
    <p:sldId id="436" r:id="rId151"/>
    <p:sldId id="310" r:id="rId152"/>
    <p:sldId id="576" r:id="rId153"/>
    <p:sldId id="312" r:id="rId154"/>
    <p:sldId id="577" r:id="rId155"/>
    <p:sldId id="578" r:id="rId156"/>
    <p:sldId id="314" r:id="rId157"/>
    <p:sldId id="579" r:id="rId158"/>
    <p:sldId id="580" r:id="rId159"/>
    <p:sldId id="581" r:id="rId160"/>
    <p:sldId id="582" r:id="rId161"/>
    <p:sldId id="583" r:id="rId162"/>
    <p:sldId id="584" r:id="rId163"/>
    <p:sldId id="530" r:id="rId164"/>
    <p:sldId id="318" r:id="rId165"/>
    <p:sldId id="319" r:id="rId166"/>
    <p:sldId id="320" r:id="rId167"/>
    <p:sldId id="585" r:id="rId168"/>
    <p:sldId id="586" r:id="rId169"/>
    <p:sldId id="587" r:id="rId170"/>
    <p:sldId id="323" r:id="rId171"/>
    <p:sldId id="324" r:id="rId172"/>
    <p:sldId id="588" r:id="rId173"/>
    <p:sldId id="326" r:id="rId174"/>
    <p:sldId id="335" r:id="rId175"/>
    <p:sldId id="589" r:id="rId176"/>
    <p:sldId id="590" r:id="rId177"/>
    <p:sldId id="591" r:id="rId178"/>
    <p:sldId id="592" r:id="rId179"/>
    <p:sldId id="336" r:id="rId180"/>
    <p:sldId id="593" r:id="rId181"/>
    <p:sldId id="594" r:id="rId182"/>
    <p:sldId id="595" r:id="rId183"/>
    <p:sldId id="596" r:id="rId184"/>
    <p:sldId id="337" r:id="rId185"/>
    <p:sldId id="597" r:id="rId186"/>
    <p:sldId id="598" r:id="rId187"/>
    <p:sldId id="599" r:id="rId188"/>
    <p:sldId id="600" r:id="rId189"/>
    <p:sldId id="601" r:id="rId190"/>
    <p:sldId id="602" r:id="rId191"/>
    <p:sldId id="603" r:id="rId192"/>
    <p:sldId id="604" r:id="rId193"/>
    <p:sldId id="605" r:id="rId194"/>
    <p:sldId id="606" r:id="rId19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3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3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3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3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3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3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3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3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1296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8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887E"/>
    <a:srgbClr val="D1300D"/>
    <a:srgbClr val="B9B9B9"/>
    <a:srgbClr val="AA2B15"/>
    <a:srgbClr val="AEB9B1"/>
    <a:srgbClr val="4F6F92"/>
    <a:srgbClr val="F7F7F7"/>
    <a:srgbClr val="0047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Objects="1" showGuides="1">
      <p:cViewPr>
        <p:scale>
          <a:sx n="100" d="100"/>
          <a:sy n="100" d="100"/>
        </p:scale>
        <p:origin x="1836" y="228"/>
      </p:cViewPr>
      <p:guideLst>
        <p:guide orient="horz" pos="1296"/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11" d="100"/>
          <a:sy n="111" d="100"/>
        </p:scale>
        <p:origin x="-309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40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" Target="slides/slide7.xml"/><Relationship Id="rId138" Type="http://schemas.openxmlformats.org/officeDocument/2006/relationships/slide" Target="slides/slide61.xml"/><Relationship Id="rId159" Type="http://schemas.openxmlformats.org/officeDocument/2006/relationships/slide" Target="slides/slide82.xml"/><Relationship Id="rId170" Type="http://schemas.openxmlformats.org/officeDocument/2006/relationships/slide" Target="slides/slide93.xml"/><Relationship Id="rId191" Type="http://schemas.openxmlformats.org/officeDocument/2006/relationships/slide" Target="slides/slide114.xml"/><Relationship Id="rId196" Type="http://schemas.openxmlformats.org/officeDocument/2006/relationships/notesMaster" Target="notesMasters/notesMaster1.xml"/><Relationship Id="rId200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30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Master" Target="slideMasters/slideMaster74.xml"/><Relationship Id="rId79" Type="http://schemas.openxmlformats.org/officeDocument/2006/relationships/slide" Target="slides/slide2.xml"/><Relationship Id="rId102" Type="http://schemas.openxmlformats.org/officeDocument/2006/relationships/slide" Target="slides/slide25.xml"/><Relationship Id="rId123" Type="http://schemas.openxmlformats.org/officeDocument/2006/relationships/slide" Target="slides/slide46.xml"/><Relationship Id="rId128" Type="http://schemas.openxmlformats.org/officeDocument/2006/relationships/slide" Target="slides/slide51.xml"/><Relationship Id="rId144" Type="http://schemas.openxmlformats.org/officeDocument/2006/relationships/slide" Target="slides/slide67.xml"/><Relationship Id="rId14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13.xml"/><Relationship Id="rId95" Type="http://schemas.openxmlformats.org/officeDocument/2006/relationships/slide" Target="slides/slide18.xml"/><Relationship Id="rId160" Type="http://schemas.openxmlformats.org/officeDocument/2006/relationships/slide" Target="slides/slide83.xml"/><Relationship Id="rId165" Type="http://schemas.openxmlformats.org/officeDocument/2006/relationships/slide" Target="slides/slide88.xml"/><Relationship Id="rId181" Type="http://schemas.openxmlformats.org/officeDocument/2006/relationships/slide" Target="slides/slide104.xml"/><Relationship Id="rId186" Type="http://schemas.openxmlformats.org/officeDocument/2006/relationships/slide" Target="slides/slide109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36.xml"/><Relationship Id="rId118" Type="http://schemas.openxmlformats.org/officeDocument/2006/relationships/slide" Target="slides/slide41.xml"/><Relationship Id="rId134" Type="http://schemas.openxmlformats.org/officeDocument/2006/relationships/slide" Target="slides/slide57.xml"/><Relationship Id="rId139" Type="http://schemas.openxmlformats.org/officeDocument/2006/relationships/slide" Target="slides/slide62.xml"/><Relationship Id="rId80" Type="http://schemas.openxmlformats.org/officeDocument/2006/relationships/slide" Target="slides/slide3.xml"/><Relationship Id="rId85" Type="http://schemas.openxmlformats.org/officeDocument/2006/relationships/slide" Target="slides/slide8.xml"/><Relationship Id="rId150" Type="http://schemas.openxmlformats.org/officeDocument/2006/relationships/slide" Target="slides/slide73.xml"/><Relationship Id="rId155" Type="http://schemas.openxmlformats.org/officeDocument/2006/relationships/slide" Target="slides/slide78.xml"/><Relationship Id="rId171" Type="http://schemas.openxmlformats.org/officeDocument/2006/relationships/slide" Target="slides/slide94.xml"/><Relationship Id="rId176" Type="http://schemas.openxmlformats.org/officeDocument/2006/relationships/slide" Target="slides/slide99.xml"/><Relationship Id="rId192" Type="http://schemas.openxmlformats.org/officeDocument/2006/relationships/slide" Target="slides/slide115.xml"/><Relationship Id="rId197" Type="http://schemas.openxmlformats.org/officeDocument/2006/relationships/presProps" Target="pres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26.xml"/><Relationship Id="rId108" Type="http://schemas.openxmlformats.org/officeDocument/2006/relationships/slide" Target="slides/slide31.xml"/><Relationship Id="rId124" Type="http://schemas.openxmlformats.org/officeDocument/2006/relationships/slide" Target="slides/slide47.xml"/><Relationship Id="rId129" Type="http://schemas.openxmlformats.org/officeDocument/2006/relationships/slide" Target="slides/slide52.xml"/><Relationship Id="rId54" Type="http://schemas.openxmlformats.org/officeDocument/2006/relationships/slideMaster" Target="slideMasters/slideMaster54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91" Type="http://schemas.openxmlformats.org/officeDocument/2006/relationships/slide" Target="slides/slide14.xml"/><Relationship Id="rId96" Type="http://schemas.openxmlformats.org/officeDocument/2006/relationships/slide" Target="slides/slide19.xml"/><Relationship Id="rId140" Type="http://schemas.openxmlformats.org/officeDocument/2006/relationships/slide" Target="slides/slide63.xml"/><Relationship Id="rId145" Type="http://schemas.openxmlformats.org/officeDocument/2006/relationships/slide" Target="slides/slide68.xml"/><Relationship Id="rId161" Type="http://schemas.openxmlformats.org/officeDocument/2006/relationships/slide" Target="slides/slide84.xml"/><Relationship Id="rId166" Type="http://schemas.openxmlformats.org/officeDocument/2006/relationships/slide" Target="slides/slide89.xml"/><Relationship Id="rId182" Type="http://schemas.openxmlformats.org/officeDocument/2006/relationships/slide" Target="slides/slide105.xml"/><Relationship Id="rId187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37.xml"/><Relationship Id="rId119" Type="http://schemas.openxmlformats.org/officeDocument/2006/relationships/slide" Target="slides/slide42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" Target="slides/slide4.xml"/><Relationship Id="rId86" Type="http://schemas.openxmlformats.org/officeDocument/2006/relationships/slide" Target="slides/slide9.xml"/><Relationship Id="rId130" Type="http://schemas.openxmlformats.org/officeDocument/2006/relationships/slide" Target="slides/slide53.xml"/><Relationship Id="rId135" Type="http://schemas.openxmlformats.org/officeDocument/2006/relationships/slide" Target="slides/slide58.xml"/><Relationship Id="rId151" Type="http://schemas.openxmlformats.org/officeDocument/2006/relationships/slide" Target="slides/slide74.xml"/><Relationship Id="rId156" Type="http://schemas.openxmlformats.org/officeDocument/2006/relationships/slide" Target="slides/slide79.xml"/><Relationship Id="rId177" Type="http://schemas.openxmlformats.org/officeDocument/2006/relationships/slide" Target="slides/slide100.xml"/><Relationship Id="rId198" Type="http://schemas.openxmlformats.org/officeDocument/2006/relationships/viewProps" Target="viewProps.xml"/><Relationship Id="rId172" Type="http://schemas.openxmlformats.org/officeDocument/2006/relationships/slide" Target="slides/slide95.xml"/><Relationship Id="rId193" Type="http://schemas.openxmlformats.org/officeDocument/2006/relationships/slide" Target="slides/slide116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32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" Target="slides/slide20.xml"/><Relationship Id="rId104" Type="http://schemas.openxmlformats.org/officeDocument/2006/relationships/slide" Target="slides/slide27.xml"/><Relationship Id="rId120" Type="http://schemas.openxmlformats.org/officeDocument/2006/relationships/slide" Target="slides/slide43.xml"/><Relationship Id="rId125" Type="http://schemas.openxmlformats.org/officeDocument/2006/relationships/slide" Target="slides/slide48.xml"/><Relationship Id="rId141" Type="http://schemas.openxmlformats.org/officeDocument/2006/relationships/slide" Target="slides/slide64.xml"/><Relationship Id="rId146" Type="http://schemas.openxmlformats.org/officeDocument/2006/relationships/slide" Target="slides/slide69.xml"/><Relationship Id="rId167" Type="http://schemas.openxmlformats.org/officeDocument/2006/relationships/slide" Target="slides/slide90.xml"/><Relationship Id="rId188" Type="http://schemas.openxmlformats.org/officeDocument/2006/relationships/slide" Target="slides/slide111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15.xml"/><Relationship Id="rId162" Type="http://schemas.openxmlformats.org/officeDocument/2006/relationships/slide" Target="slides/slide85.xml"/><Relationship Id="rId183" Type="http://schemas.openxmlformats.org/officeDocument/2006/relationships/slide" Target="slides/slide10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10.xml"/><Relationship Id="rId110" Type="http://schemas.openxmlformats.org/officeDocument/2006/relationships/slide" Target="slides/slide33.xml"/><Relationship Id="rId115" Type="http://schemas.openxmlformats.org/officeDocument/2006/relationships/slide" Target="slides/slide38.xml"/><Relationship Id="rId131" Type="http://schemas.openxmlformats.org/officeDocument/2006/relationships/slide" Target="slides/slide54.xml"/><Relationship Id="rId136" Type="http://schemas.openxmlformats.org/officeDocument/2006/relationships/slide" Target="slides/slide59.xml"/><Relationship Id="rId157" Type="http://schemas.openxmlformats.org/officeDocument/2006/relationships/slide" Target="slides/slide80.xml"/><Relationship Id="rId178" Type="http://schemas.openxmlformats.org/officeDocument/2006/relationships/slide" Target="slides/slide101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5.xml"/><Relationship Id="rId152" Type="http://schemas.openxmlformats.org/officeDocument/2006/relationships/slide" Target="slides/slide75.xml"/><Relationship Id="rId173" Type="http://schemas.openxmlformats.org/officeDocument/2006/relationships/slide" Target="slides/slide96.xml"/><Relationship Id="rId194" Type="http://schemas.openxmlformats.org/officeDocument/2006/relationships/slide" Target="slides/slide117.xml"/><Relationship Id="rId199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" Target="slides/slide23.xml"/><Relationship Id="rId105" Type="http://schemas.openxmlformats.org/officeDocument/2006/relationships/slide" Target="slides/slide28.xml"/><Relationship Id="rId126" Type="http://schemas.openxmlformats.org/officeDocument/2006/relationships/slide" Target="slides/slide49.xml"/><Relationship Id="rId147" Type="http://schemas.openxmlformats.org/officeDocument/2006/relationships/slide" Target="slides/slide70.xml"/><Relationship Id="rId168" Type="http://schemas.openxmlformats.org/officeDocument/2006/relationships/slide" Target="slides/slide91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" Target="slides/slide16.xml"/><Relationship Id="rId98" Type="http://schemas.openxmlformats.org/officeDocument/2006/relationships/slide" Target="slides/slide21.xml"/><Relationship Id="rId121" Type="http://schemas.openxmlformats.org/officeDocument/2006/relationships/slide" Target="slides/slide44.xml"/><Relationship Id="rId142" Type="http://schemas.openxmlformats.org/officeDocument/2006/relationships/slide" Target="slides/slide65.xml"/><Relationship Id="rId163" Type="http://schemas.openxmlformats.org/officeDocument/2006/relationships/slide" Target="slides/slide86.xml"/><Relationship Id="rId184" Type="http://schemas.openxmlformats.org/officeDocument/2006/relationships/slide" Target="slides/slide107.xml"/><Relationship Id="rId189" Type="http://schemas.openxmlformats.org/officeDocument/2006/relationships/slide" Target="slides/slide112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" Target="slides/slide39.xml"/><Relationship Id="rId137" Type="http://schemas.openxmlformats.org/officeDocument/2006/relationships/slide" Target="slides/slide60.xml"/><Relationship Id="rId158" Type="http://schemas.openxmlformats.org/officeDocument/2006/relationships/slide" Target="slides/slide8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" Target="slides/slide6.xml"/><Relationship Id="rId88" Type="http://schemas.openxmlformats.org/officeDocument/2006/relationships/slide" Target="slides/slide11.xml"/><Relationship Id="rId111" Type="http://schemas.openxmlformats.org/officeDocument/2006/relationships/slide" Target="slides/slide34.xml"/><Relationship Id="rId132" Type="http://schemas.openxmlformats.org/officeDocument/2006/relationships/slide" Target="slides/slide55.xml"/><Relationship Id="rId153" Type="http://schemas.openxmlformats.org/officeDocument/2006/relationships/slide" Target="slides/slide76.xml"/><Relationship Id="rId174" Type="http://schemas.openxmlformats.org/officeDocument/2006/relationships/slide" Target="slides/slide97.xml"/><Relationship Id="rId179" Type="http://schemas.openxmlformats.org/officeDocument/2006/relationships/slide" Target="slides/slide102.xml"/><Relationship Id="rId195" Type="http://schemas.openxmlformats.org/officeDocument/2006/relationships/slide" Target="slides/slide118.xml"/><Relationship Id="rId190" Type="http://schemas.openxmlformats.org/officeDocument/2006/relationships/slide" Target="slides/slide113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29.xml"/><Relationship Id="rId127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" Target="slides/slide1.xml"/><Relationship Id="rId94" Type="http://schemas.openxmlformats.org/officeDocument/2006/relationships/slide" Target="slides/slide17.xml"/><Relationship Id="rId99" Type="http://schemas.openxmlformats.org/officeDocument/2006/relationships/slide" Target="slides/slide22.xml"/><Relationship Id="rId101" Type="http://schemas.openxmlformats.org/officeDocument/2006/relationships/slide" Target="slides/slide24.xml"/><Relationship Id="rId122" Type="http://schemas.openxmlformats.org/officeDocument/2006/relationships/slide" Target="slides/slide45.xml"/><Relationship Id="rId143" Type="http://schemas.openxmlformats.org/officeDocument/2006/relationships/slide" Target="slides/slide66.xml"/><Relationship Id="rId148" Type="http://schemas.openxmlformats.org/officeDocument/2006/relationships/slide" Target="slides/slide71.xml"/><Relationship Id="rId164" Type="http://schemas.openxmlformats.org/officeDocument/2006/relationships/slide" Target="slides/slide87.xml"/><Relationship Id="rId169" Type="http://schemas.openxmlformats.org/officeDocument/2006/relationships/slide" Target="slides/slide92.xml"/><Relationship Id="rId185" Type="http://schemas.openxmlformats.org/officeDocument/2006/relationships/slide" Target="slides/slide10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03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" Target="slides/slide12.xml"/><Relationship Id="rId112" Type="http://schemas.openxmlformats.org/officeDocument/2006/relationships/slide" Target="slides/slide35.xml"/><Relationship Id="rId133" Type="http://schemas.openxmlformats.org/officeDocument/2006/relationships/slide" Target="slides/slide56.xml"/><Relationship Id="rId154" Type="http://schemas.openxmlformats.org/officeDocument/2006/relationships/slide" Target="slides/slide77.xml"/><Relationship Id="rId175" Type="http://schemas.openxmlformats.org/officeDocument/2006/relationships/slide" Target="slides/slide9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9.xml"/><Relationship Id="rId13" Type="http://schemas.openxmlformats.org/officeDocument/2006/relationships/slide" Target="slides/slide112.xml"/><Relationship Id="rId3" Type="http://schemas.openxmlformats.org/officeDocument/2006/relationships/slide" Target="slides/slide15.xml"/><Relationship Id="rId7" Type="http://schemas.openxmlformats.org/officeDocument/2006/relationships/slide" Target="slides/slide29.xml"/><Relationship Id="rId12" Type="http://schemas.openxmlformats.org/officeDocument/2006/relationships/slide" Target="slides/slide111.xml"/><Relationship Id="rId2" Type="http://schemas.openxmlformats.org/officeDocument/2006/relationships/slide" Target="slides/slide8.xml"/><Relationship Id="rId1" Type="http://schemas.openxmlformats.org/officeDocument/2006/relationships/slide" Target="slides/slide4.xml"/><Relationship Id="rId6" Type="http://schemas.openxmlformats.org/officeDocument/2006/relationships/slide" Target="slides/slide28.xml"/><Relationship Id="rId11" Type="http://schemas.openxmlformats.org/officeDocument/2006/relationships/slide" Target="slides/slide99.xml"/><Relationship Id="rId5" Type="http://schemas.openxmlformats.org/officeDocument/2006/relationships/slide" Target="slides/slide21.xml"/><Relationship Id="rId10" Type="http://schemas.openxmlformats.org/officeDocument/2006/relationships/slide" Target="slides/slide60.xml"/><Relationship Id="rId4" Type="http://schemas.openxmlformats.org/officeDocument/2006/relationships/slide" Target="slides/slide19.xml"/><Relationship Id="rId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61A264-F5AC-4B21-A8EB-A9E95E33F5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575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84" charset="-128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84" charset="-128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84" charset="-128"/>
        <a:cs typeface="ヒラギノ角ゴ Pro W3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84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84" charset="-128"/>
        <a:cs typeface="ヒラギノ角ゴ Pro W3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683A21DC-BAC4-4703-BB35-C3BE3167CF07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8023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9A3AE402-4BEB-473E-9C6E-F710CB614014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061629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71299870-FC9A-461F-B209-49F06E9F8F99}" type="slidenum">
              <a:rPr lang="en-US" sz="1200"/>
              <a:pPr/>
              <a:t>103</a:t>
            </a:fld>
            <a:endParaRPr lang="en-US" sz="120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302862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104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29.13b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seedless vascular plant diversity (part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2: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monilophytes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773115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105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29.13ba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seedless vascular plant diversity (part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2a: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monilophytes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748964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106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29.13bb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seedless vascular plant diversity (part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2b: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monilophytes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024289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107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29.13bc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seedless vascular plant diversity (part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2c: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monilophytes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555297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681D3703-B95D-4763-B3D9-20758EBD9BE6}" type="slidenum">
              <a:rPr lang="en-US" sz="1200"/>
              <a:pPr/>
              <a:t>108</a:t>
            </a:fld>
            <a:endParaRPr lang="en-US" sz="120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177996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109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29.14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Artist’s conception of a Carboniferous forest based on fossil evidence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179610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110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29.</a:t>
            </a:r>
            <a:r>
              <a:rPr lang="en-US" dirty="0" smtClean="0">
                <a:latin typeface="Times New Roman"/>
                <a:cs typeface="Times New Roman"/>
              </a:rPr>
              <a:t>UN06a Skills exercise: making bar graphs and interpreting the data (part 1)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169515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111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29.</a:t>
            </a:r>
            <a:r>
              <a:rPr lang="en-US" dirty="0" smtClean="0">
                <a:latin typeface="Times New Roman"/>
                <a:cs typeface="Times New Roman"/>
              </a:rPr>
              <a:t>UN06b Skills exercise: making bar graphs and interpreting the data (part 2)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212779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112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29.</a:t>
            </a:r>
            <a:r>
              <a:rPr lang="en-US" dirty="0" smtClean="0">
                <a:latin typeface="Times New Roman"/>
                <a:cs typeface="Times New Roman"/>
              </a:rPr>
              <a:t>UN08 Summary of key concepts: traits of land plants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7869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29.2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Three possible “plant” kingdoms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262175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113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29.</a:t>
            </a:r>
            <a:r>
              <a:rPr lang="en-US" dirty="0" smtClean="0">
                <a:latin typeface="Times New Roman"/>
                <a:cs typeface="Times New Roman"/>
              </a:rPr>
              <a:t>UN08a </a:t>
            </a:r>
            <a:r>
              <a:rPr lang="en-US" dirty="0">
                <a:latin typeface="Times New Roman"/>
                <a:cs typeface="Times New Roman"/>
              </a:rPr>
              <a:t>Summary of key concepts: traits of land </a:t>
            </a:r>
            <a:r>
              <a:rPr lang="en-US" dirty="0" smtClean="0">
                <a:latin typeface="Times New Roman"/>
                <a:cs typeface="Times New Roman"/>
              </a:rPr>
              <a:t>plants (part 1: alternation of generations)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461693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114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29.</a:t>
            </a:r>
            <a:r>
              <a:rPr lang="en-US" dirty="0" smtClean="0">
                <a:latin typeface="Times New Roman"/>
                <a:cs typeface="Times New Roman"/>
              </a:rPr>
              <a:t>UN08b </a:t>
            </a:r>
            <a:r>
              <a:rPr lang="en-US" dirty="0">
                <a:latin typeface="Times New Roman"/>
                <a:cs typeface="Times New Roman"/>
              </a:rPr>
              <a:t>Summary of key concepts: traits of land plants (part </a:t>
            </a:r>
            <a:r>
              <a:rPr lang="en-US" dirty="0" smtClean="0">
                <a:latin typeface="Times New Roman"/>
                <a:cs typeface="Times New Roman"/>
              </a:rPr>
              <a:t>2: apical meristems)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162607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115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29.</a:t>
            </a:r>
            <a:r>
              <a:rPr lang="en-US" dirty="0" smtClean="0">
                <a:latin typeface="Times New Roman"/>
                <a:cs typeface="Times New Roman"/>
              </a:rPr>
              <a:t>UN08c </a:t>
            </a:r>
            <a:r>
              <a:rPr lang="en-US" dirty="0">
                <a:latin typeface="Times New Roman"/>
                <a:cs typeface="Times New Roman"/>
              </a:rPr>
              <a:t>Summary of key concepts: traits of land plants (part </a:t>
            </a:r>
            <a:r>
              <a:rPr lang="en-US" dirty="0" smtClean="0">
                <a:latin typeface="Times New Roman"/>
                <a:cs typeface="Times New Roman"/>
              </a:rPr>
              <a:t>3: multicellular </a:t>
            </a:r>
            <a:r>
              <a:rPr lang="en-US" dirty="0" err="1" smtClean="0">
                <a:latin typeface="Times New Roman"/>
                <a:cs typeface="Times New Roman"/>
              </a:rPr>
              <a:t>gametangia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856777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116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29.</a:t>
            </a:r>
            <a:r>
              <a:rPr lang="en-US" dirty="0" smtClean="0">
                <a:latin typeface="Times New Roman"/>
                <a:cs typeface="Times New Roman"/>
              </a:rPr>
              <a:t>UN08d </a:t>
            </a:r>
            <a:r>
              <a:rPr lang="en-US" dirty="0">
                <a:latin typeface="Times New Roman"/>
                <a:cs typeface="Times New Roman"/>
              </a:rPr>
              <a:t>Summary of key concepts: traits of land plants (part </a:t>
            </a:r>
            <a:r>
              <a:rPr lang="en-US" dirty="0" smtClean="0">
                <a:latin typeface="Times New Roman"/>
                <a:cs typeface="Times New Roman"/>
              </a:rPr>
              <a:t>4: walled spores in sporangia)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491480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117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29.</a:t>
            </a:r>
            <a:r>
              <a:rPr lang="en-US" dirty="0" smtClean="0">
                <a:latin typeface="Times New Roman"/>
                <a:cs typeface="Times New Roman"/>
              </a:rPr>
              <a:t>UN09 Test your understanding, question 8 (nitrogen fixation)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691676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118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29.</a:t>
            </a:r>
            <a:r>
              <a:rPr lang="en-US" dirty="0" smtClean="0">
                <a:latin typeface="Times New Roman"/>
                <a:cs typeface="Times New Roman"/>
              </a:rPr>
              <a:t>UN10 </a:t>
            </a:r>
            <a:r>
              <a:rPr lang="en-US" dirty="0">
                <a:latin typeface="Times New Roman"/>
                <a:cs typeface="Times New Roman"/>
              </a:rPr>
              <a:t>Test your understanding, question </a:t>
            </a:r>
            <a:r>
              <a:rPr lang="en-US" dirty="0" smtClean="0">
                <a:latin typeface="Times New Roman"/>
                <a:cs typeface="Times New Roman"/>
              </a:rPr>
              <a:t>10 (horsetail stomata)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1489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DAA084FF-05E2-468C-A28D-9CF669D28415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8667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8E3F492D-E32C-45D2-A81B-696F90B95C77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0111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29.3a Exploring derived traits of land plants (part 1: alternation of generations)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4162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E19C4BB7-6F27-4793-80F8-4E0871CCF25B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549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29.3b </a:t>
            </a:r>
            <a:r>
              <a:rPr lang="en-US" dirty="0">
                <a:latin typeface="Times New Roman"/>
                <a:cs typeface="Times New Roman"/>
              </a:rPr>
              <a:t>Exploring derived traits of land plants (</a:t>
            </a:r>
            <a:r>
              <a:rPr lang="en-US" dirty="0" smtClean="0">
                <a:latin typeface="Times New Roman"/>
                <a:cs typeface="Times New Roman"/>
              </a:rPr>
              <a:t>part 2: multicellular, dependent embryos)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4772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29.3ba </a:t>
            </a:r>
            <a:r>
              <a:rPr lang="en-US" dirty="0">
                <a:latin typeface="Times New Roman"/>
                <a:cs typeface="Times New Roman"/>
              </a:rPr>
              <a:t>Exploring derived traits of land plants (part </a:t>
            </a:r>
            <a:r>
              <a:rPr lang="en-US" dirty="0" smtClean="0">
                <a:latin typeface="Times New Roman"/>
                <a:cs typeface="Times New Roman"/>
              </a:rPr>
              <a:t>2a: </a:t>
            </a:r>
            <a:r>
              <a:rPr lang="en-US" dirty="0">
                <a:latin typeface="Times New Roman"/>
                <a:cs typeface="Times New Roman"/>
              </a:rPr>
              <a:t>multicellular, dependent embryos)</a:t>
            </a:r>
          </a:p>
        </p:txBody>
      </p:sp>
    </p:spTree>
    <p:extLst>
      <p:ext uri="{BB962C8B-B14F-4D97-AF65-F5344CB8AC3E}">
        <p14:creationId xmlns:p14="http://schemas.microsoft.com/office/powerpoint/2010/main" val="818524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29.3bb </a:t>
            </a:r>
            <a:r>
              <a:rPr lang="en-US" dirty="0">
                <a:latin typeface="Times New Roman"/>
                <a:cs typeface="Times New Roman"/>
              </a:rPr>
              <a:t>Exploring derived traits of land plants (part </a:t>
            </a:r>
            <a:r>
              <a:rPr lang="en-US" dirty="0" smtClean="0">
                <a:latin typeface="Times New Roman"/>
                <a:cs typeface="Times New Roman"/>
              </a:rPr>
              <a:t>2b: </a:t>
            </a:r>
            <a:r>
              <a:rPr lang="en-US" dirty="0">
                <a:latin typeface="Times New Roman"/>
                <a:cs typeface="Times New Roman"/>
              </a:rPr>
              <a:t>multicellular, dependent embryos)</a:t>
            </a:r>
          </a:p>
        </p:txBody>
      </p:sp>
    </p:spTree>
    <p:extLst>
      <p:ext uri="{BB962C8B-B14F-4D97-AF65-F5344CB8AC3E}">
        <p14:creationId xmlns:p14="http://schemas.microsoft.com/office/powerpoint/2010/main" val="536379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06B4BD07-5759-4B34-B779-1DFF1FAAB1F0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0036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78EFD680-F562-4A76-BF94-8F8D3F852AC4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7375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29.3c </a:t>
            </a:r>
            <a:r>
              <a:rPr lang="en-US" dirty="0">
                <a:latin typeface="Times New Roman"/>
                <a:cs typeface="Times New Roman"/>
              </a:rPr>
              <a:t>Exploring derived traits of land plants (part 3</a:t>
            </a:r>
            <a:r>
              <a:rPr lang="en-US" dirty="0" smtClean="0">
                <a:latin typeface="Times New Roman"/>
                <a:cs typeface="Times New Roman"/>
              </a:rPr>
              <a:t>: walled spores produced in sporangia)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0874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29.3ca </a:t>
            </a:r>
            <a:r>
              <a:rPr lang="en-US" dirty="0">
                <a:latin typeface="Times New Roman"/>
                <a:cs typeface="Times New Roman"/>
              </a:rPr>
              <a:t>Exploring derived traits of land plants (part </a:t>
            </a:r>
            <a:r>
              <a:rPr lang="en-US" dirty="0" smtClean="0">
                <a:latin typeface="Times New Roman"/>
                <a:cs typeface="Times New Roman"/>
              </a:rPr>
              <a:t>3a: </a:t>
            </a:r>
            <a:r>
              <a:rPr lang="en-US" dirty="0">
                <a:latin typeface="Times New Roman"/>
                <a:cs typeface="Times New Roman"/>
              </a:rPr>
              <a:t>walled spores produced in sporangia)</a:t>
            </a:r>
          </a:p>
        </p:txBody>
      </p:sp>
    </p:spTree>
    <p:extLst>
      <p:ext uri="{BB962C8B-B14F-4D97-AF65-F5344CB8AC3E}">
        <p14:creationId xmlns:p14="http://schemas.microsoft.com/office/powerpoint/2010/main" val="994352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29.3cb </a:t>
            </a:r>
            <a:r>
              <a:rPr lang="en-US" dirty="0">
                <a:latin typeface="Times New Roman"/>
                <a:cs typeface="Times New Roman"/>
              </a:rPr>
              <a:t>Exploring derived traits of land plants (part </a:t>
            </a:r>
            <a:r>
              <a:rPr lang="en-US" dirty="0" smtClean="0">
                <a:latin typeface="Times New Roman"/>
                <a:cs typeface="Times New Roman"/>
              </a:rPr>
              <a:t>3b: </a:t>
            </a:r>
            <a:r>
              <a:rPr lang="en-US" dirty="0">
                <a:latin typeface="Times New Roman"/>
                <a:cs typeface="Times New Roman"/>
              </a:rPr>
              <a:t>walled spores produced in sporangia)</a:t>
            </a:r>
          </a:p>
        </p:txBody>
      </p:sp>
    </p:spTree>
    <p:extLst>
      <p:ext uri="{BB962C8B-B14F-4D97-AF65-F5344CB8AC3E}">
        <p14:creationId xmlns:p14="http://schemas.microsoft.com/office/powerpoint/2010/main" val="494035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E6671B77-45E2-4216-93CF-A280E7E80381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9051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29.3d </a:t>
            </a:r>
            <a:r>
              <a:rPr lang="en-US" dirty="0">
                <a:latin typeface="Times New Roman"/>
                <a:cs typeface="Times New Roman"/>
              </a:rPr>
              <a:t>Exploring derived traits of land plants (part </a:t>
            </a:r>
            <a:r>
              <a:rPr lang="en-US" dirty="0" smtClean="0">
                <a:latin typeface="Times New Roman"/>
                <a:cs typeface="Times New Roman"/>
              </a:rPr>
              <a:t>4: multicellular </a:t>
            </a:r>
            <a:r>
              <a:rPr lang="en-US" dirty="0" err="1" smtClean="0">
                <a:latin typeface="Times New Roman"/>
                <a:cs typeface="Times New Roman"/>
              </a:rPr>
              <a:t>gametangia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58215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29.3da </a:t>
            </a:r>
            <a:r>
              <a:rPr lang="en-US" dirty="0">
                <a:latin typeface="Times New Roman"/>
                <a:cs typeface="Times New Roman"/>
              </a:rPr>
              <a:t>Exploring derived traits of land plants (part </a:t>
            </a:r>
            <a:r>
              <a:rPr lang="en-US" dirty="0" smtClean="0">
                <a:latin typeface="Times New Roman"/>
                <a:cs typeface="Times New Roman"/>
              </a:rPr>
              <a:t>4a: </a:t>
            </a:r>
            <a:r>
              <a:rPr lang="en-US" dirty="0">
                <a:latin typeface="Times New Roman"/>
                <a:cs typeface="Times New Roman"/>
              </a:rPr>
              <a:t>multicellular </a:t>
            </a:r>
            <a:r>
              <a:rPr lang="en-US" dirty="0" err="1">
                <a:latin typeface="Times New Roman"/>
                <a:cs typeface="Times New Roman"/>
              </a:rPr>
              <a:t>gametangia</a:t>
            </a:r>
            <a:r>
              <a:rPr lang="en-US" dirty="0">
                <a:latin typeface="Times New Roman"/>
                <a:cs typeface="Times New Roman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793584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264CB7E3-20BA-48E9-A737-2F8E804EDF67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02772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29.3e </a:t>
            </a:r>
            <a:r>
              <a:rPr lang="en-US" dirty="0">
                <a:latin typeface="Times New Roman"/>
                <a:cs typeface="Times New Roman"/>
              </a:rPr>
              <a:t>Exploring derived traits of land plants (part </a:t>
            </a:r>
            <a:r>
              <a:rPr lang="en-US" dirty="0" smtClean="0">
                <a:latin typeface="Times New Roman"/>
                <a:cs typeface="Times New Roman"/>
              </a:rPr>
              <a:t>5: apical meristems)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29030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29.3ea </a:t>
            </a:r>
            <a:r>
              <a:rPr lang="en-US" dirty="0">
                <a:latin typeface="Times New Roman"/>
                <a:cs typeface="Times New Roman"/>
              </a:rPr>
              <a:t>Exploring derived traits of land plants (part </a:t>
            </a:r>
            <a:r>
              <a:rPr lang="en-US" dirty="0" smtClean="0">
                <a:latin typeface="Times New Roman"/>
                <a:cs typeface="Times New Roman"/>
              </a:rPr>
              <a:t>5a: </a:t>
            </a:r>
            <a:r>
              <a:rPr lang="en-US" dirty="0">
                <a:latin typeface="Times New Roman"/>
                <a:cs typeface="Times New Roman"/>
              </a:rPr>
              <a:t>apical meristems)</a:t>
            </a:r>
          </a:p>
        </p:txBody>
      </p:sp>
    </p:spTree>
    <p:extLst>
      <p:ext uri="{BB962C8B-B14F-4D97-AF65-F5344CB8AC3E}">
        <p14:creationId xmlns:p14="http://schemas.microsoft.com/office/powerpoint/2010/main" val="27578960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29.3eb </a:t>
            </a:r>
            <a:r>
              <a:rPr lang="en-US" dirty="0">
                <a:latin typeface="Times New Roman"/>
                <a:cs typeface="Times New Roman"/>
              </a:rPr>
              <a:t>Exploring derived traits of land plants (part </a:t>
            </a:r>
            <a:r>
              <a:rPr lang="en-US" dirty="0" smtClean="0">
                <a:latin typeface="Times New Roman"/>
                <a:cs typeface="Times New Roman"/>
              </a:rPr>
              <a:t>5b: </a:t>
            </a:r>
            <a:r>
              <a:rPr lang="en-US" dirty="0">
                <a:latin typeface="Times New Roman"/>
                <a:cs typeface="Times New Roman"/>
              </a:rPr>
              <a:t>apical meristems)</a:t>
            </a:r>
          </a:p>
        </p:txBody>
      </p:sp>
    </p:spTree>
    <p:extLst>
      <p:ext uri="{BB962C8B-B14F-4D97-AF65-F5344CB8AC3E}">
        <p14:creationId xmlns:p14="http://schemas.microsoft.com/office/powerpoint/2010/main" val="184960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29.1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How did plants change the world?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73518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B4E71CA0-B439-4252-879E-437FE2AFF119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59977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4B390571-E2C8-4249-8D31-73160AECC99E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19185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29.4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Ancient plant spores and tissue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42266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29.4a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Ancient plant spores and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tissue (part 1: spores)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253954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29.4b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Ancient plant spores and tissue (part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2: tissue)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51435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BA49D584-4143-4F9F-9DC7-E1D289F9CD70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00687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29.UN02 In-text figure, </a:t>
            </a:r>
            <a:r>
              <a:rPr lang="en-US" i="1" dirty="0" err="1" smtClean="0">
                <a:latin typeface="Times New Roman"/>
                <a:cs typeface="Times New Roman"/>
              </a:rPr>
              <a:t>Cooksonia</a:t>
            </a:r>
            <a:r>
              <a:rPr lang="en-US" dirty="0" smtClean="0">
                <a:latin typeface="Times New Roman"/>
                <a:cs typeface="Times New Roman"/>
              </a:rPr>
              <a:t> sporangium fossil, p. 616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06628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558140C6-E19F-4186-9486-B76EEEC4A8D7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84181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Table 29.1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Ten phyla of extant plants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41356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40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29.5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Highlights of plant evolution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5241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29.1a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How did plants change the world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? (part 1: fern)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46417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41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29.5a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Highlights of plant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evolution (part 1: tree)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42909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42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29.5b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Highlights of plant evolution (part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2: art)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75127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DD8CC1D9-4AAD-452F-829F-DD1509D5737D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22980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40DE965A-BA90-4531-8B22-A59894E5076E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90527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C83A26D6-D6CC-414B-9593-288D33580EF6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3729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CE3FF41D-B0CD-466F-8B99-C58A5E86B591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36868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47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29.</a:t>
            </a:r>
            <a:r>
              <a:rPr lang="en-US" dirty="0" smtClean="0">
                <a:latin typeface="Times New Roman"/>
                <a:cs typeface="Times New Roman"/>
              </a:rPr>
              <a:t>UN03 In-text figure, nonvascular mini-tree, p. 618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97067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89099E8F-5A0F-4AFC-879D-6F62B04410B0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22689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49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29.6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The life cycle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of a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moss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96004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29.6a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The life cycle of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a moss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(part 1: LM)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4124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CC2E8C90-F007-4F75-A83C-E1E74493742A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8216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29.6b-1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The life cycle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of a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moss (part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2: step 1)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00462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29.6b</a:t>
            </a:r>
            <a:r>
              <a:rPr lang="en-US" dirty="0" smtClean="0">
                <a:latin typeface="Times New Roman"/>
                <a:cs typeface="Times New Roman"/>
              </a:rPr>
              <a:t>-2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The life cycle of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a moss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(part 2: step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2)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57218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29.6b</a:t>
            </a:r>
            <a:r>
              <a:rPr lang="en-US" dirty="0" smtClean="0">
                <a:latin typeface="Times New Roman"/>
                <a:cs typeface="Times New Roman"/>
              </a:rPr>
              <a:t>-3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The life cycle of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a moss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(part 2: step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3)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975489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29.6b</a:t>
            </a:r>
            <a:r>
              <a:rPr lang="en-US" dirty="0" smtClean="0">
                <a:latin typeface="Times New Roman"/>
                <a:cs typeface="Times New Roman"/>
              </a:rPr>
              <a:t>-4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The life cycle of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a moss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(part 2: step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4)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88234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29.6c-</a:t>
            </a:r>
            <a:r>
              <a:rPr lang="en-US" dirty="0">
                <a:latin typeface="Times New Roman"/>
                <a:cs typeface="Times New Roman"/>
              </a:rPr>
              <a:t>1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The life cycle of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a moss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(part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3: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step 1)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59433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29.6c</a:t>
            </a:r>
            <a:r>
              <a:rPr lang="en-US" dirty="0" smtClean="0">
                <a:latin typeface="Times New Roman"/>
                <a:cs typeface="Times New Roman"/>
              </a:rPr>
              <a:t>-2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The life cycle of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a moss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(part 3: step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2)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08194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29.6c</a:t>
            </a:r>
            <a:r>
              <a:rPr lang="en-US" dirty="0" smtClean="0">
                <a:latin typeface="Times New Roman"/>
                <a:cs typeface="Times New Roman"/>
              </a:rPr>
              <a:t>-3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The life cycle of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a moss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(part 3: step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3)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57877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ACC04C0B-C6E5-4D33-968F-59350A2D6824}" type="slidenum">
              <a:rPr lang="en-US" sz="1200"/>
              <a:pPr/>
              <a:t>59</a:t>
            </a:fld>
            <a:endParaRPr lang="en-US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95264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29.</a:t>
            </a:r>
            <a:r>
              <a:rPr lang="en-US" dirty="0" smtClean="0">
                <a:latin typeface="Times New Roman"/>
                <a:cs typeface="Times New Roman"/>
              </a:rPr>
              <a:t>UN04 In-text figure, brood bodies, p. 621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32931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E7F3CA42-746A-4598-BDD2-8240B2FC40E6}" type="slidenum">
              <a:rPr lang="en-US" sz="1200"/>
              <a:pPr/>
              <a:t>61</a:t>
            </a:fld>
            <a:endParaRPr 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7160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1AEDBBAC-E9D3-4306-AD43-809EE3CCA9A1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14710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29.7a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bryophyte diversity (part 1: liverworts)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4047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29.7aa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bryophyte diversity (part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1a: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liverworts)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96487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29.7ab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bryophyte diversity (part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1b: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liverworts)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362314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29.7ac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bryophyte diversity (part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1c: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liverworts)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85063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29.7b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bryophyte diversity (part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2: hornworts)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37138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29.7c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bryophyte diversity (part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3: mosses)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898862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7BA0CB50-22FF-4667-8169-D3B2FBACB2C7}" type="slidenum">
              <a:rPr lang="en-US" sz="1200"/>
              <a:pPr/>
              <a:t>68</a:t>
            </a:fld>
            <a:endParaRPr lang="en-US" sz="12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254618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29.8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Inquiry: Can bryophytes reduce the rate at which key nutrients are lost from soils?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226253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AC389CB7-BEEE-4BBD-BCDB-EFCBF9B46E01}" type="slidenum">
              <a:rPr lang="en-US" sz="1200"/>
              <a:pPr/>
              <a:t>70</a:t>
            </a:fld>
            <a:endParaRPr lang="en-US" sz="12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93766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29.9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Sphagnum,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or peat moss: a bryophyte with economic, ecological, and archaeological significance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7420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29.UN01 In-text figure, rings of cellulose-synthesizing proteins, p. 613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363417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29.9a 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Sphagnum,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or peat moss: a bryophyte with economic, ecological, and archaeological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significance (part 1: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peatland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239192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29.9b 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Sphagnum,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or peat moss: a bryophyte with economic, ecological, and archaeological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significance (part 2: “Tolland Man”)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9763596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2C04D763-727D-49D4-9F9D-36047361C72E}" type="slidenum">
              <a:rPr lang="en-US" sz="1200"/>
              <a:pPr/>
              <a:t>74</a:t>
            </a:fld>
            <a:endParaRPr lang="en-US" sz="120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040274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77A6FC47-9EC5-44AE-BC6D-DA61FF762338}" type="slidenum">
              <a:rPr lang="en-US" sz="1200"/>
              <a:pPr/>
              <a:t>75</a:t>
            </a:fld>
            <a:endParaRPr lang="en-US" sz="120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231043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29.</a:t>
            </a:r>
            <a:r>
              <a:rPr lang="en-US" dirty="0" smtClean="0">
                <a:latin typeface="Times New Roman"/>
                <a:cs typeface="Times New Roman"/>
              </a:rPr>
              <a:t>UN05 In-text figure, seedless vascular mini-tree, p. 622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447205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639DC322-19B6-4C12-BFA2-FE229612C8EF}" type="slidenum">
              <a:rPr lang="en-US" sz="1200"/>
              <a:pPr/>
              <a:t>77</a:t>
            </a:fld>
            <a:endParaRPr lang="en-US" sz="120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95024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29.10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Sphorophytes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of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Aglaophyton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major,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an ancient relative of living vascular plants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622519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29.10a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Sphorophytes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of </a:t>
            </a:r>
            <a:r>
              <a:rPr lang="en-US" i="1" dirty="0" err="1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Aglaophyton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major,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an ancient relative of living vascular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plants (part 1: LM)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74733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58DA2938-98F0-4556-97DA-418952B14DBB}" type="slidenum">
              <a:rPr lang="en-US" sz="1200"/>
              <a:pPr/>
              <a:t>80</a:t>
            </a:fld>
            <a:endParaRPr lang="en-US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251875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81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29.11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The life cycle of a fern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0644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1D0B91BF-FBBA-49B9-8BFE-13E9831E254F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66969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82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29.11a-1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The life cycle of a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fern (part 1, step 1)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75542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83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29.11a</a:t>
            </a:r>
            <a:r>
              <a:rPr lang="en-US" dirty="0" smtClean="0">
                <a:latin typeface="Times New Roman"/>
                <a:cs typeface="Times New Roman"/>
              </a:rPr>
              <a:t>-2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The life cycle of a fern (part 1, step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2)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186486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84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29.11b-</a:t>
            </a:r>
            <a:r>
              <a:rPr lang="en-US" dirty="0">
                <a:latin typeface="Times New Roman"/>
                <a:cs typeface="Times New Roman"/>
              </a:rPr>
              <a:t>1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The life cycle of a fern (part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2,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step 1)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697089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85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29.11b</a:t>
            </a:r>
            <a:r>
              <a:rPr lang="en-US" dirty="0" smtClean="0">
                <a:latin typeface="Times New Roman"/>
                <a:cs typeface="Times New Roman"/>
              </a:rPr>
              <a:t>-2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The life cycle of a fern (part 2, step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2)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556087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86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29.11b</a:t>
            </a:r>
            <a:r>
              <a:rPr lang="en-US" dirty="0" smtClean="0">
                <a:latin typeface="Times New Roman"/>
                <a:cs typeface="Times New Roman"/>
              </a:rPr>
              <a:t>-3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The life cycle of a fern (part 2, step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3)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401685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89378885-D270-4EC7-B117-894EA3CB9890}" type="slidenum">
              <a:rPr lang="en-US" sz="1200"/>
              <a:pPr/>
              <a:t>88</a:t>
            </a:fld>
            <a:endParaRPr lang="en-US" sz="120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182326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F356652A-5CFA-48F9-A540-4288B79E134C}" type="slidenum">
              <a:rPr lang="en-US" sz="1200"/>
              <a:pPr/>
              <a:t>89</a:t>
            </a:fld>
            <a:endParaRPr lang="en-US" sz="120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161632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9010D83C-312A-49DE-B099-EB90F55ED3D7}" type="slidenum">
              <a:rPr lang="en-US" sz="1200"/>
              <a:pPr/>
              <a:t>90</a:t>
            </a:fld>
            <a:endParaRPr lang="en-US" sz="120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667995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91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29.12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Microphyll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and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megaphyll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leaves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786886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92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29.12a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Microphyll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and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megaphyll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leaves (part 1: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microphyll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leaves)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5950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966785DE-7873-49C1-99F7-4ED6332DAFBE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435965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93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29.12b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Microphyll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and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megaphyll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leaves (part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2: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megaphyll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leaves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999623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988603B9-8992-471C-AFA0-E65E5C2F2A30}" type="slidenum">
              <a:rPr lang="en-US" sz="1200"/>
              <a:pPr/>
              <a:t>94</a:t>
            </a:fld>
            <a:endParaRPr lang="en-US" sz="120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640608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B42DED7A-5A88-48D3-BB41-CC41EB7DF3C1}" type="slidenum">
              <a:rPr lang="en-US" sz="1200"/>
              <a:pPr/>
              <a:t>95</a:t>
            </a:fld>
            <a:endParaRPr lang="en-US" sz="120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264730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96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29.</a:t>
            </a:r>
            <a:r>
              <a:rPr lang="en-US" dirty="0" smtClean="0">
                <a:latin typeface="Times New Roman"/>
                <a:cs typeface="Times New Roman"/>
              </a:rPr>
              <a:t>UN07 In-text figure, spore production, p. 625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710028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84CF51E9-980C-4C15-B32D-9EA17B7D5009}" type="slidenum">
              <a:rPr lang="en-US" sz="1200"/>
              <a:pPr/>
              <a:t>97</a:t>
            </a:fld>
            <a:endParaRPr lang="en-US" sz="120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039191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3" charset="-128"/>
              </a:defRPr>
            </a:lvl9pPr>
          </a:lstStyle>
          <a:p>
            <a:fld id="{B4A3DE4D-52D6-40AD-821C-CB7CC28A898D}" type="slidenum">
              <a:rPr lang="en-US" sz="1200"/>
              <a:pPr/>
              <a:t>98</a:t>
            </a:fld>
            <a:endParaRPr lang="en-US" sz="120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ヒラギノ角ゴ Pro W3" pitchFamily="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868098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99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Figure 29.13a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seedless vascular plant diversity (part 1: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lycophytes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374474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100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29.13aa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seedless vascular plant diversity (part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1a: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lycophytes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255818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101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29.13ab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seedless vascular plant diversity (part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1b: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lycophytes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800025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102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</a:t>
            </a:r>
            <a:r>
              <a:rPr lang="en-US" dirty="0" smtClean="0">
                <a:latin typeface="Times New Roman"/>
                <a:cs typeface="Times New Roman"/>
              </a:rPr>
              <a:t>29.13ac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Exploring seedless vascular plant diversity (part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1c: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lycophytes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0706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 smtClean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  <a:endParaRPr lang="en-US" sz="16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6CAA3C"/>
                    </a:gs>
                    <a:gs pos="100000">
                      <a:srgbClr val="5EBDB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</a:rPr>
              <a:t>     © 2014 Pearson Education, Inc.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0"/>
          <p:cNvSpPr txBox="1">
            <a:spLocks noChangeArrowheads="1"/>
          </p:cNvSpPr>
          <p:nvPr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  <a:endParaRPr lang="en-US" sz="1000" b="1" i="0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08945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182563" y="190500"/>
            <a:ext cx="3089275" cy="1096963"/>
          </a:xfrm>
        </p:spPr>
        <p:txBody>
          <a:bodyPr anchor="ctr"/>
          <a:lstStyle>
            <a:lvl1pPr marL="0" indent="0">
              <a:defRPr sz="500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44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8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4813" y="182563"/>
            <a:ext cx="2203450" cy="61706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3" y="182563"/>
            <a:ext cx="6457950" cy="61706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96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79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91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34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79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86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79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42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97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472" indent="-347472">
              <a:buClr>
                <a:srgbClr val="FF6600"/>
              </a:buClr>
              <a:defRPr/>
            </a:lvl1pPr>
            <a:lvl2pPr marL="740664" indent="-283464">
              <a:buClr>
                <a:srgbClr val="FF6600"/>
              </a:buClr>
              <a:defRPr/>
            </a:lvl2pPr>
            <a:lvl3pPr marL="1143000" indent="-228600">
              <a:buClr>
                <a:srgbClr val="FF6600"/>
              </a:buClr>
              <a:defRPr/>
            </a:lvl3pPr>
            <a:lvl4pPr marL="1600200" indent="-228600">
              <a:buClr>
                <a:srgbClr val="FF6600"/>
              </a:buClr>
              <a:defRPr/>
            </a:lvl4pPr>
            <a:lvl5pPr marL="2057400" indent="-228600">
              <a:buClr>
                <a:srgbClr val="FF660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114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01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01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33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3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48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450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26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61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790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21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2811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1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18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676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968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895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372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89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686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472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6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463" y="1279525"/>
            <a:ext cx="4311650" cy="5073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8513" y="1279525"/>
            <a:ext cx="4311650" cy="5073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973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826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3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828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927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139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449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31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292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422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2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830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709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127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199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340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616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862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25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496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993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69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963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191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297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505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388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329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621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73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427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301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78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0890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818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235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190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44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243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762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720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327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478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86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82493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355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513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475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115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619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529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002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2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6912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3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35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36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37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38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4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41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42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43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44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45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46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47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48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50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51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52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53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54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55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56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57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58.xml"/></Relationships>
</file>

<file path=ppt/slideMasters/_rels/slideMaster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50.xml.rels><?xml version="1.0" encoding="UTF-8" standalone="yes"?>
<Relationships xmlns="http://schemas.openxmlformats.org/package/2006/relationships"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60.xml"/></Relationships>
</file>

<file path=ppt/slideMasters/_rels/slideMaster51.xml.rels><?xml version="1.0" encoding="UTF-8" standalone="yes"?>
<Relationships xmlns="http://schemas.openxmlformats.org/package/2006/relationships"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61.xml"/></Relationships>
</file>

<file path=ppt/slideMasters/_rels/slideMaster52.xml.rels><?xml version="1.0" encoding="UTF-8" standalone="yes"?>
<Relationships xmlns="http://schemas.openxmlformats.org/package/2006/relationships"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62.xml"/></Relationships>
</file>

<file path=ppt/slideMasters/_rels/slideMaster53.xml.rels><?xml version="1.0" encoding="UTF-8" standalone="yes"?>
<Relationships xmlns="http://schemas.openxmlformats.org/package/2006/relationships"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63.xml"/></Relationships>
</file>

<file path=ppt/slideMasters/_rels/slideMaster54.xml.rels><?xml version="1.0" encoding="UTF-8" standalone="yes"?>
<Relationships xmlns="http://schemas.openxmlformats.org/package/2006/relationships"><Relationship Id="rId2" Type="http://schemas.openxmlformats.org/officeDocument/2006/relationships/theme" Target="../theme/theme54.xml"/><Relationship Id="rId1" Type="http://schemas.openxmlformats.org/officeDocument/2006/relationships/slideLayout" Target="../slideLayouts/slideLayout64.xml"/></Relationships>
</file>

<file path=ppt/slideMasters/_rels/slideMaster5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5.xml"/><Relationship Id="rId1" Type="http://schemas.openxmlformats.org/officeDocument/2006/relationships/slideLayout" Target="../slideLayouts/slideLayout65.xml"/></Relationships>
</file>

<file path=ppt/slideMasters/_rels/slideMaster56.xml.rels><?xml version="1.0" encoding="UTF-8" standalone="yes"?>
<Relationships xmlns="http://schemas.openxmlformats.org/package/2006/relationships"><Relationship Id="rId2" Type="http://schemas.openxmlformats.org/officeDocument/2006/relationships/theme" Target="../theme/theme56.xml"/><Relationship Id="rId1" Type="http://schemas.openxmlformats.org/officeDocument/2006/relationships/slideLayout" Target="../slideLayouts/slideLayout66.xml"/></Relationships>
</file>

<file path=ppt/slideMasters/_rels/slideMaster57.xml.rels><?xml version="1.0" encoding="UTF-8" standalone="yes"?>
<Relationships xmlns="http://schemas.openxmlformats.org/package/2006/relationships"><Relationship Id="rId2" Type="http://schemas.openxmlformats.org/officeDocument/2006/relationships/theme" Target="../theme/theme57.xml"/><Relationship Id="rId1" Type="http://schemas.openxmlformats.org/officeDocument/2006/relationships/slideLayout" Target="../slideLayouts/slideLayout67.xml"/></Relationships>
</file>

<file path=ppt/slideMasters/_rels/slideMaster58.xml.rels><?xml version="1.0" encoding="UTF-8" standalone="yes"?>
<Relationships xmlns="http://schemas.openxmlformats.org/package/2006/relationships"><Relationship Id="rId2" Type="http://schemas.openxmlformats.org/officeDocument/2006/relationships/theme" Target="../theme/theme58.xml"/><Relationship Id="rId1" Type="http://schemas.openxmlformats.org/officeDocument/2006/relationships/slideLayout" Target="../slideLayouts/slideLayout68.xml"/></Relationships>
</file>

<file path=ppt/slideMasters/_rels/slideMaster59.xml.rels><?xml version="1.0" encoding="UTF-8" standalone="yes"?>
<Relationships xmlns="http://schemas.openxmlformats.org/package/2006/relationships"><Relationship Id="rId2" Type="http://schemas.openxmlformats.org/officeDocument/2006/relationships/theme" Target="../theme/theme59.xml"/><Relationship Id="rId1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60.xml.rels><?xml version="1.0" encoding="UTF-8" standalone="yes"?>
<Relationships xmlns="http://schemas.openxmlformats.org/package/2006/relationships"><Relationship Id="rId2" Type="http://schemas.openxmlformats.org/officeDocument/2006/relationships/theme" Target="../theme/theme60.xml"/><Relationship Id="rId1" Type="http://schemas.openxmlformats.org/officeDocument/2006/relationships/slideLayout" Target="../slideLayouts/slideLayout70.xml"/></Relationships>
</file>

<file path=ppt/slideMasters/_rels/slideMaster61.xml.rels><?xml version="1.0" encoding="UTF-8" standalone="yes"?>
<Relationships xmlns="http://schemas.openxmlformats.org/package/2006/relationships"><Relationship Id="rId2" Type="http://schemas.openxmlformats.org/officeDocument/2006/relationships/theme" Target="../theme/theme61.xml"/><Relationship Id="rId1" Type="http://schemas.openxmlformats.org/officeDocument/2006/relationships/slideLayout" Target="../slideLayouts/slideLayout71.xml"/></Relationships>
</file>

<file path=ppt/slideMasters/_rels/slideMaster62.xml.rels><?xml version="1.0" encoding="UTF-8" standalone="yes"?>
<Relationships xmlns="http://schemas.openxmlformats.org/package/2006/relationships"><Relationship Id="rId2" Type="http://schemas.openxmlformats.org/officeDocument/2006/relationships/theme" Target="../theme/theme62.xml"/><Relationship Id="rId1" Type="http://schemas.openxmlformats.org/officeDocument/2006/relationships/slideLayout" Target="../slideLayouts/slideLayout72.xml"/></Relationships>
</file>

<file path=ppt/slideMasters/_rels/slideMaster63.xml.rels><?xml version="1.0" encoding="UTF-8" standalone="yes"?>
<Relationships xmlns="http://schemas.openxmlformats.org/package/2006/relationships"><Relationship Id="rId2" Type="http://schemas.openxmlformats.org/officeDocument/2006/relationships/theme" Target="../theme/theme63.xml"/><Relationship Id="rId1" Type="http://schemas.openxmlformats.org/officeDocument/2006/relationships/slideLayout" Target="../slideLayouts/slideLayout73.xml"/></Relationships>
</file>

<file path=ppt/slideMasters/_rels/slideMaster64.xml.rels><?xml version="1.0" encoding="UTF-8" standalone="yes"?>
<Relationships xmlns="http://schemas.openxmlformats.org/package/2006/relationships"><Relationship Id="rId2" Type="http://schemas.openxmlformats.org/officeDocument/2006/relationships/theme" Target="../theme/theme64.xml"/><Relationship Id="rId1" Type="http://schemas.openxmlformats.org/officeDocument/2006/relationships/slideLayout" Target="../slideLayouts/slideLayout74.xml"/></Relationships>
</file>

<file path=ppt/slideMasters/_rels/slideMaster65.xml.rels><?xml version="1.0" encoding="UTF-8" standalone="yes"?>
<Relationships xmlns="http://schemas.openxmlformats.org/package/2006/relationships"><Relationship Id="rId2" Type="http://schemas.openxmlformats.org/officeDocument/2006/relationships/theme" Target="../theme/theme65.xml"/><Relationship Id="rId1" Type="http://schemas.openxmlformats.org/officeDocument/2006/relationships/slideLayout" Target="../slideLayouts/slideLayout75.xml"/></Relationships>
</file>

<file path=ppt/slideMasters/_rels/slideMaster6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6.xml"/><Relationship Id="rId1" Type="http://schemas.openxmlformats.org/officeDocument/2006/relationships/slideLayout" Target="../slideLayouts/slideLayout76.xml"/></Relationships>
</file>

<file path=ppt/slideMasters/_rels/slideMaster67.xml.rels><?xml version="1.0" encoding="UTF-8" standalone="yes"?>
<Relationships xmlns="http://schemas.openxmlformats.org/package/2006/relationships"><Relationship Id="rId2" Type="http://schemas.openxmlformats.org/officeDocument/2006/relationships/theme" Target="../theme/theme67.xml"/><Relationship Id="rId1" Type="http://schemas.openxmlformats.org/officeDocument/2006/relationships/slideLayout" Target="../slideLayouts/slideLayout77.xml"/></Relationships>
</file>

<file path=ppt/slideMasters/_rels/slideMaster68.xml.rels><?xml version="1.0" encoding="UTF-8" standalone="yes"?>
<Relationships xmlns="http://schemas.openxmlformats.org/package/2006/relationships"><Relationship Id="rId2" Type="http://schemas.openxmlformats.org/officeDocument/2006/relationships/theme" Target="../theme/theme68.xml"/><Relationship Id="rId1" Type="http://schemas.openxmlformats.org/officeDocument/2006/relationships/slideLayout" Target="../slideLayouts/slideLayout78.xml"/></Relationships>
</file>

<file path=ppt/slideMasters/_rels/slideMaster69.xml.rels><?xml version="1.0" encoding="UTF-8" standalone="yes"?>
<Relationships xmlns="http://schemas.openxmlformats.org/package/2006/relationships"><Relationship Id="rId2" Type="http://schemas.openxmlformats.org/officeDocument/2006/relationships/theme" Target="../theme/theme69.xml"/><Relationship Id="rId1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70.xml.rels><?xml version="1.0" encoding="UTF-8" standalone="yes"?>
<Relationships xmlns="http://schemas.openxmlformats.org/package/2006/relationships"><Relationship Id="rId2" Type="http://schemas.openxmlformats.org/officeDocument/2006/relationships/theme" Target="../theme/theme70.xml"/><Relationship Id="rId1" Type="http://schemas.openxmlformats.org/officeDocument/2006/relationships/slideLayout" Target="../slideLayouts/slideLayout80.xml"/></Relationships>
</file>

<file path=ppt/slideMasters/_rels/slideMaster71.xml.rels><?xml version="1.0" encoding="UTF-8" standalone="yes"?>
<Relationships xmlns="http://schemas.openxmlformats.org/package/2006/relationships"><Relationship Id="rId2" Type="http://schemas.openxmlformats.org/officeDocument/2006/relationships/theme" Target="../theme/theme71.xml"/><Relationship Id="rId1" Type="http://schemas.openxmlformats.org/officeDocument/2006/relationships/slideLayout" Target="../slideLayouts/slideLayout81.xml"/></Relationships>
</file>

<file path=ppt/slideMasters/_rels/slideMaster72.xml.rels><?xml version="1.0" encoding="UTF-8" standalone="yes"?>
<Relationships xmlns="http://schemas.openxmlformats.org/package/2006/relationships"><Relationship Id="rId2" Type="http://schemas.openxmlformats.org/officeDocument/2006/relationships/theme" Target="../theme/theme72.xml"/><Relationship Id="rId1" Type="http://schemas.openxmlformats.org/officeDocument/2006/relationships/slideLayout" Target="../slideLayouts/slideLayout82.xml"/></Relationships>
</file>

<file path=ppt/slideMasters/_rels/slideMaster73.xml.rels><?xml version="1.0" encoding="UTF-8" standalone="yes"?>
<Relationships xmlns="http://schemas.openxmlformats.org/package/2006/relationships"><Relationship Id="rId2" Type="http://schemas.openxmlformats.org/officeDocument/2006/relationships/theme" Target="../theme/theme73.xml"/><Relationship Id="rId1" Type="http://schemas.openxmlformats.org/officeDocument/2006/relationships/slideLayout" Target="../slideLayouts/slideLayout83.xml"/></Relationships>
</file>

<file path=ppt/slideMasters/_rels/slideMaster74.xml.rels><?xml version="1.0" encoding="UTF-8" standalone="yes"?>
<Relationships xmlns="http://schemas.openxmlformats.org/package/2006/relationships"><Relationship Id="rId2" Type="http://schemas.openxmlformats.org/officeDocument/2006/relationships/theme" Target="../theme/theme74.xml"/><Relationship Id="rId1" Type="http://schemas.openxmlformats.org/officeDocument/2006/relationships/slideLayout" Target="../slideLayouts/slideLayout84.xml"/></Relationships>
</file>

<file path=ppt/slideMasters/_rels/slideMaster75.xml.rels><?xml version="1.0" encoding="UTF-8" standalone="yes"?>
<Relationships xmlns="http://schemas.openxmlformats.org/package/2006/relationships"><Relationship Id="rId2" Type="http://schemas.openxmlformats.org/officeDocument/2006/relationships/theme" Target="../theme/theme75.xml"/><Relationship Id="rId1" Type="http://schemas.openxmlformats.org/officeDocument/2006/relationships/slideLayout" Target="../slideLayouts/slideLayout85.xml"/></Relationships>
</file>

<file path=ppt/slideMasters/_rels/slideMaster76.xml.rels><?xml version="1.0" encoding="UTF-8" standalone="yes"?>
<Relationships xmlns="http://schemas.openxmlformats.org/package/2006/relationships"><Relationship Id="rId2" Type="http://schemas.openxmlformats.org/officeDocument/2006/relationships/theme" Target="../theme/theme76.xml"/><Relationship Id="rId1" Type="http://schemas.openxmlformats.org/officeDocument/2006/relationships/slideLayout" Target="../slideLayouts/slideLayout86.xml"/></Relationships>
</file>

<file path=ppt/slideMasters/_rels/slideMaster7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7.xml"/><Relationship Id="rId1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913" y="1272910"/>
            <a:ext cx="8499249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0" y="1"/>
            <a:ext cx="9144000" cy="290286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  <a:gs pos="25000">
                <a:srgbClr val="FF6600">
                  <a:alpha val="75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2986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b="0" dirty="0">
                <a:solidFill>
                  <a:srgbClr val="000000"/>
                </a:solidFill>
                <a:latin typeface="Arial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61020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/>
          <a:ea typeface="Geneva" charset="0"/>
          <a:cs typeface="Arial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347472" indent="-347472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800">
          <a:solidFill>
            <a:schemeClr val="tx1"/>
          </a:solidFill>
          <a:latin typeface="Arial" charset="0"/>
          <a:ea typeface="Geneva" charset="0"/>
          <a:cs typeface="+mn-cs"/>
        </a:defRPr>
      </a:lvl1pPr>
      <a:lvl2pPr marL="740664" indent="-283464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4622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2176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70668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91794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814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6848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3708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4575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6483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4040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2718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2952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83586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50659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6228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6501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95523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7439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3544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6419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345486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5994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33983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67425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3105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4709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0521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466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5186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3254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5564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3084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7311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3799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641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93971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911029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1588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2287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4441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2884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3056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409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9715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2829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0609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67505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37096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508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5590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7326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68342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3389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94275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9415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7479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6277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3764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6917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3700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7326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93773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70550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63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1654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04022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36257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0258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888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78444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1958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8280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5227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0458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315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5738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8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8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8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8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8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8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8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8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7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73025" y="1633538"/>
            <a:ext cx="194786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D001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FC33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9600" dirty="0" smtClean="0">
                <a:solidFill>
                  <a:srgbClr val="D2B239"/>
                </a:solidFill>
              </a:rPr>
              <a:t>29</a:t>
            </a:r>
            <a:endParaRPr lang="en-US" sz="9600" dirty="0">
              <a:solidFill>
                <a:srgbClr val="D2B239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638" y="3276600"/>
            <a:ext cx="6075362" cy="115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D0016">
                    <a:alpha val="2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FAF8E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7472" indent="-347472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rgbClr val="FF660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rial" charset="0"/>
                <a:ea typeface="Geneva" charset="0"/>
                <a:cs typeface="+mn-cs"/>
              </a:defRPr>
            </a:lvl1pPr>
            <a:lvl2pPr marL="740664" indent="-283464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rgbClr val="FF6600"/>
              </a:buClr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rgbClr val="FF6600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rgbClr val="FF6600"/>
              </a:buClr>
              <a:buFont typeface="Wingdings" charset="2"/>
              <a:buChar char="§"/>
              <a:defRPr sz="2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rgbClr val="FF6600"/>
              </a:buClr>
              <a:buFont typeface="Wingdings" charset="2"/>
              <a:buChar char="§"/>
              <a:defRPr sz="2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3316288" indent="-347663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73488" indent="-347663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30688" indent="-347663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7888" indent="-347663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indent="0">
              <a:buClr>
                <a:schemeClr val="tx2"/>
              </a:buClr>
              <a:buFont typeface="Wingdings" charset="0"/>
              <a:buNone/>
            </a:pPr>
            <a:r>
              <a:rPr lang="en-US" sz="3600" b="1" kern="0" dirty="0" smtClean="0">
                <a:solidFill>
                  <a:schemeClr val="bg1"/>
                </a:solidFill>
                <a:latin typeface="Arial"/>
                <a:cs typeface="Arial"/>
              </a:rPr>
              <a:t>Plant Diversity </a:t>
            </a:r>
            <a:r>
              <a:rPr lang="en-US" sz="3600" b="1" kern="0" dirty="0" smtClean="0">
                <a:solidFill>
                  <a:schemeClr val="bg1"/>
                </a:solidFill>
                <a:latin typeface="+mj-lt"/>
                <a:cs typeface="Arial"/>
              </a:rPr>
              <a:t>I</a:t>
            </a:r>
            <a:r>
              <a:rPr lang="en-US" sz="3600" b="1" kern="0" dirty="0" smtClean="0">
                <a:solidFill>
                  <a:schemeClr val="bg1"/>
                </a:solidFill>
                <a:latin typeface="Arial"/>
                <a:cs typeface="Arial"/>
              </a:rPr>
              <a:t>: How Plants Colonized Land</a:t>
            </a:r>
            <a:endParaRPr lang="en-US" sz="3600" b="1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8275" y="5815264"/>
            <a:ext cx="3436938" cy="60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 smtClean="0">
                <a:solidFill>
                  <a:srgbClr val="D2B239"/>
                </a:solidFill>
              </a:rPr>
              <a:t>Lecture Presentation by </a:t>
            </a:r>
            <a:br>
              <a:rPr lang="en-US" sz="1200" dirty="0" smtClean="0">
                <a:solidFill>
                  <a:srgbClr val="D2B239"/>
                </a:solidFill>
              </a:rPr>
            </a:br>
            <a:r>
              <a:rPr lang="en-US" sz="1200" dirty="0" smtClean="0">
                <a:solidFill>
                  <a:srgbClr val="D2B239"/>
                </a:solidFill>
              </a:rPr>
              <a:t>Nicole </a:t>
            </a:r>
            <a:r>
              <a:rPr lang="en-US" sz="1200" dirty="0" err="1" smtClean="0">
                <a:solidFill>
                  <a:srgbClr val="D2B239"/>
                </a:solidFill>
              </a:rPr>
              <a:t>Tunbridge</a:t>
            </a:r>
            <a:r>
              <a:rPr lang="en-US" sz="1200" dirty="0" smtClean="0">
                <a:solidFill>
                  <a:srgbClr val="D2B239"/>
                </a:solidFill>
              </a:rPr>
              <a:t> and</a:t>
            </a:r>
          </a:p>
          <a:p>
            <a:pPr eaLnBrk="0" hangingPunct="0"/>
            <a:r>
              <a:rPr lang="en-US" sz="1200" dirty="0" smtClean="0">
                <a:solidFill>
                  <a:srgbClr val="D2B239"/>
                </a:solidFill>
              </a:rPr>
              <a:t>Kathleen Fitzpatrick</a:t>
            </a:r>
            <a:endParaRPr lang="en-US" sz="1200" dirty="0">
              <a:solidFill>
                <a:srgbClr val="D2B239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27000" y="3056481"/>
            <a:ext cx="1371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2B23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55997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Adaptations Enabling the Move to Land</a:t>
            </a:r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In charophytes a layer of a durable polymer called </a:t>
            </a:r>
            <a:r>
              <a:rPr lang="en-US" sz="2800" b="1" smtClean="0"/>
              <a:t>sporopollenin </a:t>
            </a:r>
            <a:r>
              <a:rPr lang="en-US" sz="2800" smtClean="0"/>
              <a:t>prevents exposed zygotes from drying out</a:t>
            </a:r>
          </a:p>
          <a:p>
            <a:pPr eaLnBrk="1" hangingPunct="1"/>
            <a:r>
              <a:rPr lang="en-US" sz="2800" smtClean="0"/>
              <a:t>Sporopollenin is also found in plant spore walls</a:t>
            </a:r>
          </a:p>
          <a:p>
            <a:pPr eaLnBrk="1" hangingPunct="1"/>
            <a:r>
              <a:rPr lang="en-US" sz="2800" smtClean="0"/>
              <a:t>The movement onto land by charophyte ancestors provided unfiltered sun, more plentiful CO</a:t>
            </a:r>
            <a:r>
              <a:rPr lang="en-US" sz="2800" baseline="-25000" smtClean="0"/>
              <a:t>2</a:t>
            </a:r>
            <a:r>
              <a:rPr lang="en-US" sz="2800" smtClean="0"/>
              <a:t>, and nutrient-rich soil</a:t>
            </a:r>
          </a:p>
          <a:p>
            <a:pPr eaLnBrk="1" hangingPunct="1"/>
            <a:r>
              <a:rPr lang="en-US" sz="2800" smtClean="0"/>
              <a:t>Land presented challenges: a scarcity of water and lack of structural support</a:t>
            </a:r>
          </a:p>
          <a:p>
            <a:pPr eaLnBrk="1" hangingPunct="1"/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13aaSeedlessVascular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944" y="1107615"/>
            <a:ext cx="3944112" cy="449884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29.13aa</a:t>
            </a:r>
            <a:endParaRPr lang="en-US" sz="1200" dirty="0"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 rot="16200000">
            <a:off x="5884261" y="4521130"/>
            <a:ext cx="626972" cy="169044"/>
            <a:chOff x="8171981" y="751736"/>
            <a:chExt cx="555021" cy="100541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8171981" y="802007"/>
              <a:ext cx="555021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8173366" y="751736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8725848" y="751736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665206" y="4960467"/>
            <a:ext cx="3557795" cy="54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i="1" dirty="0" err="1" smtClean="0">
                <a:solidFill>
                  <a:srgbClr val="000000"/>
                </a:solidFill>
                <a:latin typeface="Arial" charset="0"/>
              </a:rPr>
              <a:t>Selaginella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Arial" charset="0"/>
              </a:rPr>
              <a:t>moellendorffii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,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a spike moss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 rot="16200000">
            <a:off x="6101647" y="4442181"/>
            <a:ext cx="609600" cy="34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1 cm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24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13abSeedlessVascular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56" y="1470327"/>
            <a:ext cx="2609088" cy="377342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29.13ab</a:t>
            </a:r>
            <a:endParaRPr lang="en-US" sz="1200" dirty="0"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3317139" y="4596397"/>
            <a:ext cx="1898328" cy="58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i="1" dirty="0" err="1" smtClean="0">
                <a:solidFill>
                  <a:srgbClr val="000000"/>
                </a:solidFill>
                <a:latin typeface="Arial" charset="0"/>
              </a:rPr>
              <a:t>Isoetes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Arial" charset="0"/>
              </a:rPr>
              <a:t>gunnii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,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a quillwort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67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13acSeedlessVascular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20" y="287703"/>
            <a:ext cx="4328160" cy="613867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29.13ac</a:t>
            </a:r>
            <a:endParaRPr lang="en-US" sz="1200" dirty="0">
              <a:latin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064008" y="1354668"/>
            <a:ext cx="1193800" cy="45720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4047075" y="1346201"/>
            <a:ext cx="1151466" cy="338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4055541" y="1346202"/>
            <a:ext cx="1151467" cy="25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4055541" y="1354668"/>
            <a:ext cx="1193800" cy="4572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0" name="Group 9"/>
          <p:cNvGrpSpPr/>
          <p:nvPr/>
        </p:nvGrpSpPr>
        <p:grpSpPr>
          <a:xfrm>
            <a:off x="6004515" y="590866"/>
            <a:ext cx="616410" cy="120330"/>
            <a:chOff x="8171978" y="751736"/>
            <a:chExt cx="482172" cy="100541"/>
          </a:xfrm>
        </p:grpSpPr>
        <p:cxnSp>
          <p:nvCxnSpPr>
            <p:cNvPr id="11" name="Straight Connector 10"/>
            <p:cNvCxnSpPr/>
            <p:nvPr/>
          </p:nvCxnSpPr>
          <p:spPr bwMode="auto">
            <a:xfrm>
              <a:off x="8171978" y="802007"/>
              <a:ext cx="48217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8173366" y="751736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8652995" y="751736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2453543" y="5824075"/>
            <a:ext cx="3244528" cy="59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i="1" dirty="0" err="1" smtClean="0">
                <a:solidFill>
                  <a:srgbClr val="000000"/>
                </a:solidFill>
                <a:latin typeface="Arial" charset="0"/>
              </a:rPr>
              <a:t>Diphasiastrum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Arial" charset="0"/>
              </a:rPr>
              <a:t>tristachyum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,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a club moss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2605944" y="896466"/>
            <a:ext cx="1661260" cy="100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Strobili</a:t>
            </a:r>
            <a:br>
              <a:rPr lang="en-US" sz="2000" dirty="0" smtClean="0">
                <a:solidFill>
                  <a:srgbClr val="FFFFFF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(clusters of</a:t>
            </a:r>
            <a:br>
              <a:rPr lang="en-US" sz="2000" dirty="0" smtClean="0">
                <a:solidFill>
                  <a:srgbClr val="FFFFFF"/>
                </a:solidFill>
                <a:latin typeface="Arial" charset="0"/>
              </a:rPr>
            </a:br>
            <a:r>
              <a:rPr lang="en-US" sz="2000" dirty="0" err="1" smtClean="0">
                <a:solidFill>
                  <a:srgbClr val="FFFFFF"/>
                </a:solidFill>
                <a:latin typeface="Arial" charset="0"/>
              </a:rPr>
              <a:t>sporophylls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)</a:t>
            </a:r>
            <a:endParaRPr lang="en-US" sz="20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5916416" y="261464"/>
            <a:ext cx="696061" cy="28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2.5 cm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6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smtClean="0"/>
              <a:t>Phylum Monilophyta: Ferns, Horsetails, and Whisk Ferns and Relatives</a:t>
            </a:r>
            <a:endParaRPr lang="en-US" b="0" i="1" smtClean="0">
              <a:solidFill>
                <a:schemeClr val="tx1"/>
              </a:solidFill>
            </a:endParaRPr>
          </a:p>
        </p:txBody>
      </p:sp>
      <p:sp>
        <p:nvSpPr>
          <p:cNvPr id="1351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Ferns are the most widespread seedless vascular plants, with more than 12,000 species</a:t>
            </a:r>
          </a:p>
          <a:p>
            <a:pPr eaLnBrk="1" hangingPunct="1"/>
            <a:r>
              <a:rPr lang="en-US" sz="2800" smtClean="0"/>
              <a:t>They are most diverse in the tropics but also thrive in temperate forests</a:t>
            </a:r>
          </a:p>
          <a:p>
            <a:pPr eaLnBrk="1" hangingPunct="1"/>
            <a:r>
              <a:rPr lang="en-US" sz="2800" smtClean="0"/>
              <a:t>Horsetails were diverse during the Carboniferous period, but are now restricted to the genus </a:t>
            </a:r>
            <a:r>
              <a:rPr lang="en-US" sz="2800" i="1" smtClean="0"/>
              <a:t>Equisetum</a:t>
            </a:r>
          </a:p>
          <a:p>
            <a:pPr eaLnBrk="1" hangingPunct="1"/>
            <a:r>
              <a:rPr lang="en-US" sz="2800" smtClean="0"/>
              <a:t>Whisk ferns resemble ancestral vascular plants but are closely related to modern ferns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13b_SeedlessVascular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549575"/>
            <a:ext cx="8546592" cy="361492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29.13b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362270" y="1548410"/>
            <a:ext cx="4031929" cy="36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Monilophytes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(Phylum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Monilophyta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951204" y="2809944"/>
            <a:ext cx="1339530" cy="61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Strobilus on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fertile stem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959670" y="3487276"/>
            <a:ext cx="1043196" cy="42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Vegetative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stem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353803" y="4638741"/>
            <a:ext cx="2126930" cy="45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Athyrium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filix-femina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,</a:t>
            </a:r>
            <a:br>
              <a:rPr lang="en-US" sz="1600" i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lady fern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3046205" y="4630272"/>
            <a:ext cx="2126930" cy="45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Equisetum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telmateia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,</a:t>
            </a:r>
            <a:br>
              <a:rPr lang="en-US" sz="1600" i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giant horsetail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6373602" y="4638740"/>
            <a:ext cx="2126930" cy="45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Psilotum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nudum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,</a:t>
            </a:r>
            <a:br>
              <a:rPr lang="en-US" sz="1600" i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a whisk fern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 rot="16200000">
            <a:off x="8380199" y="4088393"/>
            <a:ext cx="696061" cy="28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4 cm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 rot="16200000">
            <a:off x="4773401" y="4071457"/>
            <a:ext cx="696061" cy="28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cm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 rot="16200000">
            <a:off x="2334916" y="4277415"/>
            <a:ext cx="460505" cy="100548"/>
            <a:chOff x="8266496" y="751736"/>
            <a:chExt cx="460505" cy="100548"/>
          </a:xfrm>
        </p:grpSpPr>
        <p:cxnSp>
          <p:nvCxnSpPr>
            <p:cNvPr id="22" name="Straight Connector 21"/>
            <p:cNvCxnSpPr/>
            <p:nvPr/>
          </p:nvCxnSpPr>
          <p:spPr bwMode="auto">
            <a:xfrm rot="5400000" flipV="1">
              <a:off x="8502416" y="577423"/>
              <a:ext cx="0" cy="44917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8266496" y="751743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8725848" y="751736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5" name="Text Box 31"/>
          <p:cNvSpPr txBox="1">
            <a:spLocks noChangeArrowheads="1"/>
          </p:cNvSpPr>
          <p:nvPr/>
        </p:nvSpPr>
        <p:spPr bwMode="auto">
          <a:xfrm rot="16200000">
            <a:off x="2385801" y="4130726"/>
            <a:ext cx="696061" cy="28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25 cm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 rot="16200000">
            <a:off x="4722517" y="4277415"/>
            <a:ext cx="460505" cy="100548"/>
            <a:chOff x="8266496" y="751736"/>
            <a:chExt cx="460505" cy="100548"/>
          </a:xfrm>
        </p:grpSpPr>
        <p:cxnSp>
          <p:nvCxnSpPr>
            <p:cNvPr id="28" name="Straight Connector 27"/>
            <p:cNvCxnSpPr/>
            <p:nvPr/>
          </p:nvCxnSpPr>
          <p:spPr bwMode="auto">
            <a:xfrm rot="5400000" flipV="1">
              <a:off x="8502416" y="577423"/>
              <a:ext cx="0" cy="44917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8266496" y="751743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8725848" y="751736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/>
          <p:cNvGrpSpPr/>
          <p:nvPr/>
        </p:nvGrpSpPr>
        <p:grpSpPr>
          <a:xfrm rot="16200000">
            <a:off x="8329318" y="4294350"/>
            <a:ext cx="460505" cy="100548"/>
            <a:chOff x="8266496" y="751736"/>
            <a:chExt cx="460505" cy="100548"/>
          </a:xfrm>
        </p:grpSpPr>
        <p:cxnSp>
          <p:nvCxnSpPr>
            <p:cNvPr id="32" name="Straight Connector 31"/>
            <p:cNvCxnSpPr/>
            <p:nvPr/>
          </p:nvCxnSpPr>
          <p:spPr bwMode="auto">
            <a:xfrm rot="5400000" flipV="1">
              <a:off x="8502416" y="577423"/>
              <a:ext cx="0" cy="44917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8266496" y="751743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8725848" y="751736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36" name="Straight Connector 35"/>
          <p:cNvCxnSpPr/>
          <p:nvPr/>
        </p:nvCxnSpPr>
        <p:spPr bwMode="auto">
          <a:xfrm flipV="1">
            <a:off x="3852431" y="2963333"/>
            <a:ext cx="1075169" cy="32283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 rot="20365226">
            <a:off x="3834299" y="3087047"/>
            <a:ext cx="1102612" cy="7791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216" name="Group 9215"/>
          <p:cNvGrpSpPr/>
          <p:nvPr/>
        </p:nvGrpSpPr>
        <p:grpSpPr>
          <a:xfrm rot="18359833">
            <a:off x="4319709" y="3513516"/>
            <a:ext cx="539028" cy="457201"/>
            <a:chOff x="3488275" y="2455335"/>
            <a:chExt cx="1202267" cy="457201"/>
          </a:xfrm>
        </p:grpSpPr>
        <p:cxnSp>
          <p:nvCxnSpPr>
            <p:cNvPr id="35" name="Straight Connector 34"/>
            <p:cNvCxnSpPr/>
            <p:nvPr/>
          </p:nvCxnSpPr>
          <p:spPr bwMode="auto">
            <a:xfrm>
              <a:off x="3496742" y="2455335"/>
              <a:ext cx="1193800" cy="45720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3488275" y="2455335"/>
              <a:ext cx="1193800" cy="45720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687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13baSeedlessVascular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92" y="1272207"/>
            <a:ext cx="3328416" cy="416966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29.13ba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970002" y="4740341"/>
            <a:ext cx="2808497" cy="60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i="1" dirty="0" err="1" smtClean="0">
                <a:solidFill>
                  <a:srgbClr val="000000"/>
                </a:solidFill>
                <a:latin typeface="Arial" charset="0"/>
              </a:rPr>
              <a:t>Athyrium</a:t>
            </a:r>
            <a:r>
              <a:rPr lang="en-US" sz="21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100" i="1" dirty="0" err="1" smtClean="0">
                <a:solidFill>
                  <a:srgbClr val="000000"/>
                </a:solidFill>
                <a:latin typeface="Arial" charset="0"/>
              </a:rPr>
              <a:t>filix-femina</a:t>
            </a:r>
            <a:r>
              <a:rPr lang="en-US" sz="2100" i="1" dirty="0" smtClean="0">
                <a:solidFill>
                  <a:srgbClr val="000000"/>
                </a:solidFill>
                <a:latin typeface="Arial" charset="0"/>
              </a:rPr>
              <a:t>,</a:t>
            </a:r>
            <a:br>
              <a:rPr lang="en-US" sz="2100" i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lady fern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rot="16200000">
            <a:off x="5550894" y="4268189"/>
            <a:ext cx="639665" cy="171155"/>
            <a:chOff x="8277831" y="751736"/>
            <a:chExt cx="449170" cy="100548"/>
          </a:xfrm>
        </p:grpSpPr>
        <p:cxnSp>
          <p:nvCxnSpPr>
            <p:cNvPr id="8" name="Straight Connector 7"/>
            <p:cNvCxnSpPr/>
            <p:nvPr/>
          </p:nvCxnSpPr>
          <p:spPr bwMode="auto">
            <a:xfrm rot="5400000" flipV="1">
              <a:off x="8502416" y="577423"/>
              <a:ext cx="0" cy="44917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8283320" y="751743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8725848" y="751736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" name="Text Box 31"/>
          <p:cNvSpPr txBox="1">
            <a:spLocks noChangeArrowheads="1"/>
          </p:cNvSpPr>
          <p:nvPr/>
        </p:nvSpPr>
        <p:spPr bwMode="auto">
          <a:xfrm rot="16200000">
            <a:off x="5719551" y="4238676"/>
            <a:ext cx="696061" cy="28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25 cm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65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13bbSeedlessVascular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168" y="1247823"/>
            <a:ext cx="4169664" cy="421843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29.13bb</a:t>
            </a:r>
            <a:endParaRPr lang="en-US" sz="1200" dirty="0"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 rot="16200000">
            <a:off x="4738094" y="4302056"/>
            <a:ext cx="639665" cy="171155"/>
            <a:chOff x="8277831" y="751736"/>
            <a:chExt cx="449170" cy="100548"/>
          </a:xfrm>
        </p:grpSpPr>
        <p:cxnSp>
          <p:nvCxnSpPr>
            <p:cNvPr id="7" name="Straight Connector 6"/>
            <p:cNvCxnSpPr/>
            <p:nvPr/>
          </p:nvCxnSpPr>
          <p:spPr bwMode="auto">
            <a:xfrm rot="5400000" flipV="1">
              <a:off x="8502416" y="577423"/>
              <a:ext cx="0" cy="44917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8283320" y="751743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8725848" y="751736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" name="Text Box 31"/>
          <p:cNvSpPr txBox="1">
            <a:spLocks noChangeArrowheads="1"/>
          </p:cNvSpPr>
          <p:nvPr/>
        </p:nvSpPr>
        <p:spPr bwMode="auto">
          <a:xfrm rot="16200000">
            <a:off x="4920704" y="4224721"/>
            <a:ext cx="634287" cy="28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3 cm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5061269" y="3258674"/>
            <a:ext cx="1043196" cy="42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Vegetative</a:t>
            </a:r>
            <a:br>
              <a:rPr lang="en-US" sz="21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stem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538205" y="4774203"/>
            <a:ext cx="2770396" cy="62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i="1" dirty="0" smtClean="0">
                <a:solidFill>
                  <a:srgbClr val="000000"/>
                </a:solidFill>
                <a:latin typeface="Arial" charset="0"/>
              </a:rPr>
              <a:t>Equisetum </a:t>
            </a:r>
            <a:r>
              <a:rPr lang="en-US" sz="2100" i="1" dirty="0" err="1" smtClean="0">
                <a:solidFill>
                  <a:srgbClr val="000000"/>
                </a:solidFill>
                <a:latin typeface="Arial" charset="0"/>
              </a:rPr>
              <a:t>telmateia</a:t>
            </a:r>
            <a:r>
              <a:rPr lang="en-US" sz="2100" i="1" dirty="0" smtClean="0">
                <a:solidFill>
                  <a:srgbClr val="000000"/>
                </a:solidFill>
                <a:latin typeface="Arial" charset="0"/>
              </a:rPr>
              <a:t>,</a:t>
            </a:r>
            <a:br>
              <a:rPr lang="en-US" sz="2100" i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giant horsetail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flipV="1">
            <a:off x="3649231" y="2578100"/>
            <a:ext cx="1386319" cy="40961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3652588" y="2584451"/>
            <a:ext cx="1389312" cy="39407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5" name="Group 24"/>
          <p:cNvGrpSpPr/>
          <p:nvPr/>
        </p:nvGrpSpPr>
        <p:grpSpPr>
          <a:xfrm rot="18910836">
            <a:off x="4140962" y="3362312"/>
            <a:ext cx="875207" cy="457201"/>
            <a:chOff x="3488275" y="2455335"/>
            <a:chExt cx="1202267" cy="457201"/>
          </a:xfrm>
        </p:grpSpPr>
        <p:cxnSp>
          <p:nvCxnSpPr>
            <p:cNvPr id="26" name="Straight Connector 25"/>
            <p:cNvCxnSpPr/>
            <p:nvPr/>
          </p:nvCxnSpPr>
          <p:spPr bwMode="auto">
            <a:xfrm>
              <a:off x="3496742" y="2455335"/>
              <a:ext cx="1193800" cy="45720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3488275" y="2455335"/>
              <a:ext cx="1193800" cy="45720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5061271" y="2378142"/>
            <a:ext cx="1339530" cy="61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Strobilus on</a:t>
            </a:r>
            <a:br>
              <a:rPr lang="en-US" sz="21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fertile stem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80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13bcSeedlessVascular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128" y="1311831"/>
            <a:ext cx="3285744" cy="409041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29.13bc</a:t>
            </a:r>
            <a:endParaRPr lang="en-US" sz="1200" dirty="0"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 rot="16200000">
            <a:off x="5542427" y="4310524"/>
            <a:ext cx="639665" cy="171155"/>
            <a:chOff x="8277831" y="751736"/>
            <a:chExt cx="449170" cy="100548"/>
          </a:xfrm>
        </p:grpSpPr>
        <p:cxnSp>
          <p:nvCxnSpPr>
            <p:cNvPr id="7" name="Straight Connector 6"/>
            <p:cNvCxnSpPr/>
            <p:nvPr/>
          </p:nvCxnSpPr>
          <p:spPr bwMode="auto">
            <a:xfrm rot="5400000" flipV="1">
              <a:off x="8502416" y="577423"/>
              <a:ext cx="0" cy="44917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8283320" y="751743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8725848" y="751736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" name="Text Box 31"/>
          <p:cNvSpPr txBox="1">
            <a:spLocks noChangeArrowheads="1"/>
          </p:cNvSpPr>
          <p:nvPr/>
        </p:nvSpPr>
        <p:spPr bwMode="auto">
          <a:xfrm rot="16200000">
            <a:off x="5719947" y="4246746"/>
            <a:ext cx="625819" cy="26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4 cm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2970001" y="4765737"/>
            <a:ext cx="2347065" cy="66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i="1" dirty="0" err="1" smtClean="0">
                <a:solidFill>
                  <a:srgbClr val="000000"/>
                </a:solidFill>
                <a:latin typeface="Arial" charset="0"/>
              </a:rPr>
              <a:t>Psilotum</a:t>
            </a:r>
            <a:r>
              <a:rPr lang="en-US" sz="21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100" i="1" dirty="0" err="1" smtClean="0">
                <a:solidFill>
                  <a:srgbClr val="000000"/>
                </a:solidFill>
                <a:latin typeface="Arial" charset="0"/>
              </a:rPr>
              <a:t>nudum</a:t>
            </a:r>
            <a:r>
              <a:rPr lang="en-US" sz="2100" i="1" dirty="0" smtClean="0">
                <a:solidFill>
                  <a:srgbClr val="000000"/>
                </a:solidFill>
                <a:latin typeface="Arial" charset="0"/>
              </a:rPr>
              <a:t>,</a:t>
            </a:r>
            <a:br>
              <a:rPr lang="en-US" sz="2100" i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a whisk fern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0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Significance of Seedless Vascular Plants</a:t>
            </a:r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372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The ancestors of modern lycophytes, horsetails, and ferns grew to great heights during the Devonian and Carboniferous, forming the first forests</a:t>
            </a:r>
          </a:p>
          <a:p>
            <a:pPr eaLnBrk="1" hangingPunct="1"/>
            <a:r>
              <a:rPr lang="en-US" sz="2800" smtClean="0"/>
              <a:t>Increased growth and photosynthesis removed CO</a:t>
            </a:r>
            <a:r>
              <a:rPr lang="en-US" sz="2800" baseline="-25000" smtClean="0"/>
              <a:t>2</a:t>
            </a:r>
            <a:r>
              <a:rPr lang="en-US" sz="2800" smtClean="0"/>
              <a:t> from the atmosphere and may have contributed to global cooling at the end of the Carboniferous period</a:t>
            </a:r>
          </a:p>
          <a:p>
            <a:pPr eaLnBrk="1" hangingPunct="1"/>
            <a:r>
              <a:rPr lang="en-US" sz="2800" smtClean="0"/>
              <a:t>The decaying plants of these Carboniferous forests eventually became coal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14CarboniferousForest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" y="882063"/>
            <a:ext cx="8065008" cy="494995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 flipV="1">
            <a:off x="3758090" y="1464733"/>
            <a:ext cx="322843" cy="68313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 flipV="1">
            <a:off x="5706533" y="1490133"/>
            <a:ext cx="811690" cy="112340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29.14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3461071" y="1108142"/>
            <a:ext cx="1331062" cy="30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Horsetail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3758090" y="1464733"/>
            <a:ext cx="322843" cy="68313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H="1" flipV="1">
            <a:off x="5706533" y="1490133"/>
            <a:ext cx="811690" cy="112340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357604" y="1116607"/>
            <a:ext cx="721462" cy="33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Fern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61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Land plants diversified as adaptations evolved that enabled them to thrive despite challenges</a:t>
            </a:r>
          </a:p>
          <a:p>
            <a:r>
              <a:rPr lang="en-US" smtClean="0"/>
              <a:t>The placement of the boundary dividing land plants from algae is the subject of ongoing debate</a:t>
            </a:r>
          </a:p>
          <a:p>
            <a:r>
              <a:rPr lang="en-US" smtClean="0"/>
              <a:t>Until this debate is resolved, we define plants as embryophytes, plants with embryos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9_UN06aSkillsExercis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845231"/>
            <a:ext cx="8546592" cy="302361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29.UN06a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17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9_UN06bSkillsExercis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872" y="2441448"/>
            <a:ext cx="2810256" cy="197510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29.UN06b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0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UN08_Summary_C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12" y="138351"/>
            <a:ext cx="7199376" cy="6437376"/>
          </a:xfrm>
          <a:prstGeom prst="rect">
            <a:avLst/>
          </a:prstGeom>
        </p:spPr>
      </p:pic>
      <p:cxnSp>
        <p:nvCxnSpPr>
          <p:cNvPr id="63" name="Straight Connector 62"/>
          <p:cNvCxnSpPr/>
          <p:nvPr/>
        </p:nvCxnSpPr>
        <p:spPr bwMode="auto">
          <a:xfrm>
            <a:off x="5816593" y="592660"/>
            <a:ext cx="929479" cy="152366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Straight Connector 63"/>
          <p:cNvCxnSpPr/>
          <p:nvPr/>
        </p:nvCxnSpPr>
        <p:spPr bwMode="auto">
          <a:xfrm flipV="1">
            <a:off x="6645218" y="584193"/>
            <a:ext cx="517577" cy="70007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Straight Connector 64"/>
          <p:cNvCxnSpPr/>
          <p:nvPr/>
        </p:nvCxnSpPr>
        <p:spPr bwMode="auto">
          <a:xfrm flipV="1">
            <a:off x="6992350" y="584193"/>
            <a:ext cx="161978" cy="72547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29.UN08</a:t>
            </a:r>
            <a:endParaRPr lang="en-US" sz="1200" dirty="0">
              <a:latin typeface="Arial" charset="0"/>
            </a:endParaRP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1454472" y="617078"/>
            <a:ext cx="611395" cy="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Mitosis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1878490" y="1320800"/>
            <a:ext cx="297443" cy="5660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3335867" y="1326605"/>
            <a:ext cx="151289" cy="1635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5833533" y="618067"/>
            <a:ext cx="929479" cy="15236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6628290" y="609600"/>
            <a:ext cx="517577" cy="7000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6983889" y="609600"/>
            <a:ext cx="161978" cy="7254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4113689" y="4953000"/>
            <a:ext cx="263578" cy="4968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2115556" y="4936067"/>
            <a:ext cx="373644" cy="6238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6983889" y="4665133"/>
            <a:ext cx="509111" cy="50533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 flipV="1">
            <a:off x="6045200" y="4656667"/>
            <a:ext cx="210556" cy="23440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3614156" y="2506133"/>
            <a:ext cx="178911" cy="5660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3359472" y="540878"/>
            <a:ext cx="611395" cy="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Mitosis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3054672" y="2970810"/>
            <a:ext cx="611395" cy="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Mitosis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2208005" y="286879"/>
            <a:ext cx="1212528" cy="24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Gametophyte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2208006" y="1192810"/>
            <a:ext cx="611395" cy="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Spore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2614404" y="1421408"/>
            <a:ext cx="611395" cy="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Gamete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3791273" y="2395077"/>
            <a:ext cx="611395" cy="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Zygote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1251272" y="1785474"/>
            <a:ext cx="839994" cy="23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MEIOSIS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3037739" y="1793943"/>
            <a:ext cx="1322594" cy="22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FERTILIZATION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4197673" y="3207876"/>
            <a:ext cx="611395" cy="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Haploid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4189206" y="3521143"/>
            <a:ext cx="611395" cy="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Diploid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1827006" y="3419543"/>
            <a:ext cx="1136327" cy="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Sporophyte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5137473" y="100602"/>
            <a:ext cx="1601994" cy="52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Apical meristem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of shoot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1208940" y="862612"/>
            <a:ext cx="162661" cy="22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n</a:t>
            </a:r>
            <a:endParaRPr lang="en-US" sz="14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1691540" y="1201277"/>
            <a:ext cx="162661" cy="22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n</a:t>
            </a:r>
            <a:endParaRPr lang="en-US" sz="14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3511874" y="1116611"/>
            <a:ext cx="162661" cy="22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n</a:t>
            </a:r>
            <a:endParaRPr lang="en-US" sz="14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4113008" y="777945"/>
            <a:ext cx="162661" cy="22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n</a:t>
            </a:r>
            <a:endParaRPr lang="en-US" sz="14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3334072" y="2437415"/>
            <a:ext cx="238860" cy="21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n</a:t>
            </a:r>
            <a:endParaRPr lang="en-US" sz="14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7042473" y="109067"/>
            <a:ext cx="1077060" cy="47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Developing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leaves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1589940" y="3893670"/>
            <a:ext cx="2668794" cy="30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Alternation of generations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5933339" y="3893669"/>
            <a:ext cx="1712060" cy="24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Apical meristems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1700007" y="6272806"/>
            <a:ext cx="2668794" cy="30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Multicellular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gametangia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5484606" y="6272804"/>
            <a:ext cx="2668794" cy="30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Walled spores in sporangia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2165674" y="4444002"/>
            <a:ext cx="1322593" cy="51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Archegonium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with egg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3647340" y="4460934"/>
            <a:ext cx="1187126" cy="48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Antheridium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with sperm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5450740" y="4435535"/>
            <a:ext cx="1237927" cy="25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Sporangium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7186411" y="4427069"/>
            <a:ext cx="806127" cy="25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Spores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272742" y="3907638"/>
            <a:ext cx="224367" cy="233119"/>
            <a:chOff x="5427570" y="327780"/>
            <a:chExt cx="224367" cy="233119"/>
          </a:xfrm>
        </p:grpSpPr>
        <p:sp>
          <p:nvSpPr>
            <p:cNvPr id="52" name="Oval 51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53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4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616142" y="3899171"/>
            <a:ext cx="224367" cy="233119"/>
            <a:chOff x="5427570" y="327780"/>
            <a:chExt cx="224367" cy="233119"/>
          </a:xfrm>
        </p:grpSpPr>
        <p:sp>
          <p:nvSpPr>
            <p:cNvPr id="55" name="Oval 54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56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Arial" charset="0"/>
                </a:rPr>
                <a:t>2</a:t>
              </a:r>
              <a:endParaRPr lang="en-US" sz="14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399744" y="6295239"/>
            <a:ext cx="224367" cy="233119"/>
            <a:chOff x="5427570" y="327780"/>
            <a:chExt cx="224367" cy="233119"/>
          </a:xfrm>
        </p:grpSpPr>
        <p:sp>
          <p:nvSpPr>
            <p:cNvPr id="58" name="Oval 57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59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Arial" charset="0"/>
                </a:rPr>
                <a:t>3</a:t>
              </a:r>
              <a:endParaRPr lang="en-US" sz="14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175877" y="6303705"/>
            <a:ext cx="224367" cy="233119"/>
            <a:chOff x="5427570" y="327780"/>
            <a:chExt cx="224367" cy="233119"/>
          </a:xfrm>
        </p:grpSpPr>
        <p:sp>
          <p:nvSpPr>
            <p:cNvPr id="61" name="Oval 60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62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dirty="0" smtClean="0">
                  <a:solidFill>
                    <a:srgbClr val="FFFFFF"/>
                  </a:solidFill>
                  <a:latin typeface="Arial" charset="0"/>
                </a:rPr>
                <a:t>4</a:t>
              </a:r>
              <a:endParaRPr lang="en-US" sz="14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090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UN08aSummary_C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16" y="1171623"/>
            <a:ext cx="4468368" cy="437083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29.UN08a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851472" y="1531478"/>
            <a:ext cx="768028" cy="23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Mitosis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3338990" y="2343150"/>
            <a:ext cx="324960" cy="375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4997450" y="2323555"/>
            <a:ext cx="153407" cy="1973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5296906" y="3661833"/>
            <a:ext cx="178911" cy="5660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4997773" y="1434109"/>
            <a:ext cx="611395" cy="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Mitosis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659105" y="4177309"/>
            <a:ext cx="611395" cy="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Mitosis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3681204" y="1163178"/>
            <a:ext cx="1500395" cy="28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Gametophyte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706606" y="2183410"/>
            <a:ext cx="611395" cy="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4163804" y="2437408"/>
            <a:ext cx="611395" cy="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5493073" y="3525377"/>
            <a:ext cx="611395" cy="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Zygote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2627105" y="2856507"/>
            <a:ext cx="839994" cy="23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MEIOSIS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4633705" y="2848041"/>
            <a:ext cx="1322594" cy="22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FERTILIZATION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5937573" y="4427076"/>
            <a:ext cx="706437" cy="22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Haploid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5929106" y="4791143"/>
            <a:ext cx="706437" cy="22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Diploid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3262106" y="4676843"/>
            <a:ext cx="1312970" cy="22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Sporophyte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2576307" y="1798175"/>
            <a:ext cx="162661" cy="22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n</a:t>
            </a:r>
            <a:endParaRPr lang="en-US" sz="16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3126642" y="2187642"/>
            <a:ext cx="162661" cy="22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n</a:t>
            </a:r>
            <a:endParaRPr lang="en-US" sz="16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5167108" y="2086042"/>
            <a:ext cx="162661" cy="22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n</a:t>
            </a:r>
            <a:endParaRPr lang="en-US" sz="16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5835975" y="1696575"/>
            <a:ext cx="162661" cy="22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n</a:t>
            </a:r>
            <a:endParaRPr lang="en-US" sz="16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4963908" y="3576179"/>
            <a:ext cx="310828" cy="21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n</a:t>
            </a:r>
            <a:endParaRPr lang="en-US" sz="16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2999640" y="5201770"/>
            <a:ext cx="3083660" cy="29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Alternation of generations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648576" y="5200433"/>
            <a:ext cx="260942" cy="269693"/>
            <a:chOff x="5427570" y="327780"/>
            <a:chExt cx="224367" cy="233119"/>
          </a:xfrm>
        </p:grpSpPr>
        <p:sp>
          <p:nvSpPr>
            <p:cNvPr id="28" name="Oval 27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6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58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UN08bSummary_C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20" y="1247823"/>
            <a:ext cx="3261360" cy="4218432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 bwMode="auto">
          <a:xfrm>
            <a:off x="3702044" y="1790694"/>
            <a:ext cx="946412" cy="155753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4532784" y="1771644"/>
            <a:ext cx="517577" cy="70007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4921244" y="1771644"/>
            <a:ext cx="129117" cy="7429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29.UN08b</a:t>
            </a:r>
            <a:endParaRPr lang="en-US" sz="1200" dirty="0"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372476" y="5136282"/>
            <a:ext cx="260942" cy="269693"/>
            <a:chOff x="5427570" y="327780"/>
            <a:chExt cx="224367" cy="233119"/>
          </a:xfrm>
        </p:grpSpPr>
        <p:sp>
          <p:nvSpPr>
            <p:cNvPr id="7" name="Oval 6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8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rgbClr val="FFFFFF"/>
                  </a:solidFill>
                  <a:latin typeface="Arial" charset="0"/>
                </a:rPr>
                <a:t>2</a:t>
              </a:r>
              <a:endParaRPr lang="en-US" sz="16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 bwMode="auto">
          <a:xfrm>
            <a:off x="3702050" y="1790700"/>
            <a:ext cx="946412" cy="15575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4532790" y="1771650"/>
            <a:ext cx="517577" cy="7000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4921250" y="1771650"/>
            <a:ext cx="129117" cy="742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978473" y="1224552"/>
            <a:ext cx="1601994" cy="52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Apical meristem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of shoot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4940623" y="1220317"/>
            <a:ext cx="1077060" cy="47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Developing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leaves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3723539" y="5138269"/>
            <a:ext cx="1712060" cy="24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Apical meristems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56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UN08cSummary_C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32" y="2177463"/>
            <a:ext cx="4364736" cy="235915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29.UN08c</a:t>
            </a:r>
            <a:endParaRPr lang="en-US" sz="1200" dirty="0"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51776" y="4237838"/>
            <a:ext cx="260942" cy="269693"/>
            <a:chOff x="5427570" y="327780"/>
            <a:chExt cx="224367" cy="233119"/>
          </a:xfrm>
        </p:grpSpPr>
        <p:sp>
          <p:nvSpPr>
            <p:cNvPr id="7" name="Oval 6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8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rgbClr val="FFFFFF"/>
                  </a:solidFill>
                  <a:latin typeface="Arial" charset="0"/>
                </a:rPr>
                <a:t>3</a:t>
              </a:r>
              <a:endParaRPr lang="en-US" sz="16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cxnSp>
        <p:nvCxnSpPr>
          <p:cNvPr id="10" name="Straight Connector 9"/>
          <p:cNvCxnSpPr/>
          <p:nvPr/>
        </p:nvCxnSpPr>
        <p:spPr bwMode="auto">
          <a:xfrm flipV="1">
            <a:off x="5936139" y="2686050"/>
            <a:ext cx="286861" cy="56672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3684006" y="2705100"/>
            <a:ext cx="405394" cy="68948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3211306" y="4235269"/>
            <a:ext cx="3249333" cy="32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Multicellular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gametangia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715074" y="2145302"/>
            <a:ext cx="1610295" cy="5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Archegonium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with egg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5387240" y="2136834"/>
            <a:ext cx="1445360" cy="51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Antheridium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with sperm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2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UN08dSummary_C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264" y="2162223"/>
            <a:ext cx="3395472" cy="238963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29.UN08d</a:t>
            </a:r>
            <a:endParaRPr lang="en-US" sz="1200" dirty="0"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15276" y="4233604"/>
            <a:ext cx="260942" cy="269693"/>
            <a:chOff x="5427570" y="327780"/>
            <a:chExt cx="224367" cy="233119"/>
          </a:xfrm>
        </p:grpSpPr>
        <p:sp>
          <p:nvSpPr>
            <p:cNvPr id="7" name="Oval 6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8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rgbClr val="FFFFFF"/>
                  </a:solidFill>
                  <a:latin typeface="Arial" charset="0"/>
                </a:rPr>
                <a:t>4</a:t>
              </a:r>
              <a:endParaRPr lang="en-US" sz="16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 bwMode="auto">
          <a:xfrm flipV="1">
            <a:off x="4977289" y="2438400"/>
            <a:ext cx="566261" cy="52227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 flipV="1">
            <a:off x="3937000" y="2440517"/>
            <a:ext cx="210556" cy="23440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274806" y="4215404"/>
            <a:ext cx="2668794" cy="30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Walled spores in sporangia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3228240" y="2124135"/>
            <a:ext cx="1237927" cy="25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Sporangium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5192511" y="2128369"/>
            <a:ext cx="806127" cy="25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Spores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65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UN09Test_Q8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315129"/>
            <a:ext cx="8546592" cy="623620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29.UN09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33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9_UN10Test_Q10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12" y="1908048"/>
            <a:ext cx="6284976" cy="304190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29.UN10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58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2PossPlantKingdom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612775"/>
            <a:ext cx="8546592" cy="548640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29.2</a:t>
            </a:r>
            <a:endParaRPr lang="en-US" sz="1200" dirty="0">
              <a:latin typeface="Arial" charset="0"/>
            </a:endParaRP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352346" y="2205521"/>
            <a:ext cx="1627102" cy="64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ANCESTRAL</a:t>
            </a:r>
            <a:br>
              <a:rPr lang="en-US" sz="21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ALGA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262192" y="956541"/>
            <a:ext cx="1500978" cy="33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Red algae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265695" y="2615423"/>
            <a:ext cx="1742718" cy="33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err="1" smtClean="0">
                <a:solidFill>
                  <a:srgbClr val="000000"/>
                </a:solidFill>
                <a:latin typeface="Arial" charset="0"/>
              </a:rPr>
              <a:t>Chlorophytes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4269199" y="3827617"/>
            <a:ext cx="1500978" cy="33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err="1" smtClean="0">
                <a:solidFill>
                  <a:srgbClr val="000000"/>
                </a:solidFill>
                <a:latin typeface="Arial" charset="0"/>
              </a:rPr>
              <a:t>Charophytes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4263945" y="5267533"/>
            <a:ext cx="2024746" cy="34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err="1" smtClean="0">
                <a:solidFill>
                  <a:srgbClr val="000000"/>
                </a:solidFill>
                <a:latin typeface="Arial" charset="0"/>
              </a:rPr>
              <a:t>Embryophytes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 rot="5400000">
            <a:off x="7769141" y="2983287"/>
            <a:ext cx="1663891" cy="362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err="1" smtClean="0">
                <a:solidFill>
                  <a:srgbClr val="000000"/>
                </a:solidFill>
                <a:latin typeface="Arial" charset="0"/>
              </a:rPr>
              <a:t>Viridiplantae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 rot="5400000">
            <a:off x="7299680" y="4423204"/>
            <a:ext cx="1663891" cy="362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err="1" smtClean="0">
                <a:solidFill>
                  <a:srgbClr val="000000"/>
                </a:solidFill>
                <a:latin typeface="Arial" charset="0"/>
              </a:rPr>
              <a:t>Streptophyta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 rot="5400000">
            <a:off x="7176062" y="5174648"/>
            <a:ext cx="936122" cy="32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Plantae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71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Derived Traits of Plants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Five key traits appear in nearly all land plants but are absent in the charophytes</a:t>
            </a:r>
          </a:p>
          <a:p>
            <a:pPr lvl="1"/>
            <a:r>
              <a:rPr lang="en-US" smtClean="0"/>
              <a:t>Alternation of generations </a:t>
            </a:r>
          </a:p>
          <a:p>
            <a:pPr lvl="1"/>
            <a:r>
              <a:rPr lang="en-US" smtClean="0"/>
              <a:t>Multicellular, dependent embryos</a:t>
            </a:r>
          </a:p>
          <a:p>
            <a:pPr lvl="1"/>
            <a:r>
              <a:rPr lang="en-US" smtClean="0"/>
              <a:t>Walled spores produced in sporangia</a:t>
            </a:r>
          </a:p>
          <a:p>
            <a:pPr lvl="1"/>
            <a:r>
              <a:rPr lang="en-US" smtClean="0"/>
              <a:t>Multicellular gametangia</a:t>
            </a:r>
          </a:p>
          <a:p>
            <a:pPr lvl="1"/>
            <a:r>
              <a:rPr lang="en-US" smtClean="0"/>
              <a:t>Apical meristems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Alternation of Generations</a:t>
            </a:r>
          </a:p>
          <a:p>
            <a:r>
              <a:rPr lang="en-US" dirty="0" smtClean="0"/>
              <a:t>Plants alternate between two multicellular stages, a reproductive cycle called </a:t>
            </a:r>
            <a:r>
              <a:rPr lang="en-US" b="1" dirty="0" smtClean="0"/>
              <a:t>alternation of generations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gametophyte</a:t>
            </a:r>
            <a:r>
              <a:rPr lang="en-US" dirty="0" smtClean="0"/>
              <a:t> is haploid and produces haploid gametes by mitosis</a:t>
            </a:r>
          </a:p>
          <a:p>
            <a:r>
              <a:rPr lang="en-US" dirty="0" smtClean="0"/>
              <a:t>Fusion of the gametes gives rise to the </a:t>
            </a:r>
            <a:r>
              <a:rPr lang="en-US" b="1" dirty="0" smtClean="0"/>
              <a:t>diploid sporophyte</a:t>
            </a:r>
            <a:r>
              <a:rPr lang="en-US" dirty="0" smtClean="0"/>
              <a:t>, which produces haploid </a:t>
            </a:r>
            <a:r>
              <a:rPr lang="en-US" b="1" dirty="0" smtClean="0"/>
              <a:t>spores</a:t>
            </a:r>
            <a:r>
              <a:rPr lang="en-US" dirty="0" smtClean="0"/>
              <a:t> by meiosis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3aLandPlantTrait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88" y="1012063"/>
            <a:ext cx="5449824" cy="468782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29.3a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897369" y="975787"/>
            <a:ext cx="3392841" cy="39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Alternation of generations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H="1" flipV="1">
            <a:off x="5833241" y="1900621"/>
            <a:ext cx="89687" cy="27088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3188391" y="1399703"/>
            <a:ext cx="1655128" cy="684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Gametophyte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530446" y="1376930"/>
            <a:ext cx="1655128" cy="684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Gamete from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another plant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4929605" y="1967263"/>
            <a:ext cx="868602" cy="31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Mitosis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141328" y="2834363"/>
            <a:ext cx="868603" cy="26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993950" y="2790573"/>
            <a:ext cx="658395" cy="30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2209177" y="1962008"/>
            <a:ext cx="868602" cy="31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Mitosis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4179867" y="5088835"/>
            <a:ext cx="868602" cy="31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Mitosis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3960903" y="4081593"/>
            <a:ext cx="658395" cy="30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Zygote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1941164" y="5022269"/>
            <a:ext cx="1308284" cy="56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Sporophyte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(2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6089248" y="4615869"/>
            <a:ext cx="658395" cy="30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Key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6005164" y="5022270"/>
            <a:ext cx="1194422" cy="33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Haploid 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5999908" y="5358600"/>
            <a:ext cx="1304781" cy="31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Diploid (2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2002475" y="2237026"/>
            <a:ext cx="239733" cy="25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2540256" y="2695976"/>
            <a:ext cx="239733" cy="25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5921084" y="2091632"/>
            <a:ext cx="239733" cy="25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5097775" y="2582113"/>
            <a:ext cx="239733" cy="25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4852531" y="4430183"/>
            <a:ext cx="420159" cy="27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2025246" y="3521041"/>
            <a:ext cx="970202" cy="3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MEIOSIS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4591522" y="3512282"/>
            <a:ext cx="1705926" cy="2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FERTILIZATION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flipV="1">
            <a:off x="5009931" y="2850057"/>
            <a:ext cx="82332" cy="7532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 flipH="1" flipV="1">
            <a:off x="4712138" y="4344276"/>
            <a:ext cx="101949" cy="9921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 flipH="1" flipV="1">
            <a:off x="2776483" y="2925379"/>
            <a:ext cx="172018" cy="2039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4461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Multicellular, Dependent </a:t>
            </a:r>
            <a:r>
              <a:rPr lang="en-US" b="1" dirty="0" smtClean="0"/>
              <a:t>Embryos</a:t>
            </a:r>
          </a:p>
          <a:p>
            <a:r>
              <a:rPr lang="en-US" dirty="0" smtClean="0"/>
              <a:t>The diploid embryo is retained within the tissue of the female gametophyte</a:t>
            </a:r>
          </a:p>
          <a:p>
            <a:r>
              <a:rPr lang="en-US" dirty="0" smtClean="0"/>
              <a:t>Nutrients are transferred from parent to embryo through placental transfer cells</a:t>
            </a:r>
          </a:p>
          <a:p>
            <a:r>
              <a:rPr lang="en-US" dirty="0" smtClean="0"/>
              <a:t>Land plants are called </a:t>
            </a:r>
            <a:r>
              <a:rPr lang="en-US" b="1" dirty="0" err="1" smtClean="0"/>
              <a:t>embryophytes</a:t>
            </a:r>
            <a:r>
              <a:rPr lang="en-US" dirty="0" smtClean="0"/>
              <a:t> because of the dependency of the embryo on the parent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3b_LandPlantTrait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2" y="835279"/>
            <a:ext cx="8388096" cy="504139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29.3b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08399" y="793706"/>
            <a:ext cx="4067256" cy="26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Multicellular, dependent embryos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1964032" y="2224690"/>
            <a:ext cx="987623" cy="1602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3258453" y="1191346"/>
            <a:ext cx="5088511" cy="65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Embryo (LM) and placental transfer cell (TEM)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of </a:t>
            </a:r>
            <a:r>
              <a:rPr lang="en-US" sz="1800" i="1" dirty="0" err="1" smtClean="0">
                <a:solidFill>
                  <a:srgbClr val="000000"/>
                </a:solidFill>
                <a:latin typeface="Arial" charset="0"/>
              </a:rPr>
              <a:t>Marchantia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(a liverwort)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999198" y="2079470"/>
            <a:ext cx="863355" cy="29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Embryo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002701" y="2442075"/>
            <a:ext cx="912402" cy="53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Maternal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tissue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7636012" y="4386490"/>
            <a:ext cx="1131368" cy="53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Wall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ingrowths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7269654" y="5034628"/>
            <a:ext cx="1448677" cy="86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Placental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transfer cell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(blue outline)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2074289" y="4920768"/>
            <a:ext cx="710953" cy="29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10 </a:t>
            </a:r>
            <a:r>
              <a:rPr lang="en-US" sz="1800" dirty="0">
                <a:solidFill>
                  <a:srgbClr val="000000"/>
                </a:solidFill>
                <a:latin typeface="Symbol Std"/>
                <a:cs typeface="Symbol Std"/>
              </a:rPr>
              <a:t>µ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4171104" y="4705307"/>
            <a:ext cx="710953" cy="29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2 </a:t>
            </a:r>
            <a:r>
              <a:rPr lang="en-US" sz="1800" dirty="0">
                <a:solidFill>
                  <a:srgbClr val="000000"/>
                </a:solidFill>
                <a:latin typeface=" Symbol std"/>
                <a:cs typeface=" Symbol std"/>
              </a:rPr>
              <a:t>µ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2370432" y="2592552"/>
            <a:ext cx="607499" cy="1952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6802294" y="4328769"/>
            <a:ext cx="791430" cy="21695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6697191" y="4545724"/>
            <a:ext cx="896533" cy="8083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6872363" y="5020700"/>
            <a:ext cx="800189" cy="16440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216" name="Group 9215"/>
          <p:cNvGrpSpPr/>
          <p:nvPr/>
        </p:nvGrpSpPr>
        <p:grpSpPr>
          <a:xfrm>
            <a:off x="2184400" y="4799725"/>
            <a:ext cx="443186" cy="169918"/>
            <a:chOff x="2263228" y="5474139"/>
            <a:chExt cx="443186" cy="169918"/>
          </a:xfrm>
        </p:grpSpPr>
        <p:cxnSp>
          <p:nvCxnSpPr>
            <p:cNvPr id="23" name="Straight Connector 22"/>
            <p:cNvCxnSpPr/>
            <p:nvPr/>
          </p:nvCxnSpPr>
          <p:spPr bwMode="auto">
            <a:xfrm flipV="1">
              <a:off x="2265329" y="5556578"/>
              <a:ext cx="441085" cy="715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2706413" y="5474139"/>
              <a:ext cx="0" cy="16641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2263228" y="5477643"/>
              <a:ext cx="0" cy="16641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36" name="Straight Connector 35"/>
          <p:cNvCxnSpPr/>
          <p:nvPr/>
        </p:nvCxnSpPr>
        <p:spPr bwMode="auto">
          <a:xfrm flipV="1">
            <a:off x="4222004" y="5076754"/>
            <a:ext cx="411306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>
            <a:off x="4628052" y="4987158"/>
            <a:ext cx="0" cy="16641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4219903" y="4990662"/>
            <a:ext cx="0" cy="16641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5421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3baLandPlantTrait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80" y="1289431"/>
            <a:ext cx="3596640" cy="413308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29.3ba</a:t>
            </a:r>
            <a:endParaRPr lang="en-US" sz="1200" dirty="0"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363892" y="2284505"/>
            <a:ext cx="987625" cy="14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381541" y="2132020"/>
            <a:ext cx="863355" cy="29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Embryo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5385044" y="2494625"/>
            <a:ext cx="912402" cy="53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Maternal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tissue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456632" y="4973318"/>
            <a:ext cx="710953" cy="29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10 </a:t>
            </a:r>
            <a:r>
              <a:rPr lang="en-US" sz="1800" dirty="0">
                <a:solidFill>
                  <a:srgbClr val="000000"/>
                </a:solidFill>
                <a:latin typeface="Symbol Std"/>
                <a:cs typeface="Symbol Std"/>
              </a:rPr>
              <a:t>µ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4752775" y="2645102"/>
            <a:ext cx="607499" cy="1952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3" name="Group 12"/>
          <p:cNvGrpSpPr/>
          <p:nvPr/>
        </p:nvGrpSpPr>
        <p:grpSpPr>
          <a:xfrm>
            <a:off x="4566743" y="4852275"/>
            <a:ext cx="443186" cy="169918"/>
            <a:chOff x="2263228" y="5474139"/>
            <a:chExt cx="443186" cy="169918"/>
          </a:xfrm>
        </p:grpSpPr>
        <p:cxnSp>
          <p:nvCxnSpPr>
            <p:cNvPr id="14" name="Straight Connector 13"/>
            <p:cNvCxnSpPr/>
            <p:nvPr/>
          </p:nvCxnSpPr>
          <p:spPr bwMode="auto">
            <a:xfrm flipV="1">
              <a:off x="2265329" y="5556578"/>
              <a:ext cx="441085" cy="715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2706413" y="5474139"/>
              <a:ext cx="0" cy="16641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2263228" y="5477643"/>
              <a:ext cx="0" cy="16641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49752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9_03bbLandPlantTrait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08" y="1649095"/>
            <a:ext cx="4748784" cy="341376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29.3bb</a:t>
            </a:r>
            <a:endParaRPr lang="en-US" sz="12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5822979" y="3571938"/>
            <a:ext cx="1131368" cy="53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Wall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ingrowths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456621" y="4220076"/>
            <a:ext cx="1448677" cy="86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Placental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transfer cell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(blue outline)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358071" y="3890755"/>
            <a:ext cx="710953" cy="29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2 </a:t>
            </a:r>
            <a:r>
              <a:rPr lang="en-US" sz="1800" dirty="0">
                <a:solidFill>
                  <a:srgbClr val="000000"/>
                </a:solidFill>
                <a:latin typeface="Symbol Std"/>
                <a:cs typeface="Symbol Std"/>
              </a:rPr>
              <a:t>µ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4989261" y="3514217"/>
            <a:ext cx="791430" cy="21695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4884158" y="3731172"/>
            <a:ext cx="896533" cy="8083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5059330" y="4206148"/>
            <a:ext cx="800189" cy="16440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2408971" y="4262202"/>
            <a:ext cx="411306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2815019" y="4172606"/>
            <a:ext cx="0" cy="16641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2406870" y="4176110"/>
            <a:ext cx="0" cy="16641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9135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Greening of Earth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For much of Earth</a:t>
            </a:r>
            <a:r>
              <a:rPr lang="ja-JP" altLang="en-US" smtClean="0"/>
              <a:t>’</a:t>
            </a:r>
            <a:r>
              <a:rPr lang="en-US" altLang="ja-JP" smtClean="0"/>
              <a:t>s history, the terrestrial surface was lifeless</a:t>
            </a:r>
          </a:p>
          <a:p>
            <a:r>
              <a:rPr lang="en-US" smtClean="0"/>
              <a:t>Cyanobacteria and protists likely existed on land 1.2 billion years ago</a:t>
            </a:r>
          </a:p>
          <a:p>
            <a:r>
              <a:rPr lang="en-US" smtClean="0"/>
              <a:t>Around 500 million years ago, small plants, fungi, and animals emerged on 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</a:rPr>
              <a:t>Walled Spores Produced in </a:t>
            </a:r>
            <a:r>
              <a:rPr lang="en-US" b="1" dirty="0" smtClean="0">
                <a:latin typeface="Arial" panose="020B0604020202020204" pitchFamily="34" charset="0"/>
              </a:rPr>
              <a:t>Sporangia</a:t>
            </a:r>
          </a:p>
          <a:p>
            <a:r>
              <a:rPr lang="en-US" sz="2800" dirty="0" smtClean="0"/>
              <a:t>The sporophyte produces spores in organs called </a:t>
            </a:r>
            <a:r>
              <a:rPr lang="en-US" sz="2800" b="1" dirty="0" smtClean="0"/>
              <a:t>sporangia</a:t>
            </a:r>
          </a:p>
          <a:p>
            <a:pPr eaLnBrk="1" hangingPunct="1"/>
            <a:r>
              <a:rPr lang="en-US" sz="2800" dirty="0" smtClean="0"/>
              <a:t>Diploid cells called </a:t>
            </a:r>
            <a:r>
              <a:rPr lang="en-US" sz="2800" b="1" dirty="0" err="1" smtClean="0"/>
              <a:t>sporocytes</a:t>
            </a:r>
            <a:r>
              <a:rPr lang="en-US" sz="2800" b="1" dirty="0" smtClean="0"/>
              <a:t> </a:t>
            </a:r>
            <a:r>
              <a:rPr lang="en-US" sz="2800" dirty="0" smtClean="0"/>
              <a:t>undergo meiosis to generate haploid spores</a:t>
            </a:r>
          </a:p>
          <a:p>
            <a:pPr eaLnBrk="1" hangingPunct="1"/>
            <a:r>
              <a:rPr lang="en-US" sz="2800" dirty="0" smtClean="0"/>
              <a:t>Spore walls contain </a:t>
            </a:r>
            <a:r>
              <a:rPr lang="en-US" sz="2800" dirty="0" err="1" smtClean="0"/>
              <a:t>sporopollenin</a:t>
            </a:r>
            <a:r>
              <a:rPr lang="en-US" sz="2800" dirty="0" smtClean="0"/>
              <a:t>, which makes them resistant to harsh environments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3c_LandPlantTrait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" y="390271"/>
            <a:ext cx="7595616" cy="593140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29.3c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828813" y="364534"/>
            <a:ext cx="4584015" cy="2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Walled spores produced in sporangia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624552" y="1401379"/>
            <a:ext cx="1342594" cy="171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814801" y="5982311"/>
            <a:ext cx="5614028" cy="31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Sporophytes and sporangia of 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Sphagnum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(a moss)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3743686" y="1238641"/>
            <a:ext cx="880868" cy="25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Spores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3200649" y="1606503"/>
            <a:ext cx="1423902" cy="26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Sporangium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5241410" y="3559677"/>
            <a:ext cx="3114316" cy="58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Longitudinal section of 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Sphagnum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sporangium (LM)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5425339" y="4829676"/>
            <a:ext cx="1520247" cy="26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Sporophyte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5407822" y="5293883"/>
            <a:ext cx="1493971" cy="25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Gametophyte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4624552" y="1748179"/>
            <a:ext cx="81182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4102538" y="5442607"/>
            <a:ext cx="124022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4434271" y="3734207"/>
            <a:ext cx="945931" cy="121682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>
            <a:stCxn id="23" idx="1"/>
          </p:cNvCxnSpPr>
          <p:nvPr/>
        </p:nvCxnSpPr>
        <p:spPr bwMode="auto">
          <a:xfrm>
            <a:off x="4440621" y="3740557"/>
            <a:ext cx="945931" cy="121682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3904592" y="1886607"/>
            <a:ext cx="5254" cy="128226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Right Brace 28"/>
          <p:cNvSpPr/>
          <p:nvPr/>
        </p:nvSpPr>
        <p:spPr bwMode="auto">
          <a:xfrm>
            <a:off x="4212897" y="3231933"/>
            <a:ext cx="227724" cy="1033516"/>
          </a:xfrm>
          <a:prstGeom prst="rightBrace">
            <a:avLst>
              <a:gd name="adj1" fmla="val 28333"/>
              <a:gd name="adj2" fmla="val 49213"/>
            </a:avLst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3" name="Right Brace 22"/>
          <p:cNvSpPr/>
          <p:nvPr/>
        </p:nvSpPr>
        <p:spPr bwMode="auto">
          <a:xfrm>
            <a:off x="4212897" y="3231933"/>
            <a:ext cx="227724" cy="1033516"/>
          </a:xfrm>
          <a:prstGeom prst="rightBrace">
            <a:avLst>
              <a:gd name="adj1" fmla="val 28333"/>
              <a:gd name="adj2" fmla="val 49213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3903499" y="1891862"/>
            <a:ext cx="5254" cy="12822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2434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3caLandPlantTrait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8" y="1009015"/>
            <a:ext cx="6150864" cy="469392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29.3ca</a:t>
            </a:r>
            <a:endParaRPr lang="en-US" sz="1200" dirty="0"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542936" y="5364243"/>
            <a:ext cx="5614028" cy="31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Sporophytes and sporangia of 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Sphagnum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(a moss)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3928784" y="988435"/>
            <a:ext cx="1423902" cy="26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Sporangium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6153474" y="4211608"/>
            <a:ext cx="1520247" cy="26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Sporophyte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6135957" y="4675815"/>
            <a:ext cx="1493971" cy="25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Gametophyte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4830673" y="4824539"/>
            <a:ext cx="124022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5162406" y="3116139"/>
            <a:ext cx="945931" cy="121682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stCxn id="18" idx="1"/>
          </p:cNvCxnSpPr>
          <p:nvPr/>
        </p:nvCxnSpPr>
        <p:spPr bwMode="auto">
          <a:xfrm>
            <a:off x="5168756" y="3122489"/>
            <a:ext cx="945931" cy="121682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4632727" y="1268539"/>
            <a:ext cx="5254" cy="128226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ight Brace 16"/>
          <p:cNvSpPr/>
          <p:nvPr/>
        </p:nvSpPr>
        <p:spPr bwMode="auto">
          <a:xfrm>
            <a:off x="4941032" y="2613865"/>
            <a:ext cx="227724" cy="1033516"/>
          </a:xfrm>
          <a:prstGeom prst="rightBrace">
            <a:avLst>
              <a:gd name="adj1" fmla="val 28333"/>
              <a:gd name="adj2" fmla="val 49213"/>
            </a:avLst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8" name="Right Brace 17"/>
          <p:cNvSpPr/>
          <p:nvPr/>
        </p:nvSpPr>
        <p:spPr bwMode="auto">
          <a:xfrm>
            <a:off x="4941032" y="2613865"/>
            <a:ext cx="227724" cy="1033516"/>
          </a:xfrm>
          <a:prstGeom prst="rightBrace">
            <a:avLst>
              <a:gd name="adj1" fmla="val 28333"/>
              <a:gd name="adj2" fmla="val 49213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V="1">
            <a:off x="4631634" y="1273794"/>
            <a:ext cx="5254" cy="12822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3993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9_03cbLandPlantTrait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592" y="1682623"/>
            <a:ext cx="5004816" cy="334670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29.3cb</a:t>
            </a:r>
            <a:endParaRPr lang="en-US" sz="1200" dirty="0"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549289" y="2307312"/>
            <a:ext cx="1342594" cy="171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668423" y="2144574"/>
            <a:ext cx="880868" cy="25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Spores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125386" y="2512436"/>
            <a:ext cx="1423902" cy="26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Sporangium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937538" y="4440209"/>
            <a:ext cx="3114316" cy="58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Longitudinal section of 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Sphagnum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sporangium (LM)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3549289" y="2654112"/>
            <a:ext cx="81182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0817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</a:rPr>
              <a:t>Multicellular </a:t>
            </a:r>
            <a:r>
              <a:rPr lang="en-US" b="1" dirty="0" err="1" smtClean="0">
                <a:latin typeface="Arial" panose="020B0604020202020204" pitchFamily="34" charset="0"/>
              </a:rPr>
              <a:t>Gametangia</a:t>
            </a:r>
            <a:endParaRPr lang="en-US" b="1" dirty="0" smtClean="0">
              <a:latin typeface="Arial" panose="020B0604020202020204" pitchFamily="34" charset="0"/>
            </a:endParaRPr>
          </a:p>
          <a:p>
            <a:r>
              <a:rPr lang="en-US" sz="2800" dirty="0" smtClean="0"/>
              <a:t>Gametes are produced within organs called </a:t>
            </a:r>
            <a:r>
              <a:rPr lang="en-US" sz="2800" b="1" dirty="0" err="1" smtClean="0"/>
              <a:t>gametangia</a:t>
            </a:r>
            <a:endParaRPr lang="en-US" sz="2800" dirty="0" smtClean="0"/>
          </a:p>
          <a:p>
            <a:pPr eaLnBrk="1" hangingPunct="1"/>
            <a:r>
              <a:rPr lang="en-US" sz="2800" dirty="0" smtClean="0"/>
              <a:t>Female </a:t>
            </a:r>
            <a:r>
              <a:rPr lang="en-US" sz="2800" dirty="0" err="1" smtClean="0"/>
              <a:t>gametangia</a:t>
            </a:r>
            <a:r>
              <a:rPr lang="en-US" sz="2800" dirty="0" smtClean="0"/>
              <a:t>, called </a:t>
            </a:r>
            <a:r>
              <a:rPr lang="en-US" sz="2800" b="1" dirty="0" smtClean="0"/>
              <a:t>archegonia</a:t>
            </a:r>
            <a:r>
              <a:rPr lang="en-US" sz="2800" dirty="0" smtClean="0"/>
              <a:t>,</a:t>
            </a:r>
            <a:r>
              <a:rPr lang="en-US" sz="2800" b="1" dirty="0" smtClean="0"/>
              <a:t> </a:t>
            </a:r>
            <a:r>
              <a:rPr lang="en-US" sz="2800" dirty="0" smtClean="0"/>
              <a:t>produce eggs and are the site of fertilization</a:t>
            </a:r>
          </a:p>
          <a:p>
            <a:pPr eaLnBrk="1" hangingPunct="1"/>
            <a:r>
              <a:rPr lang="en-US" sz="2800" dirty="0" smtClean="0"/>
              <a:t>Male </a:t>
            </a:r>
            <a:r>
              <a:rPr lang="en-US" sz="2800" dirty="0" err="1" smtClean="0"/>
              <a:t>gametangia</a:t>
            </a:r>
            <a:r>
              <a:rPr lang="en-US" sz="2800" dirty="0" smtClean="0"/>
              <a:t>, called </a:t>
            </a:r>
            <a:r>
              <a:rPr lang="en-US" sz="2800" b="1" dirty="0" smtClean="0"/>
              <a:t>antheridia</a:t>
            </a:r>
            <a:r>
              <a:rPr lang="en-US" sz="2800" dirty="0" smtClean="0"/>
              <a:t>, produce and release sperm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3d_LandPlantTrait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84" y="1106551"/>
            <a:ext cx="6809232" cy="4498848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 bwMode="auto">
          <a:xfrm flipV="1">
            <a:off x="2582327" y="2057394"/>
            <a:ext cx="482600" cy="5588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2091260" y="4047060"/>
            <a:ext cx="1617134" cy="57573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29.3d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208938" y="1074275"/>
            <a:ext cx="2998995" cy="35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Multicellular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gametangia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048000" y="2048933"/>
            <a:ext cx="1208880" cy="3637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5833533" y="1998133"/>
            <a:ext cx="694267" cy="406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6002866" y="1989667"/>
            <a:ext cx="533401" cy="4910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2582333" y="2048933"/>
            <a:ext cx="482600" cy="558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6070599" y="3513667"/>
            <a:ext cx="694268" cy="5418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6349999" y="3505200"/>
            <a:ext cx="406401" cy="6265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3708400" y="4157133"/>
            <a:ext cx="567267" cy="457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2091266" y="4047066"/>
            <a:ext cx="1617134" cy="5757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2453540" y="1497608"/>
            <a:ext cx="1534262" cy="6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Female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gametophyte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6576806" y="1514541"/>
            <a:ext cx="1390327" cy="88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Archegonia,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each with an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egg (yellow)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6788474" y="3063943"/>
            <a:ext cx="1161727" cy="107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Antheridia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(brown),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containing 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sperm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3452606" y="4638741"/>
            <a:ext cx="1534262" cy="6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Male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gametophyte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1200473" y="5282208"/>
            <a:ext cx="5903059" cy="33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Archegonia and antheridia of </a:t>
            </a:r>
            <a:r>
              <a:rPr lang="en-US" sz="1800" i="1" dirty="0" err="1" smtClean="0">
                <a:solidFill>
                  <a:srgbClr val="000000"/>
                </a:solidFill>
                <a:latin typeface="Arial" charset="0"/>
              </a:rPr>
              <a:t>Marchantia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(a liverwort)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98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9_03daLandPlantTrait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76" y="1146175"/>
            <a:ext cx="4498848" cy="441960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29.3da</a:t>
            </a:r>
            <a:endParaRPr lang="en-US" sz="1200" dirty="0"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30127" y="1786467"/>
            <a:ext cx="584205" cy="677329"/>
            <a:chOff x="4148660" y="1769533"/>
            <a:chExt cx="482606" cy="567261"/>
          </a:xfrm>
        </p:grpSpPr>
        <p:cxnSp>
          <p:nvCxnSpPr>
            <p:cNvPr id="7" name="Straight Connector 6"/>
            <p:cNvCxnSpPr/>
            <p:nvPr/>
          </p:nvCxnSpPr>
          <p:spPr bwMode="auto">
            <a:xfrm flipV="1">
              <a:off x="4148660" y="1777994"/>
              <a:ext cx="482600" cy="5588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4148666" y="1769533"/>
              <a:ext cx="482600" cy="5588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" name="Group 3"/>
          <p:cNvGrpSpPr/>
          <p:nvPr/>
        </p:nvGrpSpPr>
        <p:grpSpPr>
          <a:xfrm>
            <a:off x="3420526" y="4207926"/>
            <a:ext cx="1617140" cy="575740"/>
            <a:chOff x="3657593" y="3767660"/>
            <a:chExt cx="1617140" cy="575740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3657593" y="3767660"/>
              <a:ext cx="1617134" cy="57573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3657599" y="3767666"/>
              <a:ext cx="1617134" cy="57573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3867475" y="1108139"/>
            <a:ext cx="1534262" cy="6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Female</a:t>
            </a:r>
            <a:br>
              <a:rPr lang="en-US" sz="22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gametophyte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5061272" y="4587938"/>
            <a:ext cx="1534262" cy="6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Male</a:t>
            </a:r>
            <a:br>
              <a:rPr lang="en-US" sz="22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gametophyte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41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</a:rPr>
              <a:t>Apical </a:t>
            </a:r>
            <a:r>
              <a:rPr lang="en-US" b="1" dirty="0" smtClean="0">
                <a:latin typeface="Arial" panose="020B0604020202020204" pitchFamily="34" charset="0"/>
              </a:rPr>
              <a:t>Meristems</a:t>
            </a:r>
          </a:p>
          <a:p>
            <a:r>
              <a:rPr lang="en-US" sz="2800" dirty="0" smtClean="0"/>
              <a:t>Plants sustain continual growth in their </a:t>
            </a:r>
            <a:r>
              <a:rPr lang="en-US" sz="2800" b="1" dirty="0" smtClean="0"/>
              <a:t>apical meristems</a:t>
            </a:r>
          </a:p>
          <a:p>
            <a:pPr eaLnBrk="1" hangingPunct="1"/>
            <a:r>
              <a:rPr lang="en-US" sz="2800" dirty="0" smtClean="0"/>
              <a:t>Cells from the apical meristems differentiate into various tissues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3e_LandPlantTrait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" y="228727"/>
            <a:ext cx="8199120" cy="6254496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 bwMode="auto">
          <a:xfrm flipH="1" flipV="1">
            <a:off x="1157329" y="2486596"/>
            <a:ext cx="541866" cy="112606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 flipH="1" flipV="1">
            <a:off x="5847862" y="979529"/>
            <a:ext cx="1429756" cy="21902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H="1">
            <a:off x="6921500" y="1003300"/>
            <a:ext cx="717550" cy="104140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 flipH="1">
            <a:off x="7603068" y="990600"/>
            <a:ext cx="48682" cy="120226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29.3e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514671" y="202207"/>
            <a:ext cx="2135396" cy="3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Apical meristems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 flipV="1">
            <a:off x="5842000" y="973667"/>
            <a:ext cx="1429756" cy="219020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6927850" y="990600"/>
            <a:ext cx="717550" cy="10414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7603068" y="990600"/>
            <a:ext cx="48682" cy="12022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 flipV="1">
            <a:off x="1151467" y="2480734"/>
            <a:ext cx="541866" cy="11260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Oval 12"/>
          <p:cNvSpPr/>
          <p:nvPr/>
        </p:nvSpPr>
        <p:spPr bwMode="auto">
          <a:xfrm>
            <a:off x="999066" y="2734733"/>
            <a:ext cx="1769533" cy="1312334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noFill/>
              <a:latin typeface="Times" pitchFamily="84" charset="0"/>
              <a:ea typeface="ＭＳ Ｐゴシック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6719427" y="3098800"/>
            <a:ext cx="933493" cy="632329"/>
          </a:xfrm>
          <a:custGeom>
            <a:avLst/>
            <a:gdLst>
              <a:gd name="connsiteX0" fmla="*/ 52692 w 1001885"/>
              <a:gd name="connsiteY0" fmla="*/ 59267 h 571773"/>
              <a:gd name="connsiteX1" fmla="*/ 95025 w 1001885"/>
              <a:gd name="connsiteY1" fmla="*/ 533400 h 571773"/>
              <a:gd name="connsiteX2" fmla="*/ 924759 w 1001885"/>
              <a:gd name="connsiteY2" fmla="*/ 482600 h 571773"/>
              <a:gd name="connsiteX3" fmla="*/ 916292 w 1001885"/>
              <a:gd name="connsiteY3" fmla="*/ 0 h 571773"/>
              <a:gd name="connsiteX0" fmla="*/ 32275 w 1037591"/>
              <a:gd name="connsiteY0" fmla="*/ 50471 h 572417"/>
              <a:gd name="connsiteX1" fmla="*/ 130731 w 1037591"/>
              <a:gd name="connsiteY1" fmla="*/ 533400 h 572417"/>
              <a:gd name="connsiteX2" fmla="*/ 960465 w 1037591"/>
              <a:gd name="connsiteY2" fmla="*/ 482600 h 572417"/>
              <a:gd name="connsiteX3" fmla="*/ 951998 w 1037591"/>
              <a:gd name="connsiteY3" fmla="*/ 0 h 572417"/>
              <a:gd name="connsiteX0" fmla="*/ 0 w 1005316"/>
              <a:gd name="connsiteY0" fmla="*/ 50471 h 482748"/>
              <a:gd name="connsiteX1" fmla="*/ 928190 w 1005316"/>
              <a:gd name="connsiteY1" fmla="*/ 482600 h 482748"/>
              <a:gd name="connsiteX2" fmla="*/ 919723 w 1005316"/>
              <a:gd name="connsiteY2" fmla="*/ 0 h 482748"/>
              <a:gd name="connsiteX0" fmla="*/ 0 w 1005316"/>
              <a:gd name="connsiteY0" fmla="*/ 50471 h 493815"/>
              <a:gd name="connsiteX1" fmla="*/ 508539 w 1005316"/>
              <a:gd name="connsiteY1" fmla="*/ 316675 h 493815"/>
              <a:gd name="connsiteX2" fmla="*/ 928190 w 1005316"/>
              <a:gd name="connsiteY2" fmla="*/ 482600 h 493815"/>
              <a:gd name="connsiteX3" fmla="*/ 919723 w 1005316"/>
              <a:gd name="connsiteY3" fmla="*/ 0 h 493815"/>
              <a:gd name="connsiteX0" fmla="*/ 0 w 1006089"/>
              <a:gd name="connsiteY0" fmla="*/ 50471 h 556351"/>
              <a:gd name="connsiteX1" fmla="*/ 87616 w 1006089"/>
              <a:gd name="connsiteY1" fmla="*/ 510197 h 556351"/>
              <a:gd name="connsiteX2" fmla="*/ 928190 w 1006089"/>
              <a:gd name="connsiteY2" fmla="*/ 482600 h 556351"/>
              <a:gd name="connsiteX3" fmla="*/ 919723 w 1006089"/>
              <a:gd name="connsiteY3" fmla="*/ 0 h 556351"/>
              <a:gd name="connsiteX0" fmla="*/ 0 w 1062212"/>
              <a:gd name="connsiteY0" fmla="*/ 41675 h 556351"/>
              <a:gd name="connsiteX1" fmla="*/ 143739 w 1062212"/>
              <a:gd name="connsiteY1" fmla="*/ 510197 h 556351"/>
              <a:gd name="connsiteX2" fmla="*/ 984313 w 1062212"/>
              <a:gd name="connsiteY2" fmla="*/ 482600 h 556351"/>
              <a:gd name="connsiteX3" fmla="*/ 975846 w 1062212"/>
              <a:gd name="connsiteY3" fmla="*/ 0 h 556351"/>
              <a:gd name="connsiteX0" fmla="*/ 0 w 1024796"/>
              <a:gd name="connsiteY0" fmla="*/ 32878 h 556351"/>
              <a:gd name="connsiteX1" fmla="*/ 106323 w 1024796"/>
              <a:gd name="connsiteY1" fmla="*/ 510197 h 556351"/>
              <a:gd name="connsiteX2" fmla="*/ 946897 w 1024796"/>
              <a:gd name="connsiteY2" fmla="*/ 482600 h 556351"/>
              <a:gd name="connsiteX3" fmla="*/ 938430 w 1024796"/>
              <a:gd name="connsiteY3" fmla="*/ 0 h 556351"/>
              <a:gd name="connsiteX0" fmla="*/ 0 w 1043056"/>
              <a:gd name="connsiteY0" fmla="*/ 50472 h 574888"/>
              <a:gd name="connsiteX1" fmla="*/ 106323 w 1043056"/>
              <a:gd name="connsiteY1" fmla="*/ 527791 h 574888"/>
              <a:gd name="connsiteX2" fmla="*/ 946897 w 1043056"/>
              <a:gd name="connsiteY2" fmla="*/ 500194 h 574888"/>
              <a:gd name="connsiteX3" fmla="*/ 975845 w 1043056"/>
              <a:gd name="connsiteY3" fmla="*/ 0 h 574888"/>
              <a:gd name="connsiteX0" fmla="*/ 0 w 1027304"/>
              <a:gd name="connsiteY0" fmla="*/ 50472 h 574888"/>
              <a:gd name="connsiteX1" fmla="*/ 106323 w 1027304"/>
              <a:gd name="connsiteY1" fmla="*/ 527791 h 574888"/>
              <a:gd name="connsiteX2" fmla="*/ 946897 w 1027304"/>
              <a:gd name="connsiteY2" fmla="*/ 500194 h 574888"/>
              <a:gd name="connsiteX3" fmla="*/ 975845 w 1027304"/>
              <a:gd name="connsiteY3" fmla="*/ 0 h 574888"/>
              <a:gd name="connsiteX0" fmla="*/ 0 w 1011411"/>
              <a:gd name="connsiteY0" fmla="*/ 50472 h 614761"/>
              <a:gd name="connsiteX1" fmla="*/ 106323 w 1011411"/>
              <a:gd name="connsiteY1" fmla="*/ 527791 h 614761"/>
              <a:gd name="connsiteX2" fmla="*/ 918835 w 1011411"/>
              <a:gd name="connsiteY2" fmla="*/ 570566 h 614761"/>
              <a:gd name="connsiteX3" fmla="*/ 975845 w 1011411"/>
              <a:gd name="connsiteY3" fmla="*/ 0 h 614761"/>
              <a:gd name="connsiteX0" fmla="*/ 0 w 1019936"/>
              <a:gd name="connsiteY0" fmla="*/ 50472 h 587658"/>
              <a:gd name="connsiteX1" fmla="*/ 106323 w 1019936"/>
              <a:gd name="connsiteY1" fmla="*/ 527791 h 587658"/>
              <a:gd name="connsiteX2" fmla="*/ 918835 w 1019936"/>
              <a:gd name="connsiteY2" fmla="*/ 570566 h 587658"/>
              <a:gd name="connsiteX3" fmla="*/ 975845 w 1019936"/>
              <a:gd name="connsiteY3" fmla="*/ 0 h 587658"/>
              <a:gd name="connsiteX0" fmla="*/ 0 w 1038643"/>
              <a:gd name="connsiteY0" fmla="*/ 15285 h 587658"/>
              <a:gd name="connsiteX1" fmla="*/ 125030 w 1038643"/>
              <a:gd name="connsiteY1" fmla="*/ 527791 h 587658"/>
              <a:gd name="connsiteX2" fmla="*/ 937542 w 1038643"/>
              <a:gd name="connsiteY2" fmla="*/ 570566 h 587658"/>
              <a:gd name="connsiteX3" fmla="*/ 994552 w 1038643"/>
              <a:gd name="connsiteY3" fmla="*/ 0 h 587658"/>
              <a:gd name="connsiteX0" fmla="*/ 0 w 1038643"/>
              <a:gd name="connsiteY0" fmla="*/ 15285 h 587658"/>
              <a:gd name="connsiteX1" fmla="*/ 125030 w 1038643"/>
              <a:gd name="connsiteY1" fmla="*/ 527791 h 587658"/>
              <a:gd name="connsiteX2" fmla="*/ 937542 w 1038643"/>
              <a:gd name="connsiteY2" fmla="*/ 570566 h 587658"/>
              <a:gd name="connsiteX3" fmla="*/ 994552 w 1038643"/>
              <a:gd name="connsiteY3" fmla="*/ 0 h 587658"/>
              <a:gd name="connsiteX0" fmla="*/ 0 w 1038643"/>
              <a:gd name="connsiteY0" fmla="*/ 15285 h 580197"/>
              <a:gd name="connsiteX1" fmla="*/ 125030 w 1038643"/>
              <a:gd name="connsiteY1" fmla="*/ 527791 h 580197"/>
              <a:gd name="connsiteX2" fmla="*/ 937542 w 1038643"/>
              <a:gd name="connsiteY2" fmla="*/ 570566 h 580197"/>
              <a:gd name="connsiteX3" fmla="*/ 994552 w 1038643"/>
              <a:gd name="connsiteY3" fmla="*/ 0 h 580197"/>
              <a:gd name="connsiteX0" fmla="*/ 0 w 1031309"/>
              <a:gd name="connsiteY0" fmla="*/ 15285 h 635602"/>
              <a:gd name="connsiteX1" fmla="*/ 106322 w 1031309"/>
              <a:gd name="connsiteY1" fmla="*/ 598163 h 635602"/>
              <a:gd name="connsiteX2" fmla="*/ 937542 w 1031309"/>
              <a:gd name="connsiteY2" fmla="*/ 570566 h 635602"/>
              <a:gd name="connsiteX3" fmla="*/ 994552 w 1031309"/>
              <a:gd name="connsiteY3" fmla="*/ 0 h 635602"/>
              <a:gd name="connsiteX0" fmla="*/ 0 w 1031309"/>
              <a:gd name="connsiteY0" fmla="*/ 15285 h 635602"/>
              <a:gd name="connsiteX1" fmla="*/ 106322 w 1031309"/>
              <a:gd name="connsiteY1" fmla="*/ 598163 h 635602"/>
              <a:gd name="connsiteX2" fmla="*/ 937542 w 1031309"/>
              <a:gd name="connsiteY2" fmla="*/ 570566 h 635602"/>
              <a:gd name="connsiteX3" fmla="*/ 994552 w 1031309"/>
              <a:gd name="connsiteY3" fmla="*/ 0 h 635602"/>
              <a:gd name="connsiteX0" fmla="*/ 11652 w 1042961"/>
              <a:gd name="connsiteY0" fmla="*/ 15285 h 635602"/>
              <a:gd name="connsiteX1" fmla="*/ 117974 w 1042961"/>
              <a:gd name="connsiteY1" fmla="*/ 598163 h 635602"/>
              <a:gd name="connsiteX2" fmla="*/ 949194 w 1042961"/>
              <a:gd name="connsiteY2" fmla="*/ 570566 h 635602"/>
              <a:gd name="connsiteX3" fmla="*/ 1006204 w 1042961"/>
              <a:gd name="connsiteY3" fmla="*/ 0 h 635602"/>
              <a:gd name="connsiteX0" fmla="*/ 0 w 1031309"/>
              <a:gd name="connsiteY0" fmla="*/ 24082 h 656964"/>
              <a:gd name="connsiteX1" fmla="*/ 106322 w 1031309"/>
              <a:gd name="connsiteY1" fmla="*/ 598163 h 656964"/>
              <a:gd name="connsiteX2" fmla="*/ 937542 w 1031309"/>
              <a:gd name="connsiteY2" fmla="*/ 570566 h 656964"/>
              <a:gd name="connsiteX3" fmla="*/ 994552 w 1031309"/>
              <a:gd name="connsiteY3" fmla="*/ 0 h 65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1309" h="656964">
                <a:moveTo>
                  <a:pt x="0" y="24082"/>
                </a:moveTo>
                <a:cubicBezTo>
                  <a:pt x="19280" y="94838"/>
                  <a:pt x="-49935" y="507082"/>
                  <a:pt x="106322" y="598163"/>
                </a:cubicBezTo>
                <a:cubicBezTo>
                  <a:pt x="262579" y="689244"/>
                  <a:pt x="789504" y="670260"/>
                  <a:pt x="937542" y="570566"/>
                </a:cubicBezTo>
                <a:cubicBezTo>
                  <a:pt x="1085580" y="470872"/>
                  <a:pt x="1020454" y="232037"/>
                  <a:pt x="994552" y="0"/>
                </a:cubicBezTo>
              </a:path>
            </a:pathLst>
          </a:custGeom>
          <a:ln w="12700" cmpd="sng">
            <a:solidFill>
              <a:schemeClr val="tx1"/>
            </a:solidFill>
            <a:prstDash val="lg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548538" y="1929408"/>
            <a:ext cx="2025329" cy="66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Apical meristem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of root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5129008" y="439275"/>
            <a:ext cx="2025329" cy="66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Apical meristem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of shoot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7398071" y="430806"/>
            <a:ext cx="1271795" cy="53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Developing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leaves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540071" y="5756339"/>
            <a:ext cx="577529" cy="23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Root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5577740" y="5747875"/>
            <a:ext cx="704528" cy="25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Shoot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523139" y="6154273"/>
            <a:ext cx="4709262" cy="2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Apical meristems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of plant roots and shoots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2292672" y="5841007"/>
            <a:ext cx="907729" cy="35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100 </a:t>
            </a:r>
            <a:r>
              <a:rPr lang="en-US" sz="1800" dirty="0">
                <a:solidFill>
                  <a:srgbClr val="000000"/>
                </a:solidFill>
                <a:latin typeface="Symbol Std"/>
                <a:cs typeface="Symbol Std"/>
              </a:rPr>
              <a:t>µ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7838338" y="5841007"/>
            <a:ext cx="907729" cy="35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100 </a:t>
            </a:r>
            <a:r>
              <a:rPr lang="en-US" sz="1800" dirty="0">
                <a:solidFill>
                  <a:srgbClr val="000000"/>
                </a:solidFill>
                <a:latin typeface="Symbol Std"/>
                <a:cs typeface="Symbol Std"/>
              </a:rPr>
              <a:t>µ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9222" name="Straight Connector 9221"/>
          <p:cNvCxnSpPr/>
          <p:nvPr/>
        </p:nvCxnSpPr>
        <p:spPr bwMode="auto">
          <a:xfrm>
            <a:off x="7831667" y="5816600"/>
            <a:ext cx="787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4" name="Straight Connector 9223"/>
          <p:cNvCxnSpPr/>
          <p:nvPr/>
        </p:nvCxnSpPr>
        <p:spPr bwMode="auto">
          <a:xfrm>
            <a:off x="7831667" y="5765801"/>
            <a:ext cx="0" cy="101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>
            <a:off x="8627559" y="5757328"/>
            <a:ext cx="0" cy="101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2091267" y="5825067"/>
            <a:ext cx="11938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>
            <a:off x="2091267" y="5774268"/>
            <a:ext cx="0" cy="101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>
            <a:off x="3285108" y="5765795"/>
            <a:ext cx="0" cy="101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4649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3eaLandPlantTrait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1252855"/>
            <a:ext cx="2865120" cy="420624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 bwMode="auto">
          <a:xfrm flipH="1" flipV="1">
            <a:off x="3818470" y="1786468"/>
            <a:ext cx="541866" cy="112606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29.3ea</a:t>
            </a:r>
            <a:endParaRPr lang="en-US" sz="1200" dirty="0"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 flipV="1">
            <a:off x="3818470" y="1786468"/>
            <a:ext cx="541866" cy="11260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Oval 8"/>
          <p:cNvSpPr/>
          <p:nvPr/>
        </p:nvSpPr>
        <p:spPr bwMode="auto">
          <a:xfrm>
            <a:off x="3666069" y="2040467"/>
            <a:ext cx="1769533" cy="1312334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noFill/>
              <a:latin typeface="Times" pitchFamily="84" charset="0"/>
              <a:ea typeface="ＭＳ Ｐゴシック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3215541" y="1235142"/>
            <a:ext cx="2025329" cy="66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Apical meristem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of root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207074" y="5062073"/>
            <a:ext cx="577529" cy="23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Root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959675" y="5146741"/>
            <a:ext cx="907729" cy="35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100 </a:t>
            </a:r>
            <a:r>
              <a:rPr lang="en-US" sz="1800" dirty="0">
                <a:solidFill>
                  <a:srgbClr val="000000"/>
                </a:solidFill>
                <a:latin typeface="Symbol Std"/>
                <a:cs typeface="Symbol Std"/>
              </a:rPr>
              <a:t>µ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4758270" y="5130801"/>
            <a:ext cx="11938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4758270" y="5080002"/>
            <a:ext cx="0" cy="101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5952111" y="5071529"/>
            <a:ext cx="0" cy="101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1529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Since colonizing land, plants have diversified into roughly 290,000 living species</a:t>
            </a:r>
          </a:p>
          <a:p>
            <a:r>
              <a:rPr lang="en-US" smtClean="0"/>
              <a:t>Land plants are defined as having terrestrial ancestors, even though some are now aquatic</a:t>
            </a:r>
          </a:p>
          <a:p>
            <a:r>
              <a:rPr lang="en-US" smtClean="0"/>
              <a:t>Land plants do not include photosynthetic protists (algae)</a:t>
            </a:r>
          </a:p>
          <a:p>
            <a:r>
              <a:rPr lang="en-US" smtClean="0"/>
              <a:t>Plants supply oxygen and are the ultimate source of most food eaten by land animals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3ebLandPlantTrait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80" y="499999"/>
            <a:ext cx="3596640" cy="5711952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 bwMode="auto">
          <a:xfrm flipH="1" flipV="1">
            <a:off x="3513668" y="1018119"/>
            <a:ext cx="1429756" cy="21902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4643970" y="1016000"/>
            <a:ext cx="702730" cy="106256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5325536" y="1001185"/>
            <a:ext cx="25400" cy="121920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29.3eb</a:t>
            </a:r>
            <a:endParaRPr lang="en-US" sz="1200" dirty="0"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 flipV="1">
            <a:off x="3513668" y="1024469"/>
            <a:ext cx="1429756" cy="219020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4643970" y="1022350"/>
            <a:ext cx="702730" cy="106256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5325536" y="1007535"/>
            <a:ext cx="25400" cy="12192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Freeform 10"/>
          <p:cNvSpPr/>
          <p:nvPr/>
        </p:nvSpPr>
        <p:spPr>
          <a:xfrm>
            <a:off x="4416496" y="3132668"/>
            <a:ext cx="933493" cy="632329"/>
          </a:xfrm>
          <a:custGeom>
            <a:avLst/>
            <a:gdLst>
              <a:gd name="connsiteX0" fmla="*/ 52692 w 1001885"/>
              <a:gd name="connsiteY0" fmla="*/ 59267 h 571773"/>
              <a:gd name="connsiteX1" fmla="*/ 95025 w 1001885"/>
              <a:gd name="connsiteY1" fmla="*/ 533400 h 571773"/>
              <a:gd name="connsiteX2" fmla="*/ 924759 w 1001885"/>
              <a:gd name="connsiteY2" fmla="*/ 482600 h 571773"/>
              <a:gd name="connsiteX3" fmla="*/ 916292 w 1001885"/>
              <a:gd name="connsiteY3" fmla="*/ 0 h 571773"/>
              <a:gd name="connsiteX0" fmla="*/ 32275 w 1037591"/>
              <a:gd name="connsiteY0" fmla="*/ 50471 h 572417"/>
              <a:gd name="connsiteX1" fmla="*/ 130731 w 1037591"/>
              <a:gd name="connsiteY1" fmla="*/ 533400 h 572417"/>
              <a:gd name="connsiteX2" fmla="*/ 960465 w 1037591"/>
              <a:gd name="connsiteY2" fmla="*/ 482600 h 572417"/>
              <a:gd name="connsiteX3" fmla="*/ 951998 w 1037591"/>
              <a:gd name="connsiteY3" fmla="*/ 0 h 572417"/>
              <a:gd name="connsiteX0" fmla="*/ 0 w 1005316"/>
              <a:gd name="connsiteY0" fmla="*/ 50471 h 482748"/>
              <a:gd name="connsiteX1" fmla="*/ 928190 w 1005316"/>
              <a:gd name="connsiteY1" fmla="*/ 482600 h 482748"/>
              <a:gd name="connsiteX2" fmla="*/ 919723 w 1005316"/>
              <a:gd name="connsiteY2" fmla="*/ 0 h 482748"/>
              <a:gd name="connsiteX0" fmla="*/ 0 w 1005316"/>
              <a:gd name="connsiteY0" fmla="*/ 50471 h 493815"/>
              <a:gd name="connsiteX1" fmla="*/ 508539 w 1005316"/>
              <a:gd name="connsiteY1" fmla="*/ 316675 h 493815"/>
              <a:gd name="connsiteX2" fmla="*/ 928190 w 1005316"/>
              <a:gd name="connsiteY2" fmla="*/ 482600 h 493815"/>
              <a:gd name="connsiteX3" fmla="*/ 919723 w 1005316"/>
              <a:gd name="connsiteY3" fmla="*/ 0 h 493815"/>
              <a:gd name="connsiteX0" fmla="*/ 0 w 1006089"/>
              <a:gd name="connsiteY0" fmla="*/ 50471 h 556351"/>
              <a:gd name="connsiteX1" fmla="*/ 87616 w 1006089"/>
              <a:gd name="connsiteY1" fmla="*/ 510197 h 556351"/>
              <a:gd name="connsiteX2" fmla="*/ 928190 w 1006089"/>
              <a:gd name="connsiteY2" fmla="*/ 482600 h 556351"/>
              <a:gd name="connsiteX3" fmla="*/ 919723 w 1006089"/>
              <a:gd name="connsiteY3" fmla="*/ 0 h 556351"/>
              <a:gd name="connsiteX0" fmla="*/ 0 w 1062212"/>
              <a:gd name="connsiteY0" fmla="*/ 41675 h 556351"/>
              <a:gd name="connsiteX1" fmla="*/ 143739 w 1062212"/>
              <a:gd name="connsiteY1" fmla="*/ 510197 h 556351"/>
              <a:gd name="connsiteX2" fmla="*/ 984313 w 1062212"/>
              <a:gd name="connsiteY2" fmla="*/ 482600 h 556351"/>
              <a:gd name="connsiteX3" fmla="*/ 975846 w 1062212"/>
              <a:gd name="connsiteY3" fmla="*/ 0 h 556351"/>
              <a:gd name="connsiteX0" fmla="*/ 0 w 1024796"/>
              <a:gd name="connsiteY0" fmla="*/ 32878 h 556351"/>
              <a:gd name="connsiteX1" fmla="*/ 106323 w 1024796"/>
              <a:gd name="connsiteY1" fmla="*/ 510197 h 556351"/>
              <a:gd name="connsiteX2" fmla="*/ 946897 w 1024796"/>
              <a:gd name="connsiteY2" fmla="*/ 482600 h 556351"/>
              <a:gd name="connsiteX3" fmla="*/ 938430 w 1024796"/>
              <a:gd name="connsiteY3" fmla="*/ 0 h 556351"/>
              <a:gd name="connsiteX0" fmla="*/ 0 w 1043056"/>
              <a:gd name="connsiteY0" fmla="*/ 50472 h 574888"/>
              <a:gd name="connsiteX1" fmla="*/ 106323 w 1043056"/>
              <a:gd name="connsiteY1" fmla="*/ 527791 h 574888"/>
              <a:gd name="connsiteX2" fmla="*/ 946897 w 1043056"/>
              <a:gd name="connsiteY2" fmla="*/ 500194 h 574888"/>
              <a:gd name="connsiteX3" fmla="*/ 975845 w 1043056"/>
              <a:gd name="connsiteY3" fmla="*/ 0 h 574888"/>
              <a:gd name="connsiteX0" fmla="*/ 0 w 1027304"/>
              <a:gd name="connsiteY0" fmla="*/ 50472 h 574888"/>
              <a:gd name="connsiteX1" fmla="*/ 106323 w 1027304"/>
              <a:gd name="connsiteY1" fmla="*/ 527791 h 574888"/>
              <a:gd name="connsiteX2" fmla="*/ 946897 w 1027304"/>
              <a:gd name="connsiteY2" fmla="*/ 500194 h 574888"/>
              <a:gd name="connsiteX3" fmla="*/ 975845 w 1027304"/>
              <a:gd name="connsiteY3" fmla="*/ 0 h 574888"/>
              <a:gd name="connsiteX0" fmla="*/ 0 w 1011411"/>
              <a:gd name="connsiteY0" fmla="*/ 50472 h 614761"/>
              <a:gd name="connsiteX1" fmla="*/ 106323 w 1011411"/>
              <a:gd name="connsiteY1" fmla="*/ 527791 h 614761"/>
              <a:gd name="connsiteX2" fmla="*/ 918835 w 1011411"/>
              <a:gd name="connsiteY2" fmla="*/ 570566 h 614761"/>
              <a:gd name="connsiteX3" fmla="*/ 975845 w 1011411"/>
              <a:gd name="connsiteY3" fmla="*/ 0 h 614761"/>
              <a:gd name="connsiteX0" fmla="*/ 0 w 1019936"/>
              <a:gd name="connsiteY0" fmla="*/ 50472 h 587658"/>
              <a:gd name="connsiteX1" fmla="*/ 106323 w 1019936"/>
              <a:gd name="connsiteY1" fmla="*/ 527791 h 587658"/>
              <a:gd name="connsiteX2" fmla="*/ 918835 w 1019936"/>
              <a:gd name="connsiteY2" fmla="*/ 570566 h 587658"/>
              <a:gd name="connsiteX3" fmla="*/ 975845 w 1019936"/>
              <a:gd name="connsiteY3" fmla="*/ 0 h 587658"/>
              <a:gd name="connsiteX0" fmla="*/ 0 w 1038643"/>
              <a:gd name="connsiteY0" fmla="*/ 15285 h 587658"/>
              <a:gd name="connsiteX1" fmla="*/ 125030 w 1038643"/>
              <a:gd name="connsiteY1" fmla="*/ 527791 h 587658"/>
              <a:gd name="connsiteX2" fmla="*/ 937542 w 1038643"/>
              <a:gd name="connsiteY2" fmla="*/ 570566 h 587658"/>
              <a:gd name="connsiteX3" fmla="*/ 994552 w 1038643"/>
              <a:gd name="connsiteY3" fmla="*/ 0 h 587658"/>
              <a:gd name="connsiteX0" fmla="*/ 0 w 1038643"/>
              <a:gd name="connsiteY0" fmla="*/ 15285 h 587658"/>
              <a:gd name="connsiteX1" fmla="*/ 125030 w 1038643"/>
              <a:gd name="connsiteY1" fmla="*/ 527791 h 587658"/>
              <a:gd name="connsiteX2" fmla="*/ 937542 w 1038643"/>
              <a:gd name="connsiteY2" fmla="*/ 570566 h 587658"/>
              <a:gd name="connsiteX3" fmla="*/ 994552 w 1038643"/>
              <a:gd name="connsiteY3" fmla="*/ 0 h 587658"/>
              <a:gd name="connsiteX0" fmla="*/ 0 w 1038643"/>
              <a:gd name="connsiteY0" fmla="*/ 15285 h 580197"/>
              <a:gd name="connsiteX1" fmla="*/ 125030 w 1038643"/>
              <a:gd name="connsiteY1" fmla="*/ 527791 h 580197"/>
              <a:gd name="connsiteX2" fmla="*/ 937542 w 1038643"/>
              <a:gd name="connsiteY2" fmla="*/ 570566 h 580197"/>
              <a:gd name="connsiteX3" fmla="*/ 994552 w 1038643"/>
              <a:gd name="connsiteY3" fmla="*/ 0 h 580197"/>
              <a:gd name="connsiteX0" fmla="*/ 0 w 1031309"/>
              <a:gd name="connsiteY0" fmla="*/ 15285 h 635602"/>
              <a:gd name="connsiteX1" fmla="*/ 106322 w 1031309"/>
              <a:gd name="connsiteY1" fmla="*/ 598163 h 635602"/>
              <a:gd name="connsiteX2" fmla="*/ 937542 w 1031309"/>
              <a:gd name="connsiteY2" fmla="*/ 570566 h 635602"/>
              <a:gd name="connsiteX3" fmla="*/ 994552 w 1031309"/>
              <a:gd name="connsiteY3" fmla="*/ 0 h 635602"/>
              <a:gd name="connsiteX0" fmla="*/ 0 w 1031309"/>
              <a:gd name="connsiteY0" fmla="*/ 15285 h 635602"/>
              <a:gd name="connsiteX1" fmla="*/ 106322 w 1031309"/>
              <a:gd name="connsiteY1" fmla="*/ 598163 h 635602"/>
              <a:gd name="connsiteX2" fmla="*/ 937542 w 1031309"/>
              <a:gd name="connsiteY2" fmla="*/ 570566 h 635602"/>
              <a:gd name="connsiteX3" fmla="*/ 994552 w 1031309"/>
              <a:gd name="connsiteY3" fmla="*/ 0 h 635602"/>
              <a:gd name="connsiteX0" fmla="*/ 11652 w 1042961"/>
              <a:gd name="connsiteY0" fmla="*/ 15285 h 635602"/>
              <a:gd name="connsiteX1" fmla="*/ 117974 w 1042961"/>
              <a:gd name="connsiteY1" fmla="*/ 598163 h 635602"/>
              <a:gd name="connsiteX2" fmla="*/ 949194 w 1042961"/>
              <a:gd name="connsiteY2" fmla="*/ 570566 h 635602"/>
              <a:gd name="connsiteX3" fmla="*/ 1006204 w 1042961"/>
              <a:gd name="connsiteY3" fmla="*/ 0 h 635602"/>
              <a:gd name="connsiteX0" fmla="*/ 0 w 1031309"/>
              <a:gd name="connsiteY0" fmla="*/ 24082 h 656964"/>
              <a:gd name="connsiteX1" fmla="*/ 106322 w 1031309"/>
              <a:gd name="connsiteY1" fmla="*/ 598163 h 656964"/>
              <a:gd name="connsiteX2" fmla="*/ 937542 w 1031309"/>
              <a:gd name="connsiteY2" fmla="*/ 570566 h 656964"/>
              <a:gd name="connsiteX3" fmla="*/ 994552 w 1031309"/>
              <a:gd name="connsiteY3" fmla="*/ 0 h 65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1309" h="656964">
                <a:moveTo>
                  <a:pt x="0" y="24082"/>
                </a:moveTo>
                <a:cubicBezTo>
                  <a:pt x="19280" y="94838"/>
                  <a:pt x="-49935" y="507082"/>
                  <a:pt x="106322" y="598163"/>
                </a:cubicBezTo>
                <a:cubicBezTo>
                  <a:pt x="262579" y="689244"/>
                  <a:pt x="789504" y="670260"/>
                  <a:pt x="937542" y="570566"/>
                </a:cubicBezTo>
                <a:cubicBezTo>
                  <a:pt x="1085580" y="470872"/>
                  <a:pt x="1020454" y="232037"/>
                  <a:pt x="994552" y="0"/>
                </a:cubicBezTo>
              </a:path>
            </a:pathLst>
          </a:custGeom>
          <a:ln w="12700" cmpd="sng">
            <a:solidFill>
              <a:schemeClr val="tx1"/>
            </a:solidFill>
            <a:prstDash val="lg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817610" y="490077"/>
            <a:ext cx="2025329" cy="66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Apical meristem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of shoot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5095140" y="490075"/>
            <a:ext cx="1271795" cy="53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Developing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leaves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3274809" y="5781743"/>
            <a:ext cx="704528" cy="25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Shoot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5528736" y="5850468"/>
            <a:ext cx="787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5528736" y="5799669"/>
            <a:ext cx="0" cy="101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6324628" y="5791196"/>
            <a:ext cx="0" cy="101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5539901" y="5880304"/>
            <a:ext cx="907729" cy="35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100 </a:t>
            </a:r>
            <a:r>
              <a:rPr lang="en-US" sz="1800" dirty="0">
                <a:solidFill>
                  <a:srgbClr val="000000"/>
                </a:solidFill>
                <a:latin typeface="Symbol Std"/>
                <a:cs typeface="Symbol Std"/>
              </a:rPr>
              <a:t>µ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46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Additional derived traits include</a:t>
            </a:r>
          </a:p>
          <a:p>
            <a:pPr lvl="1"/>
            <a:r>
              <a:rPr lang="en-US" b="1" dirty="0" smtClean="0"/>
              <a:t>Cuticle</a:t>
            </a:r>
            <a:r>
              <a:rPr lang="en-US" dirty="0" smtClean="0"/>
              <a:t>, a waxy covering of the epidermis</a:t>
            </a:r>
          </a:p>
          <a:p>
            <a:pPr lvl="1"/>
            <a:r>
              <a:rPr lang="en-US" b="1" dirty="0" smtClean="0"/>
              <a:t>Stomata</a:t>
            </a:r>
            <a:r>
              <a:rPr lang="en-US" dirty="0" smtClean="0"/>
              <a:t> are specialized cells that allow for gas exchange between the outside air and the plant</a:t>
            </a:r>
          </a:p>
          <a:p>
            <a:pPr lvl="1"/>
            <a:r>
              <a:rPr lang="en-US" dirty="0" err="1" smtClean="0"/>
              <a:t>Mycorrhizae</a:t>
            </a:r>
            <a:r>
              <a:rPr lang="en-US" dirty="0" smtClean="0"/>
              <a:t>, symbiotic associations between fungi and land plants that may have helped plants without true roots to obtain nutrients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Origin and Diversification of Plants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Fossil evidence indicates that plants were on land at least 470 million years ago</a:t>
            </a:r>
          </a:p>
          <a:p>
            <a:r>
              <a:rPr lang="en-US" smtClean="0"/>
              <a:t>Fossilized spores and tissues have been extracted from 450-million-year-old rocks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4_AncientSporesTis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" y="559901"/>
            <a:ext cx="6675120" cy="559003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29.4</a:t>
            </a:r>
            <a:endParaRPr lang="en-US" sz="1200" dirty="0">
              <a:latin typeface="Arial" charset="0"/>
            </a:endParaRP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5399938" y="574743"/>
            <a:ext cx="2355528" cy="37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(a) Fossilized spores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293606" y="4604876"/>
            <a:ext cx="2152329" cy="66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(b) Fossilized 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     sporophyte tissue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25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4aAncientSporesTis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84" y="2082975"/>
            <a:ext cx="4370832" cy="254812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29.4a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428139" y="4291609"/>
            <a:ext cx="2355528" cy="37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(a) Fossilized spores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11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4bAncientSporesTis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928" y="1561767"/>
            <a:ext cx="4200144" cy="359054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29.4b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521271" y="4825010"/>
            <a:ext cx="3532396" cy="37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(b) Fossilized sporophyte tissue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12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Fossils of larger structures, such as sporangium, date to 425 million years ago</a:t>
            </a:r>
          </a:p>
          <a:p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UN02SporangiumFossil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52" y="1695879"/>
            <a:ext cx="3816096" cy="332232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29.UN02</a:t>
            </a:r>
            <a:endParaRPr lang="en-US" sz="1200" dirty="0">
              <a:latin typeface="Arial" charset="0"/>
            </a:endParaRP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2692400" y="4676843"/>
            <a:ext cx="3378200" cy="39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i="1" dirty="0" err="1" smtClean="0">
                <a:solidFill>
                  <a:srgbClr val="000000"/>
                </a:solidFill>
                <a:latin typeface="Arial" charset="0"/>
              </a:rPr>
              <a:t>Cooksonia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sporangium fossil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847238" y="4181543"/>
            <a:ext cx="1108811" cy="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0.3 mm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67614" y="4083366"/>
            <a:ext cx="739186" cy="120334"/>
            <a:chOff x="8171978" y="751736"/>
            <a:chExt cx="482172" cy="100541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8171978" y="802007"/>
              <a:ext cx="48217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8173366" y="751736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8652995" y="751736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5018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Ancestral species gave rise to a vast diversity of modern plants</a:t>
            </a: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T01ExtantPlantPhyla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536" y="193380"/>
            <a:ext cx="5900928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 smtClean="0">
                <a:latin typeface="Arial" charset="0"/>
              </a:rPr>
              <a:t>Table 29.1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10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9_01_ForestScen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694944"/>
            <a:ext cx="8546592" cy="546811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29.1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80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5_PlantEvolutio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177719"/>
            <a:ext cx="8546592" cy="435864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29.5</a:t>
            </a:r>
            <a:endParaRPr lang="en-US" sz="1200" dirty="0">
              <a:latin typeface="Arial" charset="0"/>
            </a:endParaRP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362271" y="1336743"/>
            <a:ext cx="1068595" cy="65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ANCESTRAL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GREEN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ALGA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1438223" y="1879600"/>
            <a:ext cx="145044" cy="15820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98405" y="1777015"/>
            <a:ext cx="1559662" cy="19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Origin of land plants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2267271" y="3326415"/>
            <a:ext cx="1940662" cy="22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Origin of vascular plants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3875940" y="4206948"/>
            <a:ext cx="1398795" cy="44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Origin of extant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seed plants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5569272" y="1446814"/>
            <a:ext cx="856928" cy="21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Liverworts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5569271" y="1963281"/>
            <a:ext cx="856928" cy="21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Mosses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5577739" y="2505147"/>
            <a:ext cx="856928" cy="21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Hornworts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5577739" y="2996212"/>
            <a:ext cx="2008395" cy="41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err="1" smtClean="0">
                <a:solidFill>
                  <a:srgbClr val="000000"/>
                </a:solidFill>
                <a:latin typeface="Arial" charset="0"/>
              </a:rPr>
              <a:t>Lycophytes</a:t>
            </a: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 (club mosses,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spike mosses, quillworts)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5569271" y="3521147"/>
            <a:ext cx="1830595" cy="45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err="1" smtClean="0">
                <a:solidFill>
                  <a:srgbClr val="000000"/>
                </a:solidFill>
                <a:latin typeface="Arial" charset="0"/>
              </a:rPr>
              <a:t>Monilophytes</a:t>
            </a: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 (ferns,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horsetails, whisk ferns)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5577737" y="4046080"/>
            <a:ext cx="1170195" cy="24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Gymnosperms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5577739" y="4579480"/>
            <a:ext cx="1077061" cy="21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Angiosperms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 rot="5400000">
            <a:off x="8199068" y="1874874"/>
            <a:ext cx="1008927" cy="27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Land plants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 rot="5400000">
            <a:off x="7813835" y="3614775"/>
            <a:ext cx="1305259" cy="21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Vascular plants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 rot="5400000">
            <a:off x="7533538" y="1700814"/>
            <a:ext cx="1000861" cy="61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Nonvascular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plants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(bryophytes)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 rot="5400000">
            <a:off x="7584337" y="3199419"/>
            <a:ext cx="873861" cy="62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Seedless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vascular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plants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 rot="5400000">
            <a:off x="7855272" y="4181547"/>
            <a:ext cx="560595" cy="39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Seed</a:t>
            </a:r>
            <a:br>
              <a:rPr lang="en-US" sz="13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plants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904139" y="4968946"/>
            <a:ext cx="4819328" cy="22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500         450        400         350         300                   50            0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2021739" y="5197547"/>
            <a:ext cx="2245462" cy="22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Millions of years ago (</a:t>
            </a:r>
            <a:r>
              <a:rPr lang="en-US" sz="1300" dirty="0" err="1" smtClean="0">
                <a:solidFill>
                  <a:srgbClr val="000000"/>
                </a:solidFill>
                <a:latin typeface="Arial" charset="0"/>
              </a:rPr>
              <a:t>mya</a:t>
            </a:r>
            <a:r>
              <a:rPr lang="en-US" sz="13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5" name="Straight Connector 24"/>
          <p:cNvCxnSpPr>
            <a:endCxn id="8" idx="1"/>
          </p:cNvCxnSpPr>
          <p:nvPr/>
        </p:nvCxnSpPr>
        <p:spPr bwMode="auto">
          <a:xfrm flipV="1">
            <a:off x="2140956" y="3436974"/>
            <a:ext cx="126315" cy="994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3741156" y="4326467"/>
            <a:ext cx="102711" cy="7353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8" name="Group 27"/>
          <p:cNvGrpSpPr/>
          <p:nvPr/>
        </p:nvGrpSpPr>
        <p:grpSpPr>
          <a:xfrm>
            <a:off x="1264272" y="2002638"/>
            <a:ext cx="224367" cy="233119"/>
            <a:chOff x="1264272" y="2002638"/>
            <a:chExt cx="224367" cy="233119"/>
          </a:xfrm>
        </p:grpSpPr>
        <p:sp>
          <p:nvSpPr>
            <p:cNvPr id="30" name="Oval 29"/>
            <p:cNvSpPr/>
            <p:nvPr/>
          </p:nvSpPr>
          <p:spPr bwMode="auto">
            <a:xfrm>
              <a:off x="1281214" y="2013510"/>
              <a:ext cx="175086" cy="17508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1264272" y="2002638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2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2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958539" y="3475838"/>
            <a:ext cx="224367" cy="233119"/>
            <a:chOff x="1264272" y="1994171"/>
            <a:chExt cx="224367" cy="233119"/>
          </a:xfrm>
        </p:grpSpPr>
        <p:sp>
          <p:nvSpPr>
            <p:cNvPr id="34" name="Oval 33"/>
            <p:cNvSpPr/>
            <p:nvPr/>
          </p:nvSpPr>
          <p:spPr bwMode="auto">
            <a:xfrm>
              <a:off x="1281214" y="2013510"/>
              <a:ext cx="175086" cy="17508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5" name="Text Box 31"/>
            <p:cNvSpPr txBox="1">
              <a:spLocks noChangeArrowheads="1"/>
            </p:cNvSpPr>
            <p:nvPr/>
          </p:nvSpPr>
          <p:spPr bwMode="auto">
            <a:xfrm>
              <a:off x="1264272" y="1994171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200" dirty="0" smtClean="0">
                  <a:solidFill>
                    <a:srgbClr val="FFFFFF"/>
                  </a:solidFill>
                  <a:latin typeface="Arial" charset="0"/>
                </a:rPr>
                <a:t>2</a:t>
              </a:r>
              <a:endParaRPr lang="en-US" sz="12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558739" y="4356383"/>
            <a:ext cx="224367" cy="233119"/>
            <a:chOff x="1264272" y="2002638"/>
            <a:chExt cx="224367" cy="233119"/>
          </a:xfrm>
        </p:grpSpPr>
        <p:sp>
          <p:nvSpPr>
            <p:cNvPr id="37" name="Oval 36"/>
            <p:cNvSpPr/>
            <p:nvPr/>
          </p:nvSpPr>
          <p:spPr bwMode="auto">
            <a:xfrm>
              <a:off x="1281214" y="2013510"/>
              <a:ext cx="175086" cy="17508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8" name="Text Box 31"/>
            <p:cNvSpPr txBox="1">
              <a:spLocks noChangeArrowheads="1"/>
            </p:cNvSpPr>
            <p:nvPr/>
          </p:nvSpPr>
          <p:spPr bwMode="auto">
            <a:xfrm>
              <a:off x="1264272" y="2002638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200" dirty="0" smtClean="0">
                  <a:solidFill>
                    <a:srgbClr val="FFFFFF"/>
                  </a:solidFill>
                  <a:latin typeface="Arial" charset="0"/>
                </a:rPr>
                <a:t>3</a:t>
              </a:r>
              <a:endParaRPr lang="en-US" sz="12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455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5aPlantEvolutio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6" y="223011"/>
            <a:ext cx="7943088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29.5a</a:t>
            </a:r>
            <a:endParaRPr lang="en-US" sz="1200" dirty="0">
              <a:latin typeface="Arial" charset="0"/>
            </a:endParaRP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802542" y="484537"/>
            <a:ext cx="1331060" cy="88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ANCESTRAL</a:t>
            </a:r>
            <a:br>
              <a:rPr lang="en-US" sz="19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GREEN</a:t>
            </a:r>
            <a:br>
              <a:rPr lang="en-US" sz="19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ALGA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2276423" y="1281392"/>
            <a:ext cx="195844" cy="18360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512804" y="1102606"/>
            <a:ext cx="2372462" cy="29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Origin of land plants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3503404" y="3397073"/>
            <a:ext cx="2846595" cy="29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Origin of vascular plants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3994466" y="4252206"/>
            <a:ext cx="1398795" cy="44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Origin of extant</a:t>
            </a:r>
            <a:br>
              <a:rPr lang="en-US" sz="19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seed plants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479873" y="5852403"/>
            <a:ext cx="7079928" cy="25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500         450         400         350         300                   50            0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3164738" y="6199537"/>
            <a:ext cx="3185261" cy="27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Millions of years ago (</a:t>
            </a:r>
            <a:r>
              <a:rPr lang="en-US" sz="1900" dirty="0" err="1" smtClean="0">
                <a:solidFill>
                  <a:srgbClr val="000000"/>
                </a:solidFill>
                <a:latin typeface="Arial" charset="0"/>
              </a:rPr>
              <a:t>mya</a:t>
            </a: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034747" y="1423768"/>
            <a:ext cx="274320" cy="274320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2051672" y="1395961"/>
            <a:ext cx="259728" cy="32569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9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900" dirty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flipV="1">
            <a:off x="3283956" y="3550459"/>
            <a:ext cx="195844" cy="18360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 flipV="1">
            <a:off x="5334000" y="4803525"/>
            <a:ext cx="125890" cy="2005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7050938" y="433740"/>
            <a:ext cx="1229461" cy="33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Liverworts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7381141" y="1204208"/>
            <a:ext cx="1043197" cy="39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Mosses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7059405" y="2000072"/>
            <a:ext cx="1229461" cy="33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Hornworts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6949339" y="2753604"/>
            <a:ext cx="1322595" cy="34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err="1" smtClean="0">
                <a:solidFill>
                  <a:srgbClr val="000000"/>
                </a:solidFill>
                <a:latin typeface="Arial" charset="0"/>
              </a:rPr>
              <a:t>Lycophytes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6720741" y="3532538"/>
            <a:ext cx="1458062" cy="32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err="1" smtClean="0">
                <a:solidFill>
                  <a:srgbClr val="000000"/>
                </a:solidFill>
                <a:latin typeface="Arial" charset="0"/>
              </a:rPr>
              <a:t>Monilophytes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6585274" y="4311472"/>
            <a:ext cx="1678915" cy="3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Gymnosperms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6729206" y="5090405"/>
            <a:ext cx="1545293" cy="33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Angiosperms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3042280" y="3675902"/>
            <a:ext cx="274320" cy="274320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3059205" y="3648095"/>
            <a:ext cx="259728" cy="32569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900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1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5421413" y="4945901"/>
            <a:ext cx="274320" cy="274320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5438338" y="4918094"/>
            <a:ext cx="259728" cy="32569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900" dirty="0" smtClean="0">
                <a:solidFill>
                  <a:srgbClr val="FFFFFF"/>
                </a:solidFill>
                <a:latin typeface="Arial" charset="0"/>
              </a:rPr>
              <a:t>3</a:t>
            </a:r>
            <a:endParaRPr lang="en-US" sz="19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18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5bPlantEvolutio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08" y="138351"/>
            <a:ext cx="5815584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29.5b</a:t>
            </a:r>
            <a:endParaRPr lang="en-US" sz="1200" dirty="0">
              <a:latin typeface="Arial" charset="0"/>
            </a:endParaRP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1945538" y="614021"/>
            <a:ext cx="1254861" cy="33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Liverworts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945537" y="1376021"/>
            <a:ext cx="1254861" cy="33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Mosses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945540" y="2188822"/>
            <a:ext cx="1254861" cy="33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Hornworts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945540" y="2925419"/>
            <a:ext cx="2941037" cy="66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err="1" smtClean="0">
                <a:solidFill>
                  <a:srgbClr val="000000"/>
                </a:solidFill>
                <a:latin typeface="Arial" charset="0"/>
              </a:rPr>
              <a:t>Lycophytes</a:t>
            </a: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 (club mosses,</a:t>
            </a:r>
            <a:br>
              <a:rPr lang="en-US" sz="19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spike mosses, quillworts)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945539" y="3712820"/>
            <a:ext cx="2680671" cy="7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err="1" smtClean="0">
                <a:solidFill>
                  <a:srgbClr val="000000"/>
                </a:solidFill>
                <a:latin typeface="Arial" charset="0"/>
              </a:rPr>
              <a:t>Monilophytes</a:t>
            </a: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 (ferns,</a:t>
            </a:r>
            <a:br>
              <a:rPr lang="en-US" sz="19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horsetails, whisk ferns)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954004" y="4491754"/>
            <a:ext cx="1713600" cy="3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Gymnosperms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1945539" y="5270685"/>
            <a:ext cx="1577218" cy="33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Angiosperms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 rot="5400000">
            <a:off x="6461994" y="1215879"/>
            <a:ext cx="1611491" cy="39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Land plants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 rot="5400000">
            <a:off x="5891814" y="3809599"/>
            <a:ext cx="2084804" cy="32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Vascular plants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 rot="5400000">
            <a:off x="5498799" y="933087"/>
            <a:ext cx="1598607" cy="90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Nonvascular</a:t>
            </a:r>
            <a:br>
              <a:rPr lang="en-US" sz="19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plants</a:t>
            </a:r>
            <a:br>
              <a:rPr lang="en-US" sz="19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(bryophytes)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 rot="5400000">
            <a:off x="5581019" y="3179202"/>
            <a:ext cx="1395759" cy="91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Seedless</a:t>
            </a:r>
            <a:br>
              <a:rPr lang="en-US" sz="19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vascular</a:t>
            </a:r>
            <a:br>
              <a:rPr lang="en-US" sz="19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plants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 rot="5400000">
            <a:off x="5994026" y="4620394"/>
            <a:ext cx="895400" cy="58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Seed</a:t>
            </a:r>
            <a:br>
              <a:rPr lang="en-US" sz="19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plants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00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50838" indent="-350838" eaLnBrk="1" hangingPunct="1"/>
            <a:r>
              <a:rPr lang="en-US" sz="2800" smtClean="0"/>
              <a:t>Land plants can be informally grouped based on the presence or absence of </a:t>
            </a:r>
            <a:r>
              <a:rPr lang="en-US" sz="2800" b="1" smtClean="0"/>
              <a:t>vascular tissue</a:t>
            </a:r>
            <a:endParaRPr lang="en-US" sz="2800" smtClean="0"/>
          </a:p>
          <a:p>
            <a:pPr marL="350838" indent="-350838" eaLnBrk="1" hangingPunct="1"/>
            <a:r>
              <a:rPr lang="en-US" sz="2800" smtClean="0"/>
              <a:t>Most plants have vascular tissue; these constitute the </a:t>
            </a:r>
            <a:r>
              <a:rPr lang="en-US" sz="2800" b="1" smtClean="0"/>
              <a:t>vascular plants</a:t>
            </a:r>
          </a:p>
          <a:p>
            <a:pPr marL="350838" indent="-350838" eaLnBrk="1" hangingPunct="1"/>
            <a:r>
              <a:rPr lang="en-US" sz="2800" smtClean="0"/>
              <a:t>Nonvascular plants are commonly called </a:t>
            </a:r>
            <a:r>
              <a:rPr lang="en-US" sz="2800" b="1" smtClean="0"/>
              <a:t>bryophytes</a:t>
            </a:r>
          </a:p>
          <a:p>
            <a:pPr marL="350838" indent="-350838" eaLnBrk="1" hangingPunct="1"/>
            <a:r>
              <a:rPr lang="en-US" sz="2800" smtClean="0"/>
              <a:t>Bryophytes are not a monophyletic group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Seedless vascular plants</a:t>
            </a:r>
            <a:r>
              <a:rPr lang="en-US" dirty="0" smtClean="0"/>
              <a:t> can be divided into clades</a:t>
            </a:r>
          </a:p>
          <a:p>
            <a:pPr lvl="1"/>
            <a:r>
              <a:rPr lang="en-US" b="1" dirty="0" err="1" smtClean="0"/>
              <a:t>Lycophytes</a:t>
            </a:r>
            <a:r>
              <a:rPr lang="en-US" dirty="0" smtClean="0"/>
              <a:t> (club mosses and their relatives)</a:t>
            </a:r>
          </a:p>
          <a:p>
            <a:pPr lvl="1"/>
            <a:r>
              <a:rPr lang="en-US" b="1" dirty="0" err="1" smtClean="0"/>
              <a:t>Monilophytes</a:t>
            </a:r>
            <a:r>
              <a:rPr lang="en-US" dirty="0" smtClean="0"/>
              <a:t> (ferns and their relatives)</a:t>
            </a:r>
          </a:p>
          <a:p>
            <a:r>
              <a:rPr lang="en-US" dirty="0" smtClean="0"/>
              <a:t>Seedless vascular plants do not form a clade</a:t>
            </a:r>
          </a:p>
          <a:p>
            <a:r>
              <a:rPr lang="en-US" dirty="0" smtClean="0"/>
              <a:t>Organisms that are grouped based on shared key biological features, rather than shared ancestry, can be referred to as a grade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/>
              <a:t>seed</a:t>
            </a:r>
            <a:r>
              <a:rPr lang="en-US" dirty="0" smtClean="0"/>
              <a:t> is an embryo and nutrients surrounded by a protective coat</a:t>
            </a:r>
          </a:p>
          <a:p>
            <a:r>
              <a:rPr lang="en-US" dirty="0" smtClean="0"/>
              <a:t>Seed plants form a clade and can be divided into further clades</a:t>
            </a:r>
          </a:p>
          <a:p>
            <a:pPr lvl="1"/>
            <a:r>
              <a:rPr lang="en-US" b="1" dirty="0" smtClean="0"/>
              <a:t>Gymnosperms</a:t>
            </a:r>
            <a:r>
              <a:rPr lang="en-US" dirty="0" smtClean="0"/>
              <a:t>, the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naked seed</a:t>
            </a:r>
            <a:r>
              <a:rPr lang="ja-JP" altLang="en-US" dirty="0" smtClean="0"/>
              <a:t>”</a:t>
            </a:r>
            <a:r>
              <a:rPr lang="en-US" altLang="ja-JP" dirty="0" smtClean="0"/>
              <a:t> plants, including the conifers</a:t>
            </a:r>
          </a:p>
          <a:p>
            <a:pPr lvl="1"/>
            <a:r>
              <a:rPr lang="en-US" b="1" dirty="0" smtClean="0"/>
              <a:t>Angiosperms</a:t>
            </a:r>
            <a:r>
              <a:rPr lang="en-US" dirty="0" smtClean="0"/>
              <a:t>, the flowering plants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Concept 29.2: Mosses and other nonvascular plants have life cycles dominated by gametophytes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20913" y="1743075"/>
            <a:ext cx="8499249" cy="4593960"/>
          </a:xfrm>
        </p:spPr>
        <p:txBody>
          <a:bodyPr/>
          <a:lstStyle/>
          <a:p>
            <a:r>
              <a:rPr lang="en-US" dirty="0" smtClean="0"/>
              <a:t>Bryophytes are represented today by three phyla of small herbaceous (</a:t>
            </a:r>
            <a:r>
              <a:rPr lang="en-US" dirty="0" err="1" smtClean="0"/>
              <a:t>nonwoody</a:t>
            </a:r>
            <a:r>
              <a:rPr lang="en-US" dirty="0" smtClean="0"/>
              <a:t>) plants</a:t>
            </a:r>
          </a:p>
          <a:p>
            <a:pPr lvl="1"/>
            <a:r>
              <a:rPr lang="en-US" b="1" dirty="0" smtClean="0"/>
              <a:t>Liverworts</a:t>
            </a:r>
            <a:r>
              <a:rPr lang="en-US" dirty="0" smtClean="0"/>
              <a:t>, phylum </a:t>
            </a:r>
            <a:r>
              <a:rPr lang="en-US" dirty="0" err="1" smtClean="0"/>
              <a:t>Hepatophyta</a:t>
            </a:r>
            <a:endParaRPr lang="en-US" dirty="0" smtClean="0"/>
          </a:p>
          <a:p>
            <a:pPr lvl="1"/>
            <a:r>
              <a:rPr lang="en-US" b="1" dirty="0" smtClean="0"/>
              <a:t>Mosses</a:t>
            </a:r>
            <a:r>
              <a:rPr lang="en-US" dirty="0" smtClean="0"/>
              <a:t>, phylum </a:t>
            </a:r>
            <a:r>
              <a:rPr lang="en-US" dirty="0" err="1" smtClean="0"/>
              <a:t>Bryophyta</a:t>
            </a:r>
            <a:endParaRPr lang="en-US" dirty="0" smtClean="0"/>
          </a:p>
          <a:p>
            <a:pPr lvl="1"/>
            <a:r>
              <a:rPr lang="en-US" b="1" dirty="0" smtClean="0"/>
              <a:t>Hornworts</a:t>
            </a:r>
            <a:r>
              <a:rPr lang="en-US" dirty="0" smtClean="0"/>
              <a:t>, phylum </a:t>
            </a:r>
            <a:r>
              <a:rPr lang="en-US" dirty="0" err="1" smtClean="0"/>
              <a:t>Anthocerophyta</a:t>
            </a:r>
            <a:endParaRPr lang="en-US" dirty="0" smtClean="0"/>
          </a:p>
          <a:p>
            <a:r>
              <a:rPr lang="en-US" dirty="0" smtClean="0"/>
              <a:t>These groups are thought to represent the earliest lineages to diverge from the common ancestor of land plants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UN03Nonvascular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136" y="2305479"/>
            <a:ext cx="6205728" cy="210312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29.UN03</a:t>
            </a:r>
            <a:endParaRPr lang="en-US" sz="1200" dirty="0">
              <a:latin typeface="Arial" charset="0"/>
            </a:endParaRP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2771038" y="2352743"/>
            <a:ext cx="4734662" cy="195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Nonvascular plants (bryophytes)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Seedless vascular plants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Gymnosperms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Angiosperms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93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Bryophyte Gametophytes</a:t>
            </a:r>
          </a:p>
        </p:txBody>
      </p:sp>
      <p:sp>
        <p:nvSpPr>
          <p:cNvPr id="798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 all three bryophyte phyla, gametophytes are larger and longer-living than sporophytes</a:t>
            </a:r>
          </a:p>
          <a:p>
            <a:r>
              <a:rPr lang="en-US" smtClean="0"/>
              <a:t>Sporophytes are typically present only part of the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6_MossLifeCycl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2" y="138351"/>
            <a:ext cx="8052816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29.6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836405" y="1556877"/>
            <a:ext cx="357395" cy="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Key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20333" y="3835400"/>
            <a:ext cx="364066" cy="931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4817533" y="2844800"/>
            <a:ext cx="262466" cy="152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 flipV="1">
            <a:off x="5444067" y="3513666"/>
            <a:ext cx="237066" cy="84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6604001" y="2616200"/>
            <a:ext cx="245532" cy="931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6959600" y="1244600"/>
            <a:ext cx="84667" cy="1947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6485467" y="4961467"/>
            <a:ext cx="287866" cy="2624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 flipV="1">
            <a:off x="6925733" y="5266267"/>
            <a:ext cx="321734" cy="2709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H="1" flipV="1">
            <a:off x="4800600" y="5545667"/>
            <a:ext cx="228600" cy="4656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3505202" y="4838700"/>
            <a:ext cx="50798" cy="973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3395133" y="4411133"/>
            <a:ext cx="50800" cy="4487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19" name="Straight Connector 9218"/>
          <p:cNvCxnSpPr/>
          <p:nvPr/>
        </p:nvCxnSpPr>
        <p:spPr bwMode="auto">
          <a:xfrm flipH="1">
            <a:off x="2480733" y="4995333"/>
            <a:ext cx="26246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20" name="Left Brace 9219"/>
          <p:cNvSpPr/>
          <p:nvPr/>
        </p:nvSpPr>
        <p:spPr bwMode="auto">
          <a:xfrm>
            <a:off x="2683930" y="4673600"/>
            <a:ext cx="203204" cy="635000"/>
          </a:xfrm>
          <a:prstGeom prst="leftBrace">
            <a:avLst>
              <a:gd name="adj1" fmla="val 37601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cxnSp>
        <p:nvCxnSpPr>
          <p:cNvPr id="9222" name="Straight Connector 9221"/>
          <p:cNvCxnSpPr/>
          <p:nvPr/>
        </p:nvCxnSpPr>
        <p:spPr bwMode="auto">
          <a:xfrm>
            <a:off x="1583267" y="5647267"/>
            <a:ext cx="0" cy="4402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4" name="Straight Connector 9223"/>
          <p:cNvCxnSpPr/>
          <p:nvPr/>
        </p:nvCxnSpPr>
        <p:spPr bwMode="auto">
          <a:xfrm>
            <a:off x="1534582" y="5638804"/>
            <a:ext cx="11006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/>
          <p:nvPr/>
        </p:nvCxnSpPr>
        <p:spPr bwMode="auto">
          <a:xfrm>
            <a:off x="1532459" y="6087549"/>
            <a:ext cx="11006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853339" y="1878608"/>
            <a:ext cx="992395" cy="44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Haploid (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)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Diploid (2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1970940" y="1133542"/>
            <a:ext cx="1102461" cy="44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400" dirty="0" err="1" smtClean="0">
                <a:solidFill>
                  <a:srgbClr val="000000"/>
                </a:solidFill>
                <a:latin typeface="Arial" charset="0"/>
              </a:rPr>
              <a:t>Protonemata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3537273" y="744075"/>
            <a:ext cx="552128" cy="22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“Bud”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7017072" y="1040409"/>
            <a:ext cx="569062" cy="22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Sperm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4113007" y="1514543"/>
            <a:ext cx="1415728" cy="47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Male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gametophyte (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5374539" y="1294410"/>
            <a:ext cx="966995" cy="32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Antheridia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3638872" y="2936941"/>
            <a:ext cx="1093995" cy="17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Gametophore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1225874" y="3021609"/>
            <a:ext cx="772260" cy="39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Spore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dispersal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2377340" y="2860743"/>
            <a:ext cx="645261" cy="21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Spores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>
            <a:off x="912605" y="3682010"/>
            <a:ext cx="966995" cy="32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err="1" smtClean="0">
                <a:solidFill>
                  <a:srgbClr val="000000"/>
                </a:solidFill>
                <a:latin typeface="Arial" charset="0"/>
              </a:rPr>
              <a:t>Peristome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6881605" y="2488210"/>
            <a:ext cx="365861" cy="22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Egg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" name="Text Box 31"/>
          <p:cNvSpPr txBox="1">
            <a:spLocks noChangeArrowheads="1"/>
          </p:cNvSpPr>
          <p:nvPr/>
        </p:nvSpPr>
        <p:spPr bwMode="auto">
          <a:xfrm>
            <a:off x="5848673" y="3055476"/>
            <a:ext cx="958528" cy="17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Archegonia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" name="Text Box 31"/>
          <p:cNvSpPr txBox="1">
            <a:spLocks noChangeArrowheads="1"/>
          </p:cNvSpPr>
          <p:nvPr/>
        </p:nvSpPr>
        <p:spPr bwMode="auto">
          <a:xfrm>
            <a:off x="5713205" y="3411076"/>
            <a:ext cx="645261" cy="19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Rhizoid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" name="Text Box 31"/>
          <p:cNvSpPr txBox="1">
            <a:spLocks noChangeArrowheads="1"/>
          </p:cNvSpPr>
          <p:nvPr/>
        </p:nvSpPr>
        <p:spPr bwMode="auto">
          <a:xfrm>
            <a:off x="2631339" y="3859812"/>
            <a:ext cx="1093995" cy="22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Sporangium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" name="Text Box 31"/>
          <p:cNvSpPr txBox="1">
            <a:spLocks noChangeArrowheads="1"/>
          </p:cNvSpPr>
          <p:nvPr/>
        </p:nvSpPr>
        <p:spPr bwMode="auto">
          <a:xfrm>
            <a:off x="3401807" y="4198476"/>
            <a:ext cx="425128" cy="22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Seta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" name="Text Box 31"/>
          <p:cNvSpPr txBox="1">
            <a:spLocks noChangeArrowheads="1"/>
          </p:cNvSpPr>
          <p:nvPr/>
        </p:nvSpPr>
        <p:spPr bwMode="auto">
          <a:xfrm>
            <a:off x="3554205" y="4401674"/>
            <a:ext cx="1161728" cy="43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Capsule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(sporangium)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" name="Text Box 31"/>
          <p:cNvSpPr txBox="1">
            <a:spLocks noChangeArrowheads="1"/>
          </p:cNvSpPr>
          <p:nvPr/>
        </p:nvSpPr>
        <p:spPr bwMode="auto">
          <a:xfrm>
            <a:off x="3672739" y="4968942"/>
            <a:ext cx="416662" cy="18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Foot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" name="Text Box 31"/>
          <p:cNvSpPr txBox="1">
            <a:spLocks noChangeArrowheads="1"/>
          </p:cNvSpPr>
          <p:nvPr/>
        </p:nvSpPr>
        <p:spPr bwMode="auto">
          <a:xfrm>
            <a:off x="1632272" y="4867340"/>
            <a:ext cx="1093995" cy="36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Mature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sporophytes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" name="Text Box 31"/>
          <p:cNvSpPr txBox="1">
            <a:spLocks noChangeArrowheads="1"/>
          </p:cNvSpPr>
          <p:nvPr/>
        </p:nvSpPr>
        <p:spPr bwMode="auto">
          <a:xfrm>
            <a:off x="2004806" y="4444008"/>
            <a:ext cx="755328" cy="17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MEIOSIS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3" name="Text Box 31"/>
          <p:cNvSpPr txBox="1">
            <a:spLocks noChangeArrowheads="1"/>
          </p:cNvSpPr>
          <p:nvPr/>
        </p:nvSpPr>
        <p:spPr bwMode="auto">
          <a:xfrm>
            <a:off x="5061272" y="4960477"/>
            <a:ext cx="670661" cy="18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Embryo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4" name="Text Box 31"/>
          <p:cNvSpPr txBox="1">
            <a:spLocks noChangeArrowheads="1"/>
          </p:cNvSpPr>
          <p:nvPr/>
        </p:nvSpPr>
        <p:spPr bwMode="auto">
          <a:xfrm>
            <a:off x="5992607" y="4647210"/>
            <a:ext cx="602928" cy="44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Zygote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(2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5" name="Text Box 31"/>
          <p:cNvSpPr txBox="1">
            <a:spLocks noChangeArrowheads="1"/>
          </p:cNvSpPr>
          <p:nvPr/>
        </p:nvSpPr>
        <p:spPr bwMode="auto">
          <a:xfrm>
            <a:off x="7008606" y="4206943"/>
            <a:ext cx="1339528" cy="19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FERTILIZATION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6" name="Text Box 31"/>
          <p:cNvSpPr txBox="1">
            <a:spLocks noChangeArrowheads="1"/>
          </p:cNvSpPr>
          <p:nvPr/>
        </p:nvSpPr>
        <p:spPr bwMode="auto">
          <a:xfrm>
            <a:off x="6771539" y="4435541"/>
            <a:ext cx="1839061" cy="2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(within </a:t>
            </a:r>
            <a:r>
              <a:rPr lang="en-US" sz="1400" dirty="0" err="1" smtClean="0">
                <a:solidFill>
                  <a:srgbClr val="000000"/>
                </a:solidFill>
                <a:latin typeface="Arial" charset="0"/>
              </a:rPr>
              <a:t>archegonium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" name="Text Box 31"/>
          <p:cNvSpPr txBox="1">
            <a:spLocks noChangeArrowheads="1"/>
          </p:cNvSpPr>
          <p:nvPr/>
        </p:nvSpPr>
        <p:spPr bwMode="auto">
          <a:xfrm>
            <a:off x="7237205" y="5451542"/>
            <a:ext cx="1144795" cy="19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err="1" smtClean="0">
                <a:solidFill>
                  <a:srgbClr val="000000"/>
                </a:solidFill>
                <a:latin typeface="Arial" charset="0"/>
              </a:rPr>
              <a:t>Archegonium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" name="Text Box 31"/>
          <p:cNvSpPr txBox="1">
            <a:spLocks noChangeArrowheads="1"/>
          </p:cNvSpPr>
          <p:nvPr/>
        </p:nvSpPr>
        <p:spPr bwMode="auto">
          <a:xfrm>
            <a:off x="5061271" y="5874874"/>
            <a:ext cx="1060128" cy="64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Young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sporophyte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(2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" name="Text Box 31"/>
          <p:cNvSpPr txBox="1">
            <a:spLocks noChangeArrowheads="1"/>
          </p:cNvSpPr>
          <p:nvPr/>
        </p:nvSpPr>
        <p:spPr bwMode="auto">
          <a:xfrm>
            <a:off x="590871" y="6103477"/>
            <a:ext cx="1322595" cy="43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Capsule with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err="1" smtClean="0">
                <a:solidFill>
                  <a:srgbClr val="000000"/>
                </a:solidFill>
                <a:latin typeface="Arial" charset="0"/>
              </a:rPr>
              <a:t>peristome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 (LM)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" name="Text Box 31"/>
          <p:cNvSpPr txBox="1">
            <a:spLocks noChangeArrowheads="1"/>
          </p:cNvSpPr>
          <p:nvPr/>
        </p:nvSpPr>
        <p:spPr bwMode="auto">
          <a:xfrm rot="16200000">
            <a:off x="1471403" y="5773279"/>
            <a:ext cx="458995" cy="19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2 mm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" name="Text Box 31"/>
          <p:cNvSpPr txBox="1">
            <a:spLocks noChangeArrowheads="1"/>
          </p:cNvSpPr>
          <p:nvPr/>
        </p:nvSpPr>
        <p:spPr bwMode="auto">
          <a:xfrm>
            <a:off x="4248473" y="2107209"/>
            <a:ext cx="552128" cy="22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“Bud”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" name="Text Box 31"/>
          <p:cNvSpPr txBox="1">
            <a:spLocks noChangeArrowheads="1"/>
          </p:cNvSpPr>
          <p:nvPr/>
        </p:nvSpPr>
        <p:spPr bwMode="auto">
          <a:xfrm>
            <a:off x="4443208" y="3394142"/>
            <a:ext cx="1144792" cy="67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Female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gametophyte 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" name="Text Box 31"/>
          <p:cNvSpPr txBox="1">
            <a:spLocks noChangeArrowheads="1"/>
          </p:cNvSpPr>
          <p:nvPr/>
        </p:nvSpPr>
        <p:spPr bwMode="auto">
          <a:xfrm>
            <a:off x="3494942" y="6103475"/>
            <a:ext cx="1102459" cy="3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Female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gametophyte 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80" name="Straight Connector 79"/>
          <p:cNvCxnSpPr/>
          <p:nvPr/>
        </p:nvCxnSpPr>
        <p:spPr bwMode="auto">
          <a:xfrm flipH="1">
            <a:off x="3395133" y="5092700"/>
            <a:ext cx="249767" cy="1481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Connector 73"/>
          <p:cNvCxnSpPr/>
          <p:nvPr/>
        </p:nvCxnSpPr>
        <p:spPr bwMode="auto">
          <a:xfrm flipH="1" flipV="1">
            <a:off x="5590985" y="5162592"/>
            <a:ext cx="253400" cy="3646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453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9_01aForestScen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40" y="1386840"/>
            <a:ext cx="4084320" cy="408432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29.1a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24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6aMossLifeCycl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64" y="824151"/>
            <a:ext cx="4309872" cy="50657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29.6a</a:t>
            </a:r>
            <a:endParaRPr lang="en-US" sz="1200" dirty="0">
              <a:latin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358467" y="3634317"/>
            <a:ext cx="0" cy="176318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6233582" y="3625854"/>
            <a:ext cx="24976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6231459" y="5408099"/>
            <a:ext cx="25189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470471" y="5462127"/>
            <a:ext cx="4222429" cy="37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Capsule with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peristome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(LM)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 rot="16200000">
            <a:off x="6187177" y="4375713"/>
            <a:ext cx="753939" cy="34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2 mm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16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6bMossLifeCycle_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452295"/>
            <a:ext cx="8546592" cy="580948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29.6b-1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690604" y="5544675"/>
            <a:ext cx="357395" cy="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Key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481667" y="4673600"/>
            <a:ext cx="220132" cy="1439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2741406" y="5917206"/>
            <a:ext cx="1331061" cy="3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Haploid 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40074" y="3690473"/>
            <a:ext cx="1034726" cy="51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dispersal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1945540" y="3571941"/>
            <a:ext cx="789193" cy="26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Spores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45339" y="4477874"/>
            <a:ext cx="1102461" cy="32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Peristome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208006" y="4698009"/>
            <a:ext cx="1364928" cy="23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Sporangium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26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6bMossLifeCycle_2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452295"/>
            <a:ext cx="8546592" cy="580948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29.6b-2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690604" y="5544675"/>
            <a:ext cx="357395" cy="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Key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481667" y="4673600"/>
            <a:ext cx="220132" cy="1439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2741406" y="5917206"/>
            <a:ext cx="1331061" cy="3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Haploid 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40074" y="3690473"/>
            <a:ext cx="1034726" cy="51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dispersal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1945540" y="3571941"/>
            <a:ext cx="789193" cy="26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Spores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45339" y="4477874"/>
            <a:ext cx="1102461" cy="32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Peristome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208006" y="4698009"/>
            <a:ext cx="1364928" cy="23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Sporangium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H="1">
            <a:off x="4800600" y="3568700"/>
            <a:ext cx="266699" cy="1651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1348640" y="1552642"/>
            <a:ext cx="1533557" cy="66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Protonemata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3257872" y="1112375"/>
            <a:ext cx="768027" cy="3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“Bud”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3960606" y="1984442"/>
            <a:ext cx="1969321" cy="72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Male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gametophyte 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3257872" y="3648141"/>
            <a:ext cx="1521781" cy="27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Gametophore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4083372" y="2691409"/>
            <a:ext cx="768027" cy="3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“Bud”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4265407" y="4156142"/>
            <a:ext cx="1411494" cy="84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Female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gametophyte 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flipH="1" flipV="1">
            <a:off x="5511801" y="4330700"/>
            <a:ext cx="266699" cy="25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5797873" y="4194240"/>
            <a:ext cx="831528" cy="30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Rhizoid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08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6bMossLifeCycle_3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452295"/>
            <a:ext cx="8546592" cy="580948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29.6b-3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690604" y="5544675"/>
            <a:ext cx="357395" cy="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Key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481667" y="4673600"/>
            <a:ext cx="220132" cy="1439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2741406" y="5917206"/>
            <a:ext cx="1331061" cy="3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Haploid 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40074" y="3690473"/>
            <a:ext cx="1034726" cy="51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dispersal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1945540" y="3571941"/>
            <a:ext cx="789193" cy="26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Spores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45339" y="4477874"/>
            <a:ext cx="1102461" cy="32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Peristome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208006" y="4698009"/>
            <a:ext cx="1364928" cy="23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Sporangium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H="1">
            <a:off x="4800600" y="3568700"/>
            <a:ext cx="266699" cy="1651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1348640" y="1552642"/>
            <a:ext cx="1533557" cy="66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Protonemata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3257872" y="1112375"/>
            <a:ext cx="768027" cy="3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“Bud”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3960606" y="1984442"/>
            <a:ext cx="1969321" cy="72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Male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gametophyte 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3257872" y="3648141"/>
            <a:ext cx="1521781" cy="27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Gametophore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4083372" y="2691409"/>
            <a:ext cx="768027" cy="3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“Bud”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4265407" y="4156142"/>
            <a:ext cx="1411494" cy="84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Female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gametophyte 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flipH="1" flipV="1">
            <a:off x="5511801" y="4330700"/>
            <a:ext cx="266699" cy="25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5797873" y="4194240"/>
            <a:ext cx="831528" cy="30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Rhizoid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H="1">
            <a:off x="6858002" y="3352800"/>
            <a:ext cx="279398" cy="63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5315272" y="1734675"/>
            <a:ext cx="1212528" cy="3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Antheridia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5861372" y="3804775"/>
            <a:ext cx="1339528" cy="3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Archegonia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7169473" y="3207875"/>
            <a:ext cx="488628" cy="2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Egg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10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6bMossLifeCycle_4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452295"/>
            <a:ext cx="8546592" cy="580948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29.6b-4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690604" y="5544675"/>
            <a:ext cx="357395" cy="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Key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481667" y="4673600"/>
            <a:ext cx="220132" cy="1439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2741406" y="5917206"/>
            <a:ext cx="1331061" cy="3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Haploid 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40074" y="3690473"/>
            <a:ext cx="1034726" cy="51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dispersal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1945540" y="3571941"/>
            <a:ext cx="789193" cy="26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Spores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45339" y="4477874"/>
            <a:ext cx="1102461" cy="32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Peristome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208006" y="4698009"/>
            <a:ext cx="1364928" cy="23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Sporangium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H="1">
            <a:off x="4800600" y="3568700"/>
            <a:ext cx="266699" cy="1651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1348640" y="1552642"/>
            <a:ext cx="1533557" cy="66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Protonemata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3257872" y="1112375"/>
            <a:ext cx="768027" cy="3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“Bud”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3960606" y="1984442"/>
            <a:ext cx="1969321" cy="72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Male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gametophyte 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3257872" y="3648141"/>
            <a:ext cx="1521781" cy="27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Gametophore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4083372" y="2691409"/>
            <a:ext cx="768027" cy="3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“Bud”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4265407" y="4156142"/>
            <a:ext cx="1411494" cy="84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Female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gametophyte 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flipH="1" flipV="1">
            <a:off x="5511801" y="4330700"/>
            <a:ext cx="266699" cy="25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5797873" y="4194240"/>
            <a:ext cx="831528" cy="30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Rhizoid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H="1">
            <a:off x="6858002" y="3352800"/>
            <a:ext cx="279398" cy="63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5315272" y="1734675"/>
            <a:ext cx="1212528" cy="3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Antheridia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5861372" y="3804775"/>
            <a:ext cx="1339528" cy="3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Archegonia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7169473" y="3207875"/>
            <a:ext cx="488628" cy="2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Egg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7296472" y="1459509"/>
            <a:ext cx="768028" cy="29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Sperm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6792705" y="5154362"/>
            <a:ext cx="1807879" cy="24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FERTILIZATION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6504839" y="5476941"/>
            <a:ext cx="2482068" cy="28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(within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archegonium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 flipH="1">
            <a:off x="7226302" y="1727200"/>
            <a:ext cx="152398" cy="241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8394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6cMossLifeCycle_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522143"/>
            <a:ext cx="8546592" cy="366979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29.6c-1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7173704" y="4439775"/>
            <a:ext cx="357395" cy="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Key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7224506" y="4825006"/>
            <a:ext cx="1331061" cy="3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Diploid (2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6805405" y="2004762"/>
            <a:ext cx="1807879" cy="24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FERTILIZATION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6492139" y="2289241"/>
            <a:ext cx="2482068" cy="28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(within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archegonium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H="1" flipV="1">
            <a:off x="7073902" y="3365500"/>
            <a:ext cx="253998" cy="203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6540500" y="3136900"/>
            <a:ext cx="330202" cy="177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7351506" y="3440706"/>
            <a:ext cx="1551194" cy="36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Archegonium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5852907" y="2678706"/>
            <a:ext cx="852694" cy="64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Zygote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(2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01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6cMossLifeCycle_2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522143"/>
            <a:ext cx="8546592" cy="366979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29.6c-2</a:t>
            </a:r>
            <a:endParaRPr lang="en-US" sz="1200" dirty="0"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 flipV="1">
            <a:off x="5384800" y="3276600"/>
            <a:ext cx="286756" cy="3698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7173704" y="4439775"/>
            <a:ext cx="357395" cy="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Key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7224506" y="4825006"/>
            <a:ext cx="1331061" cy="3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Diploid (2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6805405" y="2004762"/>
            <a:ext cx="1807879" cy="24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FERTILIZATION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6492139" y="2289241"/>
            <a:ext cx="2482068" cy="28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(within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archegonium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H="1" flipV="1">
            <a:off x="7073902" y="3365500"/>
            <a:ext cx="253998" cy="203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6540500" y="3136900"/>
            <a:ext cx="330202" cy="177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7351506" y="3440706"/>
            <a:ext cx="1551194" cy="36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Archegonium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5852907" y="2678706"/>
            <a:ext cx="852694" cy="64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Zygote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(2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 flipH="1" flipV="1">
            <a:off x="4368800" y="3721100"/>
            <a:ext cx="254000" cy="596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4684507" y="4177306"/>
            <a:ext cx="1195594" cy="99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Young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sporophyte 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(2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4684507" y="2945407"/>
            <a:ext cx="852694" cy="33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Embryo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4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6cMossLifeCycle_3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522143"/>
            <a:ext cx="8546592" cy="366979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29.6c-3</a:t>
            </a:r>
            <a:endParaRPr lang="en-US" sz="1200" dirty="0"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2521956" y="2222500"/>
            <a:ext cx="94244" cy="6365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H="1" flipV="1">
            <a:off x="5384800" y="3276600"/>
            <a:ext cx="286756" cy="3698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7173704" y="4439775"/>
            <a:ext cx="357395" cy="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00" dirty="0" smtClean="0">
                <a:solidFill>
                  <a:srgbClr val="000000"/>
                </a:solidFill>
                <a:latin typeface="Arial" charset="0"/>
              </a:rPr>
              <a:t>Key</a:t>
            </a:r>
            <a:endParaRPr lang="en-US" sz="1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7224506" y="4825006"/>
            <a:ext cx="1331061" cy="3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Diploid (2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6492139" y="2289241"/>
            <a:ext cx="2482068" cy="28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(within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archegonium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H="1" flipV="1">
            <a:off x="7073902" y="3365500"/>
            <a:ext cx="253998" cy="203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6540500" y="3136900"/>
            <a:ext cx="330202" cy="177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7351506" y="3440706"/>
            <a:ext cx="1551194" cy="36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Archegonium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5852907" y="2678706"/>
            <a:ext cx="852694" cy="64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Zygote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(2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H="1" flipV="1">
            <a:off x="4355126" y="3736282"/>
            <a:ext cx="304666" cy="5644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4684507" y="4177306"/>
            <a:ext cx="1195594" cy="99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Young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sporophyte 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(2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4684507" y="2945407"/>
            <a:ext cx="852694" cy="33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Embryo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V="1">
            <a:off x="2535768" y="3136900"/>
            <a:ext cx="347132" cy="1862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533052" y="2235200"/>
            <a:ext cx="83148" cy="6370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1435101" y="3014133"/>
            <a:ext cx="30479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Left Brace 21"/>
          <p:cNvSpPr/>
          <p:nvPr/>
        </p:nvSpPr>
        <p:spPr bwMode="auto">
          <a:xfrm>
            <a:off x="1667929" y="2628900"/>
            <a:ext cx="160871" cy="787400"/>
          </a:xfrm>
          <a:prstGeom prst="leftBrace">
            <a:avLst>
              <a:gd name="adj1" fmla="val 37601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1564539" y="1510312"/>
            <a:ext cx="1394561" cy="31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Sporangium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2563607" y="1950576"/>
            <a:ext cx="598693" cy="25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Seta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2766805" y="2255374"/>
            <a:ext cx="1500395" cy="60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Capsule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(sporangium)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2910738" y="2975041"/>
            <a:ext cx="637453" cy="3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Foot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286073" y="2835339"/>
            <a:ext cx="1453828" cy="59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Mature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sporophytes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623046" y="2236748"/>
            <a:ext cx="966994" cy="30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MEIOSIS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2669442" y="4427075"/>
            <a:ext cx="1458058" cy="5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Female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gametophyte 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49" name="Straight Connector 48"/>
          <p:cNvCxnSpPr/>
          <p:nvPr/>
        </p:nvCxnSpPr>
        <p:spPr bwMode="auto">
          <a:xfrm flipV="1">
            <a:off x="2661656" y="2806700"/>
            <a:ext cx="119644" cy="1285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6805405" y="2004762"/>
            <a:ext cx="1807879" cy="24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FERTILIZATION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6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Animation: Moss </a:t>
            </a:r>
            <a:r>
              <a:rPr lang="en-US" dirty="0"/>
              <a:t>Life Cycle</a:t>
            </a:r>
          </a:p>
        </p:txBody>
      </p:sp>
      <p:pic>
        <p:nvPicPr>
          <p:cNvPr id="3" name="29_08MossLifeCycle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750" y="1905000"/>
            <a:ext cx="47625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7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A spore germinates into a gametophyte composed of a </a:t>
            </a:r>
            <a:r>
              <a:rPr lang="en-US" sz="2600" b="1" dirty="0" err="1" smtClean="0"/>
              <a:t>protonema</a:t>
            </a:r>
            <a:r>
              <a:rPr lang="en-US" sz="2600" dirty="0" smtClean="0"/>
              <a:t> and gamete-producing </a:t>
            </a:r>
            <a:r>
              <a:rPr lang="en-US" sz="2600" b="1" dirty="0" smtClean="0"/>
              <a:t>gametophore</a:t>
            </a:r>
          </a:p>
          <a:p>
            <a:r>
              <a:rPr lang="en-US" sz="2600" dirty="0" smtClean="0"/>
              <a:t>The height of gametophytes is constrained by lack of vascular tissues</a:t>
            </a:r>
          </a:p>
          <a:p>
            <a:r>
              <a:rPr lang="en-US" sz="2600" b="1" dirty="0" smtClean="0"/>
              <a:t>Rhizoids</a:t>
            </a:r>
            <a:r>
              <a:rPr lang="en-US" sz="2600" dirty="0" smtClean="0"/>
              <a:t> anchor gametophytes to substrate</a:t>
            </a:r>
          </a:p>
          <a:p>
            <a:r>
              <a:rPr lang="en-US" sz="2600" dirty="0" smtClean="0"/>
              <a:t>Mature gametophytes produce flagellated sperm in antheridia and an egg in each </a:t>
            </a:r>
            <a:r>
              <a:rPr lang="en-US" sz="2600" dirty="0" err="1" smtClean="0"/>
              <a:t>archegonium</a:t>
            </a:r>
            <a:endParaRPr lang="en-US" sz="2600" dirty="0" smtClean="0"/>
          </a:p>
          <a:p>
            <a:r>
              <a:rPr lang="en-US" sz="2600" dirty="0" smtClean="0"/>
              <a:t>Sperm swim through a film of water to reach and fertilize the egg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Concept 29.1: Land plants evolved from green algae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Green algae called charophytes are the closest relatives of land plants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9_UN04BroodBodi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88" y="1761744"/>
            <a:ext cx="1335024" cy="333451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29.UN04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19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Bryophyte Sporophytes</a:t>
            </a:r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880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Bryophyte sporophytes grow out of archegonia, and are the smallest and simplest sporophytes of all extant plant groups</a:t>
            </a:r>
          </a:p>
          <a:p>
            <a:pPr eaLnBrk="1" hangingPunct="1"/>
            <a:r>
              <a:rPr lang="en-US" sz="2800" smtClean="0"/>
              <a:t>A sporophyte consists of a </a:t>
            </a:r>
            <a:r>
              <a:rPr lang="en-US" sz="2800" b="1" smtClean="0"/>
              <a:t>foot</a:t>
            </a:r>
            <a:r>
              <a:rPr lang="en-US" sz="2800" smtClean="0"/>
              <a:t>, a </a:t>
            </a:r>
            <a:r>
              <a:rPr lang="en-US" sz="2800" b="1" smtClean="0"/>
              <a:t>seta </a:t>
            </a:r>
            <a:r>
              <a:rPr lang="en-US" sz="2800" smtClean="0"/>
              <a:t>(stalk), and a sporangium, also called a </a:t>
            </a:r>
            <a:r>
              <a:rPr lang="en-US" sz="2800" b="1" smtClean="0"/>
              <a:t>capsule</a:t>
            </a:r>
            <a:r>
              <a:rPr lang="en-US" sz="2800" smtClean="0"/>
              <a:t>,</a:t>
            </a:r>
            <a:r>
              <a:rPr lang="en-US" sz="2800" b="1" smtClean="0"/>
              <a:t> </a:t>
            </a:r>
            <a:r>
              <a:rPr lang="en-US" sz="2800" smtClean="0"/>
              <a:t>which discharges spores through a </a:t>
            </a:r>
            <a:r>
              <a:rPr lang="en-US" sz="2800" b="1" smtClean="0"/>
              <a:t>peristome</a:t>
            </a:r>
          </a:p>
          <a:p>
            <a:pPr eaLnBrk="1" hangingPunct="1"/>
            <a:r>
              <a:rPr lang="en-US" sz="2800" smtClean="0"/>
              <a:t>Hornwort and moss sporophytes have stomata; liverworts do not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7a_Bryophyt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952167"/>
            <a:ext cx="8546592" cy="4809744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 bwMode="auto">
          <a:xfrm flipH="1" flipV="1">
            <a:off x="2099727" y="1854194"/>
            <a:ext cx="252890" cy="8694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 flipV="1">
            <a:off x="908050" y="1828800"/>
            <a:ext cx="329090" cy="156367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29.7a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336872" y="947277"/>
            <a:ext cx="3617062" cy="33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Liverworts (Phylum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Hepatophyta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4054423" y="2971800"/>
            <a:ext cx="923977" cy="580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H="1" flipV="1">
            <a:off x="2099733" y="1862667"/>
            <a:ext cx="252890" cy="86940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 flipV="1">
            <a:off x="901700" y="1818218"/>
            <a:ext cx="342900" cy="159808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4198356" y="4002072"/>
            <a:ext cx="204311" cy="12387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4054423" y="3206205"/>
            <a:ext cx="915510" cy="26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353806" y="1565344"/>
            <a:ext cx="823061" cy="26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Thallus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1268206" y="1345209"/>
            <a:ext cx="1991461" cy="52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Gametophore of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female gametophyte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4841139" y="2022543"/>
            <a:ext cx="1170194" cy="27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Sporophyte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4664023" y="1910806"/>
            <a:ext cx="153510" cy="1719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5018939" y="2843811"/>
            <a:ext cx="442061" cy="25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Foot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5010472" y="3089344"/>
            <a:ext cx="458994" cy="24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Seta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4104539" y="5239876"/>
            <a:ext cx="1297194" cy="52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Capsule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(sporangium)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336874" y="4333944"/>
            <a:ext cx="2457128" cy="55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Marchantia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polymorpha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,</a:t>
            </a:r>
            <a:br>
              <a:rPr lang="en-US" sz="1600" i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a “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thalloid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” liverwort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1327471" y="4884275"/>
            <a:ext cx="1661261" cy="55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Marchantia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sporophyte (LM)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5603138" y="4892758"/>
            <a:ext cx="3058261" cy="44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Plagiochila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deltoidea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a “leafy”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liverwort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 rot="16200000">
            <a:off x="4828443" y="4613342"/>
            <a:ext cx="712994" cy="33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500 </a:t>
            </a:r>
            <a:r>
              <a:rPr lang="en-US" sz="1600" dirty="0">
                <a:solidFill>
                  <a:srgbClr val="000000"/>
                </a:solidFill>
                <a:latin typeface=" Symbol std"/>
                <a:cs typeface=" Symbol std"/>
              </a:rPr>
              <a:t>µ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m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9219" name="Straight Connector 9218"/>
          <p:cNvCxnSpPr/>
          <p:nvPr/>
        </p:nvCxnSpPr>
        <p:spPr bwMode="auto">
          <a:xfrm>
            <a:off x="4944534" y="5113866"/>
            <a:ext cx="10583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4940298" y="4754039"/>
            <a:ext cx="10583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1" name="Straight Connector 9220"/>
          <p:cNvCxnSpPr/>
          <p:nvPr/>
        </p:nvCxnSpPr>
        <p:spPr bwMode="auto">
          <a:xfrm>
            <a:off x="4991100" y="4754033"/>
            <a:ext cx="0" cy="3598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6596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7aaBryophyt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408" y="1064943"/>
            <a:ext cx="4139184" cy="458419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 flipH="1" flipV="1">
            <a:off x="4953623" y="1701800"/>
            <a:ext cx="353861" cy="121653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 flipV="1">
            <a:off x="4936067" y="1651000"/>
            <a:ext cx="371423" cy="127580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29.7aa</a:t>
            </a:r>
            <a:endParaRPr lang="en-US" sz="1200" dirty="0"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 flipV="1">
            <a:off x="3321050" y="1634066"/>
            <a:ext cx="456164" cy="216746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 flipV="1">
            <a:off x="3318933" y="1634067"/>
            <a:ext cx="465667" cy="21716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572074" y="1328275"/>
            <a:ext cx="941594" cy="27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Thallus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121475" y="1040410"/>
            <a:ext cx="1991461" cy="52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Gametophore of</a:t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female gametophyte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2563606" y="5062074"/>
            <a:ext cx="3236060" cy="610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000" i="1" dirty="0" err="1" smtClean="0">
                <a:solidFill>
                  <a:srgbClr val="000000"/>
                </a:solidFill>
                <a:latin typeface="Arial" charset="0"/>
              </a:rPr>
              <a:t>Marchantia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Arial" charset="0"/>
              </a:rPr>
              <a:t>polymorpha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,</a:t>
            </a:r>
            <a:br>
              <a:rPr lang="en-US" sz="2000" i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a “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thalloid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” liverwort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19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7abBryophyt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296" y="1415463"/>
            <a:ext cx="4407408" cy="388315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29.7ab</a:t>
            </a:r>
            <a:endParaRPr lang="en-US" sz="1200" dirty="0">
              <a:latin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791956" y="1919272"/>
            <a:ext cx="1279577" cy="266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4003622" y="3290871"/>
            <a:ext cx="1059445" cy="1112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3808890" y="2235200"/>
            <a:ext cx="1228777" cy="580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112073" y="1760075"/>
            <a:ext cx="569060" cy="26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Foot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5120538" y="2073343"/>
            <a:ext cx="569062" cy="26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Seta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5129005" y="3123207"/>
            <a:ext cx="1297194" cy="52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Capsule</a:t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(sporangium)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411205" y="4935074"/>
            <a:ext cx="3633996" cy="3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i="1" dirty="0" err="1" smtClean="0">
                <a:solidFill>
                  <a:srgbClr val="000000"/>
                </a:solidFill>
                <a:latin typeface="Arial" charset="0"/>
              </a:rPr>
              <a:t>Marchantia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sporophyte (LM)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 rot="16200000">
            <a:off x="4903422" y="4260354"/>
            <a:ext cx="889401" cy="31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500 </a:t>
            </a:r>
            <a:r>
              <a:rPr lang="en-US" sz="2000" dirty="0">
                <a:solidFill>
                  <a:srgbClr val="000000"/>
                </a:solidFill>
                <a:latin typeface="Symbol Std"/>
                <a:cs typeface="Symbol Std"/>
              </a:rPr>
              <a:t>µ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m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5079999" y="4851406"/>
            <a:ext cx="14393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5075763" y="4356107"/>
            <a:ext cx="13970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5160434" y="4356100"/>
            <a:ext cx="0" cy="4868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1373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9_07acBryophyt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24" y="1491663"/>
            <a:ext cx="4492752" cy="373075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29.7ac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368871" y="4630290"/>
            <a:ext cx="3760996" cy="44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i="1" dirty="0" err="1" smtClean="0">
                <a:solidFill>
                  <a:srgbClr val="000000"/>
                </a:solidFill>
                <a:latin typeface="Arial" charset="0"/>
              </a:rPr>
              <a:t>Plagiochila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Arial" charset="0"/>
              </a:rPr>
              <a:t>deltoidea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a “leafy”</a:t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liverwort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90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7bBryophyt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571167"/>
            <a:ext cx="6071616" cy="557174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29.7b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581471" y="540875"/>
            <a:ext cx="4988662" cy="3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Hornworts (Phylum </a:t>
            </a:r>
            <a:r>
              <a:rPr lang="en-US" sz="2200" dirty="0" err="1" smtClean="0">
                <a:solidFill>
                  <a:srgbClr val="000000"/>
                </a:solidFill>
                <a:latin typeface="Arial" charset="0"/>
              </a:rPr>
              <a:t>Anthocerophyta</a:t>
            </a:r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048000" y="2760133"/>
            <a:ext cx="980279" cy="81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3268133" y="5469131"/>
            <a:ext cx="743213" cy="33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564539" y="2589809"/>
            <a:ext cx="1466529" cy="28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Sporophyte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1556073" y="5299142"/>
            <a:ext cx="1669728" cy="28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Gametophyte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444139" y="5781741"/>
            <a:ext cx="4057328" cy="33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An </a:t>
            </a:r>
            <a:r>
              <a:rPr lang="en-US" sz="2000" i="1" dirty="0" err="1" smtClean="0">
                <a:solidFill>
                  <a:srgbClr val="000000"/>
                </a:solidFill>
                <a:latin typeface="Arial" charset="0"/>
              </a:rPr>
              <a:t>Anthoceros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hornwort species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7cBryophyte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12" y="537639"/>
            <a:ext cx="7199376" cy="563880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29.7c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014205" y="515477"/>
            <a:ext cx="3727128" cy="33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Mosses (Phylum </a:t>
            </a:r>
            <a:r>
              <a:rPr lang="en-US" sz="2200" dirty="0" err="1" smtClean="0">
                <a:solidFill>
                  <a:srgbClr val="000000"/>
                </a:solidFill>
                <a:latin typeface="Arial" charset="0"/>
              </a:rPr>
              <a:t>Bryophyta</a:t>
            </a:r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4706356" y="4902200"/>
            <a:ext cx="432911" cy="142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4266089" y="3003005"/>
            <a:ext cx="890111" cy="26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4435423" y="2351072"/>
            <a:ext cx="720777" cy="111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ight Brace 11"/>
          <p:cNvSpPr/>
          <p:nvPr/>
        </p:nvSpPr>
        <p:spPr bwMode="auto">
          <a:xfrm>
            <a:off x="6206067" y="2142066"/>
            <a:ext cx="228600" cy="1032933"/>
          </a:xfrm>
          <a:prstGeom prst="rightBrace">
            <a:avLst>
              <a:gd name="adj1" fmla="val 2685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5205206" y="2158009"/>
            <a:ext cx="1136328" cy="31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Capsule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5213673" y="2835342"/>
            <a:ext cx="687594" cy="30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Seta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5196740" y="4740342"/>
            <a:ext cx="1635860" cy="2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Gametophyte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6492138" y="1929409"/>
            <a:ext cx="1661261" cy="147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Sporophyte</a:t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(a sturdy</a:t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plant that</a:t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takes months</a:t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to grow)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1005738" y="5815609"/>
            <a:ext cx="4836261" cy="39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i="1" dirty="0" err="1" smtClean="0">
                <a:solidFill>
                  <a:srgbClr val="000000"/>
                </a:solidFill>
                <a:latin typeface="Arial" charset="0"/>
              </a:rPr>
              <a:t>Polytrichum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 commune,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hairy-cap moss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11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Ecological and Economic Importance of Mosses</a:t>
            </a:r>
          </a:p>
        </p:txBody>
      </p:sp>
      <p:sp>
        <p:nvSpPr>
          <p:cNvPr id="921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Mosses are capable of inhabiting diverse and sometimes extreme environments, but are especially common in moist forests and wetlands</a:t>
            </a:r>
          </a:p>
          <a:p>
            <a:r>
              <a:rPr lang="en-US" smtClean="0"/>
              <a:t>Some mosses might help retain nitrogen in the soil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8BryophyteNutrient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08" y="659559"/>
            <a:ext cx="6729984" cy="539496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29.8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3325605" y="5493875"/>
            <a:ext cx="1576595" cy="39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With moss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5484606" y="5493873"/>
            <a:ext cx="2025328" cy="41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Without moss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 rot="16200000">
            <a:off x="311472" y="2869210"/>
            <a:ext cx="3058262" cy="77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Annual nitrogen loss</a:t>
            </a:r>
            <a:br>
              <a:rPr lang="en-US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(kg/ha)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276673" y="625543"/>
            <a:ext cx="1576595" cy="39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68200"/>
                </a:solidFill>
                <a:latin typeface="Arial" charset="0"/>
              </a:rPr>
              <a:t>Results</a:t>
            </a:r>
            <a:endParaRPr lang="en-US" dirty="0">
              <a:solidFill>
                <a:srgbClr val="F682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368873" y="1438340"/>
            <a:ext cx="196527" cy="33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6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2368874" y="2047939"/>
            <a:ext cx="196527" cy="33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5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377341" y="2649070"/>
            <a:ext cx="196527" cy="33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4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2377341" y="3258671"/>
            <a:ext cx="196527" cy="33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3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2377342" y="3876738"/>
            <a:ext cx="196527" cy="33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2377341" y="4494804"/>
            <a:ext cx="196527" cy="33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1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2377336" y="5104412"/>
            <a:ext cx="196527" cy="33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0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57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Morphological and Molecular Evidence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characteristics of land plants also appear in some algae</a:t>
            </a:r>
          </a:p>
          <a:p>
            <a:r>
              <a:rPr lang="en-US" dirty="0" smtClean="0"/>
              <a:t>However, land plants share the following traits with only </a:t>
            </a:r>
            <a:r>
              <a:rPr lang="en-US" dirty="0" err="1" smtClean="0"/>
              <a:t>charophytes</a:t>
            </a:r>
            <a:endParaRPr lang="en-US" dirty="0" smtClean="0"/>
          </a:p>
          <a:p>
            <a:pPr lvl="1"/>
            <a:r>
              <a:rPr lang="en-US" b="1" dirty="0" smtClean="0"/>
              <a:t>Rings of cellulose-synthesizing proteins</a:t>
            </a:r>
          </a:p>
          <a:p>
            <a:pPr lvl="1"/>
            <a:r>
              <a:rPr lang="en-US" b="1" dirty="0" smtClean="0"/>
              <a:t>Structure of flagellated sperm</a:t>
            </a:r>
          </a:p>
          <a:p>
            <a:pPr lvl="1"/>
            <a:r>
              <a:rPr lang="en-US" b="1" dirty="0" smtClean="0"/>
              <a:t>Formation of a </a:t>
            </a:r>
            <a:r>
              <a:rPr lang="en-US" b="1" dirty="0" err="1" smtClean="0"/>
              <a:t>phragmoplast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Sphagnum</a:t>
            </a:r>
            <a:r>
              <a:rPr lang="en-US" dirty="0" smtClean="0"/>
              <a:t>, or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peat moss,</a:t>
            </a:r>
            <a:r>
              <a:rPr lang="ja-JP" altLang="en-US" dirty="0" smtClean="0"/>
              <a:t>”</a:t>
            </a:r>
            <a:r>
              <a:rPr lang="en-US" altLang="ja-JP" dirty="0" smtClean="0"/>
              <a:t> forms extensive deposits of partially decayed organic material known as </a:t>
            </a:r>
            <a:r>
              <a:rPr lang="en-US" altLang="ja-JP" b="1" dirty="0" smtClean="0"/>
              <a:t>peat</a:t>
            </a:r>
          </a:p>
          <a:p>
            <a:r>
              <a:rPr lang="en-US" dirty="0" smtClean="0"/>
              <a:t>Peat can be used as a source of fuel</a:t>
            </a:r>
          </a:p>
          <a:p>
            <a:r>
              <a:rPr lang="en-US" dirty="0" smtClean="0"/>
              <a:t>Low temperature, pH, and oxygen level of </a:t>
            </a:r>
            <a:r>
              <a:rPr lang="en-US" dirty="0" err="1" smtClean="0"/>
              <a:t>peatlands</a:t>
            </a:r>
            <a:r>
              <a:rPr lang="en-US" dirty="0" smtClean="0"/>
              <a:t> inhibits decay of moss and other organisms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9_PeatMos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610535"/>
            <a:ext cx="8546592" cy="349300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29.9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353806" y="4621811"/>
            <a:ext cx="3981129" cy="25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(a) Peat being harvested from a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peatland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671805" y="4613342"/>
            <a:ext cx="3981129" cy="53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347663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(b)	“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Tollund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Man,” a bog mummy dating</a:t>
            </a:r>
            <a:br>
              <a:rPr lang="en-US" sz="1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	from 405–100 B.C.E.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4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9aPeatMos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28" y="760143"/>
            <a:ext cx="6638544" cy="519379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29.9a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310539" y="5519275"/>
            <a:ext cx="6072394" cy="38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(a) Peat being harvested from a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peatland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25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09bPeatMos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28" y="1138095"/>
            <a:ext cx="6638544" cy="443788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29.9b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319007" y="4858875"/>
            <a:ext cx="5903060" cy="89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tabLst>
                <a:tab pos="5207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(b)	“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Tollund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Man,” a bog mummy dating</a:t>
            </a:r>
            <a:br>
              <a:rPr lang="en-US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	from 405–100 B.C.E.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50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Sphagnum</a:t>
            </a:r>
            <a:r>
              <a:rPr lang="en-US" dirty="0" smtClean="0"/>
              <a:t> is an important global reservoir of organic carbon</a:t>
            </a:r>
          </a:p>
          <a:p>
            <a:r>
              <a:rPr lang="en-US" dirty="0" smtClean="0"/>
              <a:t>Overharvesting of </a:t>
            </a:r>
            <a:r>
              <a:rPr lang="en-US" i="1" dirty="0" smtClean="0"/>
              <a:t>Sphagnum</a:t>
            </a:r>
            <a:r>
              <a:rPr lang="en-US" dirty="0" smtClean="0"/>
              <a:t> and/or a drop in water level in </a:t>
            </a:r>
            <a:r>
              <a:rPr lang="en-US" dirty="0" err="1" smtClean="0"/>
              <a:t>peatlands</a:t>
            </a:r>
            <a:r>
              <a:rPr lang="en-US" dirty="0" smtClean="0"/>
              <a:t> could release stored CO</a:t>
            </a:r>
            <a:r>
              <a:rPr lang="en-US" baseline="-25000" dirty="0" smtClean="0"/>
              <a:t>2</a:t>
            </a:r>
            <a:r>
              <a:rPr lang="en-US" dirty="0" smtClean="0"/>
              <a:t> to the atmosphere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Concept 29.3: Ferns and other seedless vascular plants were the first plants to grow tall</a:t>
            </a:r>
          </a:p>
        </p:txBody>
      </p:sp>
      <p:sp>
        <p:nvSpPr>
          <p:cNvPr id="1024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Bryophytes were prominent types of vegetation during the first 100 million years of plant evolution </a:t>
            </a:r>
          </a:p>
          <a:p>
            <a:r>
              <a:rPr lang="en-US" smtClean="0"/>
              <a:t>The earliest fossils of vascular plants date to 425 million years ago</a:t>
            </a:r>
          </a:p>
          <a:p>
            <a:r>
              <a:rPr lang="en-US" smtClean="0"/>
              <a:t>Vascular tissue allowed these plants to grow tall</a:t>
            </a:r>
          </a:p>
          <a:p>
            <a:r>
              <a:rPr lang="en-US" smtClean="0"/>
              <a:t>Seedless vascular plants have flagellated sperm and are usually restricted to moist environments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UN05SeedlessVascular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136" y="2302431"/>
            <a:ext cx="6205728" cy="210921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29.UN05</a:t>
            </a:r>
            <a:endParaRPr lang="en-US" sz="1200" dirty="0"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771038" y="2365443"/>
            <a:ext cx="4734662" cy="195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Nonvascular plants (bryophytes)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Seedless vascular plants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Gymnosperms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Angiosperms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86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Origins and Traits of Vascular Plants</a:t>
            </a:r>
          </a:p>
        </p:txBody>
      </p:sp>
      <p:sp>
        <p:nvSpPr>
          <p:cNvPr id="1064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Early vascular plants had independent, branching sporophytes</a:t>
            </a:r>
          </a:p>
          <a:p>
            <a:r>
              <a:rPr lang="en-US" smtClean="0"/>
              <a:t>Living vascular plants are characterized by </a:t>
            </a:r>
          </a:p>
          <a:p>
            <a:pPr lvl="1"/>
            <a:r>
              <a:rPr lang="en-US" smtClean="0"/>
              <a:t>Life cycles with dominant sporophytes</a:t>
            </a:r>
          </a:p>
          <a:p>
            <a:pPr lvl="1"/>
            <a:r>
              <a:rPr lang="en-US" smtClean="0"/>
              <a:t>Vascular tissues called xylem and phloem</a:t>
            </a:r>
          </a:p>
          <a:p>
            <a:pPr lvl="1"/>
            <a:r>
              <a:rPr lang="en-US" smtClean="0"/>
              <a:t>Well-developed roots and leaves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10_AncientSporophyt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88" y="513255"/>
            <a:ext cx="7431024" cy="568756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29.10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268206" y="5485410"/>
            <a:ext cx="492862" cy="27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2 cm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556756" y="784738"/>
            <a:ext cx="475244" cy="2735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1557867" y="787400"/>
            <a:ext cx="203200" cy="381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 flipV="1">
            <a:off x="2954867" y="5833533"/>
            <a:ext cx="1489022" cy="580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2963333" y="5619205"/>
            <a:ext cx="396826" cy="2143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1192690" y="5451475"/>
            <a:ext cx="699610" cy="686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1184277" y="5403850"/>
            <a:ext cx="3173" cy="1111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1889127" y="5394325"/>
            <a:ext cx="3173" cy="1111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1945541" y="5697076"/>
            <a:ext cx="975461" cy="28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Rhizoids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904140" y="523945"/>
            <a:ext cx="1229460" cy="31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Sporangia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 rot="16200000">
            <a:off x="7762137" y="2005607"/>
            <a:ext cx="729928" cy="33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25 </a:t>
            </a:r>
            <a:r>
              <a:rPr lang="en-US" sz="1800" dirty="0">
                <a:solidFill>
                  <a:srgbClr val="000000"/>
                </a:solidFill>
                <a:latin typeface="Symbol Std"/>
                <a:cs typeface="Symbol Std"/>
              </a:rPr>
              <a:t>µ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7830557" y="1982773"/>
            <a:ext cx="13234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7903634" y="1985433"/>
            <a:ext cx="1" cy="4487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>
            <a:off x="7834790" y="2439973"/>
            <a:ext cx="13234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5729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10aAncientSporophyt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776" y="2339007"/>
            <a:ext cx="2822448" cy="203606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29.10a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 rot="16200000">
            <a:off x="5467670" y="3792074"/>
            <a:ext cx="729928" cy="33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25 </a:t>
            </a:r>
            <a:r>
              <a:rPr lang="en-US" sz="1800" dirty="0">
                <a:solidFill>
                  <a:srgbClr val="000000"/>
                </a:solidFill>
                <a:latin typeface="Symbol Std"/>
                <a:cs typeface="Symbol Std"/>
              </a:rPr>
              <a:t>µ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5536090" y="3769240"/>
            <a:ext cx="13234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5609167" y="3771900"/>
            <a:ext cx="1" cy="4487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5540323" y="4226440"/>
            <a:ext cx="13234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4325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UN01RingsOfProtein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84" y="2326815"/>
            <a:ext cx="1627632" cy="206044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29.UN01</a:t>
            </a:r>
            <a:endParaRPr lang="en-US" sz="1200" dirty="0">
              <a:latin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830697" y="4101890"/>
            <a:ext cx="90005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3825732" y="4032569"/>
            <a:ext cx="0" cy="14573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4727432" y="4032569"/>
            <a:ext cx="0" cy="14573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3901339" y="4092643"/>
            <a:ext cx="657962" cy="33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30 nm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81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smtClean="0"/>
              <a:t>Life Cycles with Dominant Sporophytes</a:t>
            </a:r>
            <a:endParaRPr lang="en-US" b="0" i="1" smtClean="0">
              <a:solidFill>
                <a:schemeClr val="tx1"/>
              </a:solidFill>
            </a:endParaRPr>
          </a:p>
        </p:txBody>
      </p:sp>
      <p:sp>
        <p:nvSpPr>
          <p:cNvPr id="1105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In contrast with bryophytes, sporophytes of seedless vascular plants are the larger generation, as in familiar ferns</a:t>
            </a:r>
          </a:p>
          <a:p>
            <a:pPr eaLnBrk="1" hangingPunct="1"/>
            <a:r>
              <a:rPr lang="en-US" sz="2800" smtClean="0"/>
              <a:t>The gametophytes are tiny plants that grow on or below the soil surface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11_FernLifeCycl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735759"/>
            <a:ext cx="8546592" cy="524256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29.11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684005" y="803343"/>
            <a:ext cx="357395" cy="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Key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1888067" y="5348272"/>
            <a:ext cx="219023" cy="38366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H="1">
            <a:off x="1443567" y="3494072"/>
            <a:ext cx="3122" cy="1254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ectangle 6"/>
          <p:cNvSpPr/>
          <p:nvPr/>
        </p:nvSpPr>
        <p:spPr bwMode="auto">
          <a:xfrm>
            <a:off x="1401235" y="3399367"/>
            <a:ext cx="97365" cy="889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2623557" y="3911600"/>
            <a:ext cx="259343" cy="20900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777824" y="3968206"/>
            <a:ext cx="94243" cy="11696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4406900" y="3843867"/>
            <a:ext cx="66623" cy="30637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5184724" y="5090039"/>
            <a:ext cx="217009" cy="6616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ight Brace 17"/>
          <p:cNvSpPr/>
          <p:nvPr/>
        </p:nvSpPr>
        <p:spPr bwMode="auto">
          <a:xfrm rot="1750859">
            <a:off x="674305" y="3778675"/>
            <a:ext cx="121743" cy="318229"/>
          </a:xfrm>
          <a:prstGeom prst="rightBrace">
            <a:avLst>
              <a:gd name="adj1" fmla="val 4645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flipV="1">
            <a:off x="5562600" y="2205567"/>
            <a:ext cx="270933" cy="846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5990167" y="2544233"/>
            <a:ext cx="313266" cy="592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6193367" y="3958167"/>
            <a:ext cx="342899" cy="3894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7306733" y="3424767"/>
            <a:ext cx="385233" cy="1566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667071" y="1158942"/>
            <a:ext cx="1017795" cy="44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Haploid (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)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Diploid (2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1132738" y="1946345"/>
            <a:ext cx="933128" cy="26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MEIOSIS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2589005" y="1793942"/>
            <a:ext cx="789195" cy="43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Spore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dispersal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3596539" y="1556876"/>
            <a:ext cx="577528" cy="47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Spore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4333140" y="1573809"/>
            <a:ext cx="1119395" cy="41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Young 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gametophyte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4875006" y="2183410"/>
            <a:ext cx="670661" cy="17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Rhizoid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7753672" y="1514543"/>
            <a:ext cx="1085528" cy="23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Antheridium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5086672" y="2513608"/>
            <a:ext cx="1144795" cy="85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Underside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of mature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gametophyte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6288938" y="3055477"/>
            <a:ext cx="1170195" cy="2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err="1" smtClean="0">
                <a:solidFill>
                  <a:srgbClr val="000000"/>
                </a:solidFill>
                <a:latin typeface="Arial" charset="0"/>
              </a:rPr>
              <a:t>Archegonium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6940872" y="3461875"/>
            <a:ext cx="391261" cy="16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Egg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6890072" y="3859811"/>
            <a:ext cx="1398795" cy="24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FERTILIZATION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5764005" y="3749741"/>
            <a:ext cx="602928" cy="39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Zygote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(2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4138408" y="3428010"/>
            <a:ext cx="958528" cy="45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New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sporophyte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5416870" y="5062077"/>
            <a:ext cx="1178661" cy="25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Gametophyte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2910739" y="3351809"/>
            <a:ext cx="975461" cy="66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Mature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sporophyte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(2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599338" y="4063009"/>
            <a:ext cx="560595" cy="20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err="1" smtClean="0">
                <a:solidFill>
                  <a:srgbClr val="000000"/>
                </a:solidFill>
                <a:latin typeface="Arial" charset="0"/>
              </a:rPr>
              <a:t>Sorus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1141205" y="2522076"/>
            <a:ext cx="1187128" cy="19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Sporangium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929537" y="3580409"/>
            <a:ext cx="933128" cy="26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Sporangium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1208937" y="5722477"/>
            <a:ext cx="2059195" cy="21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Fiddlehead (young leaf)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8143139" y="2572877"/>
            <a:ext cx="611395" cy="20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Sperm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49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11aFernLifeCycle_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12" y="138351"/>
            <a:ext cx="6589776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29.11a-1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776205" y="896475"/>
            <a:ext cx="458478" cy="2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Key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5012267" y="5780072"/>
            <a:ext cx="261358" cy="4937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4426955" y="3417873"/>
            <a:ext cx="883" cy="16084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tangle 8"/>
          <p:cNvSpPr/>
          <p:nvPr/>
        </p:nvSpPr>
        <p:spPr bwMode="auto">
          <a:xfrm>
            <a:off x="4364567" y="3289304"/>
            <a:ext cx="124903" cy="11400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5917091" y="3937000"/>
            <a:ext cx="356709" cy="2767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3588758" y="4019007"/>
            <a:ext cx="119642" cy="18892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Right Brace 12"/>
          <p:cNvSpPr/>
          <p:nvPr/>
        </p:nvSpPr>
        <p:spPr bwMode="auto">
          <a:xfrm rot="1750859">
            <a:off x="3425783" y="3757852"/>
            <a:ext cx="173378" cy="444488"/>
          </a:xfrm>
          <a:prstGeom prst="rightBrace">
            <a:avLst>
              <a:gd name="adj1" fmla="val 4645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1733870" y="1311344"/>
            <a:ext cx="1305662" cy="57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Haploid 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Diploid (2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6314340" y="3224809"/>
            <a:ext cx="1251355" cy="85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Mature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sporophyte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(2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3359470" y="4139208"/>
            <a:ext cx="719150" cy="26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Sorus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4045272" y="2166476"/>
            <a:ext cx="1522888" cy="25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Sporangium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3765871" y="3521140"/>
            <a:ext cx="1197048" cy="33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Sporangium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4113005" y="6247408"/>
            <a:ext cx="2641605" cy="27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Fiddlehead (young leaf)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26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11aFernLifeCycle_2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12" y="138351"/>
            <a:ext cx="6589776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29.11a-2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776205" y="896475"/>
            <a:ext cx="458478" cy="2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Key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5012267" y="5780072"/>
            <a:ext cx="261358" cy="4937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4426955" y="3417873"/>
            <a:ext cx="883" cy="16084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tangle 8"/>
          <p:cNvSpPr/>
          <p:nvPr/>
        </p:nvSpPr>
        <p:spPr bwMode="auto">
          <a:xfrm>
            <a:off x="4364567" y="3289304"/>
            <a:ext cx="124903" cy="11400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5917091" y="3937000"/>
            <a:ext cx="356709" cy="2767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3588758" y="4019007"/>
            <a:ext cx="119642" cy="18892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Right Brace 12"/>
          <p:cNvSpPr/>
          <p:nvPr/>
        </p:nvSpPr>
        <p:spPr bwMode="auto">
          <a:xfrm rot="1750859">
            <a:off x="3425783" y="3757852"/>
            <a:ext cx="173378" cy="444488"/>
          </a:xfrm>
          <a:prstGeom prst="rightBrace">
            <a:avLst>
              <a:gd name="adj1" fmla="val 4645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1733870" y="1311344"/>
            <a:ext cx="1305662" cy="57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Haploid 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Diploid (2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6314340" y="3224809"/>
            <a:ext cx="1251355" cy="85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Mature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sporophyte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(2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3359470" y="4139208"/>
            <a:ext cx="719150" cy="26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Sorus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4045272" y="2166476"/>
            <a:ext cx="1522888" cy="25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Sporangium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3765871" y="3521140"/>
            <a:ext cx="1197048" cy="33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Sporangium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4113005" y="6247408"/>
            <a:ext cx="2641605" cy="27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Fiddlehead (young leaf)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5886772" y="1252076"/>
            <a:ext cx="1022028" cy="55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dispersal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7169472" y="934576"/>
            <a:ext cx="1022028" cy="55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4028338" y="1425645"/>
            <a:ext cx="933128" cy="26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MEIOSIS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89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11bFernLifeCycle_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78559"/>
            <a:ext cx="6766560" cy="615696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29.11b-1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6665705" y="5290675"/>
            <a:ext cx="458478" cy="2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Key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623370" y="5705544"/>
            <a:ext cx="1305662" cy="57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Haploid 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Diploid (2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3810000" y="1921933"/>
            <a:ext cx="321733" cy="846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4318000" y="2336801"/>
            <a:ext cx="376767" cy="761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1259738" y="1074276"/>
            <a:ext cx="733429" cy="6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2186840" y="1078509"/>
            <a:ext cx="1421571" cy="56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Young 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gametophyte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919206" y="1878609"/>
            <a:ext cx="851703" cy="24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Rhizoid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130872" y="2285008"/>
            <a:ext cx="1453828" cy="116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Underside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of mature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gametophyte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82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11bFernLifeCycle_2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78559"/>
            <a:ext cx="6766560" cy="615696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29.11b-2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6665705" y="5290675"/>
            <a:ext cx="458478" cy="2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Key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623370" y="5705544"/>
            <a:ext cx="1305662" cy="57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Haploid 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Diploid (2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3810000" y="1921933"/>
            <a:ext cx="321733" cy="846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4318000" y="2336801"/>
            <a:ext cx="376767" cy="761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1259738" y="1074276"/>
            <a:ext cx="733429" cy="6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2186840" y="1078509"/>
            <a:ext cx="1421571" cy="56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Young 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gametophyte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919206" y="1878609"/>
            <a:ext cx="851703" cy="24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Rhizoid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130872" y="2285008"/>
            <a:ext cx="1453828" cy="116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Underside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of mature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gametophyte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572571" y="1019243"/>
            <a:ext cx="1326047" cy="28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Antheridium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701438" y="3004676"/>
            <a:ext cx="1429474" cy="27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Archegonium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5518472" y="3525375"/>
            <a:ext cx="477952" cy="1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Egg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7063639" y="2369676"/>
            <a:ext cx="746861" cy="24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Sperm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 flipV="1">
            <a:off x="5994400" y="3479801"/>
            <a:ext cx="508000" cy="2031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9406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11bFernLifeCycle_3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82792"/>
            <a:ext cx="6766560" cy="615696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29.11b-3</a:t>
            </a:r>
            <a:endParaRPr lang="en-US" sz="1200" dirty="0"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 flipV="1">
            <a:off x="2294467" y="3982997"/>
            <a:ext cx="87789" cy="3952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6665705" y="5293823"/>
            <a:ext cx="458478" cy="2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Key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623370" y="5708692"/>
            <a:ext cx="1305662" cy="57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Haploid 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Diploid (2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3810000" y="1925081"/>
            <a:ext cx="321733" cy="846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4318000" y="2339949"/>
            <a:ext cx="376767" cy="761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1259738" y="1069473"/>
            <a:ext cx="733429" cy="6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2186840" y="1081657"/>
            <a:ext cx="1421571" cy="56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Young 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gametophyte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919206" y="1873806"/>
            <a:ext cx="851703" cy="24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Rhizoid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130872" y="2280205"/>
            <a:ext cx="1453828" cy="116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Underside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of mature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gametophyte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572571" y="1014440"/>
            <a:ext cx="1326047" cy="28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Antheridium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701438" y="3007824"/>
            <a:ext cx="1429474" cy="27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Archegonium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5518472" y="3520572"/>
            <a:ext cx="477952" cy="1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Egg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7063639" y="2372824"/>
            <a:ext cx="746861" cy="24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Sperm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 flipV="1">
            <a:off x="5994400" y="3482949"/>
            <a:ext cx="508000" cy="2031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4563533" y="4126930"/>
            <a:ext cx="434179" cy="51613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3288189" y="5580536"/>
            <a:ext cx="267811" cy="10426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5467673" y="4015874"/>
            <a:ext cx="1737461" cy="32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FERTILIZATION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4019871" y="3863472"/>
            <a:ext cx="748905" cy="52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Zygote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(2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1928609" y="3465540"/>
            <a:ext cx="1190600" cy="59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New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sporophyte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3605003" y="5548340"/>
            <a:ext cx="1464030" cy="33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Gametophyte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1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Animation: Fern </a:t>
            </a:r>
            <a:r>
              <a:rPr lang="en-US" dirty="0"/>
              <a:t>Life Cycle</a:t>
            </a:r>
          </a:p>
        </p:txBody>
      </p:sp>
      <p:pic>
        <p:nvPicPr>
          <p:cNvPr id="3" name="29_13FernLifeCycle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1905000"/>
            <a:ext cx="4114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1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Transport in Xylem and Phloem </a:t>
            </a:r>
          </a:p>
        </p:txBody>
      </p:sp>
      <p:sp>
        <p:nvSpPr>
          <p:cNvPr id="1146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Vascular plants have two types of vascular tissue: xylem and phloem</a:t>
            </a:r>
          </a:p>
          <a:p>
            <a:r>
              <a:rPr lang="en-US" sz="2600" b="1" dirty="0" smtClean="0"/>
              <a:t>Xylem</a:t>
            </a:r>
            <a:r>
              <a:rPr lang="en-US" sz="2600" dirty="0" smtClean="0"/>
              <a:t> conducts most of the water and minerals and includes tube-shaped cells called </a:t>
            </a:r>
            <a:r>
              <a:rPr lang="en-US" sz="2600" b="1" dirty="0" err="1" smtClean="0"/>
              <a:t>tracheids</a:t>
            </a:r>
            <a:endParaRPr lang="en-US" sz="2600" b="1" dirty="0" smtClean="0"/>
          </a:p>
          <a:p>
            <a:r>
              <a:rPr lang="en-US" sz="2600" dirty="0" smtClean="0"/>
              <a:t>Water-conducting cells are strengthened by </a:t>
            </a:r>
            <a:r>
              <a:rPr lang="en-US" sz="2600" b="1" dirty="0" smtClean="0"/>
              <a:t>lignin</a:t>
            </a:r>
            <a:r>
              <a:rPr lang="en-US" sz="2600" dirty="0" smtClean="0"/>
              <a:t> and provide structural support</a:t>
            </a:r>
          </a:p>
          <a:p>
            <a:r>
              <a:rPr lang="en-US" sz="2600" b="1" dirty="0" smtClean="0"/>
              <a:t>Phloem</a:t>
            </a:r>
            <a:r>
              <a:rPr lang="en-US" sz="2600" dirty="0" smtClean="0"/>
              <a:t> has cells arranged into tubes that distribute sugars, amino acids, and other organic products</a:t>
            </a:r>
          </a:p>
          <a:p>
            <a:r>
              <a:rPr lang="en-US" sz="2600" dirty="0" smtClean="0"/>
              <a:t>Vascular tissue allowed for increased height, which provided an evolutionary advantage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Evolution of Roots</a:t>
            </a:r>
          </a:p>
        </p:txBody>
      </p:sp>
      <p:sp>
        <p:nvSpPr>
          <p:cNvPr id="1167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Roots</a:t>
            </a:r>
            <a:r>
              <a:rPr lang="en-US" dirty="0" smtClean="0"/>
              <a:t> are organs that anchor vascular plants</a:t>
            </a:r>
          </a:p>
          <a:p>
            <a:r>
              <a:rPr lang="en-US" dirty="0" smtClean="0"/>
              <a:t>They enable vascular plants to absorb water and nutrients from the soil</a:t>
            </a:r>
          </a:p>
          <a:p>
            <a:r>
              <a:rPr lang="en-US" dirty="0" smtClean="0"/>
              <a:t>Roots may have evolved from subterranean 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Comparisons of both nuclear and chloroplast genes point to charophytes as the closest living relatives of land plants</a:t>
            </a:r>
          </a:p>
          <a:p>
            <a:r>
              <a:rPr lang="en-US" smtClean="0"/>
              <a:t>Note that land plants are not descended from modern charophytes, but share a common ancestor with modern charophytes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Evolution of Leaves</a:t>
            </a:r>
          </a:p>
        </p:txBody>
      </p:sp>
      <p:sp>
        <p:nvSpPr>
          <p:cNvPr id="1187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Leaves</a:t>
            </a:r>
            <a:r>
              <a:rPr lang="en-US" dirty="0" smtClean="0"/>
              <a:t> are organs that increase the surface area of vascular plants, thereby capturing more solar energy that is used for photosynthesis</a:t>
            </a:r>
          </a:p>
          <a:p>
            <a:r>
              <a:rPr lang="en-US" dirty="0" smtClean="0"/>
              <a:t>Leaves are categorized by two types</a:t>
            </a:r>
          </a:p>
          <a:p>
            <a:pPr lvl="1"/>
            <a:r>
              <a:rPr lang="en-US" b="1" dirty="0" err="1" smtClean="0"/>
              <a:t>Microphylls</a:t>
            </a:r>
            <a:r>
              <a:rPr lang="en-US" dirty="0" smtClean="0"/>
              <a:t>, leaves with a single vein</a:t>
            </a:r>
          </a:p>
          <a:p>
            <a:pPr lvl="1"/>
            <a:r>
              <a:rPr lang="en-US" b="1" dirty="0" err="1" smtClean="0"/>
              <a:t>Megaphylls</a:t>
            </a:r>
            <a:r>
              <a:rPr lang="en-US" dirty="0" smtClean="0"/>
              <a:t>, leaves with a highly branched vascular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12_MicroMegaphyll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" y="138351"/>
            <a:ext cx="7101840" cy="6437376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29.12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065004" y="126002"/>
            <a:ext cx="1957596" cy="33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Microphyll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leaves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658356" y="979472"/>
            <a:ext cx="1601311" cy="1465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2962223" y="1109133"/>
            <a:ext cx="280510" cy="92867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2775956" y="2444205"/>
            <a:ext cx="263577" cy="1635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2174823" y="4137539"/>
            <a:ext cx="1000177" cy="266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936823" y="4131733"/>
            <a:ext cx="229710" cy="32753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3046890" y="5212805"/>
            <a:ext cx="305910" cy="4598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3334756" y="5365206"/>
            <a:ext cx="18044" cy="2989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3300204" y="947268"/>
            <a:ext cx="1204063" cy="26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Microphylls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3071604" y="2479735"/>
            <a:ext cx="1610463" cy="56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Unbranched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vascular tissue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1065005" y="3521135"/>
            <a:ext cx="1898329" cy="24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Megaphyll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leaves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3215537" y="3986801"/>
            <a:ext cx="1204063" cy="26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Megaphylls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3080070" y="5671667"/>
            <a:ext cx="1085529" cy="86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Branched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vascular</a:t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tissue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4917338" y="2869202"/>
            <a:ext cx="2448663" cy="60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i="1" dirty="0" err="1" smtClean="0">
                <a:solidFill>
                  <a:srgbClr val="000000"/>
                </a:solidFill>
                <a:latin typeface="Arial" charset="0"/>
              </a:rPr>
              <a:t>Selaginella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  <a:latin typeface="Arial" charset="0"/>
              </a:rPr>
              <a:t>kraussiana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(Krauss’s spike moss)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4908872" y="5917204"/>
            <a:ext cx="3159862" cy="57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i="1" dirty="0" err="1" smtClean="0">
                <a:solidFill>
                  <a:srgbClr val="000000"/>
                </a:solidFill>
                <a:latin typeface="Arial" charset="0"/>
              </a:rPr>
              <a:t>Hymenophyllum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  <a:latin typeface="Arial" charset="0"/>
              </a:rPr>
              <a:t>tunbrigense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Tunbridge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filmy fern)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78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12aMicroMegaphyll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28" y="1750743"/>
            <a:ext cx="2676144" cy="321259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29.12a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3291738" y="4380502"/>
            <a:ext cx="2448663" cy="60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i="1" dirty="0" err="1" smtClean="0">
                <a:solidFill>
                  <a:srgbClr val="000000"/>
                </a:solidFill>
                <a:latin typeface="Arial" charset="0"/>
              </a:rPr>
              <a:t>Selaginella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  <a:latin typeface="Arial" charset="0"/>
              </a:rPr>
              <a:t>kraussiana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(Krauss’s spike moss)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81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12bMicroMegaphyll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512" y="2000679"/>
            <a:ext cx="3236976" cy="271272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29.12b</a:t>
            </a:r>
            <a:endParaRPr lang="en-US" sz="1200" dirty="0"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2991172" y="4113804"/>
            <a:ext cx="3159862" cy="57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i="1" dirty="0" err="1" smtClean="0">
                <a:solidFill>
                  <a:srgbClr val="000000"/>
                </a:solidFill>
                <a:latin typeface="Arial" charset="0"/>
              </a:rPr>
              <a:t>Hymenophyllum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  <a:latin typeface="Arial" charset="0"/>
              </a:rPr>
              <a:t>tunbrigense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Tunbridge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filmy fern)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20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smtClean="0"/>
              <a:t>Sporophylls and Spore Variations</a:t>
            </a:r>
            <a:endParaRPr lang="en-US" b="0" i="1" smtClean="0">
              <a:solidFill>
                <a:schemeClr val="tx1"/>
              </a:solidFill>
            </a:endParaRPr>
          </a:p>
        </p:txBody>
      </p:sp>
      <p:sp>
        <p:nvSpPr>
          <p:cNvPr id="1228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b="1" smtClean="0"/>
              <a:t>Sporophylls </a:t>
            </a:r>
            <a:r>
              <a:rPr lang="en-US" sz="2800" smtClean="0"/>
              <a:t>are modified leaves with sporangia</a:t>
            </a:r>
          </a:p>
          <a:p>
            <a:pPr eaLnBrk="1" hangingPunct="1"/>
            <a:r>
              <a:rPr lang="en-US" sz="2800" b="1" smtClean="0"/>
              <a:t>Sori </a:t>
            </a:r>
            <a:r>
              <a:rPr lang="en-US" sz="2800" smtClean="0"/>
              <a:t>are clusters of sporangia on the undersides of sporophylls</a:t>
            </a:r>
          </a:p>
          <a:p>
            <a:pPr eaLnBrk="1" hangingPunct="1"/>
            <a:r>
              <a:rPr lang="en-US" sz="2800" b="1" smtClean="0"/>
              <a:t>Strobili </a:t>
            </a:r>
            <a:r>
              <a:rPr lang="en-US" sz="2800" smtClean="0"/>
              <a:t>are cone-like structures formed from groups of sporophylls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seedless vascular plants are </a:t>
            </a:r>
            <a:r>
              <a:rPr lang="en-US" dirty="0" err="1" smtClean="0"/>
              <a:t>homosporous</a:t>
            </a:r>
            <a:r>
              <a:rPr lang="en-US" dirty="0" smtClean="0"/>
              <a:t>, producing one type of spore that develops into a bisexual gametophyte</a:t>
            </a:r>
          </a:p>
          <a:p>
            <a:r>
              <a:rPr lang="en-US" dirty="0" smtClean="0"/>
              <a:t>All seed plants and some seedless vascular plants are </a:t>
            </a:r>
            <a:r>
              <a:rPr lang="en-US" b="1" dirty="0" err="1" smtClean="0"/>
              <a:t>heterosporous</a:t>
            </a:r>
            <a:endParaRPr lang="en-US" b="1" dirty="0" smtClean="0"/>
          </a:p>
          <a:p>
            <a:r>
              <a:rPr lang="en-US" dirty="0" err="1" smtClean="0"/>
              <a:t>Heterosporous</a:t>
            </a:r>
            <a:r>
              <a:rPr lang="en-US" dirty="0" smtClean="0"/>
              <a:t> species produce </a:t>
            </a:r>
            <a:r>
              <a:rPr lang="en-US" b="1" dirty="0" smtClean="0"/>
              <a:t>megaspores</a:t>
            </a:r>
            <a:r>
              <a:rPr lang="en-US" dirty="0" smtClean="0"/>
              <a:t>, which give rise to female gametophytes, and </a:t>
            </a:r>
            <a:r>
              <a:rPr lang="en-US" b="1" dirty="0" smtClean="0"/>
              <a:t>microspores</a:t>
            </a:r>
            <a:r>
              <a:rPr lang="en-US" dirty="0" smtClean="0"/>
              <a:t>, which give rise to male gametophytes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UN07HomoHeterosporou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" y="1156383"/>
            <a:ext cx="8156448" cy="440131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29.UN07</a:t>
            </a:r>
            <a:endParaRPr lang="en-US" sz="1200" dirty="0">
              <a:latin typeface="Arial" charset="0"/>
            </a:endParaRP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535838" y="1108143"/>
            <a:ext cx="4798162" cy="51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Homosporous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spore production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523138" y="3190943"/>
            <a:ext cx="4798162" cy="51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Heterosporous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spore production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535838" y="1959043"/>
            <a:ext cx="1750162" cy="56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Sporangium</a:t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on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sporophyll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3025038" y="1959043"/>
            <a:ext cx="1610462" cy="59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Single</a:t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type of spore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5349138" y="1806643"/>
            <a:ext cx="1648562" cy="86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Typically a</a:t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bisexual</a:t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gametophyte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7558938" y="1806643"/>
            <a:ext cx="924662" cy="91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Eggs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Sperm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523138" y="3762443"/>
            <a:ext cx="2372462" cy="55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Megasporangium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on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megasporophyll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520338" y="3902143"/>
            <a:ext cx="1394562" cy="30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Megaspore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5590438" y="3762443"/>
            <a:ext cx="1750162" cy="56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Female</a:t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gametophyte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7825638" y="3902143"/>
            <a:ext cx="746862" cy="36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Eggs</a:t>
            </a:r>
          </a:p>
          <a:p>
            <a:pPr>
              <a:lnSpc>
                <a:spcPct val="90000"/>
              </a:lnSpc>
            </a:pPr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523138" y="4943543"/>
            <a:ext cx="2372462" cy="55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Microsporangium</a:t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on microsporophyll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3520338" y="5083243"/>
            <a:ext cx="1394562" cy="30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Microspore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5590438" y="4943543"/>
            <a:ext cx="1750162" cy="56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Male</a:t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gametophyte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7825638" y="5083243"/>
            <a:ext cx="746862" cy="36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Sperm</a:t>
            </a:r>
          </a:p>
          <a:p>
            <a:pPr>
              <a:lnSpc>
                <a:spcPct val="90000"/>
              </a:lnSpc>
            </a:pPr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97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Classification of Seedless Vascular Plants</a:t>
            </a:r>
          </a:p>
        </p:txBody>
      </p:sp>
      <p:sp>
        <p:nvSpPr>
          <p:cNvPr id="1290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There are two clades of seedless vascular plants</a:t>
            </a:r>
          </a:p>
          <a:p>
            <a:pPr lvl="1"/>
            <a:r>
              <a:rPr lang="en-US" smtClean="0"/>
              <a:t>Phylum Lycophyta includes club mosses, spike mosses, and quillworts</a:t>
            </a:r>
          </a:p>
          <a:p>
            <a:pPr lvl="1"/>
            <a:r>
              <a:rPr lang="en-US" smtClean="0"/>
              <a:t>Phylum Monilophyta includes ferns, horsetails, and whisk ferns and their relatives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smtClean="0"/>
              <a:t>Phylum Lycophyta: Club Mosses, Spike Mosses, and Quillworts</a:t>
            </a:r>
            <a:endParaRPr lang="en-US" b="0" i="1" smtClean="0">
              <a:solidFill>
                <a:schemeClr val="tx1"/>
              </a:solidFill>
            </a:endParaRPr>
          </a:p>
        </p:txBody>
      </p:sp>
      <p:sp>
        <p:nvSpPr>
          <p:cNvPr id="1331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Giant lycophyte trees thrived for millions of years in moist swamps</a:t>
            </a:r>
          </a:p>
          <a:p>
            <a:pPr eaLnBrk="1" hangingPunct="1"/>
            <a:r>
              <a:rPr lang="en-US" sz="2800" smtClean="0"/>
              <a:t>Surviving species are small herbaceous plants</a:t>
            </a:r>
          </a:p>
          <a:p>
            <a:pPr eaLnBrk="1" hangingPunct="1"/>
            <a:r>
              <a:rPr lang="en-US" sz="2800" smtClean="0"/>
              <a:t>Club mosses and spike mosses have vascular tissues and are not true mosses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13a_SeedlessVascular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464487"/>
            <a:ext cx="8546592" cy="5785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6299200" y="1456266"/>
            <a:ext cx="1193800" cy="45720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6282267" y="1447799"/>
            <a:ext cx="1151466" cy="338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dirty="0">
                <a:latin typeface="Arial" charset="0"/>
              </a:rPr>
              <a:t>Figure </a:t>
            </a:r>
            <a:r>
              <a:rPr lang="en-US" sz="1200" dirty="0" smtClean="0">
                <a:latin typeface="Arial" charset="0"/>
              </a:rPr>
              <a:t>29.13a</a:t>
            </a:r>
            <a:endParaRPr lang="en-US" sz="1200" dirty="0">
              <a:latin typeface="Arial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345337" y="447732"/>
            <a:ext cx="3854129" cy="2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Lycophytes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(Phylum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Lycophyta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6290733" y="1447800"/>
            <a:ext cx="1151467" cy="25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6290733" y="1456266"/>
            <a:ext cx="1193800" cy="4572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3" name="Group 12"/>
          <p:cNvGrpSpPr/>
          <p:nvPr/>
        </p:nvGrpSpPr>
        <p:grpSpPr>
          <a:xfrm>
            <a:off x="8171981" y="751736"/>
            <a:ext cx="555021" cy="100541"/>
            <a:chOff x="8171981" y="751736"/>
            <a:chExt cx="555021" cy="100541"/>
          </a:xfrm>
        </p:grpSpPr>
        <p:cxnSp>
          <p:nvCxnSpPr>
            <p:cNvPr id="14" name="Straight Connector 13"/>
            <p:cNvCxnSpPr/>
            <p:nvPr/>
          </p:nvCxnSpPr>
          <p:spPr bwMode="auto">
            <a:xfrm>
              <a:off x="8171981" y="802007"/>
              <a:ext cx="555021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8173366" y="751736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8725848" y="751736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 rot="16200000">
            <a:off x="3405248" y="5840202"/>
            <a:ext cx="555021" cy="100541"/>
            <a:chOff x="8171981" y="751736"/>
            <a:chExt cx="555021" cy="100541"/>
          </a:xfrm>
        </p:grpSpPr>
        <p:cxnSp>
          <p:nvCxnSpPr>
            <p:cNvPr id="19" name="Straight Connector 18"/>
            <p:cNvCxnSpPr/>
            <p:nvPr/>
          </p:nvCxnSpPr>
          <p:spPr bwMode="auto">
            <a:xfrm>
              <a:off x="8171981" y="802007"/>
              <a:ext cx="555021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8173366" y="751736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8725848" y="751736"/>
              <a:ext cx="0" cy="10054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2944605" y="1125064"/>
            <a:ext cx="1305663" cy="90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i="1" dirty="0" err="1" smtClean="0">
                <a:solidFill>
                  <a:srgbClr val="000000"/>
                </a:solidFill>
                <a:latin typeface="Arial" charset="0"/>
              </a:rPr>
              <a:t>Isoetes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800" i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i="1" dirty="0" err="1" smtClean="0">
                <a:solidFill>
                  <a:srgbClr val="000000"/>
                </a:solidFill>
                <a:latin typeface="Arial" charset="0"/>
              </a:rPr>
              <a:t>gunnii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,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 quillwort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362272" y="1768532"/>
            <a:ext cx="1610462" cy="80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i="1" dirty="0" err="1" smtClean="0">
                <a:solidFill>
                  <a:srgbClr val="000000"/>
                </a:solidFill>
                <a:latin typeface="Arial" charset="0"/>
              </a:rPr>
              <a:t>Selaginella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800" i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i="1" dirty="0" err="1" smtClean="0">
                <a:solidFill>
                  <a:srgbClr val="000000"/>
                </a:solidFill>
                <a:latin typeface="Arial" charset="0"/>
              </a:rPr>
              <a:t>moellendorffii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,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 spike moss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4841141" y="5713998"/>
            <a:ext cx="3244528" cy="59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i="1" dirty="0" err="1" smtClean="0">
                <a:solidFill>
                  <a:srgbClr val="000000"/>
                </a:solidFill>
                <a:latin typeface="Arial" charset="0"/>
              </a:rPr>
              <a:t>Diphasiastrum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  <a:latin typeface="Arial" charset="0"/>
              </a:rPr>
              <a:t>tristachyum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,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 club moss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4985073" y="1048867"/>
            <a:ext cx="1610462" cy="80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Strobili</a:t>
            </a:r>
            <a:br>
              <a:rPr lang="en-US" sz="1800" dirty="0" smtClean="0">
                <a:solidFill>
                  <a:srgbClr val="FFFFFF"/>
                </a:solidFill>
                <a:latin typeface="Arial" charset="0"/>
              </a:rPr>
            </a:b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(clusters of</a:t>
            </a:r>
            <a:br>
              <a:rPr lang="en-US" sz="1800" dirty="0" smtClean="0">
                <a:solidFill>
                  <a:srgbClr val="FFFFFF"/>
                </a:solidFill>
                <a:latin typeface="Arial" charset="0"/>
              </a:rPr>
            </a:br>
            <a:r>
              <a:rPr lang="en-US" sz="1800" dirty="0" err="1" smtClean="0">
                <a:solidFill>
                  <a:srgbClr val="FFFFFF"/>
                </a:solidFill>
                <a:latin typeface="Arial" charset="0"/>
              </a:rPr>
              <a:t>sporophylls</a:t>
            </a: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8083872" y="447732"/>
            <a:ext cx="696061" cy="28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2.5 cm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 rot="16200000">
            <a:off x="3486469" y="5680129"/>
            <a:ext cx="696061" cy="28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1 cm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39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mpbell_10e_Lecture_Template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1_CC4eActiveLectureQuestions">
      <a:majorFont>
        <a:latin typeface="Times New Roman"/>
        <a:ea typeface="Arial"/>
        <a:cs typeface="Arial"/>
      </a:majorFont>
      <a:minorFont>
        <a:latin typeface="Tahom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ampbell_10e_Lecture_Template" id="{B7CA0FD3-0B5A-470C-99F9-94A1C46060BB}" vid="{188D9A04-B586-4946-AF2D-BBC11ACBD6BB}"/>
    </a:ext>
  </a:extLst>
</a:theme>
</file>

<file path=ppt/theme/theme10.xml><?xml version="1.0" encoding="utf-8"?>
<a:theme xmlns:a="http://schemas.openxmlformats.org/drawingml/2006/main" name="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2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3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3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3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4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4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4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4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5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5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5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5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5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5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5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5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5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5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6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6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6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6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6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6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6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6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6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6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7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7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7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7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Campbell_10e_Lecture_Template</Template>
  <TotalTime>1827</TotalTime>
  <Words>3848</Words>
  <Application>Microsoft Office PowerPoint</Application>
  <PresentationFormat>On-screen Show (4:3)</PresentationFormat>
  <Paragraphs>924</Paragraphs>
  <Slides>118</Slides>
  <Notes>115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77</vt:i4>
      </vt:variant>
      <vt:variant>
        <vt:lpstr>Slide Titles</vt:lpstr>
      </vt:variant>
      <vt:variant>
        <vt:i4>118</vt:i4>
      </vt:variant>
    </vt:vector>
  </HeadingPairs>
  <TitlesOfParts>
    <vt:vector size="204" baseType="lpstr">
      <vt:lpstr>ＭＳ Ｐゴシック</vt:lpstr>
      <vt:lpstr> Symbol std</vt:lpstr>
      <vt:lpstr>Arial</vt:lpstr>
      <vt:lpstr>Geneva</vt:lpstr>
      <vt:lpstr>Symbol Std</vt:lpstr>
      <vt:lpstr>Times</vt:lpstr>
      <vt:lpstr>Times New Roman</vt:lpstr>
      <vt:lpstr>Wingdings</vt:lpstr>
      <vt:lpstr>ヒラギノ角ゴ Pro W3</vt:lpstr>
      <vt:lpstr>Campbell_10e_Lecture_Template</vt:lpstr>
      <vt:lpstr>76_Blank</vt:lpstr>
      <vt:lpstr>3_Blank</vt:lpstr>
      <vt:lpstr>77_Blank</vt:lpstr>
      <vt:lpstr>Blank</vt:lpstr>
      <vt:lpstr>1_Blank</vt:lpstr>
      <vt:lpstr>2_Blank</vt:lpstr>
      <vt:lpstr>4_Blank</vt:lpstr>
      <vt:lpstr>5_Blank</vt:lpstr>
      <vt:lpstr>6_Blank</vt:lpstr>
      <vt:lpstr>7_Blank</vt:lpstr>
      <vt:lpstr>8_Blank</vt:lpstr>
      <vt:lpstr>9_Blank</vt:lpstr>
      <vt:lpstr>10_Blank</vt:lpstr>
      <vt:lpstr>11_Blank</vt:lpstr>
      <vt:lpstr>12_Blank</vt:lpstr>
      <vt:lpstr>13_Blank</vt:lpstr>
      <vt:lpstr>14_Blank</vt:lpstr>
      <vt:lpstr>15_Blank</vt:lpstr>
      <vt:lpstr>16_Blank</vt:lpstr>
      <vt:lpstr>17_Blank</vt:lpstr>
      <vt:lpstr>18_Blank</vt:lpstr>
      <vt:lpstr>19_Blank</vt:lpstr>
      <vt:lpstr>20_Blank</vt:lpstr>
      <vt:lpstr>21_Blank</vt:lpstr>
      <vt:lpstr>22_Blank</vt:lpstr>
      <vt:lpstr>23_Blank</vt:lpstr>
      <vt:lpstr>24_Blank</vt:lpstr>
      <vt:lpstr>25_Blank</vt:lpstr>
      <vt:lpstr>26_Blank</vt:lpstr>
      <vt:lpstr>27_Blank</vt:lpstr>
      <vt:lpstr>28_Blank</vt:lpstr>
      <vt:lpstr>29_Blank</vt:lpstr>
      <vt:lpstr>30_Blank</vt:lpstr>
      <vt:lpstr>31_Blank</vt:lpstr>
      <vt:lpstr>32_Blank</vt:lpstr>
      <vt:lpstr>33_Blank</vt:lpstr>
      <vt:lpstr>34_Blank</vt:lpstr>
      <vt:lpstr>35_Blank</vt:lpstr>
      <vt:lpstr>36_Blank</vt:lpstr>
      <vt:lpstr>37_Blank</vt:lpstr>
      <vt:lpstr>38_Blank</vt:lpstr>
      <vt:lpstr>39_Blank</vt:lpstr>
      <vt:lpstr>40_Blank</vt:lpstr>
      <vt:lpstr>41_Blank</vt:lpstr>
      <vt:lpstr>42_Blank</vt:lpstr>
      <vt:lpstr>43_Blank</vt:lpstr>
      <vt:lpstr>44_Blank</vt:lpstr>
      <vt:lpstr>45_Blank</vt:lpstr>
      <vt:lpstr>46_Blank</vt:lpstr>
      <vt:lpstr>47_Blank</vt:lpstr>
      <vt:lpstr>48_Blank</vt:lpstr>
      <vt:lpstr>49_Blank</vt:lpstr>
      <vt:lpstr>50_Blank</vt:lpstr>
      <vt:lpstr>51_Blank</vt:lpstr>
      <vt:lpstr>52_Blank</vt:lpstr>
      <vt:lpstr>53_Blank</vt:lpstr>
      <vt:lpstr>54_Blank</vt:lpstr>
      <vt:lpstr>55_Blank</vt:lpstr>
      <vt:lpstr>56_Blank</vt:lpstr>
      <vt:lpstr>57_Blank</vt:lpstr>
      <vt:lpstr>58_Blank</vt:lpstr>
      <vt:lpstr>59_Blank</vt:lpstr>
      <vt:lpstr>60_Blank</vt:lpstr>
      <vt:lpstr>61_Blank</vt:lpstr>
      <vt:lpstr>62_Blank</vt:lpstr>
      <vt:lpstr>63_Blank</vt:lpstr>
      <vt:lpstr>64_Blank</vt:lpstr>
      <vt:lpstr>65_Blank</vt:lpstr>
      <vt:lpstr>66_Blank</vt:lpstr>
      <vt:lpstr>67_Blank</vt:lpstr>
      <vt:lpstr>68_Blank</vt:lpstr>
      <vt:lpstr>69_Blank</vt:lpstr>
      <vt:lpstr>70_Blank</vt:lpstr>
      <vt:lpstr>71_Blank</vt:lpstr>
      <vt:lpstr>72_Blank</vt:lpstr>
      <vt:lpstr>73_Blank</vt:lpstr>
      <vt:lpstr>PowerPoint Presentation</vt:lpstr>
      <vt:lpstr>The Greening of Earth</vt:lpstr>
      <vt:lpstr>PowerPoint Presentation</vt:lpstr>
      <vt:lpstr>Figure 29.1</vt:lpstr>
      <vt:lpstr>Figure 29.1a</vt:lpstr>
      <vt:lpstr>Concept 29.1: Land plants evolved from green algae</vt:lpstr>
      <vt:lpstr>Morphological and Molecular Evidence</vt:lpstr>
      <vt:lpstr>Figure 29.UN01</vt:lpstr>
      <vt:lpstr>PowerPoint Presentation</vt:lpstr>
      <vt:lpstr>Adaptations Enabling the Move to Land</vt:lpstr>
      <vt:lpstr>PowerPoint Presentation</vt:lpstr>
      <vt:lpstr>Figure 29.2</vt:lpstr>
      <vt:lpstr>Derived Traits of Plants</vt:lpstr>
      <vt:lpstr>PowerPoint Presentation</vt:lpstr>
      <vt:lpstr>Figure 29.3a</vt:lpstr>
      <vt:lpstr>PowerPoint Presentation</vt:lpstr>
      <vt:lpstr>Figure 29.3b</vt:lpstr>
      <vt:lpstr>Figure 29.3ba</vt:lpstr>
      <vt:lpstr>Figure 29.3bb</vt:lpstr>
      <vt:lpstr>PowerPoint Presentation</vt:lpstr>
      <vt:lpstr>Figure 29.3c</vt:lpstr>
      <vt:lpstr>Figure 29.3ca</vt:lpstr>
      <vt:lpstr>Figure 29.3cb</vt:lpstr>
      <vt:lpstr>PowerPoint Presentation</vt:lpstr>
      <vt:lpstr>Figure 29.3d</vt:lpstr>
      <vt:lpstr>Figure 29.3da</vt:lpstr>
      <vt:lpstr>PowerPoint Presentation</vt:lpstr>
      <vt:lpstr>Figure 29.3e</vt:lpstr>
      <vt:lpstr>Figure 29.3ea</vt:lpstr>
      <vt:lpstr>Figure 29.3eb</vt:lpstr>
      <vt:lpstr>PowerPoint Presentation</vt:lpstr>
      <vt:lpstr>The Origin and Diversification of Plants</vt:lpstr>
      <vt:lpstr>Figure 29.4</vt:lpstr>
      <vt:lpstr>Figure 29.4a</vt:lpstr>
      <vt:lpstr>Figure 29.4b</vt:lpstr>
      <vt:lpstr>PowerPoint Presentation</vt:lpstr>
      <vt:lpstr>Figure 29.UN02</vt:lpstr>
      <vt:lpstr>PowerPoint Presentation</vt:lpstr>
      <vt:lpstr>Table 29.1</vt:lpstr>
      <vt:lpstr>Figure 29.5</vt:lpstr>
      <vt:lpstr>Figure 29.5a</vt:lpstr>
      <vt:lpstr>Figure 29.5b</vt:lpstr>
      <vt:lpstr>PowerPoint Presentation</vt:lpstr>
      <vt:lpstr>PowerPoint Presentation</vt:lpstr>
      <vt:lpstr>PowerPoint Presentation</vt:lpstr>
      <vt:lpstr>Concept 29.2: Mosses and other nonvascular plants have life cycles dominated by gametophytes</vt:lpstr>
      <vt:lpstr>Figure 29.UN03</vt:lpstr>
      <vt:lpstr>Bryophyte Gametophytes</vt:lpstr>
      <vt:lpstr>Figure 29.6</vt:lpstr>
      <vt:lpstr>Figure 29.6a</vt:lpstr>
      <vt:lpstr>Figure 29.6b-1</vt:lpstr>
      <vt:lpstr>Figure 29.6b-2</vt:lpstr>
      <vt:lpstr>Figure 29.6b-3</vt:lpstr>
      <vt:lpstr>Figure 29.6b-4</vt:lpstr>
      <vt:lpstr>Figure 29.6c-1</vt:lpstr>
      <vt:lpstr>Figure 29.6c-2</vt:lpstr>
      <vt:lpstr>Figure 29.6c-3</vt:lpstr>
      <vt:lpstr>Animation: Moss Life Cycle</vt:lpstr>
      <vt:lpstr>PowerPoint Presentation</vt:lpstr>
      <vt:lpstr>Figure 29.UN04</vt:lpstr>
      <vt:lpstr>Bryophyte Sporophytes</vt:lpstr>
      <vt:lpstr>Figure 29.7a</vt:lpstr>
      <vt:lpstr>Figure 29.7aa</vt:lpstr>
      <vt:lpstr>Figure 29.7ab</vt:lpstr>
      <vt:lpstr>Figure 29.7ac</vt:lpstr>
      <vt:lpstr>Figure 29.7b</vt:lpstr>
      <vt:lpstr>Figure 29.7c</vt:lpstr>
      <vt:lpstr>The Ecological and Economic Importance of Mosses</vt:lpstr>
      <vt:lpstr>Figure 29.8</vt:lpstr>
      <vt:lpstr>PowerPoint Presentation</vt:lpstr>
      <vt:lpstr>Figure 29.9</vt:lpstr>
      <vt:lpstr>Figure 29.9a</vt:lpstr>
      <vt:lpstr>Figure 29.9b</vt:lpstr>
      <vt:lpstr>PowerPoint Presentation</vt:lpstr>
      <vt:lpstr>Concept 29.3: Ferns and other seedless vascular plants were the first plants to grow tall</vt:lpstr>
      <vt:lpstr>Figure 29.UN05</vt:lpstr>
      <vt:lpstr>Origins and Traits of Vascular Plants</vt:lpstr>
      <vt:lpstr>Figure 29.10</vt:lpstr>
      <vt:lpstr>Figure 29.10a</vt:lpstr>
      <vt:lpstr>Life Cycles with Dominant Sporophytes</vt:lpstr>
      <vt:lpstr>Figure 29.11</vt:lpstr>
      <vt:lpstr>Figure 29.11a-1</vt:lpstr>
      <vt:lpstr>Figure 29.11a-2</vt:lpstr>
      <vt:lpstr>Figure 29.11b-1</vt:lpstr>
      <vt:lpstr>Figure 29.11b-2</vt:lpstr>
      <vt:lpstr>Figure 29.11b-3</vt:lpstr>
      <vt:lpstr>Animation: Fern Life Cycle</vt:lpstr>
      <vt:lpstr>Transport in Xylem and Phloem </vt:lpstr>
      <vt:lpstr>Evolution of Roots</vt:lpstr>
      <vt:lpstr>Evolution of Leaves</vt:lpstr>
      <vt:lpstr>Figure 29.12</vt:lpstr>
      <vt:lpstr>Figure 29.12a</vt:lpstr>
      <vt:lpstr>Figure 29.12b</vt:lpstr>
      <vt:lpstr>Sporophylls and Spore Variations</vt:lpstr>
      <vt:lpstr>PowerPoint Presentation</vt:lpstr>
      <vt:lpstr>Figure 29.UN07</vt:lpstr>
      <vt:lpstr>Classification of Seedless Vascular Plants</vt:lpstr>
      <vt:lpstr>Phylum Lycophyta: Club Mosses, Spike Mosses, and Quillworts</vt:lpstr>
      <vt:lpstr>Figure 29.13a</vt:lpstr>
      <vt:lpstr>Figure 29.13aa</vt:lpstr>
      <vt:lpstr>Figure 29.13ab</vt:lpstr>
      <vt:lpstr>Figure 29.13ac</vt:lpstr>
      <vt:lpstr>Phylum Monilophyta: Ferns, Horsetails, and Whisk Ferns and Relatives</vt:lpstr>
      <vt:lpstr>Figure 29.13b</vt:lpstr>
      <vt:lpstr>Figure 29.13ba</vt:lpstr>
      <vt:lpstr>Figure 29.13bb</vt:lpstr>
      <vt:lpstr>Figure 29.13bc</vt:lpstr>
      <vt:lpstr>The Significance of Seedless Vascular Plants</vt:lpstr>
      <vt:lpstr>Figure 29.14</vt:lpstr>
      <vt:lpstr>Figure 29.UN06a</vt:lpstr>
      <vt:lpstr>Figure 29.UN06b</vt:lpstr>
      <vt:lpstr>Figure 29.UN08</vt:lpstr>
      <vt:lpstr>Figure 29.UN08a</vt:lpstr>
      <vt:lpstr>Figure 29.UN08b</vt:lpstr>
      <vt:lpstr>Figure 29.UN08c</vt:lpstr>
      <vt:lpstr>Figure 29.UN08d</vt:lpstr>
      <vt:lpstr>Figure 29.UN09</vt:lpstr>
      <vt:lpstr>Figure 29.UN10</vt:lpstr>
    </vt:vector>
  </TitlesOfParts>
  <Company>Jerome Burg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Jerome Burg</dc:creator>
  <cp:lastModifiedBy>Jennifer Hastings</cp:lastModifiedBy>
  <cp:revision>93</cp:revision>
  <dcterms:created xsi:type="dcterms:W3CDTF">2010-08-06T18:35:02Z</dcterms:created>
  <dcterms:modified xsi:type="dcterms:W3CDTF">2013-11-25T18:14:57Z</dcterms:modified>
</cp:coreProperties>
</file>