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slideLayouts/slideLayout27.xml" ContentType="application/vnd.openxmlformats-officedocument.presentationml.slideLayout+xml"/>
  <Override PartName="/ppt/theme/theme16.xml" ContentType="application/vnd.openxmlformats-officedocument.theme+xml"/>
  <Override PartName="/ppt/slideLayouts/slideLayout28.xml" ContentType="application/vnd.openxmlformats-officedocument.presentationml.slideLayout+xml"/>
  <Override PartName="/ppt/theme/theme17.xml" ContentType="application/vnd.openxmlformats-officedocument.theme+xml"/>
  <Override PartName="/ppt/slideLayouts/slideLayout29.xml" ContentType="application/vnd.openxmlformats-officedocument.presentationml.slideLayout+xml"/>
  <Override PartName="/ppt/theme/theme18.xml" ContentType="application/vnd.openxmlformats-officedocument.theme+xml"/>
  <Override PartName="/ppt/slideLayouts/slideLayout30.xml" ContentType="application/vnd.openxmlformats-officedocument.presentationml.slideLayout+xml"/>
  <Override PartName="/ppt/theme/theme19.xml" ContentType="application/vnd.openxmlformats-officedocument.theme+xml"/>
  <Override PartName="/ppt/slideLayouts/slideLayout31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2" r:id="rId1"/>
    <p:sldMasterId id="2147483734" r:id="rId2"/>
    <p:sldMasterId id="2147483746" r:id="rId3"/>
    <p:sldMasterId id="2147483756" r:id="rId4"/>
    <p:sldMasterId id="2147483758" r:id="rId5"/>
    <p:sldMasterId id="2147483760" r:id="rId6"/>
    <p:sldMasterId id="2147483762" r:id="rId7"/>
    <p:sldMasterId id="2147483764" r:id="rId8"/>
    <p:sldMasterId id="2147483784" r:id="rId9"/>
    <p:sldMasterId id="2147483786" r:id="rId10"/>
    <p:sldMasterId id="2147483796" r:id="rId11"/>
    <p:sldMasterId id="2147483800" r:id="rId12"/>
    <p:sldMasterId id="2147483802" r:id="rId13"/>
    <p:sldMasterId id="2147483806" r:id="rId14"/>
    <p:sldMasterId id="2147483808" r:id="rId15"/>
    <p:sldMasterId id="2147483810" r:id="rId16"/>
    <p:sldMasterId id="2147483812" r:id="rId17"/>
    <p:sldMasterId id="2147483814" r:id="rId18"/>
    <p:sldMasterId id="2147483816" r:id="rId19"/>
    <p:sldMasterId id="2147483818" r:id="rId20"/>
  </p:sldMasterIdLst>
  <p:notesMasterIdLst>
    <p:notesMasterId r:id="rId74"/>
  </p:notesMasterIdLst>
  <p:handoutMasterIdLst>
    <p:handoutMasterId r:id="rId75"/>
  </p:handoutMasterIdLst>
  <p:sldIdLst>
    <p:sldId id="256" r:id="rId21"/>
    <p:sldId id="300" r:id="rId22"/>
    <p:sldId id="443" r:id="rId23"/>
    <p:sldId id="301" r:id="rId24"/>
    <p:sldId id="303" r:id="rId25"/>
    <p:sldId id="304" r:id="rId26"/>
    <p:sldId id="449" r:id="rId27"/>
    <p:sldId id="307" r:id="rId28"/>
    <p:sldId id="308" r:id="rId29"/>
    <p:sldId id="310" r:id="rId30"/>
    <p:sldId id="454" r:id="rId31"/>
    <p:sldId id="311" r:id="rId32"/>
    <p:sldId id="312" r:id="rId33"/>
    <p:sldId id="313" r:id="rId34"/>
    <p:sldId id="455" r:id="rId35"/>
    <p:sldId id="314" r:id="rId36"/>
    <p:sldId id="315" r:id="rId37"/>
    <p:sldId id="456" r:id="rId38"/>
    <p:sldId id="316" r:id="rId39"/>
    <p:sldId id="457" r:id="rId40"/>
    <p:sldId id="458" r:id="rId41"/>
    <p:sldId id="317" r:id="rId42"/>
    <p:sldId id="319" r:id="rId43"/>
    <p:sldId id="320" r:id="rId44"/>
    <p:sldId id="468" r:id="rId45"/>
    <p:sldId id="321" r:id="rId46"/>
    <p:sldId id="322" r:id="rId47"/>
    <p:sldId id="469" r:id="rId48"/>
    <p:sldId id="323" r:id="rId49"/>
    <p:sldId id="324" r:id="rId50"/>
    <p:sldId id="325" r:id="rId51"/>
    <p:sldId id="474" r:id="rId52"/>
    <p:sldId id="326" r:id="rId53"/>
    <p:sldId id="476" r:id="rId54"/>
    <p:sldId id="327" r:id="rId55"/>
    <p:sldId id="328" r:id="rId56"/>
    <p:sldId id="477" r:id="rId57"/>
    <p:sldId id="329" r:id="rId58"/>
    <p:sldId id="330" r:id="rId59"/>
    <p:sldId id="479" r:id="rId60"/>
    <p:sldId id="331" r:id="rId61"/>
    <p:sldId id="332" r:id="rId62"/>
    <p:sldId id="480" r:id="rId63"/>
    <p:sldId id="333" r:id="rId64"/>
    <p:sldId id="481" r:id="rId65"/>
    <p:sldId id="482" r:id="rId66"/>
    <p:sldId id="483" r:id="rId67"/>
    <p:sldId id="334" r:id="rId68"/>
    <p:sldId id="484" r:id="rId69"/>
    <p:sldId id="335" r:id="rId70"/>
    <p:sldId id="485" r:id="rId71"/>
    <p:sldId id="336" r:id="rId72"/>
    <p:sldId id="337" r:id="rId73"/>
  </p:sldIdLst>
  <p:sldSz cx="9144000" cy="6858000" type="screen4x3"/>
  <p:notesSz cx="6858000" cy="9144000"/>
  <p:custDataLst>
    <p:tags r:id="rId7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4" orient="horz" pos="2160" userDrawn="1">
          <p15:clr>
            <a:srgbClr val="A4A3A4"/>
          </p15:clr>
        </p15:guide>
        <p15:guide id="5" orient="horz" pos="1296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orient="horz" pos="399">
          <p15:clr>
            <a:srgbClr val="A4A3A4"/>
          </p15:clr>
        </p15:guide>
        <p15:guide id="10" pos="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F8E"/>
    <a:srgbClr val="D2B239"/>
    <a:srgbClr val="EFC335"/>
    <a:srgbClr val="9D002D"/>
    <a:srgbClr val="D9CB27"/>
    <a:srgbClr val="C9C439"/>
    <a:srgbClr val="ADAE2B"/>
    <a:srgbClr val="B2B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92" autoAdjust="0"/>
    <p:restoredTop sz="95179" autoAdjust="0"/>
  </p:normalViewPr>
  <p:slideViewPr>
    <p:cSldViewPr snapToGrid="0" showGuides="1">
      <p:cViewPr>
        <p:scale>
          <a:sx n="100" d="100"/>
          <a:sy n="100" d="100"/>
        </p:scale>
        <p:origin x="-424" y="144"/>
      </p:cViewPr>
      <p:guideLst>
        <p:guide orient="horz" pos="2160"/>
        <p:guide orient="horz" pos="1296"/>
        <p:guide orient="horz" pos="399"/>
        <p:guide pos="2880"/>
        <p:guide pos="114"/>
      </p:guideLst>
    </p:cSldViewPr>
  </p:slideViewPr>
  <p:outlineViewPr>
    <p:cViewPr>
      <p:scale>
        <a:sx n="33" d="100"/>
        <a:sy n="33" d="100"/>
      </p:scale>
      <p:origin x="0" y="182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41752"/>
    </p:cViewPr>
  </p:sorterViewPr>
  <p:notesViewPr>
    <p:cSldViewPr snapToGrid="0" showGuides="1">
      <p:cViewPr varScale="1">
        <p:scale>
          <a:sx n="113" d="100"/>
          <a:sy n="113" d="100"/>
        </p:scale>
        <p:origin x="-322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slide" Target="slides/slide43.xml"/><Relationship Id="rId64" Type="http://schemas.openxmlformats.org/officeDocument/2006/relationships/slide" Target="slides/slide44.xml"/><Relationship Id="rId65" Type="http://schemas.openxmlformats.org/officeDocument/2006/relationships/slide" Target="slides/slide45.xml"/><Relationship Id="rId66" Type="http://schemas.openxmlformats.org/officeDocument/2006/relationships/slide" Target="slides/slide46.xml"/><Relationship Id="rId67" Type="http://schemas.openxmlformats.org/officeDocument/2006/relationships/slide" Target="slides/slide47.xml"/><Relationship Id="rId68" Type="http://schemas.openxmlformats.org/officeDocument/2006/relationships/slide" Target="slides/slide48.xml"/><Relationship Id="rId69" Type="http://schemas.openxmlformats.org/officeDocument/2006/relationships/slide" Target="slides/slide49.xml"/><Relationship Id="rId50" Type="http://schemas.openxmlformats.org/officeDocument/2006/relationships/slide" Target="slides/slide30.xml"/><Relationship Id="rId51" Type="http://schemas.openxmlformats.org/officeDocument/2006/relationships/slide" Target="slides/slide31.xml"/><Relationship Id="rId52" Type="http://schemas.openxmlformats.org/officeDocument/2006/relationships/slide" Target="slides/slide32.xml"/><Relationship Id="rId53" Type="http://schemas.openxmlformats.org/officeDocument/2006/relationships/slide" Target="slides/slide33.xml"/><Relationship Id="rId54" Type="http://schemas.openxmlformats.org/officeDocument/2006/relationships/slide" Target="slides/slide34.xml"/><Relationship Id="rId55" Type="http://schemas.openxmlformats.org/officeDocument/2006/relationships/slide" Target="slides/slide35.xml"/><Relationship Id="rId56" Type="http://schemas.openxmlformats.org/officeDocument/2006/relationships/slide" Target="slides/slide36.xml"/><Relationship Id="rId57" Type="http://schemas.openxmlformats.org/officeDocument/2006/relationships/slide" Target="slides/slide37.xml"/><Relationship Id="rId58" Type="http://schemas.openxmlformats.org/officeDocument/2006/relationships/slide" Target="slides/slide38.xml"/><Relationship Id="rId59" Type="http://schemas.openxmlformats.org/officeDocument/2006/relationships/slide" Target="slides/slide39.xml"/><Relationship Id="rId40" Type="http://schemas.openxmlformats.org/officeDocument/2006/relationships/slide" Target="slides/slide20.xml"/><Relationship Id="rId41" Type="http://schemas.openxmlformats.org/officeDocument/2006/relationships/slide" Target="slides/slide21.xml"/><Relationship Id="rId42" Type="http://schemas.openxmlformats.org/officeDocument/2006/relationships/slide" Target="slides/slide22.xml"/><Relationship Id="rId43" Type="http://schemas.openxmlformats.org/officeDocument/2006/relationships/slide" Target="slides/slide23.xml"/><Relationship Id="rId44" Type="http://schemas.openxmlformats.org/officeDocument/2006/relationships/slide" Target="slides/slide24.xml"/><Relationship Id="rId45" Type="http://schemas.openxmlformats.org/officeDocument/2006/relationships/slide" Target="slides/slide25.xml"/><Relationship Id="rId46" Type="http://schemas.openxmlformats.org/officeDocument/2006/relationships/slide" Target="slides/slide26.xml"/><Relationship Id="rId47" Type="http://schemas.openxmlformats.org/officeDocument/2006/relationships/slide" Target="slides/slide27.xml"/><Relationship Id="rId48" Type="http://schemas.openxmlformats.org/officeDocument/2006/relationships/slide" Target="slides/slide28.xml"/><Relationship Id="rId49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0.xml"/><Relationship Id="rId31" Type="http://schemas.openxmlformats.org/officeDocument/2006/relationships/slide" Target="slides/slide11.xml"/><Relationship Id="rId32" Type="http://schemas.openxmlformats.org/officeDocument/2006/relationships/slide" Target="slides/slide12.xml"/><Relationship Id="rId33" Type="http://schemas.openxmlformats.org/officeDocument/2006/relationships/slide" Target="slides/slide13.xml"/><Relationship Id="rId34" Type="http://schemas.openxmlformats.org/officeDocument/2006/relationships/slide" Target="slides/slide14.xml"/><Relationship Id="rId35" Type="http://schemas.openxmlformats.org/officeDocument/2006/relationships/slide" Target="slides/slide15.xml"/><Relationship Id="rId36" Type="http://schemas.openxmlformats.org/officeDocument/2006/relationships/slide" Target="slides/slide16.xml"/><Relationship Id="rId37" Type="http://schemas.openxmlformats.org/officeDocument/2006/relationships/slide" Target="slides/slide17.xml"/><Relationship Id="rId38" Type="http://schemas.openxmlformats.org/officeDocument/2006/relationships/slide" Target="slides/slide18.xml"/><Relationship Id="rId39" Type="http://schemas.openxmlformats.org/officeDocument/2006/relationships/slide" Target="slides/slide19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50.xml"/><Relationship Id="rId71" Type="http://schemas.openxmlformats.org/officeDocument/2006/relationships/slide" Target="slides/slide51.xml"/><Relationship Id="rId72" Type="http://schemas.openxmlformats.org/officeDocument/2006/relationships/slide" Target="slides/slide52.xml"/><Relationship Id="rId20" Type="http://schemas.openxmlformats.org/officeDocument/2006/relationships/slideMaster" Target="slideMasters/slideMaster20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slide" Target="slides/slide5.xml"/><Relationship Id="rId26" Type="http://schemas.openxmlformats.org/officeDocument/2006/relationships/slide" Target="slides/slide6.xml"/><Relationship Id="rId27" Type="http://schemas.openxmlformats.org/officeDocument/2006/relationships/slide" Target="slides/slide7.xml"/><Relationship Id="rId28" Type="http://schemas.openxmlformats.org/officeDocument/2006/relationships/slide" Target="slides/slide8.xml"/><Relationship Id="rId29" Type="http://schemas.openxmlformats.org/officeDocument/2006/relationships/slide" Target="slides/slide9.xml"/><Relationship Id="rId73" Type="http://schemas.openxmlformats.org/officeDocument/2006/relationships/slide" Target="slides/slide53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tags" Target="tags/tag1.xml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40.xml"/><Relationship Id="rId61" Type="http://schemas.openxmlformats.org/officeDocument/2006/relationships/slide" Target="slides/slide41.xml"/><Relationship Id="rId62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428B83D0-9A38-8449-8AD4-55F227EFF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7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51450E68-1DA1-7749-89F8-62C3E1ECFD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0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B257163-1558-CA4A-AD2B-452869352182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806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2.7</a:t>
            </a:r>
            <a:r>
              <a:rPr lang="en-US" baseline="0" dirty="0" smtClean="0"/>
              <a:t> </a:t>
            </a:r>
            <a:r>
              <a:rPr lang="en-US" dirty="0" smtClean="0"/>
              <a:t>Electron distribution diagrams for the first 18 elements in the periodic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2.7a</a:t>
            </a:r>
            <a:r>
              <a:rPr lang="en-US" baseline="0" dirty="0" smtClean="0"/>
              <a:t> </a:t>
            </a:r>
            <a:r>
              <a:rPr lang="en-US" dirty="0" smtClean="0"/>
              <a:t>Electron distribution diagrams for the first 18 elements in the periodic table (part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2.9-3</a:t>
            </a:r>
            <a:r>
              <a:rPr lang="en-US" baseline="0" dirty="0" smtClean="0"/>
              <a:t> </a:t>
            </a:r>
            <a:r>
              <a:rPr lang="en-US" dirty="0" smtClean="0"/>
              <a:t>Formation of a covalent bond (step 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2.10 Covalent bonding in four molecules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2.11</a:t>
            </a:r>
            <a:r>
              <a:rPr lang="en-US" baseline="0" dirty="0" smtClean="0"/>
              <a:t> </a:t>
            </a:r>
            <a:r>
              <a:rPr lang="en-US" dirty="0" smtClean="0"/>
              <a:t>Polar covalent bonds in a water molecule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2.12-2</a:t>
            </a:r>
            <a:r>
              <a:rPr lang="en-US" baseline="0" dirty="0" smtClean="0"/>
              <a:t> </a:t>
            </a:r>
            <a:r>
              <a:rPr lang="en-US" dirty="0" smtClean="0"/>
              <a:t>Electron transfer and ionic bonding (step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2.13</a:t>
            </a:r>
            <a:r>
              <a:rPr lang="en-US" baseline="0" dirty="0" smtClean="0"/>
              <a:t> </a:t>
            </a:r>
            <a:r>
              <a:rPr lang="en-US" dirty="0" smtClean="0"/>
              <a:t>A sodium chloride (</a:t>
            </a:r>
            <a:r>
              <a:rPr lang="en-US" dirty="0" err="1" smtClean="0"/>
              <a:t>NaCl</a:t>
            </a:r>
            <a:r>
              <a:rPr lang="en-US" dirty="0" smtClean="0"/>
              <a:t>) crystal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2.14</a:t>
            </a:r>
            <a:r>
              <a:rPr lang="en-US" baseline="0" dirty="0" smtClean="0"/>
              <a:t> </a:t>
            </a:r>
            <a:r>
              <a:rPr lang="en-US" dirty="0" smtClean="0"/>
              <a:t>A hydrogen bond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2.UN02 In-text figure, gecko, p.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2.15</a:t>
            </a:r>
            <a:r>
              <a:rPr lang="en-US" baseline="0" dirty="0" smtClean="0"/>
              <a:t> </a:t>
            </a:r>
            <a:r>
              <a:rPr lang="en-US" dirty="0" smtClean="0"/>
              <a:t>Molecular shapes due to hybrid orbitals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29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2.15a Molecular shapes due to hybrid orbitals (part 1: hybridization)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2.15b</a:t>
            </a:r>
            <a:r>
              <a:rPr lang="en-US" baseline="0" dirty="0" smtClean="0"/>
              <a:t> </a:t>
            </a:r>
            <a:r>
              <a:rPr lang="en-US" dirty="0" smtClean="0"/>
              <a:t>Molecular shapes due to hybrid orbitals (part 2: models)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2.16</a:t>
            </a:r>
            <a:r>
              <a:rPr lang="en-US" baseline="0" dirty="0" smtClean="0"/>
              <a:t> </a:t>
            </a:r>
            <a:r>
              <a:rPr lang="en-US" dirty="0" smtClean="0"/>
              <a:t>A molecular mimic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2.UN03 In-text figure, water formation, p.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2.1 What weapon are these wood ants shooting into the air?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4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18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5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5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2.1 Elements in the human body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2.4</a:t>
            </a:r>
            <a:r>
              <a:rPr lang="en-US" baseline="0" dirty="0" smtClean="0"/>
              <a:t> </a:t>
            </a:r>
            <a:r>
              <a:rPr lang="en-US" dirty="0" smtClean="0"/>
              <a:t>Simplified models of a helium (He) atom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2.5</a:t>
            </a:r>
            <a:r>
              <a:rPr lang="en-US" baseline="0" dirty="0" smtClean="0"/>
              <a:t> </a:t>
            </a:r>
            <a:r>
              <a:rPr lang="en-US" dirty="0" smtClean="0"/>
              <a:t>A PET scan, a medical use for radioactive isotopes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2.6</a:t>
            </a:r>
            <a:r>
              <a:rPr lang="en-US" baseline="0" dirty="0" smtClean="0"/>
              <a:t> </a:t>
            </a:r>
            <a:r>
              <a:rPr lang="en-US" dirty="0" smtClean="0"/>
              <a:t>Energy levels of an atom’s electrons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2" name="Text Box 50"/>
          <p:cNvSpPr txBox="1">
            <a:spLocks noChangeArrowheads="1"/>
          </p:cNvSpPr>
          <p:nvPr userDrawn="1"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453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5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82563"/>
            <a:ext cx="2203450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182563"/>
            <a:ext cx="6457950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 userDrawn="1"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 userDrawn="1"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3206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4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69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91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2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23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31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46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60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27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49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52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83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28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12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51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65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4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373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87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8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1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4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07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40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259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2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0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69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Geneva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Geneva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7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6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8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6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1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1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7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9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4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6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4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9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0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5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2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9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0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hyperlink" Target="http://www.mediaresource.org/instruct.htm" TargetMode="Externa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73025" y="1633538"/>
            <a:ext cx="19478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D2B239"/>
                </a:solidFill>
              </a:rPr>
              <a:t>2</a:t>
            </a:r>
            <a:endParaRPr lang="en-US" sz="9600" dirty="0">
              <a:solidFill>
                <a:srgbClr val="D2B239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036888"/>
            <a:ext cx="4157663" cy="1519237"/>
          </a:xfrm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/>
          <a:p>
            <a:pPr marL="152400" indent="0" eaLnBrk="1" hangingPunct="1">
              <a:buClr>
                <a:schemeClr val="tx2"/>
              </a:buClr>
              <a:buFont typeface="Wingdings" charset="0"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The Chemical Context of Life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8275" y="5815264"/>
            <a:ext cx="3436938" cy="60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 smtClean="0">
                <a:solidFill>
                  <a:srgbClr val="D2B239"/>
                </a:solidFill>
              </a:rPr>
              <a:t>Lecture Presentation by </a:t>
            </a:r>
            <a:br>
              <a:rPr lang="en-US" sz="1200" dirty="0" smtClean="0">
                <a:solidFill>
                  <a:srgbClr val="D2B239"/>
                </a:solidFill>
              </a:rPr>
            </a:br>
            <a:r>
              <a:rPr lang="en-US" sz="1200" dirty="0" smtClean="0">
                <a:solidFill>
                  <a:srgbClr val="D2B239"/>
                </a:solidFill>
              </a:rPr>
              <a:t>Nicole </a:t>
            </a:r>
            <a:r>
              <a:rPr lang="en-US" sz="1200" dirty="0" err="1" smtClean="0">
                <a:solidFill>
                  <a:srgbClr val="D2B239"/>
                </a:solidFill>
              </a:rPr>
              <a:t>Tunbridge</a:t>
            </a:r>
            <a:r>
              <a:rPr lang="en-US" sz="1200" dirty="0" smtClean="0">
                <a:solidFill>
                  <a:srgbClr val="D2B239"/>
                </a:solidFill>
              </a:rPr>
              <a:t> and</a:t>
            </a:r>
          </a:p>
          <a:p>
            <a:pPr eaLnBrk="0" hangingPunct="0"/>
            <a:r>
              <a:rPr lang="en-US" sz="1200" dirty="0" smtClean="0">
                <a:solidFill>
                  <a:srgbClr val="D2B239"/>
                </a:solidFill>
              </a:rPr>
              <a:t>Kathleen Fitzpatrick</a:t>
            </a:r>
            <a:endParaRPr lang="en-US" sz="1200" dirty="0">
              <a:solidFill>
                <a:srgbClr val="D2B239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7000" y="3056481"/>
            <a:ext cx="70163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Neutrons and protons form the </a:t>
            </a:r>
            <a:r>
              <a:rPr lang="en-US" b="1" dirty="0" smtClean="0"/>
              <a:t>atomic nucleus</a:t>
            </a:r>
          </a:p>
          <a:p>
            <a:r>
              <a:rPr lang="en-US" dirty="0" smtClean="0"/>
              <a:t>Electrons form a cloud around the nucleus</a:t>
            </a:r>
          </a:p>
          <a:p>
            <a:r>
              <a:rPr lang="en-US" dirty="0" smtClean="0"/>
              <a:t>Neutron mass and proton mass are almost identical and are measured in </a:t>
            </a:r>
            <a:r>
              <a:rPr lang="en-US" b="1" dirty="0" err="1" smtClean="0"/>
              <a:t>daltons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5263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04HeliumModel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67" y="1312333"/>
            <a:ext cx="6644640" cy="4242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37147" y="5177364"/>
            <a:ext cx="479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9047" y="352001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9047" y="306916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4297" y="310091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4297" y="353906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3797" y="5177364"/>
            <a:ext cx="479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4547" y="1265764"/>
            <a:ext cx="123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Electrons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0197" y="212936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-</a:t>
            </a:r>
            <a:endParaRPr lang="en-US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5197" y="212936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-</a:t>
            </a:r>
            <a:endParaRPr lang="en-US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37524" y="2171700"/>
            <a:ext cx="1612226" cy="1176289"/>
            <a:chOff x="2737524" y="2171700"/>
            <a:chExt cx="1612226" cy="1176289"/>
          </a:xfrm>
        </p:grpSpPr>
        <p:sp>
          <p:nvSpPr>
            <p:cNvPr id="13" name="Right Brace 12"/>
            <p:cNvSpPr/>
            <p:nvPr/>
          </p:nvSpPr>
          <p:spPr bwMode="auto">
            <a:xfrm rot="18780000">
              <a:off x="3039343" y="2788185"/>
              <a:ext cx="257985" cy="861624"/>
            </a:xfrm>
            <a:prstGeom prst="rightBrace">
              <a:avLst>
                <a:gd name="adj1" fmla="val 60035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cxnSp>
          <p:nvCxnSpPr>
            <p:cNvPr id="15" name="Straight Connector 14"/>
            <p:cNvCxnSpPr>
              <a:endCxn id="13" idx="1"/>
            </p:cNvCxnSpPr>
            <p:nvPr/>
          </p:nvCxnSpPr>
          <p:spPr bwMode="auto">
            <a:xfrm flipH="1">
              <a:off x="3256308" y="2171700"/>
              <a:ext cx="1093442" cy="95295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5251450" y="2171700"/>
            <a:ext cx="1385051" cy="1162203"/>
            <a:chOff x="5251450" y="2171700"/>
            <a:chExt cx="1385051" cy="1162203"/>
          </a:xfrm>
        </p:grpSpPr>
        <p:sp>
          <p:nvSpPr>
            <p:cNvPr id="18" name="Right Brace 17"/>
            <p:cNvSpPr/>
            <p:nvPr/>
          </p:nvSpPr>
          <p:spPr bwMode="auto">
            <a:xfrm rot="2880000" flipH="1">
              <a:off x="6076696" y="2774099"/>
              <a:ext cx="257985" cy="861624"/>
            </a:xfrm>
            <a:prstGeom prst="rightBrace">
              <a:avLst>
                <a:gd name="adj1" fmla="val 60035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cxnSp>
          <p:nvCxnSpPr>
            <p:cNvPr id="21" name="Straight Connector 20"/>
            <p:cNvCxnSpPr>
              <a:endCxn id="18" idx="1"/>
            </p:cNvCxnSpPr>
            <p:nvPr/>
          </p:nvCxnSpPr>
          <p:spPr bwMode="auto">
            <a:xfrm>
              <a:off x="5251450" y="2171700"/>
              <a:ext cx="867926" cy="93735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" name="Freeform 22"/>
          <p:cNvSpPr/>
          <p:nvPr/>
        </p:nvSpPr>
        <p:spPr>
          <a:xfrm>
            <a:off x="6203950" y="1625600"/>
            <a:ext cx="628650" cy="641350"/>
          </a:xfrm>
          <a:custGeom>
            <a:avLst/>
            <a:gdLst>
              <a:gd name="connsiteX0" fmla="*/ 0 w 628650"/>
              <a:gd name="connsiteY0" fmla="*/ 628650 h 641350"/>
              <a:gd name="connsiteX1" fmla="*/ 330200 w 628650"/>
              <a:gd name="connsiteY1" fmla="*/ 0 h 641350"/>
              <a:gd name="connsiteX2" fmla="*/ 628650 w 628650"/>
              <a:gd name="connsiteY2" fmla="*/ 641350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641350">
                <a:moveTo>
                  <a:pt x="0" y="628650"/>
                </a:moveTo>
                <a:lnTo>
                  <a:pt x="330200" y="0"/>
                </a:lnTo>
                <a:lnTo>
                  <a:pt x="628650" y="6413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2832100" y="1885950"/>
            <a:ext cx="0" cy="317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4259263" y="1824564"/>
            <a:ext cx="108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Nucleus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43095" y="1265764"/>
            <a:ext cx="2378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Cloud of negative</a:t>
            </a:r>
          </a:p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charge (2 electrons)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657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Number and Atomic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Atoms of the various elements differ in number of subatomic particles</a:t>
            </a:r>
          </a:p>
          <a:p>
            <a:r>
              <a:rPr lang="en-US" dirty="0" smtClean="0"/>
              <a:t>An element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</a:t>
            </a:r>
            <a:r>
              <a:rPr lang="en-US" altLang="ja-JP" b="1" dirty="0" smtClean="0"/>
              <a:t>atomic number</a:t>
            </a:r>
            <a:r>
              <a:rPr lang="en-US" altLang="ja-JP" dirty="0" smtClean="0"/>
              <a:t> is the number of protons in its nucleus</a:t>
            </a:r>
          </a:p>
          <a:p>
            <a:r>
              <a:rPr lang="en-US" dirty="0" smtClean="0"/>
              <a:t>An element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</a:t>
            </a:r>
            <a:r>
              <a:rPr lang="en-US" altLang="ja-JP" b="1" dirty="0" smtClean="0"/>
              <a:t>mass number</a:t>
            </a:r>
            <a:r>
              <a:rPr lang="en-US" altLang="ja-JP" dirty="0" smtClean="0"/>
              <a:t> is the sum of protons plus neutrons in the nucleus </a:t>
            </a:r>
          </a:p>
          <a:p>
            <a:r>
              <a:rPr lang="en-US" b="1" dirty="0" smtClean="0"/>
              <a:t>Atomic mass</a:t>
            </a:r>
            <a:r>
              <a:rPr lang="en-US" dirty="0" smtClean="0"/>
              <a:t>, the atom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total mass, can be approximated by the mass number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46669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Isotopes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atoms of an element have the same number of protons but may differ in number of neutrons</a:t>
            </a:r>
          </a:p>
          <a:p>
            <a:r>
              <a:rPr lang="en-US" b="1" dirty="0" smtClean="0"/>
              <a:t>Isotopes</a:t>
            </a:r>
            <a:r>
              <a:rPr lang="en-US" dirty="0" smtClean="0"/>
              <a:t> are two atoms of an element that differ in number of neutrons</a:t>
            </a:r>
          </a:p>
          <a:p>
            <a:r>
              <a:rPr lang="en-US" b="1" dirty="0" smtClean="0"/>
              <a:t>Radioactive isotopes</a:t>
            </a:r>
            <a:r>
              <a:rPr lang="en-US" dirty="0" smtClean="0"/>
              <a:t> decay spontaneously, giving off particles and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33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Radioactive Tracers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Radioactive isotopes are often used as diagnostic tools in medicine</a:t>
            </a:r>
          </a:p>
          <a:p>
            <a:r>
              <a:rPr lang="en-US" smtClean="0"/>
              <a:t>Radioactive tracers can be used to track atoms through metabolism</a:t>
            </a:r>
          </a:p>
          <a:p>
            <a:r>
              <a:rPr lang="en-US" smtClean="0"/>
              <a:t>They can also be used in combination with sophisticated imaging 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58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05PETScan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991" y="1492334"/>
            <a:ext cx="4035552" cy="3864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11747" y="3831164"/>
            <a:ext cx="1377713" cy="850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Cancerous</a:t>
            </a:r>
            <a:b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throat</a:t>
            </a:r>
            <a:b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8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tissue</a:t>
            </a:r>
            <a:endParaRPr lang="en-US" sz="18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667250" y="3606800"/>
            <a:ext cx="508000" cy="3937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85795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Radiometric Dating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“parent” isotope decays into its “daughter” isotope at a fixed rate, expressed as the </a:t>
            </a:r>
            <a:r>
              <a:rPr lang="en-US" b="1" dirty="0" smtClean="0"/>
              <a:t>half-life</a:t>
            </a:r>
          </a:p>
          <a:p>
            <a:r>
              <a:rPr lang="en-US" dirty="0" smtClean="0"/>
              <a:t>In </a:t>
            </a:r>
            <a:r>
              <a:rPr lang="en-US" b="1" dirty="0" smtClean="0"/>
              <a:t>radiometric dating</a:t>
            </a:r>
            <a:r>
              <a:rPr lang="en-US" dirty="0" smtClean="0"/>
              <a:t>, scientists measure the ratio of different isotopes and calculate how many half-lives have passed since the fossil or rock was formed </a:t>
            </a:r>
          </a:p>
          <a:p>
            <a:r>
              <a:rPr lang="en-US" dirty="0" smtClean="0"/>
              <a:t>Half-life values vary from seconds or days to billions of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37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Energy Levels of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Energy</a:t>
            </a:r>
            <a:r>
              <a:rPr lang="en-US" dirty="0" smtClean="0"/>
              <a:t> is the capacity to cause change</a:t>
            </a:r>
          </a:p>
          <a:p>
            <a:r>
              <a:rPr lang="en-US" b="1" dirty="0" smtClean="0"/>
              <a:t>Potential energy</a:t>
            </a:r>
            <a:r>
              <a:rPr lang="en-US" dirty="0" smtClean="0"/>
              <a:t> is the energy that matter has because of its location or structure</a:t>
            </a:r>
          </a:p>
          <a:p>
            <a:r>
              <a:rPr lang="en-US" dirty="0" smtClean="0"/>
              <a:t>The electrons of an atom differ in their amounts of potential energy</a:t>
            </a:r>
          </a:p>
          <a:p>
            <a:r>
              <a:rPr lang="en-US" dirty="0" smtClean="0"/>
              <a:t>An electron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state of potential energy is called its energy level, or </a:t>
            </a:r>
            <a:r>
              <a:rPr lang="en-US" altLang="ja-JP" b="1" dirty="0" smtClean="0"/>
              <a:t>electron shell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2082832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06EnergyLevel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211667"/>
            <a:ext cx="7406640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7014" y="182038"/>
            <a:ext cx="3807052" cy="828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	A ball bouncing down a flight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 stairs provides an analogy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for energy levels of electrons.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750" y="2137837"/>
            <a:ext cx="3159839" cy="58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Third shell (highest energy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level in this model)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750" y="3094572"/>
            <a:ext cx="3109069" cy="58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Second shell (next highest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energy level)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750" y="4229107"/>
            <a:ext cx="2980303" cy="58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First shell (lowest energy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level)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5817" y="5372105"/>
            <a:ext cx="1056937" cy="58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Atomic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nucleus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1013" y="4665719"/>
            <a:ext cx="992579" cy="58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Energy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lost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1211" y="3023186"/>
            <a:ext cx="1223637" cy="58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Energy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absorbed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745" y="6291320"/>
            <a:ext cx="479406" cy="341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2788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Electron Distribution and Chemical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chemical behavior of an atom is determined by the distribution of electrons in electron shells</a:t>
            </a:r>
          </a:p>
          <a:p>
            <a:r>
              <a:rPr lang="en-US" smtClean="0"/>
              <a:t>The periodic table of the elements shows the electron distribution for each 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42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Chemical Connection to Biology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Biology is the study of life</a:t>
            </a:r>
          </a:p>
          <a:p>
            <a:r>
              <a:rPr lang="en-US" smtClean="0"/>
              <a:t>Living organisms and their environments are subject to basic laws of physics and chemistry</a:t>
            </a:r>
          </a:p>
          <a:p>
            <a:r>
              <a:rPr lang="en-US" smtClean="0"/>
              <a:t>One example is the use of formic acid by ants to </a:t>
            </a:r>
            <a:r>
              <a:rPr lang="en-CA" smtClean="0"/>
              <a:t>protect themselves against predators and microbial parasites</a:t>
            </a:r>
            <a:endParaRPr lang="en-US" altLang="ja-JP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5803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07_ElectronDiagram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138767"/>
            <a:ext cx="8546592" cy="4578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21474" y="1562685"/>
            <a:ext cx="1155384" cy="326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Atomic mass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361767" y="2103967"/>
            <a:ext cx="685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5397500" y="1769533"/>
            <a:ext cx="4529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6155267" y="1367367"/>
            <a:ext cx="3132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6227233" y="1587500"/>
            <a:ext cx="220134" cy="127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7713133" y="1625600"/>
            <a:ext cx="63500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 flipV="1">
            <a:off x="7675033" y="1409700"/>
            <a:ext cx="457200" cy="1227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Left Brace 16"/>
          <p:cNvSpPr/>
          <p:nvPr/>
        </p:nvSpPr>
        <p:spPr bwMode="auto">
          <a:xfrm rot="16200000">
            <a:off x="8322733" y="1540933"/>
            <a:ext cx="46568" cy="139700"/>
          </a:xfrm>
          <a:prstGeom prst="leftBrace">
            <a:avLst>
              <a:gd name="adj1" fmla="val 48333"/>
              <a:gd name="adj2" fmla="val 5000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5442" y="1152050"/>
            <a:ext cx="1326104" cy="326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Atomic number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043" y="1600788"/>
            <a:ext cx="1364827" cy="326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Element symbol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0171" y="1943682"/>
            <a:ext cx="103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Electron</a:t>
            </a:r>
            <a:b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distribution</a:t>
            </a:r>
            <a:b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diagram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7069" y="1202848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8902" y="1605015"/>
            <a:ext cx="569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4.003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70868" y="1384884"/>
            <a:ext cx="4305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62132" y="1168982"/>
            <a:ext cx="697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Helium</a:t>
            </a:r>
          </a:p>
          <a:p>
            <a:pPr algn="ctr" eaLnBrk="0" hangingPunct="0"/>
            <a:r>
              <a:rPr lang="en-US" sz="12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26301" y="2692988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Neon</a:t>
            </a:r>
          </a:p>
          <a:p>
            <a:pPr algn="ctr" eaLnBrk="0" hangingPunct="0"/>
            <a:r>
              <a:rPr lang="en-US" sz="12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10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54202" y="2692988"/>
            <a:ext cx="791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Fluorine</a:t>
            </a:r>
          </a:p>
          <a:p>
            <a:pPr algn="ctr" eaLnBrk="0" hangingPunct="0"/>
            <a:r>
              <a:rPr lang="en-US" sz="12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9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0267" y="2692988"/>
            <a:ext cx="749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Oxygen</a:t>
            </a:r>
          </a:p>
          <a:p>
            <a:pPr algn="ctr" eaLnBrk="0" hangingPunct="0"/>
            <a:r>
              <a:rPr lang="en-US" sz="12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8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10989" y="2692988"/>
            <a:ext cx="817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Nitrogen</a:t>
            </a:r>
          </a:p>
          <a:p>
            <a:pPr algn="ctr" eaLnBrk="0" hangingPunct="0"/>
            <a:r>
              <a:rPr lang="en-US" sz="12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7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46222" y="2692988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Carbon</a:t>
            </a:r>
          </a:p>
          <a:p>
            <a:pPr algn="ctr" eaLnBrk="0" hangingPunct="0"/>
            <a:r>
              <a:rPr lang="en-US" sz="12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6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28054" y="2692988"/>
            <a:ext cx="637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Boron</a:t>
            </a:r>
          </a:p>
          <a:p>
            <a:pPr algn="ctr" eaLnBrk="0" hangingPunct="0"/>
            <a:r>
              <a:rPr lang="en-US" sz="12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5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38725" y="2692988"/>
            <a:ext cx="885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Beryllium</a:t>
            </a:r>
          </a:p>
          <a:p>
            <a:pPr algn="ctr" eaLnBrk="0" hangingPunct="0"/>
            <a:r>
              <a:rPr lang="en-US" sz="12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4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Be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2143" y="2692988"/>
            <a:ext cx="740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Lithium</a:t>
            </a:r>
          </a:p>
          <a:p>
            <a:pPr algn="ctr" eaLnBrk="0" hangingPunct="0"/>
            <a:r>
              <a:rPr lang="en-US" sz="12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Li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5365" y="3191289"/>
            <a:ext cx="74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Second</a:t>
            </a:r>
            <a:b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shell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7933" y="1701157"/>
            <a:ext cx="5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First</a:t>
            </a:r>
            <a:b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shell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5076" y="1202855"/>
            <a:ext cx="902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Hydrogen</a:t>
            </a:r>
          </a:p>
          <a:p>
            <a:pPr algn="ctr" eaLnBrk="0" hangingPunct="0"/>
            <a:r>
              <a:rPr lang="en-US" sz="12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77268" y="4183120"/>
            <a:ext cx="650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Argon</a:t>
            </a:r>
          </a:p>
          <a:p>
            <a:pPr algn="ctr" eaLnBrk="0" hangingPunct="0"/>
            <a:r>
              <a:rPr lang="en-US" sz="12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18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49867" y="4183120"/>
            <a:ext cx="80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Chlorine</a:t>
            </a:r>
          </a:p>
          <a:p>
            <a:pPr algn="ctr" eaLnBrk="0" hangingPunct="0"/>
            <a:r>
              <a:rPr lang="en-US" sz="12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17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Cl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74459" y="4183120"/>
            <a:ext cx="62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Sulfur</a:t>
            </a:r>
          </a:p>
          <a:p>
            <a:pPr algn="ctr" eaLnBrk="0" hangingPunct="0"/>
            <a:r>
              <a:rPr lang="en-US" sz="12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16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86905" y="4183120"/>
            <a:ext cx="1082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Phosphorus</a:t>
            </a:r>
          </a:p>
          <a:p>
            <a:pPr algn="ctr" eaLnBrk="0" hangingPunct="0"/>
            <a:r>
              <a:rPr lang="en-US" sz="12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15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63276" y="4183120"/>
            <a:ext cx="689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Silicon</a:t>
            </a:r>
          </a:p>
          <a:p>
            <a:pPr algn="ctr" eaLnBrk="0" hangingPunct="0"/>
            <a:r>
              <a:rPr lang="en-US" sz="12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14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Si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59301" y="4183120"/>
            <a:ext cx="949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Aluminum</a:t>
            </a:r>
          </a:p>
          <a:p>
            <a:pPr algn="ctr" eaLnBrk="0" hangingPunct="0"/>
            <a:r>
              <a:rPr lang="en-US" sz="12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13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Al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61867" y="4183120"/>
            <a:ext cx="103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Magnesium</a:t>
            </a:r>
          </a:p>
          <a:p>
            <a:pPr algn="ctr" eaLnBrk="0" hangingPunct="0"/>
            <a:r>
              <a:rPr lang="en-US" sz="12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12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Mg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33586" y="4183120"/>
            <a:ext cx="748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Sodium</a:t>
            </a:r>
          </a:p>
          <a:p>
            <a:pPr algn="ctr" eaLnBrk="0" hangingPunct="0"/>
            <a:r>
              <a:rPr lang="en-US" sz="12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11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5183" y="4685653"/>
            <a:ext cx="56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Third</a:t>
            </a:r>
            <a:b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shell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772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07aElectronDiagram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68" y="1995255"/>
            <a:ext cx="6394704" cy="2859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2.7a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5809" y="3548120"/>
            <a:ext cx="2020630" cy="354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Atomic mass</a:t>
            </a:r>
            <a:endParaRPr lang="en-US" sz="2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4371" y="2214631"/>
            <a:ext cx="2351926" cy="354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Atomic number</a:t>
            </a:r>
            <a:endParaRPr lang="en-US" sz="2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1502" y="3455989"/>
            <a:ext cx="1806617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Electron</a:t>
            </a:r>
            <a:b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distribution</a:t>
            </a:r>
            <a:b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diagram</a:t>
            </a:r>
            <a:endParaRPr lang="en-US" sz="2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1934" y="2121482"/>
            <a:ext cx="3487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2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8301" y="2870781"/>
            <a:ext cx="9227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4.003</a:t>
            </a:r>
            <a:endParaRPr lang="en-US" sz="2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6466" y="2464382"/>
            <a:ext cx="6272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</a:t>
            </a:r>
            <a:endParaRPr lang="en-US" sz="27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5308" y="2062217"/>
            <a:ext cx="116803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Helium</a:t>
            </a:r>
          </a:p>
          <a:p>
            <a:pPr algn="ctr" eaLnBrk="0" hangingPunct="0"/>
            <a:r>
              <a:rPr lang="en-US" sz="23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5</a:t>
            </a: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</a:t>
            </a:r>
            <a:endParaRPr lang="en-US" sz="2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5088467" y="3742267"/>
            <a:ext cx="12361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1989667" y="3132667"/>
            <a:ext cx="330200" cy="3640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2870200" y="2387600"/>
            <a:ext cx="558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 flipV="1">
            <a:off x="2980267" y="2794000"/>
            <a:ext cx="423333" cy="2370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5740400" y="2878667"/>
            <a:ext cx="1126067" cy="25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5655733" y="2480733"/>
            <a:ext cx="829734" cy="2201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Left Brace 30"/>
          <p:cNvSpPr/>
          <p:nvPr/>
        </p:nvSpPr>
        <p:spPr bwMode="auto">
          <a:xfrm rot="16200000">
            <a:off x="6836834" y="2688166"/>
            <a:ext cx="101601" cy="296335"/>
          </a:xfrm>
          <a:prstGeom prst="leftBrace">
            <a:avLst>
              <a:gd name="adj1" fmla="val 3277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48679" y="3035898"/>
            <a:ext cx="2446641" cy="354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Element symbol</a:t>
            </a:r>
            <a:endParaRPr lang="en-US" sz="23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222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Valence electrons</a:t>
            </a:r>
            <a:r>
              <a:rPr lang="en-US" dirty="0" smtClean="0"/>
              <a:t> are those in the outermost shell, or </a:t>
            </a:r>
            <a:r>
              <a:rPr lang="en-US" b="1" dirty="0" smtClean="0"/>
              <a:t>valence shell</a:t>
            </a:r>
          </a:p>
          <a:p>
            <a:r>
              <a:rPr lang="en-US" dirty="0" smtClean="0"/>
              <a:t>The chemical behavior of an atom is mostly determined by the valence electrons</a:t>
            </a:r>
          </a:p>
          <a:p>
            <a:r>
              <a:rPr lang="en-US" dirty="0" smtClean="0"/>
              <a:t>Elements with a full valence shell are</a:t>
            </a:r>
            <a:br>
              <a:rPr lang="en-US" dirty="0" smtClean="0"/>
            </a:br>
            <a:r>
              <a:rPr lang="en-US" dirty="0" smtClean="0"/>
              <a:t>chemically inert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692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2.3: The formation and function of molecules depend on chemical bonding between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714500"/>
            <a:ext cx="8499249" cy="4632060"/>
          </a:xfrm>
        </p:spPr>
        <p:txBody>
          <a:bodyPr/>
          <a:lstStyle/>
          <a:p>
            <a:r>
              <a:rPr lang="en-US" dirty="0" smtClean="0"/>
              <a:t>Atoms with incomplete valence shells can share or transfer valence electrons with certain other atoms</a:t>
            </a:r>
          </a:p>
          <a:p>
            <a:r>
              <a:rPr lang="en-US" dirty="0" smtClean="0"/>
              <a:t>These interactions usually result in atoms staying close together, held by attractions called</a:t>
            </a:r>
            <a:br>
              <a:rPr lang="en-US" dirty="0" smtClean="0"/>
            </a:br>
            <a:r>
              <a:rPr lang="en-US" b="1" dirty="0" smtClean="0"/>
              <a:t>chemical bonds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3687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Covalent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covalent bond</a:t>
            </a:r>
            <a:r>
              <a:rPr lang="en-US" dirty="0" smtClean="0"/>
              <a:t> is the sharing of a pair of valence electrons by two atoms</a:t>
            </a:r>
          </a:p>
          <a:p>
            <a:r>
              <a:rPr lang="en-US" dirty="0" smtClean="0"/>
              <a:t>In a covalent bond, the shared electrons count as part of each atom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valence shell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64461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09CovalentBondForm_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38" y="203200"/>
            <a:ext cx="3773424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2.9-3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18577" y="177800"/>
            <a:ext cx="258304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Hydrogen atoms (2 H)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6590" y="6070600"/>
            <a:ext cx="16546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Hydrogen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molecule (H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60800" y="463550"/>
            <a:ext cx="1346200" cy="488950"/>
          </a:xfrm>
          <a:custGeom>
            <a:avLst/>
            <a:gdLst>
              <a:gd name="connsiteX0" fmla="*/ 0 w 1346200"/>
              <a:gd name="connsiteY0" fmla="*/ 488950 h 488950"/>
              <a:gd name="connsiteX1" fmla="*/ 666750 w 1346200"/>
              <a:gd name="connsiteY1" fmla="*/ 0 h 488950"/>
              <a:gd name="connsiteX2" fmla="*/ 1346200 w 1346200"/>
              <a:gd name="connsiteY2" fmla="*/ 488950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6200" h="488950">
                <a:moveTo>
                  <a:pt x="0" y="488950"/>
                </a:moveTo>
                <a:lnTo>
                  <a:pt x="666750" y="0"/>
                </a:lnTo>
                <a:lnTo>
                  <a:pt x="1346200" y="4889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5727" y="1143000"/>
            <a:ext cx="31290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sz="18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9627" y="1143000"/>
            <a:ext cx="31290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sz="18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4627" y="3220708"/>
            <a:ext cx="31290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sz="18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5327" y="3220708"/>
            <a:ext cx="31290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sz="18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4527" y="5379708"/>
            <a:ext cx="31290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sz="18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8777" y="5379708"/>
            <a:ext cx="312906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sz="18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4602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molecule</a:t>
            </a:r>
            <a:r>
              <a:rPr lang="en-US" dirty="0" smtClean="0"/>
              <a:t> consists of two or more atoms held together by covalent bonds</a:t>
            </a:r>
          </a:p>
          <a:p>
            <a:r>
              <a:rPr lang="en-US" dirty="0" smtClean="0"/>
              <a:t>A single covalent bond, or </a:t>
            </a:r>
            <a:r>
              <a:rPr lang="en-US" b="1" dirty="0" smtClean="0"/>
              <a:t>single bond</a:t>
            </a:r>
            <a:r>
              <a:rPr lang="en-US" dirty="0" smtClean="0"/>
              <a:t>, is the sharing of one pair of valence electrons</a:t>
            </a:r>
          </a:p>
          <a:p>
            <a:r>
              <a:rPr lang="en-US" dirty="0" smtClean="0"/>
              <a:t>A double covalent bond, or </a:t>
            </a:r>
            <a:r>
              <a:rPr lang="en-US" b="1" dirty="0" smtClean="0"/>
              <a:t>double bond</a:t>
            </a:r>
            <a:r>
              <a:rPr lang="en-US" dirty="0" smtClean="0"/>
              <a:t>, is the sharing of two pairs of valence 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278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notation used to represent atoms and bonding is called a </a:t>
            </a:r>
            <a:r>
              <a:rPr lang="en-US" b="1" dirty="0" smtClean="0"/>
              <a:t>structural formula</a:t>
            </a:r>
          </a:p>
          <a:p>
            <a:pPr lvl="1"/>
            <a:r>
              <a:rPr lang="en-US" dirty="0" smtClean="0"/>
              <a:t>For example, H—H </a:t>
            </a:r>
          </a:p>
          <a:p>
            <a:r>
              <a:rPr lang="en-US" dirty="0" smtClean="0"/>
              <a:t>This can be abbreviated further with a </a:t>
            </a:r>
            <a:r>
              <a:rPr lang="en-US" b="1" dirty="0" smtClean="0"/>
              <a:t>molecular formula </a:t>
            </a:r>
          </a:p>
          <a:p>
            <a:pPr lvl="1"/>
            <a:r>
              <a:rPr lang="en-US" dirty="0" smtClean="0"/>
              <a:t>For example, 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488844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10_FourCovalentBond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34" y="209550"/>
            <a:ext cx="6047232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01857" y="254000"/>
            <a:ext cx="1104790" cy="746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Name and</a:t>
            </a:r>
            <a:b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Molecular</a:t>
            </a:r>
            <a:b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Formula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7109" y="254000"/>
            <a:ext cx="1263875" cy="748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Electron</a:t>
            </a:r>
          </a:p>
          <a:p>
            <a:pPr marL="342900" indent="-342900"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Distribution</a:t>
            </a:r>
          </a:p>
          <a:p>
            <a:pPr marL="342900" indent="-342900"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Diagram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5805" y="254000"/>
            <a:ext cx="1435196" cy="966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Lewis Dot</a:t>
            </a:r>
          </a:p>
          <a:p>
            <a:pPr marL="342900" indent="-342900"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Structure and</a:t>
            </a:r>
          </a:p>
          <a:p>
            <a:pPr marL="342900" indent="-342900"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Structural</a:t>
            </a:r>
          </a:p>
          <a:p>
            <a:pPr marL="342900" indent="-342900"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Formula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2666" y="254000"/>
            <a:ext cx="815473" cy="748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Space-</a:t>
            </a:r>
          </a:p>
          <a:p>
            <a:pPr marL="342900" indent="-342900"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Filling</a:t>
            </a:r>
          </a:p>
          <a:p>
            <a:pPr marL="342900" indent="-342900" algn="ctr" eaLnBrk="0" hangingPunct="0">
              <a:lnSpc>
                <a:spcPts val="17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Model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2673" y="4889500"/>
            <a:ext cx="17940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(d) Methane (CH</a:t>
            </a:r>
            <a:r>
              <a:rPr lang="en-US" sz="15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4</a:t>
            </a: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2673" y="3398838"/>
            <a:ext cx="15417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(c) Water (H</a:t>
            </a:r>
            <a:r>
              <a:rPr lang="en-US" sz="15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O)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2673" y="2260600"/>
            <a:ext cx="15888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 Oxygen (O</a:t>
            </a:r>
            <a:r>
              <a:rPr lang="en-US" sz="15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2673" y="1225550"/>
            <a:ext cx="17972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 Hydrogen (H</a:t>
            </a:r>
            <a:r>
              <a:rPr lang="en-US" sz="15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4523" y="1641475"/>
            <a:ext cx="286538" cy="312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9173" y="1641475"/>
            <a:ext cx="286538" cy="312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3573" y="2644775"/>
            <a:ext cx="294390" cy="312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073" y="2644775"/>
            <a:ext cx="294390" cy="312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6273" y="3794125"/>
            <a:ext cx="294390" cy="312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8873" y="3787775"/>
            <a:ext cx="286538" cy="312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8973" y="4264025"/>
            <a:ext cx="286538" cy="312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0731" y="5518150"/>
            <a:ext cx="287258" cy="297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10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</a:t>
            </a:r>
            <a:endParaRPr lang="en-US" sz="11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09681" y="5518150"/>
            <a:ext cx="286538" cy="312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7081" y="6000750"/>
            <a:ext cx="286538" cy="312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0831" y="5518150"/>
            <a:ext cx="286538" cy="312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7081" y="5041900"/>
            <a:ext cx="286538" cy="312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656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Covalent bonds can form between atoms of the same element or atoms of different elements </a:t>
            </a:r>
          </a:p>
          <a:p>
            <a:r>
              <a:rPr lang="en-US" dirty="0" smtClean="0"/>
              <a:t>A compound is a combination of two or more different elements</a:t>
            </a:r>
          </a:p>
          <a:p>
            <a:r>
              <a:rPr lang="en-US" dirty="0" smtClean="0"/>
              <a:t>Bonding capacity is called the atom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</a:t>
            </a:r>
            <a:r>
              <a:rPr lang="en-US" altLang="ja-JP" b="1" dirty="0" smtClean="0"/>
              <a:t>valence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365887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01_WoodAnt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28472"/>
            <a:ext cx="8546592" cy="5401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96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Atoms in a molecule attract electrons to varying degrees</a:t>
            </a:r>
          </a:p>
          <a:p>
            <a:r>
              <a:rPr lang="en-US" b="1" dirty="0" smtClean="0"/>
              <a:t>Electronegativity</a:t>
            </a:r>
            <a:r>
              <a:rPr lang="en-US" dirty="0" smtClean="0"/>
              <a:t> is an atom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attraction for the electrons in a covalent bond</a:t>
            </a:r>
          </a:p>
          <a:p>
            <a:r>
              <a:rPr lang="en-US" dirty="0" smtClean="0"/>
              <a:t>The more electronegative an atom, the more strongly it pulls shared electrons toward itself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5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</a:t>
            </a:r>
            <a:r>
              <a:rPr lang="en-US" b="1" dirty="0" smtClean="0"/>
              <a:t>nonpolar covalent bond</a:t>
            </a:r>
            <a:r>
              <a:rPr lang="en-US" dirty="0" smtClean="0"/>
              <a:t>, the atoms share the electron equally</a:t>
            </a:r>
          </a:p>
          <a:p>
            <a:r>
              <a:rPr lang="en-US" dirty="0" smtClean="0"/>
              <a:t>In a </a:t>
            </a:r>
            <a:r>
              <a:rPr lang="en-US" b="1" dirty="0" smtClean="0"/>
              <a:t>polar covalent bond</a:t>
            </a:r>
            <a:r>
              <a:rPr lang="en-US" dirty="0" smtClean="0"/>
              <a:t>, one atom is more electronegative, and the atoms do not share</a:t>
            </a:r>
            <a:br>
              <a:rPr lang="en-US" dirty="0" smtClean="0"/>
            </a:br>
            <a:r>
              <a:rPr lang="en-US" dirty="0" smtClean="0"/>
              <a:t>the electron equally</a:t>
            </a:r>
          </a:p>
          <a:p>
            <a:r>
              <a:rPr lang="en-US" dirty="0" smtClean="0"/>
              <a:t>Unequal sharing of electrons causes a partial positive or negative charge for each atom</a:t>
            </a:r>
            <a:br>
              <a:rPr lang="en-US" dirty="0" smtClean="0"/>
            </a:br>
            <a:r>
              <a:rPr lang="en-US" dirty="0" smtClean="0"/>
              <a:t>or molecule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6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11PolarCovalentBond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76" y="2087880"/>
            <a:ext cx="3279648" cy="2682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5123" y="4056420"/>
            <a:ext cx="342105" cy="328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0189" y="4056420"/>
            <a:ext cx="342105" cy="328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1812" y="3279139"/>
            <a:ext cx="354240" cy="328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9425" y="4424723"/>
            <a:ext cx="5918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7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3256" y="4217286"/>
            <a:ext cx="412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d+</a:t>
            </a:r>
            <a:endParaRPr lang="en-US" sz="17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2725" y="4217286"/>
            <a:ext cx="412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d+</a:t>
            </a:r>
            <a:endParaRPr lang="en-US" sz="17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0741" y="2058286"/>
            <a:ext cx="412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d-</a:t>
            </a:r>
            <a:endParaRPr lang="en-US" sz="17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1997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Atoms sometimes strip electrons from their bonding partners</a:t>
            </a:r>
          </a:p>
          <a:p>
            <a:r>
              <a:rPr lang="en-US" dirty="0" smtClean="0"/>
              <a:t>An example is the transfer of an electron from sodium to chlorine</a:t>
            </a:r>
          </a:p>
          <a:p>
            <a:r>
              <a:rPr lang="en-US" dirty="0" smtClean="0"/>
              <a:t>After the transfer of an electron, both atoms have charges</a:t>
            </a:r>
          </a:p>
          <a:p>
            <a:r>
              <a:rPr lang="en-US" dirty="0" smtClean="0"/>
              <a:t>A charged atom (or molecule) is called an </a:t>
            </a:r>
            <a:r>
              <a:rPr lang="en-US" b="1" dirty="0" smtClean="0"/>
              <a:t>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098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12IonicBond_2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752473"/>
            <a:ext cx="8546592" cy="3346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2.12-2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60959" y="1681521"/>
            <a:ext cx="304315" cy="328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sz="17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17791" y="1698455"/>
            <a:ext cx="304315" cy="328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-</a:t>
            </a:r>
            <a:endParaRPr lang="en-US" sz="17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6294" y="2727153"/>
            <a:ext cx="479744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5826" y="2727153"/>
            <a:ext cx="415498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err="1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Cl</a:t>
            </a:r>
            <a:endParaRPr lang="en-US" sz="18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6887" y="3806654"/>
            <a:ext cx="1441283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Sodium ion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 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cation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6103" y="3806654"/>
            <a:ext cx="1531113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Cl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-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Chloride ion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(an anion)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5124" y="4771848"/>
            <a:ext cx="2736784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Sodium chloride (</a:t>
            </a: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NaCl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Left Brace 10"/>
          <p:cNvSpPr/>
          <p:nvPr/>
        </p:nvSpPr>
        <p:spPr bwMode="auto">
          <a:xfrm rot="16200000">
            <a:off x="7020322" y="3069299"/>
            <a:ext cx="211667" cy="3180555"/>
          </a:xfrm>
          <a:prstGeom prst="leftBrace">
            <a:avLst>
              <a:gd name="adj1" fmla="val 54333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0894" y="2727153"/>
            <a:ext cx="479744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6976" y="2727153"/>
            <a:ext cx="415498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err="1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Cl</a:t>
            </a:r>
            <a:endParaRPr lang="en-US" sz="1800" b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2458" y="3806654"/>
            <a:ext cx="164664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Sodium atom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6693" y="3806654"/>
            <a:ext cx="1736473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Cl</a:t>
            </a:r>
            <a:endParaRPr lang="en-US" sz="18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Chlorine atom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893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err="1" smtClean="0"/>
              <a:t>cation</a:t>
            </a:r>
            <a:r>
              <a:rPr lang="en-US" dirty="0" smtClean="0"/>
              <a:t> is a positively charged ion</a:t>
            </a:r>
          </a:p>
          <a:p>
            <a:r>
              <a:rPr lang="en-US" dirty="0" smtClean="0"/>
              <a:t>An </a:t>
            </a:r>
            <a:r>
              <a:rPr lang="en-US" b="1" dirty="0" smtClean="0"/>
              <a:t>anion</a:t>
            </a:r>
            <a:r>
              <a:rPr lang="en-US" dirty="0" smtClean="0"/>
              <a:t> is a negatively charged ion</a:t>
            </a:r>
          </a:p>
          <a:p>
            <a:r>
              <a:rPr lang="en-US" dirty="0" smtClean="0"/>
              <a:t>An </a:t>
            </a:r>
            <a:r>
              <a:rPr lang="en-US" b="1" dirty="0" smtClean="0"/>
              <a:t>ionic bond</a:t>
            </a:r>
            <a:r>
              <a:rPr lang="en-US" dirty="0" smtClean="0"/>
              <a:t> is an attraction between an anion and a </a:t>
            </a:r>
            <a:r>
              <a:rPr lang="en-US" dirty="0" err="1" smtClean="0"/>
              <a:t>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3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Compounds formed by ionic bonds are called </a:t>
            </a:r>
            <a:r>
              <a:rPr lang="en-US" b="1" dirty="0" smtClean="0"/>
              <a:t>ionic compounds</a:t>
            </a:r>
            <a:r>
              <a:rPr lang="en-US" dirty="0" smtClean="0"/>
              <a:t>, or </a:t>
            </a:r>
            <a:r>
              <a:rPr lang="en-US" b="1" dirty="0" smtClean="0"/>
              <a:t>salts</a:t>
            </a:r>
          </a:p>
          <a:p>
            <a:r>
              <a:rPr lang="en-US" dirty="0" smtClean="0"/>
              <a:t>Salts, such as sodium chloride (table salt), are often found in nature as crystals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13_SodiumChlorid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076198"/>
            <a:ext cx="6754368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4465" y="4039487"/>
            <a:ext cx="564202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069667" y="4233333"/>
            <a:ext cx="3725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7069667" y="4538133"/>
            <a:ext cx="3725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7394465" y="4352752"/>
            <a:ext cx="492443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Cl</a:t>
            </a:r>
            <a:r>
              <a:rPr lang="en-US" sz="1800" b="1" baseline="30000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-</a:t>
            </a:r>
            <a:endParaRPr lang="en-US" sz="18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3647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Chemical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strongest bonds in organisms are covalent bonds that form a cell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molecules</a:t>
            </a:r>
          </a:p>
          <a:p>
            <a:r>
              <a:rPr lang="en-US" dirty="0" smtClean="0"/>
              <a:t>Weak chemical bonds are also indispensable</a:t>
            </a:r>
          </a:p>
          <a:p>
            <a:r>
              <a:rPr lang="en-US" dirty="0" smtClean="0"/>
              <a:t>Many large biological molecules are held in their functional form by weak bonds</a:t>
            </a:r>
          </a:p>
          <a:p>
            <a:r>
              <a:rPr lang="en-US" dirty="0" smtClean="0"/>
              <a:t>The reversibility of weak bonds can be an advantage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38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Hydrogen Bonds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hydrogen bond</a:t>
            </a:r>
            <a:r>
              <a:rPr lang="en-US" dirty="0" smtClean="0"/>
              <a:t> forms when a hydrogen atom covalently bonded to one electronegative atom is also attracted to another electronegative atom</a:t>
            </a:r>
          </a:p>
          <a:p>
            <a:r>
              <a:rPr lang="en-US" dirty="0" smtClean="0"/>
              <a:t>In living cells, the electronegative partners are usually oxygen or nitrogen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8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2.1: Matter consists of chemical elements in pure form and in combinations called compounds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714500"/>
            <a:ext cx="8499249" cy="4632060"/>
          </a:xfrm>
        </p:spPr>
        <p:txBody>
          <a:bodyPr/>
          <a:lstStyle/>
          <a:p>
            <a:r>
              <a:rPr lang="en-US" dirty="0" smtClean="0"/>
              <a:t>Organisms are composed of </a:t>
            </a:r>
            <a:r>
              <a:rPr lang="en-US" b="1" dirty="0" smtClean="0"/>
              <a:t>matter</a:t>
            </a:r>
          </a:p>
          <a:p>
            <a:r>
              <a:rPr lang="en-US" dirty="0" smtClean="0"/>
              <a:t>Matter is anything that takes up space and has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5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14HydrogenBond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211074"/>
            <a:ext cx="7516368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5765" y="1131187"/>
            <a:ext cx="1878051" cy="343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Water (H</a:t>
            </a:r>
            <a:r>
              <a:rPr lang="en-US" sz="30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O)</a:t>
            </a:r>
            <a:endParaRPr lang="en-US" sz="23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065" y="4407787"/>
            <a:ext cx="2375558" cy="343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Ammonia (NH</a:t>
            </a:r>
            <a:r>
              <a:rPr lang="en-US" sz="30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</a:t>
            </a: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23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9001" y="3125004"/>
            <a:ext cx="2363830" cy="343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Hydrogen bond</a:t>
            </a:r>
            <a:endParaRPr lang="en-US" sz="23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4830233" y="3263900"/>
            <a:ext cx="11895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964528" y="2718687"/>
            <a:ext cx="492443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d+</a:t>
            </a:r>
            <a:endParaRPr lang="en-US" sz="23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4528" y="3422121"/>
            <a:ext cx="492443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d-</a:t>
            </a:r>
            <a:endParaRPr lang="en-US" sz="23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1192" y="5487288"/>
            <a:ext cx="492443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d+</a:t>
            </a:r>
            <a:endParaRPr lang="en-US" sz="23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7329" y="5487288"/>
            <a:ext cx="492443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d+</a:t>
            </a:r>
            <a:endParaRPr lang="en-US" sz="23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1928" y="6359355"/>
            <a:ext cx="492443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d+</a:t>
            </a:r>
            <a:endParaRPr lang="en-US" sz="23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2428" y="247121"/>
            <a:ext cx="492443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d+</a:t>
            </a:r>
            <a:endParaRPr lang="en-US" sz="23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2128" y="247121"/>
            <a:ext cx="492443" cy="328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d-</a:t>
            </a:r>
            <a:endParaRPr lang="en-US" sz="23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11116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Van der Waals Interactions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electrons are distributed asymmetrically in molecules or atoms, they </a:t>
            </a:r>
            <a:r>
              <a:rPr lang="en-CA" dirty="0" smtClean="0"/>
              <a:t>may accumulate by chance in one part of a molecule</a:t>
            </a:r>
            <a:endParaRPr lang="en-US" altLang="ja-JP" dirty="0" smtClean="0"/>
          </a:p>
          <a:p>
            <a:r>
              <a:rPr lang="en-US" b="1" dirty="0" smtClean="0"/>
              <a:t>Van der Waals interactions</a:t>
            </a:r>
            <a:r>
              <a:rPr lang="en-US" dirty="0" smtClean="0"/>
              <a:t> are attractions between molecules that are close together as a result of these charges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85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Collectively, such interactions can be strong, as between molecules of a gecko</a:t>
            </a:r>
            <a:r>
              <a:rPr lang="ja-JP" altLang="en-US" smtClean="0"/>
              <a:t>’</a:t>
            </a:r>
            <a:r>
              <a:rPr lang="en-US" altLang="ja-JP" smtClean="0"/>
              <a:t>s toe hairs and a wall surface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77461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_UN02Gecko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0" y="1241044"/>
            <a:ext cx="7138416" cy="4334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2.UN02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336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Molecular Shape and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molecule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shape is usually very important to its function</a:t>
            </a:r>
          </a:p>
          <a:p>
            <a:r>
              <a:rPr lang="en-US" dirty="0" smtClean="0"/>
              <a:t>A molecule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shape is determined by the positions of its atoms</a:t>
            </a:r>
            <a:r>
              <a:rPr lang="ja-JP" altLang="en-US" dirty="0" smtClean="0"/>
              <a:t>’</a:t>
            </a:r>
            <a:r>
              <a:rPr lang="en-US" altLang="ja-JP" dirty="0" smtClean="0"/>
              <a:t> orbitals</a:t>
            </a:r>
          </a:p>
          <a:p>
            <a:r>
              <a:rPr lang="en-US" dirty="0" smtClean="0"/>
              <a:t>In a covalent bond, the </a:t>
            </a:r>
            <a:r>
              <a:rPr lang="en-US" i="1" dirty="0" smtClean="0"/>
              <a:t>s</a:t>
            </a:r>
            <a:r>
              <a:rPr lang="en-US" dirty="0" smtClean="0"/>
              <a:t> and </a:t>
            </a:r>
            <a:r>
              <a:rPr lang="en-US" i="1" dirty="0" smtClean="0"/>
              <a:t>p</a:t>
            </a:r>
            <a:r>
              <a:rPr lang="en-US" dirty="0" smtClean="0"/>
              <a:t> orbitals may hybridize, creating specific molecular shapes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137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15_MolecularShape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82" y="211074"/>
            <a:ext cx="527913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5993" y="279604"/>
            <a:ext cx="902899" cy="320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orbital</a:t>
            </a:r>
            <a:endParaRPr lang="en-US" sz="14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6999" y="148972"/>
            <a:ext cx="310380" cy="320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z</a:t>
            </a:r>
            <a:endParaRPr lang="en-US" sz="1400" b="1" i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5866" y="1351242"/>
            <a:ext cx="320461" cy="320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</a:t>
            </a:r>
            <a:endParaRPr lang="en-US" sz="1400" b="1" i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0098" y="678139"/>
            <a:ext cx="320461" cy="320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x</a:t>
            </a:r>
            <a:endParaRPr lang="en-US" sz="1400" b="1" i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5368" y="1965078"/>
            <a:ext cx="2508732" cy="320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 Hybridization of orbitals</a:t>
            </a:r>
            <a:endParaRPr lang="en-US" sz="14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0731" y="136277"/>
            <a:ext cx="1880355" cy="320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Four hybrid orbitals</a:t>
            </a:r>
            <a:endParaRPr lang="en-US" sz="14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7061" y="1694146"/>
            <a:ext cx="1218753" cy="320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Tetrahedron</a:t>
            </a:r>
            <a:endParaRPr lang="en-US" sz="14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6570" y="246345"/>
            <a:ext cx="1000828" cy="499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58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Three</a:t>
            </a:r>
            <a:b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orbitals</a:t>
            </a:r>
            <a:endParaRPr lang="en-US" sz="14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929467" y="444500"/>
            <a:ext cx="977900" cy="939800"/>
          </a:xfrm>
          <a:custGeom>
            <a:avLst/>
            <a:gdLst>
              <a:gd name="connsiteX0" fmla="*/ 0 w 977900"/>
              <a:gd name="connsiteY0" fmla="*/ 232833 h 939800"/>
              <a:gd name="connsiteX1" fmla="*/ 977900 w 977900"/>
              <a:gd name="connsiteY1" fmla="*/ 0 h 939800"/>
              <a:gd name="connsiteX2" fmla="*/ 397933 w 977900"/>
              <a:gd name="connsiteY2" fmla="*/ 93980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7900" h="939800">
                <a:moveTo>
                  <a:pt x="0" y="232833"/>
                </a:moveTo>
                <a:lnTo>
                  <a:pt x="977900" y="0"/>
                </a:lnTo>
                <a:lnTo>
                  <a:pt x="397933" y="9398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>
            <a:endCxn id="12" idx="1"/>
          </p:cNvCxnSpPr>
          <p:nvPr/>
        </p:nvCxnSpPr>
        <p:spPr bwMode="auto">
          <a:xfrm flipV="1">
            <a:off x="3213100" y="444500"/>
            <a:ext cx="694267" cy="4656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895368" y="6327528"/>
            <a:ext cx="2558964" cy="320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 Molecular-shape models</a:t>
            </a:r>
            <a:endParaRPr lang="en-US" sz="14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5718" y="5844928"/>
            <a:ext cx="1441508" cy="320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Methane (CH</a:t>
            </a:r>
            <a:r>
              <a:rPr lang="en-US" sz="14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4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14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1918" y="4212978"/>
            <a:ext cx="1210667" cy="320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Water (H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O)</a:t>
            </a:r>
            <a:endParaRPr lang="en-US" sz="14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4918" y="2492128"/>
            <a:ext cx="130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ts val="17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Space-Filling</a:t>
            </a:r>
            <a:b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Model</a:t>
            </a:r>
            <a:endParaRPr lang="en-US" sz="14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1330" y="2492128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ts val="17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Ball-and-Stick</a:t>
            </a:r>
            <a:b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Model</a:t>
            </a:r>
            <a:endParaRPr lang="en-US" sz="14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7264" y="2492128"/>
            <a:ext cx="20501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ts val="17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Hybrid-Orbital Model</a:t>
            </a:r>
            <a:b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(with ball-and-stick</a:t>
            </a:r>
            <a:b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model superimposed)</a:t>
            </a:r>
            <a:endParaRPr lang="en-US" sz="14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5628" y="3279044"/>
            <a:ext cx="10721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700"/>
              </a:lnSpc>
            </a:pPr>
            <a:r>
              <a:rPr lang="en-US" sz="14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Unbonded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electron</a:t>
            </a:r>
            <a:b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pair</a:t>
            </a:r>
            <a:endParaRPr lang="en-US" sz="14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5867400" y="3460219"/>
            <a:ext cx="3005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4067069" y="4765432"/>
            <a:ext cx="295799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2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67069" y="5629035"/>
            <a:ext cx="295799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2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75583" y="5400441"/>
            <a:ext cx="295799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2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37384" y="5400441"/>
            <a:ext cx="295799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2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7069" y="5222633"/>
            <a:ext cx="295799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endParaRPr lang="en-US" sz="12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0601" y="4769665"/>
            <a:ext cx="295799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2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0601" y="5633268"/>
            <a:ext cx="295799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2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99115" y="5404674"/>
            <a:ext cx="295799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2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60916" y="5404674"/>
            <a:ext cx="295799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2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0601" y="5226866"/>
            <a:ext cx="295799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endParaRPr lang="en-US" sz="12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66430" y="3829867"/>
            <a:ext cx="295799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2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36697" y="3829867"/>
            <a:ext cx="295799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2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45217" y="3554700"/>
            <a:ext cx="304365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12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53460" y="3910297"/>
            <a:ext cx="295799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2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5999" y="3910297"/>
            <a:ext cx="295799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2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89917" y="3673227"/>
            <a:ext cx="304365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12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51804" y="3969567"/>
            <a:ext cx="705742" cy="320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104.5</a:t>
            </a:r>
            <a:r>
              <a:rPr lang="en-US" sz="14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°</a:t>
            </a:r>
            <a:endParaRPr lang="en-US" sz="14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2370157" y="542276"/>
            <a:ext cx="269367" cy="3305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502460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15aMolecularShape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1859788"/>
            <a:ext cx="7516368" cy="3163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2.15a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9941" y="2082647"/>
            <a:ext cx="1295648" cy="341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2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orbital</a:t>
            </a:r>
            <a:endParaRPr lang="en-US" sz="22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8499" y="1876172"/>
            <a:ext cx="382078" cy="341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2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z</a:t>
            </a:r>
            <a:endParaRPr lang="en-US" sz="2200" b="1" i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5666" y="3726142"/>
            <a:ext cx="397920" cy="341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2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</a:t>
            </a:r>
            <a:endParaRPr lang="en-US" sz="2200" b="1" i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9898" y="2697439"/>
            <a:ext cx="397920" cy="341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2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x</a:t>
            </a:r>
            <a:endParaRPr lang="en-US" sz="2200" b="1" i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368" y="4670178"/>
            <a:ext cx="3836770" cy="341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 Hybridization of orbitals</a:t>
            </a:r>
            <a:endParaRPr lang="en-US" sz="22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4131" y="1850777"/>
            <a:ext cx="2849320" cy="341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Four hybrid orbitals</a:t>
            </a:r>
            <a:endParaRPr lang="en-US" sz="22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0961" y="4259546"/>
            <a:ext cx="1809660" cy="341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Tetrahedron</a:t>
            </a:r>
            <a:endParaRPr lang="en-US" sz="22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7208" y="1948145"/>
            <a:ext cx="1467983" cy="689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22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Three</a:t>
            </a:r>
            <a:b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22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r>
              <a:rPr lang="en-US" sz="2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orbitals</a:t>
            </a:r>
            <a:endParaRPr lang="en-US" sz="22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317750" y="2197100"/>
            <a:ext cx="1504950" cy="1454150"/>
          </a:xfrm>
          <a:custGeom>
            <a:avLst/>
            <a:gdLst>
              <a:gd name="connsiteX0" fmla="*/ 0 w 1504950"/>
              <a:gd name="connsiteY0" fmla="*/ 368300 h 1454150"/>
              <a:gd name="connsiteX1" fmla="*/ 1504950 w 1504950"/>
              <a:gd name="connsiteY1" fmla="*/ 0 h 1454150"/>
              <a:gd name="connsiteX2" fmla="*/ 628650 w 1504950"/>
              <a:gd name="connsiteY2" fmla="*/ 1454150 h 1454150"/>
              <a:gd name="connsiteX3" fmla="*/ 628650 w 1504950"/>
              <a:gd name="connsiteY3" fmla="*/ 1454150 h 1454150"/>
              <a:gd name="connsiteX4" fmla="*/ 628650 w 1504950"/>
              <a:gd name="connsiteY4" fmla="*/ 145415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950" h="1454150">
                <a:moveTo>
                  <a:pt x="0" y="368300"/>
                </a:moveTo>
                <a:lnTo>
                  <a:pt x="1504950" y="0"/>
                </a:lnTo>
                <a:lnTo>
                  <a:pt x="628650" y="1454150"/>
                </a:lnTo>
                <a:lnTo>
                  <a:pt x="628650" y="1454150"/>
                </a:lnTo>
                <a:lnTo>
                  <a:pt x="628650" y="14541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16" name="Straight Connector 15"/>
          <p:cNvCxnSpPr>
            <a:endCxn id="14" idx="1"/>
          </p:cNvCxnSpPr>
          <p:nvPr/>
        </p:nvCxnSpPr>
        <p:spPr bwMode="auto">
          <a:xfrm flipV="1">
            <a:off x="2755900" y="2197100"/>
            <a:ext cx="1066800" cy="717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465304" y="2355761"/>
            <a:ext cx="391885" cy="5316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30093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15bMolecularShape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61874"/>
            <a:ext cx="811377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2.15b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968" y="6347896"/>
            <a:ext cx="3909268" cy="335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 Molecular-shape models</a:t>
            </a:r>
            <a:endParaRPr lang="en-US" sz="20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8418" y="5585896"/>
            <a:ext cx="19319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Methane (CH</a:t>
            </a:r>
            <a:r>
              <a:rPr lang="en-US" sz="20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4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20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1933" y="3077646"/>
            <a:ext cx="16066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Water (H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O)</a:t>
            </a:r>
            <a:endParaRPr lang="en-US" sz="20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118" y="429696"/>
            <a:ext cx="1959082" cy="62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7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Space-Filling</a:t>
            </a:r>
          </a:p>
          <a:p>
            <a:pPr algn="ctr" eaLnBrk="0" hangingPunct="0">
              <a:lnSpc>
                <a:spcPts val="17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Model</a:t>
            </a:r>
            <a:endParaRPr lang="en-US" sz="20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8046" y="429696"/>
            <a:ext cx="2121093" cy="620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ts val="17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Ball-and-Stick</a:t>
            </a:r>
          </a:p>
          <a:p>
            <a:pPr algn="ctr" eaLnBrk="0" hangingPunct="0">
              <a:lnSpc>
                <a:spcPts val="17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Model</a:t>
            </a:r>
            <a:endParaRPr lang="en-US" sz="20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8842" y="416996"/>
            <a:ext cx="3112058" cy="91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7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Hybrid-Orbital Model</a:t>
            </a:r>
          </a:p>
          <a:p>
            <a:pPr algn="ctr" eaLnBrk="0" hangingPunct="0">
              <a:lnSpc>
                <a:spcPts val="17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(with ball-and-stick</a:t>
            </a:r>
          </a:p>
          <a:p>
            <a:pPr algn="ctr" eaLnBrk="0" hangingPunct="0">
              <a:lnSpc>
                <a:spcPts val="17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model superimposed)</a:t>
            </a:r>
            <a:endParaRPr lang="en-US" sz="20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1528" y="1648412"/>
            <a:ext cx="1534319" cy="915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700"/>
              </a:lnSpc>
              <a:spcAft>
                <a:spcPts val="60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Unbonded</a:t>
            </a:r>
            <a:endParaRPr lang="en-US" sz="20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eaLnBrk="0" hangingPunct="0">
              <a:lnSpc>
                <a:spcPts val="17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electron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eaLnBrk="0" hangingPunct="0">
              <a:lnSpc>
                <a:spcPts val="17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pair</a:t>
            </a:r>
            <a:endParaRPr lang="en-US" sz="20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6577342" y="1794116"/>
            <a:ext cx="4666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835699" y="3932829"/>
            <a:ext cx="364778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8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9514" y="5269330"/>
            <a:ext cx="364778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8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9227" y="4914881"/>
            <a:ext cx="364778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8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3375" y="4907257"/>
            <a:ext cx="364778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8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4258" y="4630292"/>
            <a:ext cx="349111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endParaRPr lang="en-US" sz="18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9347" y="3935097"/>
            <a:ext cx="364778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8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59347" y="5263972"/>
            <a:ext cx="364778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8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88760" y="4927225"/>
            <a:ext cx="364778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8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3208" y="4920967"/>
            <a:ext cx="364778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8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4094" y="4636375"/>
            <a:ext cx="349111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endParaRPr lang="en-US" sz="18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57734" y="2496223"/>
            <a:ext cx="364778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8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77975" y="2496222"/>
            <a:ext cx="364778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8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07691" y="2064693"/>
            <a:ext cx="374697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18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58360" y="2622565"/>
            <a:ext cx="364778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8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78299" y="2609865"/>
            <a:ext cx="364778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endParaRPr lang="en-US" sz="18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53517" y="2258495"/>
            <a:ext cx="374697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18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30376" y="2689313"/>
            <a:ext cx="943122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104.5</a:t>
            </a:r>
            <a:r>
              <a:rPr lang="en-US" sz="1800" b="1" dirty="0" smtClean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°</a:t>
            </a:r>
            <a:endParaRPr lang="en-US" sz="18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785957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Molecular shape is crucial in biology because it determines how biological molecules specifically recognize and respond to one another </a:t>
            </a:r>
          </a:p>
          <a:p>
            <a:r>
              <a:rPr lang="en-US" smtClean="0"/>
              <a:t>Opiates, such as morphine, and naturally produced endorphins have similar effects because their shapes are similar and they bind the same receptors in the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90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16MolecularMimic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128524"/>
            <a:ext cx="564489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87937" y="509788"/>
            <a:ext cx="2316318" cy="31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700"/>
              </a:lnSpc>
              <a:spcAft>
                <a:spcPts val="600"/>
              </a:spcAft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Natural endorphin</a:t>
            </a:r>
            <a:endParaRPr lang="en-US" sz="17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657" y="3461803"/>
            <a:ext cx="4993969" cy="317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700"/>
              </a:lnSpc>
              <a:spcAft>
                <a:spcPts val="600"/>
              </a:spcAft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 Structures of endorphin and morphine</a:t>
            </a:r>
            <a:endParaRPr lang="en-US" sz="17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9116" y="1196303"/>
            <a:ext cx="1281163" cy="317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700"/>
              </a:lnSpc>
              <a:spcAft>
                <a:spcPts val="600"/>
              </a:spcAft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Morphine</a:t>
            </a:r>
            <a:endParaRPr lang="en-US" sz="17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3785" y="109320"/>
            <a:ext cx="606110" cy="317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700"/>
              </a:lnSpc>
              <a:spcAft>
                <a:spcPts val="600"/>
              </a:spcAft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Key</a:t>
            </a:r>
            <a:endParaRPr lang="en-US" sz="17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2797" y="378205"/>
            <a:ext cx="1012290" cy="317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700"/>
              </a:lnSpc>
              <a:spcAft>
                <a:spcPts val="600"/>
              </a:spcAft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Carbon</a:t>
            </a:r>
            <a:endParaRPr lang="en-US" sz="17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2797" y="628352"/>
            <a:ext cx="1321216" cy="317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700"/>
              </a:lnSpc>
              <a:spcAft>
                <a:spcPts val="600"/>
              </a:spcAft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Hydrogen</a:t>
            </a:r>
            <a:endParaRPr lang="en-US" sz="17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6063" y="885795"/>
            <a:ext cx="1321216" cy="317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700"/>
              </a:lnSpc>
              <a:spcAft>
                <a:spcPts val="600"/>
              </a:spcAft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Oxygen</a:t>
            </a:r>
            <a:endParaRPr lang="en-US" sz="17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6063" y="626047"/>
            <a:ext cx="1321216" cy="317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700"/>
              </a:lnSpc>
              <a:spcAft>
                <a:spcPts val="600"/>
              </a:spcAft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Sulfur</a:t>
            </a:r>
            <a:endParaRPr lang="en-US" sz="17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6063" y="373690"/>
            <a:ext cx="1321216" cy="317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700"/>
              </a:lnSpc>
              <a:spcAft>
                <a:spcPts val="600"/>
              </a:spcAft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Nitrogen</a:t>
            </a:r>
            <a:endParaRPr lang="en-US" sz="17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9479" y="4314226"/>
            <a:ext cx="1281163" cy="317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700"/>
              </a:lnSpc>
              <a:spcAft>
                <a:spcPts val="600"/>
              </a:spcAft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Morphine</a:t>
            </a:r>
            <a:endParaRPr lang="en-US" sz="17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9372" y="3965248"/>
            <a:ext cx="1487118" cy="535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700"/>
              </a:lnSpc>
              <a:spcAft>
                <a:spcPts val="0"/>
              </a:spcAft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Natural </a:t>
            </a:r>
          </a:p>
          <a:p>
            <a:pPr eaLnBrk="0" hangingPunct="0">
              <a:lnSpc>
                <a:spcPts val="1700"/>
              </a:lnSpc>
              <a:spcAft>
                <a:spcPts val="0"/>
              </a:spcAft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endorphin</a:t>
            </a:r>
            <a:endParaRPr lang="en-US" sz="17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1470" y="5567116"/>
            <a:ext cx="1487118" cy="535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700"/>
              </a:lnSpc>
              <a:spcAft>
                <a:spcPts val="0"/>
              </a:spcAft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Endorphin</a:t>
            </a:r>
          </a:p>
          <a:p>
            <a:pPr eaLnBrk="0" hangingPunct="0">
              <a:lnSpc>
                <a:spcPts val="1700"/>
              </a:lnSpc>
              <a:spcAft>
                <a:spcPts val="0"/>
              </a:spcAft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receptors</a:t>
            </a:r>
            <a:endParaRPr lang="en-US" sz="17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25462" y="5841723"/>
            <a:ext cx="1281163" cy="317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700"/>
              </a:lnSpc>
              <a:spcAft>
                <a:spcPts val="600"/>
              </a:spcAft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Brain cell</a:t>
            </a:r>
            <a:endParaRPr lang="en-US" sz="17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9851" y="6257417"/>
            <a:ext cx="4164293" cy="317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700"/>
              </a:lnSpc>
              <a:spcAft>
                <a:spcPts val="600"/>
              </a:spcAft>
            </a:pPr>
            <a:r>
              <a:rPr lang="en-US" sz="17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 Binding to endorphin receptors</a:t>
            </a:r>
            <a:endParaRPr lang="en-US" sz="17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3157805" y="5411651"/>
            <a:ext cx="457653" cy="2173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4736707" y="5323936"/>
            <a:ext cx="404260" cy="2822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8497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Elements and Compounds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Matter is made up of elements </a:t>
            </a:r>
          </a:p>
          <a:p>
            <a:r>
              <a:rPr lang="en-US" dirty="0" smtClean="0"/>
              <a:t>An </a:t>
            </a:r>
            <a:r>
              <a:rPr lang="en-US" b="1" dirty="0" smtClean="0"/>
              <a:t>element</a:t>
            </a:r>
            <a:r>
              <a:rPr lang="en-US" dirty="0" smtClean="0"/>
              <a:t> is a substance that cannot be broken down to other substances by chemical reactions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compound</a:t>
            </a:r>
            <a:r>
              <a:rPr lang="en-US" dirty="0" smtClean="0"/>
              <a:t> is a substance consisting of two or more elements in a fixed ratio</a:t>
            </a:r>
          </a:p>
          <a:p>
            <a:r>
              <a:rPr lang="en-US" dirty="0" smtClean="0"/>
              <a:t>A compound has characteristics different from those of its elements</a:t>
            </a:r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3363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2.4: Chemical reactions make and break chemical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Chemical reactions</a:t>
            </a:r>
            <a:r>
              <a:rPr lang="en-US" dirty="0" smtClean="0"/>
              <a:t> are the making and breaking of chemical bonds</a:t>
            </a:r>
          </a:p>
          <a:p>
            <a:r>
              <a:rPr lang="en-US" dirty="0" smtClean="0"/>
              <a:t>The starting molecules of a chemical reaction are called </a:t>
            </a:r>
            <a:r>
              <a:rPr lang="en-US" b="1" dirty="0" smtClean="0"/>
              <a:t>reactants</a:t>
            </a:r>
          </a:p>
          <a:p>
            <a:r>
              <a:rPr lang="en-US" dirty="0" smtClean="0"/>
              <a:t>The final molecules of a chemical reaction are called </a:t>
            </a:r>
            <a:r>
              <a:rPr lang="en-US" b="1" dirty="0" smtClean="0"/>
              <a:t>products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92104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UN03FormationWater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780032"/>
            <a:ext cx="8546592" cy="3145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2.UN03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4844" y="4630304"/>
            <a:ext cx="1651972" cy="34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Reactants</a:t>
            </a:r>
            <a:endParaRPr lang="en-US" sz="23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0179" y="4630304"/>
            <a:ext cx="1651972" cy="34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Reaction</a:t>
            </a:r>
            <a:endParaRPr lang="en-US" sz="23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2660" y="4630304"/>
            <a:ext cx="1555044" cy="34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Products</a:t>
            </a:r>
            <a:endParaRPr lang="en-US" sz="2300" b="1" baseline="30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624" y="3952968"/>
            <a:ext cx="887118" cy="34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H</a:t>
            </a:r>
            <a:r>
              <a:rPr lang="en-US" sz="23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2300" b="1" baseline="-25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9283" y="3952968"/>
            <a:ext cx="603015" cy="34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sz="23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2300" b="1" baseline="-25000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7284" y="3952968"/>
            <a:ext cx="1192859" cy="331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H</a:t>
            </a:r>
            <a:r>
              <a:rPr lang="en-US" sz="23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23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2300" b="1" dirty="0">
              <a:solidFill>
                <a:srgbClr val="000000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822528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Photosynthesis is an important chemical reaction </a:t>
            </a:r>
          </a:p>
          <a:p>
            <a:r>
              <a:rPr lang="en-US" dirty="0" smtClean="0"/>
              <a:t>Sunlight powers the conversion of carbon dioxide and water to glucose and oxygen</a:t>
            </a:r>
          </a:p>
          <a:p>
            <a:pPr marL="457200" lvl="1" indent="0" algn="ctr">
              <a:buNone/>
            </a:pPr>
            <a:r>
              <a:rPr lang="en-US" dirty="0" smtClean="0"/>
              <a:t>6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+</a:t>
            </a:r>
            <a:r>
              <a:rPr lang="en-US" dirty="0" smtClean="0"/>
              <a:t> 6 H</a:t>
            </a:r>
            <a:r>
              <a:rPr lang="en-US" baseline="-25000" dirty="0"/>
              <a:t>2</a:t>
            </a:r>
            <a:r>
              <a:rPr lang="en-US" dirty="0" smtClean="0"/>
              <a:t>O →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</a:t>
            </a:r>
            <a:r>
              <a:rPr lang="en-US" dirty="0">
                <a:latin typeface="Symbol" panose="05050102010706020507" pitchFamily="18" charset="2"/>
              </a:rPr>
              <a:t>+</a:t>
            </a:r>
            <a:r>
              <a:rPr lang="en-US" dirty="0" smtClean="0"/>
              <a:t> 6 O</a:t>
            </a:r>
            <a:r>
              <a:rPr lang="en-US" baseline="-25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169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chemical reactions are reversible: products of the forward reaction become reactants for the reverse reaction</a:t>
            </a:r>
          </a:p>
          <a:p>
            <a:r>
              <a:rPr lang="en-US" b="1" dirty="0" smtClean="0"/>
              <a:t>Chemical equilibrium</a:t>
            </a:r>
            <a:r>
              <a:rPr lang="en-US" dirty="0" smtClean="0"/>
              <a:t> is reached when the forward and reverse reactions occur at the same rate </a:t>
            </a:r>
          </a:p>
          <a:p>
            <a:r>
              <a:rPr lang="en-US" dirty="0" smtClean="0"/>
              <a:t>At equilibrium the relative concentrations of reactants and products do not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0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Elements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20–25% of the 92 elements are essential to life </a:t>
            </a:r>
            <a:r>
              <a:rPr lang="en-US" b="1" dirty="0" smtClean="0"/>
              <a:t>(essential elements)</a:t>
            </a:r>
          </a:p>
          <a:p>
            <a:r>
              <a:rPr lang="en-US" dirty="0" smtClean="0"/>
              <a:t>Carbon, hydrogen, oxygen, and nitrogen make up 96% of living matter</a:t>
            </a:r>
          </a:p>
          <a:p>
            <a:r>
              <a:rPr lang="en-US" dirty="0" smtClean="0"/>
              <a:t>Most of the remaining 4% consists of calcium, phosphorus, potassium, and sulfur</a:t>
            </a:r>
          </a:p>
          <a:p>
            <a:r>
              <a:rPr lang="en-US" b="1" dirty="0" smtClean="0"/>
              <a:t>Trace elements</a:t>
            </a:r>
            <a:r>
              <a:rPr lang="en-US" dirty="0" smtClean="0"/>
              <a:t> are those required by an organism in only minute quantities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2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_T01ElementsInBody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98374"/>
            <a:ext cx="665073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2.2: An element</a:t>
            </a:r>
            <a:r>
              <a:rPr lang="ja-JP" altLang="en-US" smtClean="0"/>
              <a:t>’</a:t>
            </a:r>
            <a:r>
              <a:rPr lang="en-US" altLang="ja-JP" smtClean="0"/>
              <a:t>s properties depend on the structure of its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element consists of unique atoms</a:t>
            </a:r>
          </a:p>
          <a:p>
            <a:r>
              <a:rPr lang="en-US" dirty="0" smtClean="0"/>
              <a:t>An </a:t>
            </a:r>
            <a:r>
              <a:rPr lang="en-US" b="1" dirty="0" smtClean="0"/>
              <a:t>atom</a:t>
            </a:r>
            <a:r>
              <a:rPr lang="en-US" dirty="0" smtClean="0"/>
              <a:t> is the smallest unit of matter that still retains the properties of an 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7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Subatomic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Atoms are composed of subatomic particles</a:t>
            </a:r>
          </a:p>
          <a:p>
            <a:r>
              <a:rPr lang="en-US" dirty="0" smtClean="0"/>
              <a:t>Relevant subatomic particles include</a:t>
            </a:r>
          </a:p>
          <a:p>
            <a:pPr lvl="1"/>
            <a:r>
              <a:rPr lang="en-US" b="1" dirty="0" smtClean="0"/>
              <a:t>Neutrons</a:t>
            </a:r>
            <a:r>
              <a:rPr lang="en-US" dirty="0" smtClean="0"/>
              <a:t> (no electrical charge)</a:t>
            </a:r>
          </a:p>
          <a:p>
            <a:pPr lvl="1"/>
            <a:r>
              <a:rPr lang="en-US" b="1" dirty="0" smtClean="0"/>
              <a:t>Protons</a:t>
            </a:r>
            <a:r>
              <a:rPr lang="en-US" dirty="0" smtClean="0"/>
              <a:t> (positive charge)</a:t>
            </a:r>
          </a:p>
          <a:p>
            <a:pPr lvl="1"/>
            <a:r>
              <a:rPr lang="en-US" b="1" dirty="0" smtClean="0"/>
              <a:t>Electrons</a:t>
            </a:r>
            <a:r>
              <a:rPr lang="en-US" dirty="0" smtClean="0"/>
              <a:t> (negative charge)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0281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ampbell_10e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Campbell_10e_Lecture_Template" id="{B7CA0FD3-0B5A-470C-99F9-94A1C46060BB}" vid="{188D9A04-B586-4946-AF2D-BBC11ACBD6BB}"/>
    </a:ext>
  </a:extLst>
</a:theme>
</file>

<file path=ppt/theme/theme10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3446</TotalTime>
  <Words>2010</Words>
  <Application>Microsoft Macintosh PowerPoint</Application>
  <PresentationFormat>On-screen Show (4:3)</PresentationFormat>
  <Paragraphs>430</Paragraphs>
  <Slides>53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53</vt:i4>
      </vt:variant>
    </vt:vector>
  </HeadingPairs>
  <TitlesOfParts>
    <vt:vector size="73" baseType="lpstr">
      <vt:lpstr>Campbell_10e_Lecture_Template</vt:lpstr>
      <vt:lpstr>Blank</vt:lpstr>
      <vt:lpstr>7_Blank</vt:lpstr>
      <vt:lpstr>12_Blank</vt:lpstr>
      <vt:lpstr>13_Blank</vt:lpstr>
      <vt:lpstr>14_Blank</vt:lpstr>
      <vt:lpstr>15_Blank</vt:lpstr>
      <vt:lpstr>16_Blank</vt:lpstr>
      <vt:lpstr>26_Blank</vt:lpstr>
      <vt:lpstr>27_Blank</vt:lpstr>
      <vt:lpstr>32_Blank</vt:lpstr>
      <vt:lpstr>34_Blank</vt:lpstr>
      <vt:lpstr>35_Blank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PowerPoint Presentation</vt:lpstr>
      <vt:lpstr>A Chemical Connection to Biology</vt:lpstr>
      <vt:lpstr>Figure 2.1</vt:lpstr>
      <vt:lpstr>Concept 2.1: Matter consists of chemical elements in pure form and in combinations called compounds</vt:lpstr>
      <vt:lpstr>Elements and Compounds</vt:lpstr>
      <vt:lpstr>The Elements of Life</vt:lpstr>
      <vt:lpstr>Table 2.1</vt:lpstr>
      <vt:lpstr>Concept 2.2: An element’s properties depend on the structure of its atoms</vt:lpstr>
      <vt:lpstr>Subatomic Particles</vt:lpstr>
      <vt:lpstr> </vt:lpstr>
      <vt:lpstr>Figure 2.4</vt:lpstr>
      <vt:lpstr>Atomic Number and Atomic Mass</vt:lpstr>
      <vt:lpstr>Isotopes</vt:lpstr>
      <vt:lpstr>Radioactive Tracers</vt:lpstr>
      <vt:lpstr>Figure 2.5</vt:lpstr>
      <vt:lpstr>Radiometric Dating</vt:lpstr>
      <vt:lpstr>The Energy Levels of Electrons</vt:lpstr>
      <vt:lpstr>Figure 2.6</vt:lpstr>
      <vt:lpstr>Electron Distribution and Chemical Properties</vt:lpstr>
      <vt:lpstr>Figure 2.7</vt:lpstr>
      <vt:lpstr>Figure 2.7a</vt:lpstr>
      <vt:lpstr> </vt:lpstr>
      <vt:lpstr>Concept 2.3: The formation and function of molecules depend on chemical bonding between atoms</vt:lpstr>
      <vt:lpstr>Covalent Bonds</vt:lpstr>
      <vt:lpstr>Figure 2.9-3</vt:lpstr>
      <vt:lpstr> </vt:lpstr>
      <vt:lpstr> </vt:lpstr>
      <vt:lpstr>Figure 2.10</vt:lpstr>
      <vt:lpstr> </vt:lpstr>
      <vt:lpstr> </vt:lpstr>
      <vt:lpstr> </vt:lpstr>
      <vt:lpstr>Figure 2.11</vt:lpstr>
      <vt:lpstr>Ionic Bonds</vt:lpstr>
      <vt:lpstr>Figure 2.12-2</vt:lpstr>
      <vt:lpstr> </vt:lpstr>
      <vt:lpstr> </vt:lpstr>
      <vt:lpstr>Figure 2.13</vt:lpstr>
      <vt:lpstr>Weak Chemical Bonds</vt:lpstr>
      <vt:lpstr>Hydrogen Bonds</vt:lpstr>
      <vt:lpstr>Figure 2.14</vt:lpstr>
      <vt:lpstr>Van der Waals Interactions</vt:lpstr>
      <vt:lpstr> </vt:lpstr>
      <vt:lpstr>Figure 2.UN02</vt:lpstr>
      <vt:lpstr>Molecular Shape and Function</vt:lpstr>
      <vt:lpstr>Figure 2.15</vt:lpstr>
      <vt:lpstr>Figure 2.15a</vt:lpstr>
      <vt:lpstr>Figure 2.15b</vt:lpstr>
      <vt:lpstr> </vt:lpstr>
      <vt:lpstr>Figure 2.16</vt:lpstr>
      <vt:lpstr>Concept 2.4: Chemical reactions make and break chemical bonds</vt:lpstr>
      <vt:lpstr>Figure 2.UN03</vt:lpstr>
      <vt:lpstr> </vt:lpstr>
      <vt:lpstr> 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USD 418</cp:lastModifiedBy>
  <cp:revision>410</cp:revision>
  <cp:lastPrinted>2005-03-24T12:52:04Z</cp:lastPrinted>
  <dcterms:created xsi:type="dcterms:W3CDTF">2010-10-31T21:38:30Z</dcterms:created>
  <dcterms:modified xsi:type="dcterms:W3CDTF">2015-08-23T17:35:26Z</dcterms:modified>
</cp:coreProperties>
</file>