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theme/theme14.xml" ContentType="application/vnd.openxmlformats-officedocument.theme+xml"/>
  <Override PartName="/ppt/slideLayouts/slideLayout26.xml" ContentType="application/vnd.openxmlformats-officedocument.presentationml.slideLayout+xml"/>
  <Override PartName="/ppt/theme/theme15.xml" ContentType="application/vnd.openxmlformats-officedocument.theme+xml"/>
  <Override PartName="/ppt/slideLayouts/slideLayout27.xml" ContentType="application/vnd.openxmlformats-officedocument.presentationml.slideLayout+xml"/>
  <Override PartName="/ppt/theme/theme16.xml" ContentType="application/vnd.openxmlformats-officedocument.theme+xml"/>
  <Override PartName="/ppt/slideLayouts/slideLayout28.xml" ContentType="application/vnd.openxmlformats-officedocument.presentationml.slideLayout+xml"/>
  <Override PartName="/ppt/theme/theme17.xml" ContentType="application/vnd.openxmlformats-officedocument.theme+xml"/>
  <Override PartName="/ppt/slideLayouts/slideLayout29.xml" ContentType="application/vnd.openxmlformats-officedocument.presentationml.slideLayout+xml"/>
  <Override PartName="/ppt/theme/theme18.xml" ContentType="application/vnd.openxmlformats-officedocument.theme+xml"/>
  <Override PartName="/ppt/slideLayouts/slideLayout30.xml" ContentType="application/vnd.openxmlformats-officedocument.presentationml.slideLayout+xml"/>
  <Override PartName="/ppt/theme/theme19.xml" ContentType="application/vnd.openxmlformats-officedocument.theme+xml"/>
  <Override PartName="/ppt/slideLayouts/slideLayout31.xml" ContentType="application/vnd.openxmlformats-officedocument.presentationml.slideLayout+xml"/>
  <Override PartName="/ppt/theme/theme20.xml" ContentType="application/vnd.openxmlformats-officedocument.theme+xml"/>
  <Override PartName="/ppt/slideLayouts/slideLayout32.xml" ContentType="application/vnd.openxmlformats-officedocument.presentationml.slideLayout+xml"/>
  <Override PartName="/ppt/theme/theme21.xml" ContentType="application/vnd.openxmlformats-officedocument.theme+xml"/>
  <Override PartName="/ppt/slideLayouts/slideLayout33.xml" ContentType="application/vnd.openxmlformats-officedocument.presentationml.slideLayout+xml"/>
  <Override PartName="/ppt/theme/theme22.xml" ContentType="application/vnd.openxmlformats-officedocument.theme+xml"/>
  <Override PartName="/ppt/slideLayouts/slideLayout34.xml" ContentType="application/vnd.openxmlformats-officedocument.presentationml.slideLayout+xml"/>
  <Override PartName="/ppt/theme/theme23.xml" ContentType="application/vnd.openxmlformats-officedocument.theme+xml"/>
  <Override PartName="/ppt/slideLayouts/slideLayout35.xml" ContentType="application/vnd.openxmlformats-officedocument.presentationml.slideLayout+xml"/>
  <Override PartName="/ppt/theme/theme24.xml" ContentType="application/vnd.openxmlformats-officedocument.theme+xml"/>
  <Override PartName="/ppt/slideLayouts/slideLayout36.xml" ContentType="application/vnd.openxmlformats-officedocument.presentationml.slideLayout+xml"/>
  <Override PartName="/ppt/theme/theme25.xml" ContentType="application/vnd.openxmlformats-officedocument.theme+xml"/>
  <Override PartName="/ppt/slideLayouts/slideLayout37.xml" ContentType="application/vnd.openxmlformats-officedocument.presentationml.slideLayout+xml"/>
  <Override PartName="/ppt/theme/theme26.xml" ContentType="application/vnd.openxmlformats-officedocument.theme+xml"/>
  <Override PartName="/ppt/slideLayouts/slideLayout38.xml" ContentType="application/vnd.openxmlformats-officedocument.presentationml.slideLayout+xml"/>
  <Override PartName="/ppt/theme/theme27.xml" ContentType="application/vnd.openxmlformats-officedocument.theme+xml"/>
  <Override PartName="/ppt/slideLayouts/slideLayout39.xml" ContentType="application/vnd.openxmlformats-officedocument.presentationml.slideLayout+xml"/>
  <Override PartName="/ppt/theme/theme28.xml" ContentType="application/vnd.openxmlformats-officedocument.theme+xml"/>
  <Override PartName="/ppt/slideLayouts/slideLayout40.xml" ContentType="application/vnd.openxmlformats-officedocument.presentationml.slideLayout+xml"/>
  <Override PartName="/ppt/theme/theme29.xml" ContentType="application/vnd.openxmlformats-officedocument.theme+xml"/>
  <Override PartName="/ppt/slideLayouts/slideLayout41.xml" ContentType="application/vnd.openxmlformats-officedocument.presentationml.slideLayout+xml"/>
  <Override PartName="/ppt/theme/theme30.xml" ContentType="application/vnd.openxmlformats-officedocument.theme+xml"/>
  <Override PartName="/ppt/slideLayouts/slideLayout42.xml" ContentType="application/vnd.openxmlformats-officedocument.presentationml.slideLayout+xml"/>
  <Override PartName="/ppt/theme/theme31.xml" ContentType="application/vnd.openxmlformats-officedocument.theme+xml"/>
  <Override PartName="/ppt/slideLayouts/slideLayout43.xml" ContentType="application/vnd.openxmlformats-officedocument.presentationml.slideLayout+xml"/>
  <Override PartName="/ppt/theme/theme32.xml" ContentType="application/vnd.openxmlformats-officedocument.theme+xml"/>
  <Override PartName="/ppt/slideLayouts/slideLayout44.xml" ContentType="application/vnd.openxmlformats-officedocument.presentationml.slideLayout+xml"/>
  <Override PartName="/ppt/theme/theme33.xml" ContentType="application/vnd.openxmlformats-officedocument.theme+xml"/>
  <Override PartName="/ppt/slideLayouts/slideLayout45.xml" ContentType="application/vnd.openxmlformats-officedocument.presentationml.slideLayout+xml"/>
  <Override PartName="/ppt/theme/theme34.xml" ContentType="application/vnd.openxmlformats-officedocument.theme+xml"/>
  <Override PartName="/ppt/slideLayouts/slideLayout46.xml" ContentType="application/vnd.openxmlformats-officedocument.presentationml.slideLayout+xml"/>
  <Override PartName="/ppt/theme/theme35.xml" ContentType="application/vnd.openxmlformats-officedocument.theme+xml"/>
  <Override PartName="/ppt/slideLayouts/slideLayout47.xml" ContentType="application/vnd.openxmlformats-officedocument.presentationml.slideLayout+xml"/>
  <Override PartName="/ppt/theme/theme36.xml" ContentType="application/vnd.openxmlformats-officedocument.theme+xml"/>
  <Override PartName="/ppt/slideLayouts/slideLayout48.xml" ContentType="application/vnd.openxmlformats-officedocument.presentationml.slideLayout+xml"/>
  <Override PartName="/ppt/theme/theme37.xml" ContentType="application/vnd.openxmlformats-officedocument.theme+xml"/>
  <Override PartName="/ppt/slideLayouts/slideLayout49.xml" ContentType="application/vnd.openxmlformats-officedocument.presentationml.slideLayout+xml"/>
  <Override PartName="/ppt/theme/theme38.xml" ContentType="application/vnd.openxmlformats-officedocument.theme+xml"/>
  <Override PartName="/ppt/slideLayouts/slideLayout50.xml" ContentType="application/vnd.openxmlformats-officedocument.presentationml.slideLayout+xml"/>
  <Override PartName="/ppt/theme/theme39.xml" ContentType="application/vnd.openxmlformats-officedocument.theme+xml"/>
  <Override PartName="/ppt/slideLayouts/slideLayout51.xml" ContentType="application/vnd.openxmlformats-officedocument.presentationml.slideLayout+xml"/>
  <Override PartName="/ppt/theme/theme40.xml" ContentType="application/vnd.openxmlformats-officedocument.theme+xml"/>
  <Override PartName="/ppt/slideLayouts/slideLayout52.xml" ContentType="application/vnd.openxmlformats-officedocument.presentationml.slideLayout+xml"/>
  <Override PartName="/ppt/theme/theme41.xml" ContentType="application/vnd.openxmlformats-officedocument.theme+xml"/>
  <Override PartName="/ppt/slideLayouts/slideLayout53.xml" ContentType="application/vnd.openxmlformats-officedocument.presentationml.slideLayout+xml"/>
  <Override PartName="/ppt/theme/theme42.xml" ContentType="application/vnd.openxmlformats-officedocument.theme+xml"/>
  <Override PartName="/ppt/slideLayouts/slideLayout54.xml" ContentType="application/vnd.openxmlformats-officedocument.presentationml.slideLayout+xml"/>
  <Override PartName="/ppt/theme/theme43.xml" ContentType="application/vnd.openxmlformats-officedocument.theme+xml"/>
  <Override PartName="/ppt/slideLayouts/slideLayout55.xml" ContentType="application/vnd.openxmlformats-officedocument.presentationml.slideLayout+xml"/>
  <Override PartName="/ppt/theme/theme44.xml" ContentType="application/vnd.openxmlformats-officedocument.theme+xml"/>
  <Override PartName="/ppt/slideLayouts/slideLayout56.xml" ContentType="application/vnd.openxmlformats-officedocument.presentationml.slideLayout+xml"/>
  <Override PartName="/ppt/theme/theme45.xml" ContentType="application/vnd.openxmlformats-officedocument.theme+xml"/>
  <Override PartName="/ppt/slideLayouts/slideLayout57.xml" ContentType="application/vnd.openxmlformats-officedocument.presentationml.slideLayout+xml"/>
  <Override PartName="/ppt/theme/theme46.xml" ContentType="application/vnd.openxmlformats-officedocument.theme+xml"/>
  <Override PartName="/ppt/slideLayouts/slideLayout58.xml" ContentType="application/vnd.openxmlformats-officedocument.presentationml.slideLayout+xml"/>
  <Override PartName="/ppt/theme/theme47.xml" ContentType="application/vnd.openxmlformats-officedocument.theme+xml"/>
  <Override PartName="/ppt/slideLayouts/slideLayout59.xml" ContentType="application/vnd.openxmlformats-officedocument.presentationml.slideLayout+xml"/>
  <Override PartName="/ppt/theme/theme48.xml" ContentType="application/vnd.openxmlformats-officedocument.theme+xml"/>
  <Override PartName="/ppt/slideLayouts/slideLayout60.xml" ContentType="application/vnd.openxmlformats-officedocument.presentationml.slideLayout+xml"/>
  <Override PartName="/ppt/theme/theme49.xml" ContentType="application/vnd.openxmlformats-officedocument.theme+xml"/>
  <Override PartName="/ppt/slideLayouts/slideLayout61.xml" ContentType="application/vnd.openxmlformats-officedocument.presentationml.slideLayout+xml"/>
  <Override PartName="/ppt/theme/theme50.xml" ContentType="application/vnd.openxmlformats-officedocument.theme+xml"/>
  <Override PartName="/ppt/slideLayouts/slideLayout62.xml" ContentType="application/vnd.openxmlformats-officedocument.presentationml.slideLayout+xml"/>
  <Override PartName="/ppt/theme/theme51.xml" ContentType="application/vnd.openxmlformats-officedocument.theme+xml"/>
  <Override PartName="/ppt/slideLayouts/slideLayout63.xml" ContentType="application/vnd.openxmlformats-officedocument.presentationml.slideLayout+xml"/>
  <Override PartName="/ppt/theme/theme52.xml" ContentType="application/vnd.openxmlformats-officedocument.theme+xml"/>
  <Override PartName="/ppt/slideLayouts/slideLayout64.xml" ContentType="application/vnd.openxmlformats-officedocument.presentationml.slideLayout+xml"/>
  <Override PartName="/ppt/theme/theme53.xml" ContentType="application/vnd.openxmlformats-officedocument.theme+xml"/>
  <Override PartName="/ppt/theme/theme5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4" r:id="rId1"/>
    <p:sldMasterId id="2147483757" r:id="rId2"/>
    <p:sldMasterId id="2147483759" r:id="rId3"/>
    <p:sldMasterId id="2147483761" r:id="rId4"/>
    <p:sldMasterId id="2147483763" r:id="rId5"/>
    <p:sldMasterId id="2147483765" r:id="rId6"/>
    <p:sldMasterId id="2147483767" r:id="rId7"/>
    <p:sldMasterId id="2147483773" r:id="rId8"/>
    <p:sldMasterId id="2147483779" r:id="rId9"/>
    <p:sldMasterId id="2147483781" r:id="rId10"/>
    <p:sldMasterId id="2147483785" r:id="rId11"/>
    <p:sldMasterId id="2147483787" r:id="rId12"/>
    <p:sldMasterId id="2147483789" r:id="rId13"/>
    <p:sldMasterId id="2147483791" r:id="rId14"/>
    <p:sldMasterId id="2147483793" r:id="rId15"/>
    <p:sldMasterId id="2147483795" r:id="rId16"/>
    <p:sldMasterId id="2147483803" r:id="rId17"/>
    <p:sldMasterId id="2147483805" r:id="rId18"/>
    <p:sldMasterId id="2147483807" r:id="rId19"/>
    <p:sldMasterId id="2147483809" r:id="rId20"/>
    <p:sldMasterId id="2147483811" r:id="rId21"/>
    <p:sldMasterId id="2147483817" r:id="rId22"/>
    <p:sldMasterId id="2147483819" r:id="rId23"/>
    <p:sldMasterId id="2147483823" r:id="rId24"/>
    <p:sldMasterId id="2147483829" r:id="rId25"/>
    <p:sldMasterId id="2147483839" r:id="rId26"/>
    <p:sldMasterId id="2147483841" r:id="rId27"/>
    <p:sldMasterId id="2147483843" r:id="rId28"/>
    <p:sldMasterId id="2147483845" r:id="rId29"/>
    <p:sldMasterId id="2147483847" r:id="rId30"/>
    <p:sldMasterId id="2147483849" r:id="rId31"/>
    <p:sldMasterId id="2147483851" r:id="rId32"/>
    <p:sldMasterId id="2147483853" r:id="rId33"/>
    <p:sldMasterId id="2147483855" r:id="rId34"/>
    <p:sldMasterId id="2147483861" r:id="rId35"/>
    <p:sldMasterId id="2147483869" r:id="rId36"/>
    <p:sldMasterId id="2147483871" r:id="rId37"/>
    <p:sldMasterId id="2147483873" r:id="rId38"/>
    <p:sldMasterId id="2147483877" r:id="rId39"/>
    <p:sldMasterId id="2147483885" r:id="rId40"/>
    <p:sldMasterId id="2147483897" r:id="rId41"/>
    <p:sldMasterId id="2147483899" r:id="rId42"/>
    <p:sldMasterId id="2147483901" r:id="rId43"/>
    <p:sldMasterId id="2147483903" r:id="rId44"/>
    <p:sldMasterId id="2147483905" r:id="rId45"/>
    <p:sldMasterId id="2147483907" r:id="rId46"/>
    <p:sldMasterId id="2147483909" r:id="rId47"/>
    <p:sldMasterId id="2147483911" r:id="rId48"/>
    <p:sldMasterId id="2147483913" r:id="rId49"/>
    <p:sldMasterId id="2147483915" r:id="rId50"/>
    <p:sldMasterId id="2147483917" r:id="rId51"/>
    <p:sldMasterId id="2147483919" r:id="rId52"/>
    <p:sldMasterId id="2147483923" r:id="rId53"/>
  </p:sldMasterIdLst>
  <p:notesMasterIdLst>
    <p:notesMasterId r:id="rId189"/>
  </p:notesMasterIdLst>
  <p:sldIdLst>
    <p:sldId id="498" r:id="rId54"/>
    <p:sldId id="261" r:id="rId55"/>
    <p:sldId id="499" r:id="rId56"/>
    <p:sldId id="263" r:id="rId57"/>
    <p:sldId id="500" r:id="rId58"/>
    <p:sldId id="264" r:id="rId59"/>
    <p:sldId id="266" r:id="rId60"/>
    <p:sldId id="501" r:id="rId61"/>
    <p:sldId id="267" r:id="rId62"/>
    <p:sldId id="268" r:id="rId63"/>
    <p:sldId id="502" r:id="rId64"/>
    <p:sldId id="269" r:id="rId65"/>
    <p:sldId id="460" r:id="rId66"/>
    <p:sldId id="270" r:id="rId67"/>
    <p:sldId id="271" r:id="rId68"/>
    <p:sldId id="272" r:id="rId69"/>
    <p:sldId id="273" r:id="rId70"/>
    <p:sldId id="503" r:id="rId71"/>
    <p:sldId id="275" r:id="rId72"/>
    <p:sldId id="504" r:id="rId73"/>
    <p:sldId id="277" r:id="rId74"/>
    <p:sldId id="507" r:id="rId75"/>
    <p:sldId id="280" r:id="rId76"/>
    <p:sldId id="283" r:id="rId77"/>
    <p:sldId id="284" r:id="rId78"/>
    <p:sldId id="285" r:id="rId79"/>
    <p:sldId id="510" r:id="rId80"/>
    <p:sldId id="287" r:id="rId81"/>
    <p:sldId id="511" r:id="rId82"/>
    <p:sldId id="289" r:id="rId83"/>
    <p:sldId id="513" r:id="rId84"/>
    <p:sldId id="514" r:id="rId85"/>
    <p:sldId id="515" r:id="rId86"/>
    <p:sldId id="516" r:id="rId87"/>
    <p:sldId id="517" r:id="rId88"/>
    <p:sldId id="295" r:id="rId89"/>
    <p:sldId id="296" r:id="rId90"/>
    <p:sldId id="518" r:id="rId91"/>
    <p:sldId id="301" r:id="rId92"/>
    <p:sldId id="304" r:id="rId93"/>
    <p:sldId id="522" r:id="rId94"/>
    <p:sldId id="523" r:id="rId95"/>
    <p:sldId id="524" r:id="rId96"/>
    <p:sldId id="306" r:id="rId97"/>
    <p:sldId id="525" r:id="rId98"/>
    <p:sldId id="308" r:id="rId99"/>
    <p:sldId id="526" r:id="rId100"/>
    <p:sldId id="317" r:id="rId101"/>
    <p:sldId id="318" r:id="rId102"/>
    <p:sldId id="405" r:id="rId103"/>
    <p:sldId id="529" r:id="rId104"/>
    <p:sldId id="320" r:id="rId105"/>
    <p:sldId id="530" r:id="rId106"/>
    <p:sldId id="324" r:id="rId107"/>
    <p:sldId id="325" r:id="rId108"/>
    <p:sldId id="532" r:id="rId109"/>
    <p:sldId id="535" r:id="rId110"/>
    <p:sldId id="332" r:id="rId111"/>
    <p:sldId id="334" r:id="rId112"/>
    <p:sldId id="540" r:id="rId113"/>
    <p:sldId id="337" r:id="rId114"/>
    <p:sldId id="339" r:id="rId115"/>
    <p:sldId id="541" r:id="rId116"/>
    <p:sldId id="340" r:id="rId117"/>
    <p:sldId id="342" r:id="rId118"/>
    <p:sldId id="343" r:id="rId119"/>
    <p:sldId id="542" r:id="rId120"/>
    <p:sldId id="345" r:id="rId121"/>
    <p:sldId id="406" r:id="rId122"/>
    <p:sldId id="407" r:id="rId123"/>
    <p:sldId id="543" r:id="rId124"/>
    <p:sldId id="408" r:id="rId125"/>
    <p:sldId id="544" r:id="rId126"/>
    <p:sldId id="545" r:id="rId127"/>
    <p:sldId id="546" r:id="rId128"/>
    <p:sldId id="409" r:id="rId129"/>
    <p:sldId id="410" r:id="rId130"/>
    <p:sldId id="547" r:id="rId131"/>
    <p:sldId id="411" r:id="rId132"/>
    <p:sldId id="548" r:id="rId133"/>
    <p:sldId id="481" r:id="rId134"/>
    <p:sldId id="412" r:id="rId135"/>
    <p:sldId id="551" r:id="rId136"/>
    <p:sldId id="346" r:id="rId137"/>
    <p:sldId id="347" r:id="rId138"/>
    <p:sldId id="349" r:id="rId139"/>
    <p:sldId id="555" r:id="rId140"/>
    <p:sldId id="556" r:id="rId141"/>
    <p:sldId id="557" r:id="rId142"/>
    <p:sldId id="353" r:id="rId143"/>
    <p:sldId id="559" r:id="rId144"/>
    <p:sldId id="355" r:id="rId145"/>
    <p:sldId id="413" r:id="rId146"/>
    <p:sldId id="563" r:id="rId147"/>
    <p:sldId id="360" r:id="rId148"/>
    <p:sldId id="362" r:id="rId149"/>
    <p:sldId id="569" r:id="rId150"/>
    <p:sldId id="363" r:id="rId151"/>
    <p:sldId id="366" r:id="rId152"/>
    <p:sldId id="368" r:id="rId153"/>
    <p:sldId id="570" r:id="rId154"/>
    <p:sldId id="571" r:id="rId155"/>
    <p:sldId id="572" r:id="rId156"/>
    <p:sldId id="369" r:id="rId157"/>
    <p:sldId id="370" r:id="rId158"/>
    <p:sldId id="371" r:id="rId159"/>
    <p:sldId id="573" r:id="rId160"/>
    <p:sldId id="373" r:id="rId161"/>
    <p:sldId id="574" r:id="rId162"/>
    <p:sldId id="375" r:id="rId163"/>
    <p:sldId id="376" r:id="rId164"/>
    <p:sldId id="575" r:id="rId165"/>
    <p:sldId id="377" r:id="rId166"/>
    <p:sldId id="378" r:id="rId167"/>
    <p:sldId id="379" r:id="rId168"/>
    <p:sldId id="380" r:id="rId169"/>
    <p:sldId id="576" r:id="rId170"/>
    <p:sldId id="381" r:id="rId171"/>
    <p:sldId id="382" r:id="rId172"/>
    <p:sldId id="383" r:id="rId173"/>
    <p:sldId id="577" r:id="rId174"/>
    <p:sldId id="385" r:id="rId175"/>
    <p:sldId id="386" r:id="rId176"/>
    <p:sldId id="578" r:id="rId177"/>
    <p:sldId id="388" r:id="rId178"/>
    <p:sldId id="389" r:id="rId179"/>
    <p:sldId id="579" r:id="rId180"/>
    <p:sldId id="580" r:id="rId181"/>
    <p:sldId id="396" r:id="rId182"/>
    <p:sldId id="397" r:id="rId183"/>
    <p:sldId id="399" r:id="rId184"/>
    <p:sldId id="497" r:id="rId185"/>
    <p:sldId id="398" r:id="rId186"/>
    <p:sldId id="401" r:id="rId187"/>
    <p:sldId id="582" r:id="rId18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5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76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1104">
          <p15:clr>
            <a:srgbClr val="A4A3A4"/>
          </p15:clr>
        </p15:guide>
        <p15:guide id="4" orient="horz" pos="1440">
          <p15:clr>
            <a:srgbClr val="A4A3A4"/>
          </p15:clr>
        </p15:guide>
        <p15:guide id="5" pos="144">
          <p15:clr>
            <a:srgbClr val="A4A3A4"/>
          </p15:clr>
        </p15:guide>
        <p15:guide id="6" pos="384">
          <p15:clr>
            <a:srgbClr val="A4A3A4"/>
          </p15:clr>
        </p15:guide>
        <p15:guide id="7" pos="816">
          <p15:clr>
            <a:srgbClr val="A4A3A4"/>
          </p15:clr>
        </p15:guide>
        <p15:guide id="8" pos="100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144" y="-80"/>
      </p:cViewPr>
      <p:guideLst>
        <p:guide orient="horz" pos="1776"/>
        <p:guide orient="horz" pos="576"/>
        <p:guide orient="horz" pos="1104"/>
        <p:guide orient="horz" pos="1440"/>
        <p:guide pos="144"/>
        <p:guide pos="384"/>
        <p:guide pos="816"/>
        <p:guide pos="100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32" d="100"/>
        <a:sy n="232" d="100"/>
      </p:scale>
      <p:origin x="0" y="188288"/>
    </p:cViewPr>
  </p:sorterViewPr>
  <p:notesViewPr>
    <p:cSldViewPr showGuides="1">
      <p:cViewPr varScale="1">
        <p:scale>
          <a:sx n="140" d="100"/>
          <a:sy n="140" d="100"/>
        </p:scale>
        <p:origin x="-20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89.xml"/><Relationship Id="rId143" Type="http://schemas.openxmlformats.org/officeDocument/2006/relationships/slide" Target="slides/slide90.xml"/><Relationship Id="rId144" Type="http://schemas.openxmlformats.org/officeDocument/2006/relationships/slide" Target="slides/slide91.xml"/><Relationship Id="rId145" Type="http://schemas.openxmlformats.org/officeDocument/2006/relationships/slide" Target="slides/slide92.xml"/><Relationship Id="rId146" Type="http://schemas.openxmlformats.org/officeDocument/2006/relationships/slide" Target="slides/slide93.xml"/><Relationship Id="rId147" Type="http://schemas.openxmlformats.org/officeDocument/2006/relationships/slide" Target="slides/slide94.xml"/><Relationship Id="rId148" Type="http://schemas.openxmlformats.org/officeDocument/2006/relationships/slide" Target="slides/slide95.xml"/><Relationship Id="rId149" Type="http://schemas.openxmlformats.org/officeDocument/2006/relationships/slide" Target="slides/slide96.xml"/><Relationship Id="rId180" Type="http://schemas.openxmlformats.org/officeDocument/2006/relationships/slide" Target="slides/slide127.xml"/><Relationship Id="rId181" Type="http://schemas.openxmlformats.org/officeDocument/2006/relationships/slide" Target="slides/slide128.xml"/><Relationship Id="rId182" Type="http://schemas.openxmlformats.org/officeDocument/2006/relationships/slide" Target="slides/slide129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83" Type="http://schemas.openxmlformats.org/officeDocument/2006/relationships/slide" Target="slides/slide130.xml"/><Relationship Id="rId184" Type="http://schemas.openxmlformats.org/officeDocument/2006/relationships/slide" Target="slides/slide131.xml"/><Relationship Id="rId185" Type="http://schemas.openxmlformats.org/officeDocument/2006/relationships/slide" Target="slides/slide132.xml"/><Relationship Id="rId186" Type="http://schemas.openxmlformats.org/officeDocument/2006/relationships/slide" Target="slides/slide133.xml"/><Relationship Id="rId187" Type="http://schemas.openxmlformats.org/officeDocument/2006/relationships/slide" Target="slides/slide134.xml"/><Relationship Id="rId188" Type="http://schemas.openxmlformats.org/officeDocument/2006/relationships/slide" Target="slides/slide135.xml"/><Relationship Id="rId189" Type="http://schemas.openxmlformats.org/officeDocument/2006/relationships/notesMaster" Target="notesMasters/notesMaster1.xml"/><Relationship Id="rId80" Type="http://schemas.openxmlformats.org/officeDocument/2006/relationships/slide" Target="slides/slide27.xml"/><Relationship Id="rId81" Type="http://schemas.openxmlformats.org/officeDocument/2006/relationships/slide" Target="slides/slide28.xml"/><Relationship Id="rId82" Type="http://schemas.openxmlformats.org/officeDocument/2006/relationships/slide" Target="slides/slide29.xml"/><Relationship Id="rId83" Type="http://schemas.openxmlformats.org/officeDocument/2006/relationships/slide" Target="slides/slide30.xml"/><Relationship Id="rId84" Type="http://schemas.openxmlformats.org/officeDocument/2006/relationships/slide" Target="slides/slide31.xml"/><Relationship Id="rId85" Type="http://schemas.openxmlformats.org/officeDocument/2006/relationships/slide" Target="slides/slide32.xml"/><Relationship Id="rId86" Type="http://schemas.openxmlformats.org/officeDocument/2006/relationships/slide" Target="slides/slide33.xml"/><Relationship Id="rId87" Type="http://schemas.openxmlformats.org/officeDocument/2006/relationships/slide" Target="slides/slide34.xml"/><Relationship Id="rId88" Type="http://schemas.openxmlformats.org/officeDocument/2006/relationships/slide" Target="slides/slide35.xml"/><Relationship Id="rId89" Type="http://schemas.openxmlformats.org/officeDocument/2006/relationships/slide" Target="slides/slide36.xml"/><Relationship Id="rId110" Type="http://schemas.openxmlformats.org/officeDocument/2006/relationships/slide" Target="slides/slide57.xml"/><Relationship Id="rId111" Type="http://schemas.openxmlformats.org/officeDocument/2006/relationships/slide" Target="slides/slide58.xml"/><Relationship Id="rId112" Type="http://schemas.openxmlformats.org/officeDocument/2006/relationships/slide" Target="slides/slide59.xml"/><Relationship Id="rId113" Type="http://schemas.openxmlformats.org/officeDocument/2006/relationships/slide" Target="slides/slide60.xml"/><Relationship Id="rId114" Type="http://schemas.openxmlformats.org/officeDocument/2006/relationships/slide" Target="slides/slide61.xml"/><Relationship Id="rId115" Type="http://schemas.openxmlformats.org/officeDocument/2006/relationships/slide" Target="slides/slide62.xml"/><Relationship Id="rId116" Type="http://schemas.openxmlformats.org/officeDocument/2006/relationships/slide" Target="slides/slide63.xml"/><Relationship Id="rId117" Type="http://schemas.openxmlformats.org/officeDocument/2006/relationships/slide" Target="slides/slide64.xml"/><Relationship Id="rId118" Type="http://schemas.openxmlformats.org/officeDocument/2006/relationships/slide" Target="slides/slide65.xml"/><Relationship Id="rId119" Type="http://schemas.openxmlformats.org/officeDocument/2006/relationships/slide" Target="slides/slide66.xml"/><Relationship Id="rId150" Type="http://schemas.openxmlformats.org/officeDocument/2006/relationships/slide" Target="slides/slide97.xml"/><Relationship Id="rId151" Type="http://schemas.openxmlformats.org/officeDocument/2006/relationships/slide" Target="slides/slide98.xml"/><Relationship Id="rId152" Type="http://schemas.openxmlformats.org/officeDocument/2006/relationships/slide" Target="slides/slide9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153" Type="http://schemas.openxmlformats.org/officeDocument/2006/relationships/slide" Target="slides/slide100.xml"/><Relationship Id="rId154" Type="http://schemas.openxmlformats.org/officeDocument/2006/relationships/slide" Target="slides/slide101.xml"/><Relationship Id="rId155" Type="http://schemas.openxmlformats.org/officeDocument/2006/relationships/slide" Target="slides/slide102.xml"/><Relationship Id="rId156" Type="http://schemas.openxmlformats.org/officeDocument/2006/relationships/slide" Target="slides/slide103.xml"/><Relationship Id="rId157" Type="http://schemas.openxmlformats.org/officeDocument/2006/relationships/slide" Target="slides/slide104.xml"/><Relationship Id="rId158" Type="http://schemas.openxmlformats.org/officeDocument/2006/relationships/slide" Target="slides/slide105.xml"/><Relationship Id="rId159" Type="http://schemas.openxmlformats.org/officeDocument/2006/relationships/slide" Target="slides/slide106.xml"/><Relationship Id="rId190" Type="http://schemas.openxmlformats.org/officeDocument/2006/relationships/printerSettings" Target="printerSettings/printerSettings1.bin"/><Relationship Id="rId191" Type="http://schemas.openxmlformats.org/officeDocument/2006/relationships/presProps" Target="presProps.xml"/><Relationship Id="rId192" Type="http://schemas.openxmlformats.org/officeDocument/2006/relationships/viewProps" Target="viewProps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" Target="slides/slide1.xml"/><Relationship Id="rId55" Type="http://schemas.openxmlformats.org/officeDocument/2006/relationships/slide" Target="slides/slide2.xml"/><Relationship Id="rId56" Type="http://schemas.openxmlformats.org/officeDocument/2006/relationships/slide" Target="slides/slide3.xml"/><Relationship Id="rId57" Type="http://schemas.openxmlformats.org/officeDocument/2006/relationships/slide" Target="slides/slide4.xml"/><Relationship Id="rId58" Type="http://schemas.openxmlformats.org/officeDocument/2006/relationships/slide" Target="slides/slide5.xml"/><Relationship Id="rId59" Type="http://schemas.openxmlformats.org/officeDocument/2006/relationships/slide" Target="slides/slide6.xml"/><Relationship Id="rId193" Type="http://schemas.openxmlformats.org/officeDocument/2006/relationships/theme" Target="theme/theme1.xml"/><Relationship Id="rId194" Type="http://schemas.openxmlformats.org/officeDocument/2006/relationships/tableStyles" Target="tableStyles.xml"/><Relationship Id="rId90" Type="http://schemas.openxmlformats.org/officeDocument/2006/relationships/slide" Target="slides/slide37.xml"/><Relationship Id="rId91" Type="http://schemas.openxmlformats.org/officeDocument/2006/relationships/slide" Target="slides/slide38.xml"/><Relationship Id="rId92" Type="http://schemas.openxmlformats.org/officeDocument/2006/relationships/slide" Target="slides/slide39.xml"/><Relationship Id="rId93" Type="http://schemas.openxmlformats.org/officeDocument/2006/relationships/slide" Target="slides/slide40.xml"/><Relationship Id="rId94" Type="http://schemas.openxmlformats.org/officeDocument/2006/relationships/slide" Target="slides/slide41.xml"/><Relationship Id="rId95" Type="http://schemas.openxmlformats.org/officeDocument/2006/relationships/slide" Target="slides/slide42.xml"/><Relationship Id="rId96" Type="http://schemas.openxmlformats.org/officeDocument/2006/relationships/slide" Target="slides/slide43.xml"/><Relationship Id="rId97" Type="http://schemas.openxmlformats.org/officeDocument/2006/relationships/slide" Target="slides/slide44.xml"/><Relationship Id="rId98" Type="http://schemas.openxmlformats.org/officeDocument/2006/relationships/slide" Target="slides/slide45.xml"/><Relationship Id="rId99" Type="http://schemas.openxmlformats.org/officeDocument/2006/relationships/slide" Target="slides/slide46.xml"/><Relationship Id="rId120" Type="http://schemas.openxmlformats.org/officeDocument/2006/relationships/slide" Target="slides/slide67.xml"/><Relationship Id="rId121" Type="http://schemas.openxmlformats.org/officeDocument/2006/relationships/slide" Target="slides/slide68.xml"/><Relationship Id="rId122" Type="http://schemas.openxmlformats.org/officeDocument/2006/relationships/slide" Target="slides/slide69.xml"/><Relationship Id="rId123" Type="http://schemas.openxmlformats.org/officeDocument/2006/relationships/slide" Target="slides/slide70.xml"/><Relationship Id="rId124" Type="http://schemas.openxmlformats.org/officeDocument/2006/relationships/slide" Target="slides/slide71.xml"/><Relationship Id="rId125" Type="http://schemas.openxmlformats.org/officeDocument/2006/relationships/slide" Target="slides/slide72.xml"/><Relationship Id="rId126" Type="http://schemas.openxmlformats.org/officeDocument/2006/relationships/slide" Target="slides/slide73.xml"/><Relationship Id="rId127" Type="http://schemas.openxmlformats.org/officeDocument/2006/relationships/slide" Target="slides/slide74.xml"/><Relationship Id="rId128" Type="http://schemas.openxmlformats.org/officeDocument/2006/relationships/slide" Target="slides/slide75.xml"/><Relationship Id="rId129" Type="http://schemas.openxmlformats.org/officeDocument/2006/relationships/slide" Target="slides/slide76.xml"/><Relationship Id="rId160" Type="http://schemas.openxmlformats.org/officeDocument/2006/relationships/slide" Target="slides/slide107.xml"/><Relationship Id="rId161" Type="http://schemas.openxmlformats.org/officeDocument/2006/relationships/slide" Target="slides/slide108.xml"/><Relationship Id="rId162" Type="http://schemas.openxmlformats.org/officeDocument/2006/relationships/slide" Target="slides/slide109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63" Type="http://schemas.openxmlformats.org/officeDocument/2006/relationships/slide" Target="slides/slide110.xml"/><Relationship Id="rId164" Type="http://schemas.openxmlformats.org/officeDocument/2006/relationships/slide" Target="slides/slide111.xml"/><Relationship Id="rId165" Type="http://schemas.openxmlformats.org/officeDocument/2006/relationships/slide" Target="slides/slide112.xml"/><Relationship Id="rId166" Type="http://schemas.openxmlformats.org/officeDocument/2006/relationships/slide" Target="slides/slide113.xml"/><Relationship Id="rId167" Type="http://schemas.openxmlformats.org/officeDocument/2006/relationships/slide" Target="slides/slide114.xml"/><Relationship Id="rId168" Type="http://schemas.openxmlformats.org/officeDocument/2006/relationships/slide" Target="slides/slide115.xml"/><Relationship Id="rId169" Type="http://schemas.openxmlformats.org/officeDocument/2006/relationships/slide" Target="slides/slide116.xml"/><Relationship Id="rId60" Type="http://schemas.openxmlformats.org/officeDocument/2006/relationships/slide" Target="slides/slide7.xml"/><Relationship Id="rId61" Type="http://schemas.openxmlformats.org/officeDocument/2006/relationships/slide" Target="slides/slide8.xml"/><Relationship Id="rId62" Type="http://schemas.openxmlformats.org/officeDocument/2006/relationships/slide" Target="slides/slide9.xml"/><Relationship Id="rId63" Type="http://schemas.openxmlformats.org/officeDocument/2006/relationships/slide" Target="slides/slide10.xml"/><Relationship Id="rId64" Type="http://schemas.openxmlformats.org/officeDocument/2006/relationships/slide" Target="slides/slide11.xml"/><Relationship Id="rId65" Type="http://schemas.openxmlformats.org/officeDocument/2006/relationships/slide" Target="slides/slide12.xml"/><Relationship Id="rId66" Type="http://schemas.openxmlformats.org/officeDocument/2006/relationships/slide" Target="slides/slide13.xml"/><Relationship Id="rId67" Type="http://schemas.openxmlformats.org/officeDocument/2006/relationships/slide" Target="slides/slide14.xml"/><Relationship Id="rId68" Type="http://schemas.openxmlformats.org/officeDocument/2006/relationships/slide" Target="slides/slide15.xml"/><Relationship Id="rId69" Type="http://schemas.openxmlformats.org/officeDocument/2006/relationships/slide" Target="slides/slide16.xml"/><Relationship Id="rId130" Type="http://schemas.openxmlformats.org/officeDocument/2006/relationships/slide" Target="slides/slide77.xml"/><Relationship Id="rId131" Type="http://schemas.openxmlformats.org/officeDocument/2006/relationships/slide" Target="slides/slide78.xml"/><Relationship Id="rId132" Type="http://schemas.openxmlformats.org/officeDocument/2006/relationships/slide" Target="slides/slide79.xml"/><Relationship Id="rId133" Type="http://schemas.openxmlformats.org/officeDocument/2006/relationships/slide" Target="slides/slide80.xml"/><Relationship Id="rId134" Type="http://schemas.openxmlformats.org/officeDocument/2006/relationships/slide" Target="slides/slide81.xml"/><Relationship Id="rId135" Type="http://schemas.openxmlformats.org/officeDocument/2006/relationships/slide" Target="slides/slide82.xml"/><Relationship Id="rId136" Type="http://schemas.openxmlformats.org/officeDocument/2006/relationships/slide" Target="slides/slide83.xml"/><Relationship Id="rId137" Type="http://schemas.openxmlformats.org/officeDocument/2006/relationships/slide" Target="slides/slide84.xml"/><Relationship Id="rId138" Type="http://schemas.openxmlformats.org/officeDocument/2006/relationships/slide" Target="slides/slide85.xml"/><Relationship Id="rId139" Type="http://schemas.openxmlformats.org/officeDocument/2006/relationships/slide" Target="slides/slide86.xml"/><Relationship Id="rId170" Type="http://schemas.openxmlformats.org/officeDocument/2006/relationships/slide" Target="slides/slide117.xml"/><Relationship Id="rId171" Type="http://schemas.openxmlformats.org/officeDocument/2006/relationships/slide" Target="slides/slide118.xml"/><Relationship Id="rId172" Type="http://schemas.openxmlformats.org/officeDocument/2006/relationships/slide" Target="slides/slide11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173" Type="http://schemas.openxmlformats.org/officeDocument/2006/relationships/slide" Target="slides/slide120.xml"/><Relationship Id="rId174" Type="http://schemas.openxmlformats.org/officeDocument/2006/relationships/slide" Target="slides/slide121.xml"/><Relationship Id="rId175" Type="http://schemas.openxmlformats.org/officeDocument/2006/relationships/slide" Target="slides/slide122.xml"/><Relationship Id="rId176" Type="http://schemas.openxmlformats.org/officeDocument/2006/relationships/slide" Target="slides/slide123.xml"/><Relationship Id="rId177" Type="http://schemas.openxmlformats.org/officeDocument/2006/relationships/slide" Target="slides/slide124.xml"/><Relationship Id="rId178" Type="http://schemas.openxmlformats.org/officeDocument/2006/relationships/slide" Target="slides/slide125.xml"/><Relationship Id="rId179" Type="http://schemas.openxmlformats.org/officeDocument/2006/relationships/slide" Target="slides/slide126.xml"/><Relationship Id="rId70" Type="http://schemas.openxmlformats.org/officeDocument/2006/relationships/slide" Target="slides/slide17.xml"/><Relationship Id="rId71" Type="http://schemas.openxmlformats.org/officeDocument/2006/relationships/slide" Target="slides/slide18.xml"/><Relationship Id="rId72" Type="http://schemas.openxmlformats.org/officeDocument/2006/relationships/slide" Target="slides/slide19.xml"/><Relationship Id="rId73" Type="http://schemas.openxmlformats.org/officeDocument/2006/relationships/slide" Target="slides/slide20.xml"/><Relationship Id="rId74" Type="http://schemas.openxmlformats.org/officeDocument/2006/relationships/slide" Target="slides/slide21.xml"/><Relationship Id="rId75" Type="http://schemas.openxmlformats.org/officeDocument/2006/relationships/slide" Target="slides/slide22.xml"/><Relationship Id="rId76" Type="http://schemas.openxmlformats.org/officeDocument/2006/relationships/slide" Target="slides/slide23.xml"/><Relationship Id="rId77" Type="http://schemas.openxmlformats.org/officeDocument/2006/relationships/slide" Target="slides/slide24.xml"/><Relationship Id="rId78" Type="http://schemas.openxmlformats.org/officeDocument/2006/relationships/slide" Target="slides/slide25.xml"/><Relationship Id="rId7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100" Type="http://schemas.openxmlformats.org/officeDocument/2006/relationships/slide" Target="slides/slide47.xml"/><Relationship Id="rId101" Type="http://schemas.openxmlformats.org/officeDocument/2006/relationships/slide" Target="slides/slide48.xml"/><Relationship Id="rId102" Type="http://schemas.openxmlformats.org/officeDocument/2006/relationships/slide" Target="slides/slide49.xml"/><Relationship Id="rId103" Type="http://schemas.openxmlformats.org/officeDocument/2006/relationships/slide" Target="slides/slide50.xml"/><Relationship Id="rId104" Type="http://schemas.openxmlformats.org/officeDocument/2006/relationships/slide" Target="slides/slide51.xml"/><Relationship Id="rId105" Type="http://schemas.openxmlformats.org/officeDocument/2006/relationships/slide" Target="slides/slide52.xml"/><Relationship Id="rId106" Type="http://schemas.openxmlformats.org/officeDocument/2006/relationships/slide" Target="slides/slide53.xml"/><Relationship Id="rId107" Type="http://schemas.openxmlformats.org/officeDocument/2006/relationships/slide" Target="slides/slide54.xml"/><Relationship Id="rId108" Type="http://schemas.openxmlformats.org/officeDocument/2006/relationships/slide" Target="slides/slide55.xml"/><Relationship Id="rId109" Type="http://schemas.openxmlformats.org/officeDocument/2006/relationships/slide" Target="slides/slide56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40" Type="http://schemas.openxmlformats.org/officeDocument/2006/relationships/slide" Target="slides/slide87.xml"/><Relationship Id="rId141" Type="http://schemas.openxmlformats.org/officeDocument/2006/relationships/slide" Target="slides/slide8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9.xml"/><Relationship Id="rId4" Type="http://schemas.openxmlformats.org/officeDocument/2006/relationships/slide" Target="slides/slide31.xml"/><Relationship Id="rId5" Type="http://schemas.openxmlformats.org/officeDocument/2006/relationships/slide" Target="slides/slide53.xml"/><Relationship Id="rId6" Type="http://schemas.openxmlformats.org/officeDocument/2006/relationships/slide" Target="slides/slide56.xml"/><Relationship Id="rId7" Type="http://schemas.openxmlformats.org/officeDocument/2006/relationships/slide" Target="slides/slide101.xml"/><Relationship Id="rId8" Type="http://schemas.openxmlformats.org/officeDocument/2006/relationships/slide" Target="slides/slide124.xml"/><Relationship Id="rId1" Type="http://schemas.openxmlformats.org/officeDocument/2006/relationships/slide" Target="slides/slide3.xml"/><Relationship Id="rId2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35AD6F-2EC6-4302-A97B-7CB07D992E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79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1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1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1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1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1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1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1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CEBA9217-7CE7-4A9D-AF35-B41170DF37D7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3046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50.4 Coding of stimulus intensity by a single sensory receptor</a:t>
            </a:r>
          </a:p>
        </p:txBody>
      </p:sp>
    </p:spTree>
    <p:extLst>
      <p:ext uri="{BB962C8B-B14F-4D97-AF65-F5344CB8AC3E}">
        <p14:creationId xmlns:p14="http://schemas.microsoft.com/office/powerpoint/2010/main" val="55065668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50.30 Exploring the regulation of skeletal muscle contraction</a:t>
            </a:r>
          </a:p>
        </p:txBody>
      </p:sp>
    </p:spTree>
    <p:extLst>
      <p:ext uri="{BB962C8B-B14F-4D97-AF65-F5344CB8AC3E}">
        <p14:creationId xmlns:p14="http://schemas.microsoft.com/office/powerpoint/2010/main" val="51360128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50.30a Exploring the regulation of skeletal muscle contraction (part 1: detail of synaptic terminal)</a:t>
            </a:r>
          </a:p>
        </p:txBody>
      </p:sp>
    </p:spTree>
    <p:extLst>
      <p:ext uri="{BB962C8B-B14F-4D97-AF65-F5344CB8AC3E}">
        <p14:creationId xmlns:p14="http://schemas.microsoft.com/office/powerpoint/2010/main" val="228219637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50.30b Exploring the regulation of skeletal muscle contraction (part 2: steps of process)</a:t>
            </a:r>
          </a:p>
        </p:txBody>
      </p:sp>
    </p:spTree>
    <p:extLst>
      <p:ext uri="{BB962C8B-B14F-4D97-AF65-F5344CB8AC3E}">
        <p14:creationId xmlns:p14="http://schemas.microsoft.com/office/powerpoint/2010/main" val="17503994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3CFDABEF-8E8C-4006-84A2-618C0D34BD62}" type="slidenum">
              <a:rPr lang="en-US" sz="1200"/>
              <a:pPr/>
              <a:t>104</a:t>
            </a:fld>
            <a:endParaRPr lang="en-US" sz="1200"/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486082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147EB666-C8B8-445C-A384-F6F0D91D16FB}" type="slidenum">
              <a:rPr lang="en-US" sz="1200"/>
              <a:pPr/>
              <a:t>105</a:t>
            </a:fld>
            <a:endParaRPr lang="en-US" sz="1200"/>
          </a:p>
        </p:txBody>
      </p:sp>
      <p:sp>
        <p:nvSpPr>
          <p:cNvPr id="314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846764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CF4A9216-E4CE-4A23-98F6-AD21D40CBC5D}" type="slidenum">
              <a:rPr lang="en-US" sz="1200"/>
              <a:pPr/>
              <a:t>106</a:t>
            </a:fld>
            <a:endParaRPr lang="en-US" sz="1200"/>
          </a:p>
        </p:txBody>
      </p:sp>
      <p:sp>
        <p:nvSpPr>
          <p:cNvPr id="315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964255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50.31 Motor units in a vertebrate skeletal muscle</a:t>
            </a:r>
          </a:p>
        </p:txBody>
      </p:sp>
    </p:spTree>
    <p:extLst>
      <p:ext uri="{BB962C8B-B14F-4D97-AF65-F5344CB8AC3E}">
        <p14:creationId xmlns:p14="http://schemas.microsoft.com/office/powerpoint/2010/main" val="168487953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1E1148D0-C8FE-40AE-9AA6-EE07D65A4213}" type="slidenum">
              <a:rPr lang="en-US" sz="1200"/>
              <a:pPr/>
              <a:t>108</a:t>
            </a:fld>
            <a:endParaRPr lang="en-US" sz="1200"/>
          </a:p>
        </p:txBody>
      </p:sp>
      <p:sp>
        <p:nvSpPr>
          <p:cNvPr id="317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911931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50.32 Summation of twitches</a:t>
            </a:r>
          </a:p>
        </p:txBody>
      </p:sp>
    </p:spTree>
    <p:extLst>
      <p:ext uri="{BB962C8B-B14F-4D97-AF65-F5344CB8AC3E}">
        <p14:creationId xmlns:p14="http://schemas.microsoft.com/office/powerpoint/2010/main" val="64944034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62CB474C-D60A-4C38-8ADD-667ADCC26E76}" type="slidenum">
              <a:rPr lang="en-US" sz="1200"/>
              <a:pPr/>
              <a:t>110</a:t>
            </a:fld>
            <a:endParaRPr lang="en-US" sz="1200"/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447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6A50C906-1D01-42A5-9131-60B197B04005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943944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91963E14-6BFD-4777-AA4E-A1839A583BB8}" type="slidenum">
              <a:rPr lang="en-US" sz="1200"/>
              <a:pPr/>
              <a:t>111</a:t>
            </a:fld>
            <a:endParaRPr lang="en-US" sz="1200"/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009817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Table </a:t>
            </a:r>
            <a:r>
              <a:rPr lang="en-US" dirty="0">
                <a:latin typeface="Times New Roman"/>
                <a:cs typeface="Times New Roman"/>
              </a:rPr>
              <a:t>50.1 Types of skeletal muscle fibers</a:t>
            </a:r>
          </a:p>
        </p:txBody>
      </p:sp>
    </p:spTree>
    <p:extLst>
      <p:ext uri="{BB962C8B-B14F-4D97-AF65-F5344CB8AC3E}">
        <p14:creationId xmlns:p14="http://schemas.microsoft.com/office/powerpoint/2010/main" val="337868661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4052FA9A-84F7-4DF7-B296-728E717BD8D2}" type="slidenum">
              <a:rPr lang="en-US" sz="1200"/>
              <a:pPr/>
              <a:t>113</a:t>
            </a:fld>
            <a:endParaRPr lang="en-US" sz="1200"/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5208239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FCD2E432-39C9-4C8A-9C10-A4730EB43D44}" type="slidenum">
              <a:rPr lang="en-US" sz="1200"/>
              <a:pPr/>
              <a:t>114</a:t>
            </a:fld>
            <a:endParaRPr lang="en-US" sz="1200"/>
          </a:p>
        </p:txBody>
      </p:sp>
      <p:sp>
        <p:nvSpPr>
          <p:cNvPr id="322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412253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4EA793CC-6AE2-40C7-96EC-09CE4DA72252}" type="slidenum">
              <a:rPr lang="en-US" sz="1200"/>
              <a:pPr/>
              <a:t>115</a:t>
            </a:fld>
            <a:endParaRPr lang="en-US" sz="1200"/>
          </a:p>
        </p:txBody>
      </p:sp>
      <p:sp>
        <p:nvSpPr>
          <p:cNvPr id="323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7177925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440BC3AF-3E41-415A-A49F-8A73DF77C9D9}" type="slidenum">
              <a:rPr lang="en-US" sz="1200"/>
              <a:pPr/>
              <a:t>116</a:t>
            </a:fld>
            <a:endParaRPr lang="en-US" sz="1200"/>
          </a:p>
        </p:txBody>
      </p:sp>
      <p:sp>
        <p:nvSpPr>
          <p:cNvPr id="324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11002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50.33 Specialization of skeletal muscles</a:t>
            </a:r>
          </a:p>
        </p:txBody>
      </p:sp>
    </p:spTree>
    <p:extLst>
      <p:ext uri="{BB962C8B-B14F-4D97-AF65-F5344CB8AC3E}">
        <p14:creationId xmlns:p14="http://schemas.microsoft.com/office/powerpoint/2010/main" val="4029708995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FDB99F9E-1859-4DBA-99AF-DB9D466EB0E1}" type="slidenum">
              <a:rPr lang="en-US" sz="1200"/>
              <a:pPr/>
              <a:t>118</a:t>
            </a:fld>
            <a:endParaRPr lang="en-US" sz="1200"/>
          </a:p>
        </p:txBody>
      </p:sp>
      <p:sp>
        <p:nvSpPr>
          <p:cNvPr id="326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347510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DD5A5D38-8583-401B-8530-A7A062BB572E}" type="slidenum">
              <a:rPr lang="en-US" sz="1200"/>
              <a:pPr/>
              <a:t>119</a:t>
            </a:fld>
            <a:endParaRPr lang="en-US" sz="1200"/>
          </a:p>
        </p:txBody>
      </p:sp>
      <p:sp>
        <p:nvSpPr>
          <p:cNvPr id="327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138061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43E7E982-737C-449F-9130-53246814201C}" type="slidenum">
              <a:rPr lang="en-US" sz="1200"/>
              <a:pPr/>
              <a:t>120</a:t>
            </a:fld>
            <a:endParaRPr lang="en-US" sz="1200"/>
          </a:p>
        </p:txBody>
      </p:sp>
      <p:sp>
        <p:nvSpPr>
          <p:cNvPr id="32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1623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E1F5DDD5-1894-4277-90A8-ACB16FAA2AEA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7407139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50.34 The interaction of muscles and skeletons in movement </a:t>
            </a:r>
          </a:p>
        </p:txBody>
      </p:sp>
    </p:spTree>
    <p:extLst>
      <p:ext uri="{BB962C8B-B14F-4D97-AF65-F5344CB8AC3E}">
        <p14:creationId xmlns:p14="http://schemas.microsoft.com/office/powerpoint/2010/main" val="1444735731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AB5442B5-3592-4483-836F-F0744EF4D3B3}" type="slidenum">
              <a:rPr lang="en-US" sz="1200"/>
              <a:pPr/>
              <a:t>122</a:t>
            </a:fld>
            <a:endParaRPr lang="en-US" sz="1200"/>
          </a:p>
        </p:txBody>
      </p:sp>
      <p:sp>
        <p:nvSpPr>
          <p:cNvPr id="330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8812478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F5985F3A-D7C7-4AFC-8340-D13EFA71C576}" type="slidenum">
              <a:rPr lang="en-US" sz="1200"/>
              <a:pPr/>
              <a:t>123</a:t>
            </a:fld>
            <a:endParaRPr lang="en-US" sz="1200"/>
          </a:p>
        </p:txBody>
      </p:sp>
      <p:sp>
        <p:nvSpPr>
          <p:cNvPr id="331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8172163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50.35 Crawling by peristalsis</a:t>
            </a:r>
          </a:p>
        </p:txBody>
      </p:sp>
    </p:spTree>
    <p:extLst>
      <p:ext uri="{BB962C8B-B14F-4D97-AF65-F5344CB8AC3E}">
        <p14:creationId xmlns:p14="http://schemas.microsoft.com/office/powerpoint/2010/main" val="2897534574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82C8A1B3-1C2A-4F77-A989-5FAF87D513EE}" type="slidenum">
              <a:rPr lang="en-US" sz="1200"/>
              <a:pPr/>
              <a:t>125</a:t>
            </a:fld>
            <a:endParaRPr lang="en-US" sz="1200"/>
          </a:p>
        </p:txBody>
      </p:sp>
      <p:sp>
        <p:nvSpPr>
          <p:cNvPr id="333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44444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D48D4096-8A4E-4BA4-801E-468A8C5FADDD}" type="slidenum">
              <a:rPr lang="en-US" sz="1200"/>
              <a:pPr/>
              <a:t>126</a:t>
            </a:fld>
            <a:endParaRPr lang="en-US" sz="1200"/>
          </a:p>
        </p:txBody>
      </p:sp>
      <p:sp>
        <p:nvSpPr>
          <p:cNvPr id="334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007383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50.36 Bones and joints of the human skeleton</a:t>
            </a:r>
          </a:p>
        </p:txBody>
      </p:sp>
    </p:spTree>
    <p:extLst>
      <p:ext uri="{BB962C8B-B14F-4D97-AF65-F5344CB8AC3E}">
        <p14:creationId xmlns:p14="http://schemas.microsoft.com/office/powerpoint/2010/main" val="1342056605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50.37 Types of joints</a:t>
            </a:r>
          </a:p>
        </p:txBody>
      </p:sp>
    </p:spTree>
    <p:extLst>
      <p:ext uri="{BB962C8B-B14F-4D97-AF65-F5344CB8AC3E}">
        <p14:creationId xmlns:p14="http://schemas.microsoft.com/office/powerpoint/2010/main" val="4263533160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A7F1A7B8-AB05-476D-8DB6-3FE4E28D3AD2}" type="slidenum">
              <a:rPr lang="en-US" sz="1200"/>
              <a:pPr/>
              <a:t>129</a:t>
            </a:fld>
            <a:endParaRPr lang="en-US" sz="1200"/>
          </a:p>
        </p:txBody>
      </p:sp>
      <p:sp>
        <p:nvSpPr>
          <p:cNvPr id="338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909427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C9DF6E1D-C557-4823-A817-E7259F5B65B0}" type="slidenum">
              <a:rPr lang="en-US" sz="1200"/>
              <a:pPr/>
              <a:t>130</a:t>
            </a:fld>
            <a:endParaRPr lang="en-US" sz="1200"/>
          </a:p>
        </p:txBody>
      </p:sp>
      <p:sp>
        <p:nvSpPr>
          <p:cNvPr id="339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0002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7F8AC9F3-28DB-4109-927D-DA8D9F41DB2C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2720311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FF880A32-4324-4F00-81C0-755D07BDD84A}" type="slidenum">
              <a:rPr lang="en-US" sz="1200"/>
              <a:pPr/>
              <a:t>131</a:t>
            </a:fld>
            <a:endParaRPr lang="en-US" sz="1200"/>
          </a:p>
        </p:txBody>
      </p:sp>
      <p:sp>
        <p:nvSpPr>
          <p:cNvPr id="340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8034658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B1535FE2-8541-4247-A535-D9BA796E25C3}" type="slidenum">
              <a:rPr lang="en-US" sz="1200"/>
              <a:pPr/>
              <a:t>132</a:t>
            </a:fld>
            <a:endParaRPr lang="en-US" sz="1200"/>
          </a:p>
        </p:txBody>
      </p:sp>
      <p:sp>
        <p:nvSpPr>
          <p:cNvPr id="338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311651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EACFA142-E982-4858-B421-390B9051E3BB}" type="slidenum">
              <a:rPr lang="en-US" sz="1200"/>
              <a:pPr/>
              <a:t>133</a:t>
            </a:fld>
            <a:endParaRPr lang="en-US" sz="1200"/>
          </a:p>
        </p:txBody>
      </p:sp>
      <p:sp>
        <p:nvSpPr>
          <p:cNvPr id="343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2575846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75BEB034-54AB-4276-BD7D-378936E58107}" type="slidenum">
              <a:rPr lang="en-US" sz="1200"/>
              <a:pPr/>
              <a:t>134</a:t>
            </a:fld>
            <a:endParaRPr lang="en-US" sz="1200"/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404286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135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50.UN01a Skills exercise: interpreting a graph with log scales (part 1)</a:t>
            </a:r>
          </a:p>
        </p:txBody>
      </p:sp>
    </p:spTree>
    <p:extLst>
      <p:ext uri="{BB962C8B-B14F-4D97-AF65-F5344CB8AC3E}">
        <p14:creationId xmlns:p14="http://schemas.microsoft.com/office/powerpoint/2010/main" val="1189947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24077D65-926F-46E9-8554-445D5D230B69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2752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F3301E09-8E6B-4B3C-9D97-F5FBC3FE5DA4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1158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1A0F1638-4290-4C81-87C0-27863852961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9046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50.5 Sensory receptors in human skin</a:t>
            </a:r>
          </a:p>
        </p:txBody>
      </p:sp>
    </p:spTree>
    <p:extLst>
      <p:ext uri="{BB962C8B-B14F-4D97-AF65-F5344CB8AC3E}">
        <p14:creationId xmlns:p14="http://schemas.microsoft.com/office/powerpoint/2010/main" val="3008147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2BB3EF17-593F-4C00-A99A-474CEDD2D0FA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3863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50.6 Chemoreceptors in an insect</a:t>
            </a:r>
          </a:p>
        </p:txBody>
      </p:sp>
    </p:spTree>
    <p:extLst>
      <p:ext uri="{BB962C8B-B14F-4D97-AF65-F5344CB8AC3E}">
        <p14:creationId xmlns:p14="http://schemas.microsoft.com/office/powerpoint/2010/main" val="177531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50.1 Of what use is a star-shaped nose? </a:t>
            </a:r>
          </a:p>
        </p:txBody>
      </p:sp>
    </p:spTree>
    <p:extLst>
      <p:ext uri="{BB962C8B-B14F-4D97-AF65-F5344CB8AC3E}">
        <p14:creationId xmlns:p14="http://schemas.microsoft.com/office/powerpoint/2010/main" val="3436264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C6E1EDB8-5FC3-4EC9-97F0-98EE0E601E0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0504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50.7 Examples of electromagnetic reception and </a:t>
            </a:r>
            <a:r>
              <a:rPr lang="en-US" dirty="0" err="1">
                <a:latin typeface="Times New Roman"/>
                <a:cs typeface="Times New Roman"/>
              </a:rPr>
              <a:t>thermoreception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1258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AD156B11-E373-4502-9266-2597C447465A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8490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92BBCD63-A00E-49D2-A18C-2FD7E1CA4F07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65596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EF1FE5E5-1EDE-454D-BB09-5D0DF397587B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9094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F5636CDA-010D-41E8-94C4-F236C8B59198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8320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50.8 The </a:t>
            </a:r>
            <a:r>
              <a:rPr lang="en-US" dirty="0" err="1">
                <a:latin typeface="Times New Roman"/>
                <a:cs typeface="Times New Roman"/>
              </a:rPr>
              <a:t>statocyst</a:t>
            </a:r>
            <a:r>
              <a:rPr lang="en-US" dirty="0">
                <a:latin typeface="Times New Roman"/>
                <a:cs typeface="Times New Roman"/>
              </a:rPr>
              <a:t> of an invertebrate</a:t>
            </a:r>
          </a:p>
        </p:txBody>
      </p:sp>
    </p:spTree>
    <p:extLst>
      <p:ext uri="{BB962C8B-B14F-4D97-AF65-F5344CB8AC3E}">
        <p14:creationId xmlns:p14="http://schemas.microsoft.com/office/powerpoint/2010/main" val="3573954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2DEE0A79-44C2-472E-8D9B-4AE1F72F5500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31564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50.9 An insect’s “ear”—on its leg</a:t>
            </a:r>
          </a:p>
        </p:txBody>
      </p:sp>
    </p:spTree>
    <p:extLst>
      <p:ext uri="{BB962C8B-B14F-4D97-AF65-F5344CB8AC3E}">
        <p14:creationId xmlns:p14="http://schemas.microsoft.com/office/powerpoint/2010/main" val="22205980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D8DB8A24-F323-4E25-A4E6-A2E201398BF4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5839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59B1B714-8A38-48DA-8767-D154D07599B1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86518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50.10 Exploring the structure of the human ear</a:t>
            </a:r>
          </a:p>
        </p:txBody>
      </p:sp>
    </p:spTree>
    <p:extLst>
      <p:ext uri="{BB962C8B-B14F-4D97-AF65-F5344CB8AC3E}">
        <p14:creationId xmlns:p14="http://schemas.microsoft.com/office/powerpoint/2010/main" val="1053706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50.10a Exploring the structure of the human ear (part 1: overview)</a:t>
            </a:r>
          </a:p>
        </p:txBody>
      </p:sp>
    </p:spTree>
    <p:extLst>
      <p:ext uri="{BB962C8B-B14F-4D97-AF65-F5344CB8AC3E}">
        <p14:creationId xmlns:p14="http://schemas.microsoft.com/office/powerpoint/2010/main" val="2377032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50.10b Exploring the structure of the human ear (part 2: cochlea)</a:t>
            </a:r>
          </a:p>
        </p:txBody>
      </p:sp>
    </p:spTree>
    <p:extLst>
      <p:ext uri="{BB962C8B-B14F-4D97-AF65-F5344CB8AC3E}">
        <p14:creationId xmlns:p14="http://schemas.microsoft.com/office/powerpoint/2010/main" val="18570945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50.10c Exploring the structure of the human ear (part 3: organ of </a:t>
            </a:r>
            <a:r>
              <a:rPr lang="en-US" dirty="0" err="1">
                <a:latin typeface="Times New Roman"/>
                <a:cs typeface="Times New Roman"/>
              </a:rPr>
              <a:t>Corti</a:t>
            </a:r>
            <a:r>
              <a:rPr lang="en-US" dirty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03909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50.10d Exploring the structure of the human ear (part 4: hair cell, SEM)</a:t>
            </a:r>
          </a:p>
        </p:txBody>
      </p:sp>
    </p:spTree>
    <p:extLst>
      <p:ext uri="{BB962C8B-B14F-4D97-AF65-F5344CB8AC3E}">
        <p14:creationId xmlns:p14="http://schemas.microsoft.com/office/powerpoint/2010/main" val="19745738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F4E33448-EE25-4890-B7F7-536AB633FCF1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09446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7688B42B-2480-44B8-94BF-B6CB928CFAFA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08978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50.11 Sensory reception by hair cells</a:t>
            </a:r>
          </a:p>
        </p:txBody>
      </p:sp>
    </p:spTree>
    <p:extLst>
      <p:ext uri="{BB962C8B-B14F-4D97-AF65-F5344CB8AC3E}">
        <p14:creationId xmlns:p14="http://schemas.microsoft.com/office/powerpoint/2010/main" val="20641181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D6790622-2B17-4929-9ED6-9CCE1BBC47D9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92923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DF739E7E-99E8-4219-BF32-677D66A316F1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2947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50.2 A simple response pathway: foraging by a star-nosed mole </a:t>
            </a:r>
          </a:p>
        </p:txBody>
      </p:sp>
    </p:spTree>
    <p:extLst>
      <p:ext uri="{BB962C8B-B14F-4D97-AF65-F5344CB8AC3E}">
        <p14:creationId xmlns:p14="http://schemas.microsoft.com/office/powerpoint/2010/main" val="22908245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50.12 Transduction in the cochlea</a:t>
            </a:r>
          </a:p>
        </p:txBody>
      </p:sp>
    </p:spTree>
    <p:extLst>
      <p:ext uri="{BB962C8B-B14F-4D97-AF65-F5344CB8AC3E}">
        <p14:creationId xmlns:p14="http://schemas.microsoft.com/office/powerpoint/2010/main" val="40089783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50.12a Transduction in the cochlea (part 1: art)</a:t>
            </a:r>
          </a:p>
        </p:txBody>
      </p:sp>
    </p:spTree>
    <p:extLst>
      <p:ext uri="{BB962C8B-B14F-4D97-AF65-F5344CB8AC3E}">
        <p14:creationId xmlns:p14="http://schemas.microsoft.com/office/powerpoint/2010/main" val="35946818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50.12b Transduction in the cochlea (part 2: graph)</a:t>
            </a:r>
          </a:p>
        </p:txBody>
      </p:sp>
    </p:spTree>
    <p:extLst>
      <p:ext uri="{BB962C8B-B14F-4D97-AF65-F5344CB8AC3E}">
        <p14:creationId xmlns:p14="http://schemas.microsoft.com/office/powerpoint/2010/main" val="15953501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FBFB0FEA-F992-4E75-9A2F-F94BEE41E57B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95334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50.13 Organs of equilibrium in the inner ear</a:t>
            </a:r>
          </a:p>
        </p:txBody>
      </p:sp>
    </p:spTree>
    <p:extLst>
      <p:ext uri="{BB962C8B-B14F-4D97-AF65-F5344CB8AC3E}">
        <p14:creationId xmlns:p14="http://schemas.microsoft.com/office/powerpoint/2010/main" val="15796794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98B4BD06-55A3-43DF-9192-6679FC68654F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5321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50.14 The lateral line system in a fish</a:t>
            </a:r>
          </a:p>
        </p:txBody>
      </p:sp>
    </p:spTree>
    <p:extLst>
      <p:ext uri="{BB962C8B-B14F-4D97-AF65-F5344CB8AC3E}">
        <p14:creationId xmlns:p14="http://schemas.microsoft.com/office/powerpoint/2010/main" val="33825505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47C62EEB-0962-4C20-A35F-7728BC58A0FE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57073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764AE96D-ED72-4D7F-AEFD-99D48D5FF2FA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2665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EAF40B15-34B1-4233-8E07-6C0BCF4D9812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2882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9E6D0337-B687-4976-A28E-705C2538AB91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27721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50.15 </a:t>
            </a:r>
            <a:r>
              <a:rPr lang="en-US" dirty="0" err="1">
                <a:latin typeface="Times New Roman"/>
                <a:cs typeface="Times New Roman"/>
              </a:rPr>
              <a:t>Ocelli</a:t>
            </a:r>
            <a:r>
              <a:rPr lang="en-US" dirty="0">
                <a:latin typeface="Times New Roman"/>
                <a:cs typeface="Times New Roman"/>
              </a:rPr>
              <a:t> and orientation behavior of a planarian</a:t>
            </a:r>
          </a:p>
        </p:txBody>
      </p:sp>
    </p:spTree>
    <p:extLst>
      <p:ext uri="{BB962C8B-B14F-4D97-AF65-F5344CB8AC3E}">
        <p14:creationId xmlns:p14="http://schemas.microsoft.com/office/powerpoint/2010/main" val="28469294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585761A9-5564-4169-894E-D02C7AFB23AF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69459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50.16 Compound eyes</a:t>
            </a:r>
          </a:p>
        </p:txBody>
      </p:sp>
    </p:spTree>
    <p:extLst>
      <p:ext uri="{BB962C8B-B14F-4D97-AF65-F5344CB8AC3E}">
        <p14:creationId xmlns:p14="http://schemas.microsoft.com/office/powerpoint/2010/main" val="19701056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D82FCABF-E9D2-469C-9D9E-CE2770058516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62009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B06DDB1A-605C-4CAD-89E5-35AF7D4C2379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043516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50.17a Exploring the structure of the human eye (part 1)</a:t>
            </a:r>
          </a:p>
        </p:txBody>
      </p:sp>
    </p:spTree>
    <p:extLst>
      <p:ext uri="{BB962C8B-B14F-4D97-AF65-F5344CB8AC3E}">
        <p14:creationId xmlns:p14="http://schemas.microsoft.com/office/powerpoint/2010/main" val="19145172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50.17b Exploring the structure of the human eye (part 2)</a:t>
            </a:r>
          </a:p>
        </p:txBody>
      </p:sp>
    </p:spTree>
    <p:extLst>
      <p:ext uri="{BB962C8B-B14F-4D97-AF65-F5344CB8AC3E}">
        <p14:creationId xmlns:p14="http://schemas.microsoft.com/office/powerpoint/2010/main" val="223852981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297FD0F9-1003-4C01-B79E-739EE270BD09}" type="slidenum">
              <a:rPr lang="en-US" sz="1200"/>
              <a:pPr/>
              <a:t>58</a:t>
            </a:fld>
            <a:endParaRPr lang="en-US" sz="1200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73434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91C56EC6-B092-44A2-9AA0-8BA54DE28073}" type="slidenum">
              <a:rPr lang="en-US" sz="1200"/>
              <a:pPr/>
              <a:t>59</a:t>
            </a:fld>
            <a:endParaRPr lang="en-US" sz="1200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961738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50.18 Production of the receptor potential in a rod cell</a:t>
            </a:r>
          </a:p>
        </p:txBody>
      </p:sp>
    </p:spTree>
    <p:extLst>
      <p:ext uri="{BB962C8B-B14F-4D97-AF65-F5344CB8AC3E}">
        <p14:creationId xmlns:p14="http://schemas.microsoft.com/office/powerpoint/2010/main" val="1801303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28F787E0-D1FD-4D6B-B4E4-44B3ECCAA05A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180856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6A2894F8-87F0-445F-B1F2-398E271C0D9A}" type="slidenum">
              <a:rPr lang="en-US" sz="1200"/>
              <a:pPr/>
              <a:t>61</a:t>
            </a:fld>
            <a:endParaRPr lang="en-US" sz="120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88595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6C91DA93-EC38-4F5D-B298-75C3AADFE4B6}" type="slidenum">
              <a:rPr lang="en-US" sz="1200"/>
              <a:pPr/>
              <a:t>62</a:t>
            </a:fld>
            <a:endParaRPr lang="en-US" sz="1200"/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298991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50.19 Synaptic activity of rod cells in light and dark</a:t>
            </a:r>
          </a:p>
        </p:txBody>
      </p:sp>
    </p:spTree>
    <p:extLst>
      <p:ext uri="{BB962C8B-B14F-4D97-AF65-F5344CB8AC3E}">
        <p14:creationId xmlns:p14="http://schemas.microsoft.com/office/powerpoint/2010/main" val="416327385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EC0F31DF-E335-4399-9573-4FD2371E1B55}" type="slidenum">
              <a:rPr lang="en-US" sz="1200"/>
              <a:pPr/>
              <a:t>64</a:t>
            </a:fld>
            <a:endParaRPr lang="en-US" sz="1200"/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70256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F7C4BE48-63FA-4E10-99A4-5920F1A6CDED}" type="slidenum">
              <a:rPr lang="en-US" sz="1200"/>
              <a:pPr/>
              <a:t>65</a:t>
            </a:fld>
            <a:endParaRPr lang="en-US" sz="1200"/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490205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4222A3A8-DE3D-432A-A893-3101F177FFBD}" type="slidenum">
              <a:rPr lang="en-US" sz="1200"/>
              <a:pPr/>
              <a:t>66</a:t>
            </a:fld>
            <a:endParaRPr lang="en-US" sz="1200"/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773761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50.20 Neural pathways for vision</a:t>
            </a:r>
          </a:p>
        </p:txBody>
      </p:sp>
    </p:spTree>
    <p:extLst>
      <p:ext uri="{BB962C8B-B14F-4D97-AF65-F5344CB8AC3E}">
        <p14:creationId xmlns:p14="http://schemas.microsoft.com/office/powerpoint/2010/main" val="341096273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1B366C44-5B29-4084-B83F-5BF12BC9DE03}" type="slidenum">
              <a:rPr lang="en-US" sz="1200"/>
              <a:pPr/>
              <a:t>68</a:t>
            </a:fld>
            <a:endParaRPr lang="en-US" sz="1200"/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239220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CD88271F-5015-4193-A809-83ADA29E34B3}" type="slidenum">
              <a:rPr lang="en-US" sz="1200"/>
              <a:pPr/>
              <a:t>69</a:t>
            </a:fld>
            <a:endParaRPr lang="en-US" sz="120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510681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892F44C6-E738-4523-9BE1-379D13C48356}" type="slidenum">
              <a:rPr lang="en-US" sz="1200"/>
              <a:pPr/>
              <a:t>70</a:t>
            </a:fld>
            <a:endParaRPr lang="en-US" sz="120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8318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50.3 Categories of sensory receptors</a:t>
            </a:r>
          </a:p>
        </p:txBody>
      </p:sp>
    </p:spTree>
    <p:extLst>
      <p:ext uri="{BB962C8B-B14F-4D97-AF65-F5344CB8AC3E}">
        <p14:creationId xmlns:p14="http://schemas.microsoft.com/office/powerpoint/2010/main" val="380941063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50.21 Gene therapy for vision</a:t>
            </a:r>
          </a:p>
        </p:txBody>
      </p:sp>
    </p:spTree>
    <p:extLst>
      <p:ext uri="{BB962C8B-B14F-4D97-AF65-F5344CB8AC3E}">
        <p14:creationId xmlns:p14="http://schemas.microsoft.com/office/powerpoint/2010/main" val="46780274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69D8420C-1336-405B-BDA3-1C492C09E9D0}" type="slidenum">
              <a:rPr lang="en-US" sz="1200"/>
              <a:pPr/>
              <a:t>72</a:t>
            </a:fld>
            <a:endParaRPr lang="en-US" sz="1200"/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454541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50.22 Focusing in the mammalian eye</a:t>
            </a:r>
          </a:p>
        </p:txBody>
      </p:sp>
    </p:spTree>
    <p:extLst>
      <p:ext uri="{BB962C8B-B14F-4D97-AF65-F5344CB8AC3E}">
        <p14:creationId xmlns:p14="http://schemas.microsoft.com/office/powerpoint/2010/main" val="324176745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50.22a Focusing in the mammalian eye (part 1: near vision)</a:t>
            </a:r>
          </a:p>
        </p:txBody>
      </p:sp>
    </p:spTree>
    <p:extLst>
      <p:ext uri="{BB962C8B-B14F-4D97-AF65-F5344CB8AC3E}">
        <p14:creationId xmlns:p14="http://schemas.microsoft.com/office/powerpoint/2010/main" val="16916404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50.22b Focusing in the mammalian eye (part 2: distance vision)</a:t>
            </a:r>
          </a:p>
        </p:txBody>
      </p:sp>
    </p:spTree>
    <p:extLst>
      <p:ext uri="{BB962C8B-B14F-4D97-AF65-F5344CB8AC3E}">
        <p14:creationId xmlns:p14="http://schemas.microsoft.com/office/powerpoint/2010/main" val="98546293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404A37F6-81B1-4B04-90B6-9D04BF34E3F3}" type="slidenum">
              <a:rPr lang="en-US" sz="1200"/>
              <a:pPr/>
              <a:t>76</a:t>
            </a:fld>
            <a:endParaRPr lang="en-US" sz="1200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161908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248901CB-F064-4745-9D6C-14993AB75CB7}" type="slidenum">
              <a:rPr lang="en-US" sz="1200"/>
              <a:pPr/>
              <a:t>77</a:t>
            </a:fld>
            <a:endParaRPr lang="en-US" sz="1200"/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684746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50.23 Inquiry: How do mammals detect different tastes?</a:t>
            </a:r>
          </a:p>
        </p:txBody>
      </p:sp>
    </p:spTree>
    <p:extLst>
      <p:ext uri="{BB962C8B-B14F-4D97-AF65-F5344CB8AC3E}">
        <p14:creationId xmlns:p14="http://schemas.microsoft.com/office/powerpoint/2010/main" val="129719158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C2D46BDF-6DA7-44A5-9F88-8F73BC6F3730}" type="slidenum">
              <a:rPr lang="en-US" sz="1200"/>
              <a:pPr/>
              <a:t>79</a:t>
            </a:fld>
            <a:endParaRPr lang="en-US" sz="1200"/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275103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50.24 Human taste receptors</a:t>
            </a:r>
          </a:p>
        </p:txBody>
      </p:sp>
    </p:spTree>
    <p:extLst>
      <p:ext uri="{BB962C8B-B14F-4D97-AF65-F5344CB8AC3E}">
        <p14:creationId xmlns:p14="http://schemas.microsoft.com/office/powerpoint/2010/main" val="3145408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7A219E20-1DC8-44E0-9ACF-6C4F46AC81CA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852154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24634D7A-B021-4B5F-BDBF-CF2D2DE1FD2E}" type="slidenum">
              <a:rPr lang="en-US" sz="1200"/>
              <a:pPr/>
              <a:t>81</a:t>
            </a:fld>
            <a:endParaRPr lang="en-US" sz="1200"/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327886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A5FAF43B-25ED-4EAC-AF47-90263ED0BB0E}" type="slidenum">
              <a:rPr lang="en-US" sz="1200"/>
              <a:pPr/>
              <a:t>82</a:t>
            </a:fld>
            <a:endParaRPr lang="en-US" sz="1200"/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063222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50.25 Smell in humans</a:t>
            </a:r>
          </a:p>
        </p:txBody>
      </p:sp>
    </p:spTree>
    <p:extLst>
      <p:ext uri="{BB962C8B-B14F-4D97-AF65-F5344CB8AC3E}">
        <p14:creationId xmlns:p14="http://schemas.microsoft.com/office/powerpoint/2010/main" val="245802368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65DCE55D-AF5F-4C36-895C-13148520D811}" type="slidenum">
              <a:rPr lang="en-US" sz="1200"/>
              <a:pPr/>
              <a:t>84</a:t>
            </a:fld>
            <a:endParaRPr lang="en-US" sz="1200"/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548429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00A0855A-7F51-4DF4-82D3-89EBEDC34242}" type="slidenum">
              <a:rPr lang="en-US" sz="1200"/>
              <a:pPr/>
              <a:t>85</a:t>
            </a:fld>
            <a:endParaRPr lang="en-US" sz="120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032283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A78DA2D5-2F60-4B6E-A559-6847130E33F0}" type="slidenum">
              <a:rPr lang="en-US" sz="1200"/>
              <a:pPr/>
              <a:t>86</a:t>
            </a:fld>
            <a:endParaRPr lang="en-US" sz="1200"/>
          </a:p>
        </p:txBody>
      </p:sp>
      <p:sp>
        <p:nvSpPr>
          <p:cNvPr id="285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218163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50.26 The structure of skeletal muscle</a:t>
            </a:r>
          </a:p>
        </p:txBody>
      </p:sp>
    </p:spTree>
    <p:extLst>
      <p:ext uri="{BB962C8B-B14F-4D97-AF65-F5344CB8AC3E}">
        <p14:creationId xmlns:p14="http://schemas.microsoft.com/office/powerpoint/2010/main" val="400675547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50.26a The structure of skeletal muscle (part 1: muscle fibers)</a:t>
            </a:r>
          </a:p>
        </p:txBody>
      </p:sp>
    </p:spTree>
    <p:extLst>
      <p:ext uri="{BB962C8B-B14F-4D97-AF65-F5344CB8AC3E}">
        <p14:creationId xmlns:p14="http://schemas.microsoft.com/office/powerpoint/2010/main" val="146429166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50.26b The structure of skeletal muscle (part 2: sarcomere)</a:t>
            </a:r>
          </a:p>
        </p:txBody>
      </p:sp>
    </p:spTree>
    <p:extLst>
      <p:ext uri="{BB962C8B-B14F-4D97-AF65-F5344CB8AC3E}">
        <p14:creationId xmlns:p14="http://schemas.microsoft.com/office/powerpoint/2010/main" val="176826555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26C80F45-33A1-4D26-8D51-8981DD9A1201}" type="slidenum">
              <a:rPr lang="en-US" sz="1200"/>
              <a:pPr/>
              <a:t>90</a:t>
            </a:fld>
            <a:endParaRPr lang="en-US" sz="1200"/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6420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0402C52B-46F4-4E86-ADB0-79F520057B11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958777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50.27 The sliding-filament model of muscle contraction</a:t>
            </a:r>
          </a:p>
        </p:txBody>
      </p:sp>
    </p:spTree>
    <p:extLst>
      <p:ext uri="{BB962C8B-B14F-4D97-AF65-F5344CB8AC3E}">
        <p14:creationId xmlns:p14="http://schemas.microsoft.com/office/powerpoint/2010/main" val="139094017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1270DD39-00BE-46F6-8D51-28071200A16F}" type="slidenum">
              <a:rPr lang="en-US" sz="1200"/>
              <a:pPr/>
              <a:t>92</a:t>
            </a:fld>
            <a:endParaRPr lang="en-US" sz="1200"/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671145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2069EDDC-DAF0-4B42-8A39-1596F64DE199}" type="slidenum">
              <a:rPr lang="en-US" sz="1200"/>
              <a:pPr/>
              <a:t>93</a:t>
            </a:fld>
            <a:endParaRPr lang="en-US" sz="1200"/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789298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50.28 Myosin-actin interactions underlying muscle fiber contraction</a:t>
            </a:r>
          </a:p>
        </p:txBody>
      </p:sp>
    </p:spTree>
    <p:extLst>
      <p:ext uri="{BB962C8B-B14F-4D97-AF65-F5344CB8AC3E}">
        <p14:creationId xmlns:p14="http://schemas.microsoft.com/office/powerpoint/2010/main" val="86068152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071CCAF1-5FC8-4838-8931-5DEE6299DE8F}" type="slidenum">
              <a:rPr lang="en-US" sz="1200"/>
              <a:pPr/>
              <a:t>95</a:t>
            </a:fld>
            <a:endParaRPr lang="en-US" sz="1200"/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574113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E486CA2B-6158-4A6A-871F-0DFC6C5B35D2}" type="slidenum">
              <a:rPr lang="en-US" sz="1200"/>
              <a:pPr/>
              <a:t>96</a:t>
            </a:fld>
            <a:endParaRPr lang="en-US" sz="1200"/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790303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</a:t>
            </a:r>
            <a:r>
              <a:rPr lang="en-US" dirty="0">
                <a:latin typeface="Times New Roman"/>
                <a:cs typeface="Times New Roman"/>
              </a:rPr>
              <a:t>50.29 The role of regulatory proteins and calcium in muscle fiber contraction</a:t>
            </a:r>
          </a:p>
        </p:txBody>
      </p:sp>
    </p:spTree>
    <p:extLst>
      <p:ext uri="{BB962C8B-B14F-4D97-AF65-F5344CB8AC3E}">
        <p14:creationId xmlns:p14="http://schemas.microsoft.com/office/powerpoint/2010/main" val="377550644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F1CAA8AF-98E4-4E84-9B57-A8155943D212}" type="slidenum">
              <a:rPr lang="en-US" sz="1200"/>
              <a:pPr/>
              <a:t>98</a:t>
            </a:fld>
            <a:endParaRPr lang="en-US" sz="1200"/>
          </a:p>
        </p:txBody>
      </p:sp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602300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81EB60E8-8620-4E29-BE58-E4C18EFFF6D0}" type="slidenum">
              <a:rPr lang="en-US" sz="1200"/>
              <a:pPr/>
              <a:t>99</a:t>
            </a:fld>
            <a:endParaRPr lang="en-US" sz="1200"/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732378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669773D2-CFB7-4810-80E9-F9445801B739}" type="slidenum">
              <a:rPr lang="en-US" sz="1200"/>
              <a:pPr/>
              <a:t>100</a:t>
            </a:fld>
            <a:endParaRPr lang="en-US" sz="1200"/>
          </a:p>
        </p:txBody>
      </p:sp>
      <p:sp>
        <p:nvSpPr>
          <p:cNvPr id="312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6205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7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8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82563"/>
            <a:ext cx="2203450" cy="6170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3" y="182563"/>
            <a:ext cx="6457950" cy="6170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0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endParaRPr lang="en-CA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86A39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endParaRPr lang="en-CA"/>
          </a:p>
        </p:txBody>
      </p:sp>
      <p:pic>
        <p:nvPicPr>
          <p:cNvPr id="6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6F9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88" y="0"/>
            <a:ext cx="9145587" cy="763588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86A39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 eaLnBrk="1" hangingPunct="1">
              <a:defRPr/>
            </a:pPr>
            <a:r>
              <a:rPr lang="en-US" sz="1600" b="1" smtClean="0">
                <a:latin typeface="Times New Roman" pitchFamily="84" charset="0"/>
                <a:cs typeface="Times New Roman" pitchFamily="84" charset="0"/>
              </a:rPr>
              <a:t>LECTURE PRESENTATIONS</a:t>
            </a:r>
            <a:endParaRPr lang="en-US" sz="1600" smtClean="0">
              <a:latin typeface="Times New Roman" pitchFamily="84" charset="0"/>
              <a:cs typeface="Times New Roman" pitchFamily="84" charset="0"/>
            </a:endParaRPr>
          </a:p>
          <a:p>
            <a:pPr algn="ctr" eaLnBrk="1" hangingPunct="1">
              <a:defRPr/>
            </a:pPr>
            <a:r>
              <a:rPr lang="en-US" sz="1600" smtClean="0">
                <a:latin typeface="Times New Roman" pitchFamily="84" charset="0"/>
                <a:cs typeface="Times New Roman" pitchFamily="84" charset="0"/>
              </a:rPr>
              <a:t>For CAMPBELL BIOLOGY, NINTH EDITION</a:t>
            </a:r>
            <a:endParaRPr lang="en-US" sz="1600" b="1" i="1" smtClean="0">
              <a:latin typeface="Times New Roman" pitchFamily="84" charset="0"/>
              <a:cs typeface="Times New Roman" pitchFamily="84" charset="0"/>
            </a:endParaRPr>
          </a:p>
          <a:p>
            <a:pPr algn="ctr" eaLnBrk="1" hangingPunct="1">
              <a:defRPr/>
            </a:pPr>
            <a:r>
              <a:rPr lang="en-US" sz="1200" smtClean="0">
                <a:latin typeface="Times New Roman" pitchFamily="84" charset="0"/>
                <a:cs typeface="Times New Roman" pitchFamily="84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pPr algn="r"/>
            <a:r>
              <a:rPr lang="en-US" sz="1600" b="1">
                <a:solidFill>
                  <a:schemeClr val="bg1"/>
                </a:solidFill>
                <a:latin typeface="Times New Roman" panose="02020603050405020304" pitchFamily="18" charset="0"/>
              </a:rPr>
              <a:t>Lectures by</a:t>
            </a:r>
          </a:p>
          <a:p>
            <a:pPr algn="r"/>
            <a:r>
              <a:rPr lang="en-US" sz="1600" b="1">
                <a:solidFill>
                  <a:schemeClr val="bg1"/>
                </a:solidFill>
                <a:latin typeface="Times New Roman" panose="02020603050405020304" pitchFamily="18" charset="0"/>
              </a:rPr>
              <a:t>Nicole Tunbridge</a:t>
            </a:r>
          </a:p>
          <a:p>
            <a:pPr algn="r"/>
            <a:r>
              <a:rPr lang="en-US" sz="1600" b="1">
                <a:solidFill>
                  <a:schemeClr val="bg1"/>
                </a:solidFill>
                <a:latin typeface="Times New Roman" panose="02020603050405020304" pitchFamily="18" charset="0"/>
              </a:rPr>
              <a:t>Kathleen Fitzpatrick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46300"/>
            <a:ext cx="7796213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46500"/>
            <a:ext cx="6421438" cy="1752600"/>
          </a:xfrm>
        </p:spPr>
        <p:txBody>
          <a:bodyPr/>
          <a:lstStyle>
            <a:lvl1pPr marL="0" indent="0" algn="ctr">
              <a:buFont typeface="Times" pitchFamily="84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108700"/>
            <a:ext cx="191135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108700"/>
            <a:ext cx="2905125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108700"/>
            <a:ext cx="191135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2511974B-7AF5-42FC-B1C4-782877F57C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09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72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92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06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54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03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07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7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FF6600"/>
              </a:buClr>
              <a:defRPr/>
            </a:lvl1pPr>
            <a:lvl2pPr marL="740664" indent="-283464">
              <a:buClr>
                <a:srgbClr val="FF6600"/>
              </a:buClr>
              <a:defRPr/>
            </a:lvl2pPr>
            <a:lvl3pPr marL="1143000" indent="-228600">
              <a:buClr>
                <a:srgbClr val="FF6600"/>
              </a:buClr>
              <a:defRPr/>
            </a:lvl3pPr>
            <a:lvl4pPr marL="1600200" indent="-228600">
              <a:buClr>
                <a:srgbClr val="FF6600"/>
              </a:buClr>
              <a:defRPr/>
            </a:lvl4pPr>
            <a:lvl5pPr marL="2057400" indent="-228600">
              <a:buClr>
                <a:srgbClr val="FF66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48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6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27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44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17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58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63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04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12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7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951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55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54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21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26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280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63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99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1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96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46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31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168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27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83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58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702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75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015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31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490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8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695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708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866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815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710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292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711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650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864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493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7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338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247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535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478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285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4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00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452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27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theme" Target="../theme/theme53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913" y="1272910"/>
            <a:ext cx="8499249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986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5256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Arial" panose="020B0604020202020204" pitchFamily="34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Arial" panose="020B0604020202020204" pitchFamily="34" charset="0"/>
          <a:cs typeface="+mn-cs"/>
        </a:defRPr>
      </a:lvl1pPr>
      <a:lvl2pPr marL="740664" indent="-283464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6716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9565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261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4361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0980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8007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2525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0554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7850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243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8778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7824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0048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1361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8393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3304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7971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2580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80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6695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9965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9960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2107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4511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574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6695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3521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685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9545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8680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6796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6161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5914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1081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2233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1103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4769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3919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7023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8149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9808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483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4459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1174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5238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9656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9544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319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895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0134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6615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7748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44.jp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45.jp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46.jp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47.jp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4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49.jp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50.jp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9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51.jp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52.jp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5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26.xml"/><Relationship Id="rId3" Type="http://schemas.openxmlformats.org/officeDocument/2006/relationships/image" Target="../media/image53.jp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27.xml"/><Relationship Id="rId3" Type="http://schemas.openxmlformats.org/officeDocument/2006/relationships/image" Target="../media/image54.jp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9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0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34.xml"/><Relationship Id="rId3" Type="http://schemas.openxmlformats.org/officeDocument/2006/relationships/image" Target="../media/image5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8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9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1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2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3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4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5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6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7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8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9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0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31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2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3.jp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34.jp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35.jp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8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38.jp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39.jp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4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41.jp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42.jp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43.jp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-23373" y="1633538"/>
            <a:ext cx="158651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FC33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600" dirty="0" smtClean="0">
                <a:solidFill>
                  <a:srgbClr val="D2B239"/>
                </a:solidFill>
              </a:rPr>
              <a:t>50</a:t>
            </a:r>
            <a:endParaRPr lang="en-US" sz="9600" dirty="0">
              <a:solidFill>
                <a:srgbClr val="D2B239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1" y="3048000"/>
            <a:ext cx="434340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D0016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AF8E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7472" indent="-347472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  <a:ea typeface="Geneva" charset="0"/>
                <a:cs typeface="+mn-cs"/>
              </a:defRPr>
            </a:lvl1pPr>
            <a:lvl2pPr marL="740664" indent="-283464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3162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734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306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78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indent="0">
              <a:buClr>
                <a:schemeClr val="tx2"/>
              </a:buClr>
              <a:buFont typeface="Wingdings" charset="0"/>
              <a:buNone/>
            </a:pPr>
            <a:r>
              <a:rPr lang="en-US" sz="3600" b="1" kern="0" dirty="0" smtClean="0">
                <a:solidFill>
                  <a:schemeClr val="bg1"/>
                </a:solidFill>
                <a:latin typeface="Arial"/>
                <a:cs typeface="Arial"/>
              </a:rPr>
              <a:t>Sensory and </a:t>
            </a:r>
            <a:br>
              <a:rPr lang="en-US" sz="3600" b="1" kern="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600" b="1" kern="0" dirty="0" smtClean="0">
                <a:solidFill>
                  <a:schemeClr val="bg1"/>
                </a:solidFill>
                <a:latin typeface="Arial"/>
                <a:cs typeface="Arial"/>
              </a:rPr>
              <a:t>Motor Mechanisms</a:t>
            </a:r>
            <a:endParaRPr lang="en-US" sz="3600" b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8275" y="5815264"/>
            <a:ext cx="3436938" cy="60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 smtClean="0">
                <a:solidFill>
                  <a:srgbClr val="D2B239"/>
                </a:solidFill>
              </a:rPr>
              <a:t>Lecture Presentation by </a:t>
            </a:r>
            <a:br>
              <a:rPr lang="en-US" sz="1200" dirty="0" smtClean="0">
                <a:solidFill>
                  <a:srgbClr val="D2B239"/>
                </a:solidFill>
              </a:rPr>
            </a:br>
            <a:r>
              <a:rPr lang="en-US" sz="1200" dirty="0" smtClean="0">
                <a:solidFill>
                  <a:srgbClr val="D2B239"/>
                </a:solidFill>
              </a:rPr>
              <a:t>Nicole </a:t>
            </a:r>
            <a:r>
              <a:rPr lang="en-US" sz="1200" dirty="0" err="1" smtClean="0">
                <a:solidFill>
                  <a:srgbClr val="D2B239"/>
                </a:solidFill>
              </a:rPr>
              <a:t>Tunbridge</a:t>
            </a:r>
            <a:r>
              <a:rPr lang="en-US" sz="1200" dirty="0" smtClean="0">
                <a:solidFill>
                  <a:srgbClr val="D2B239"/>
                </a:solidFill>
              </a:rPr>
              <a:t> and</a:t>
            </a:r>
          </a:p>
          <a:p>
            <a:pPr eaLnBrk="0" hangingPunct="0"/>
            <a:r>
              <a:rPr lang="en-US" sz="1200" dirty="0" smtClean="0">
                <a:solidFill>
                  <a:srgbClr val="D2B239"/>
                </a:solidFill>
              </a:rPr>
              <a:t>Kathleen Fitzpatrick</a:t>
            </a:r>
            <a:endParaRPr lang="en-US" sz="1200" dirty="0">
              <a:solidFill>
                <a:srgbClr val="D2B23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127000" y="3054060"/>
            <a:ext cx="1314380" cy="24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2B2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91868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Transmission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 many sensory receptors, transducing the energy in a stimulus into a receptor potential initiates action potentials that are transmitted to the CNS</a:t>
            </a:r>
          </a:p>
          <a:p>
            <a:r>
              <a:rPr lang="en-US" smtClean="0"/>
              <a:t>Some sensory receptors are specialized neurons while others are specialized cells that regulate neurons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When motor neuron input stops, the muscle cell relaxes</a:t>
            </a:r>
          </a:p>
          <a:p>
            <a:pPr eaLnBrk="1" hangingPunct="1"/>
            <a:r>
              <a:rPr lang="en-US" sz="2800" dirty="0" smtClean="0"/>
              <a:t>Transport proteins in the SR pump Ca</a:t>
            </a:r>
            <a:r>
              <a:rPr lang="en-US" sz="2800" baseline="30000" dirty="0" smtClean="0"/>
              <a:t>2+</a:t>
            </a:r>
            <a:r>
              <a:rPr lang="en-US" sz="2800" dirty="0" smtClean="0"/>
              <a:t> out of the cytosol</a:t>
            </a:r>
          </a:p>
          <a:p>
            <a:pPr eaLnBrk="1" hangingPunct="1"/>
            <a:r>
              <a:rPr lang="en-US" sz="2800" dirty="0" smtClean="0"/>
              <a:t>Regulatory proteins bound to thin filaments shift back to the myosin-binding sites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0" name="Picture 9239" descr="50_30_SkelMuscleContract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8"/>
          <a:stretch/>
        </p:blipFill>
        <p:spPr>
          <a:xfrm>
            <a:off x="1716024" y="137160"/>
            <a:ext cx="5711952" cy="640738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50.30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2922466" y="228600"/>
            <a:ext cx="1831174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Synaptic terminal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635500" y="400050"/>
            <a:ext cx="193675" cy="279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4883150" y="282575"/>
            <a:ext cx="2571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179891" y="196850"/>
            <a:ext cx="102088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Axon of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motor neuron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3873500" y="908050"/>
            <a:ext cx="603250" cy="31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876675" y="1200150"/>
            <a:ext cx="542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5984875" y="1047750"/>
            <a:ext cx="1809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 flipV="1">
            <a:off x="5076825" y="1508125"/>
            <a:ext cx="965200" cy="307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3883025" y="1419225"/>
            <a:ext cx="250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3873500" y="1682750"/>
            <a:ext cx="3460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Left Brace 19"/>
          <p:cNvSpPr/>
          <p:nvPr/>
        </p:nvSpPr>
        <p:spPr bwMode="auto">
          <a:xfrm rot="291870">
            <a:off x="4124325" y="1273175"/>
            <a:ext cx="107950" cy="301625"/>
          </a:xfrm>
          <a:prstGeom prst="leftBrace">
            <a:avLst>
              <a:gd name="adj1" fmla="val 2323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Left Brace 22"/>
          <p:cNvSpPr/>
          <p:nvPr/>
        </p:nvSpPr>
        <p:spPr bwMode="auto">
          <a:xfrm rot="16586188">
            <a:off x="4712493" y="1654252"/>
            <a:ext cx="113954" cy="615499"/>
          </a:xfrm>
          <a:prstGeom prst="leftBrace">
            <a:avLst>
              <a:gd name="adj1" fmla="val 31406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V="1">
            <a:off x="4470400" y="1587500"/>
            <a:ext cx="38100" cy="2825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stCxn id="23" idx="2"/>
          </p:cNvCxnSpPr>
          <p:nvPr/>
        </p:nvCxnSpPr>
        <p:spPr bwMode="auto">
          <a:xfrm flipV="1">
            <a:off x="5081667" y="1641475"/>
            <a:ext cx="30083" cy="2984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2000365" y="853102"/>
            <a:ext cx="1831174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T tubule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710079" y="1108772"/>
            <a:ext cx="21088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Sarcoplasmic reticulum (SR)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735227" y="1339293"/>
            <a:ext cx="21088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Myofibril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489673" y="1594960"/>
            <a:ext cx="1358631" cy="34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Plasma membrane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of muscle fiber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333881" y="1980561"/>
            <a:ext cx="80956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Sarcomere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6206775" y="963858"/>
            <a:ext cx="1140697" cy="18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Mitochondrion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068461" y="1730863"/>
            <a:ext cx="1035915" cy="31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aseline="30000" dirty="0" smtClean="0">
                <a:solidFill>
                  <a:srgbClr val="000000"/>
                </a:solidFill>
                <a:latin typeface="Arial" charset="0"/>
              </a:rPr>
              <a:t>2+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 released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from SR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132041" y="2207792"/>
            <a:ext cx="176310" cy="319507"/>
            <a:chOff x="3132041" y="2207792"/>
            <a:chExt cx="176310" cy="319507"/>
          </a:xfrm>
        </p:grpSpPr>
        <p:sp>
          <p:nvSpPr>
            <p:cNvPr id="36" name="Oval 35"/>
            <p:cNvSpPr/>
            <p:nvPr/>
          </p:nvSpPr>
          <p:spPr bwMode="auto">
            <a:xfrm>
              <a:off x="3132041" y="2212313"/>
              <a:ext cx="176310" cy="181637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7" name="Text Box 31"/>
            <p:cNvSpPr txBox="1">
              <a:spLocks noChangeArrowheads="1"/>
            </p:cNvSpPr>
            <p:nvPr/>
          </p:nvSpPr>
          <p:spPr bwMode="auto">
            <a:xfrm>
              <a:off x="3174372" y="2207792"/>
              <a:ext cx="102227" cy="319507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100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11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963891" y="2953917"/>
            <a:ext cx="176310" cy="319507"/>
            <a:chOff x="3132041" y="2207792"/>
            <a:chExt cx="176310" cy="319507"/>
          </a:xfrm>
        </p:grpSpPr>
        <p:sp>
          <p:nvSpPr>
            <p:cNvPr id="40" name="Oval 39"/>
            <p:cNvSpPr/>
            <p:nvPr/>
          </p:nvSpPr>
          <p:spPr bwMode="auto">
            <a:xfrm>
              <a:off x="3132041" y="2212313"/>
              <a:ext cx="176310" cy="181637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1" name="Text Box 31"/>
            <p:cNvSpPr txBox="1">
              <a:spLocks noChangeArrowheads="1"/>
            </p:cNvSpPr>
            <p:nvPr/>
          </p:nvSpPr>
          <p:spPr bwMode="auto">
            <a:xfrm>
              <a:off x="3174372" y="2207792"/>
              <a:ext cx="102227" cy="319507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100" dirty="0" smtClean="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en-US" sz="11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259416" y="3490492"/>
            <a:ext cx="176310" cy="319507"/>
            <a:chOff x="3132041" y="2207792"/>
            <a:chExt cx="176310" cy="319507"/>
          </a:xfrm>
        </p:grpSpPr>
        <p:sp>
          <p:nvSpPr>
            <p:cNvPr id="43" name="Oval 42"/>
            <p:cNvSpPr/>
            <p:nvPr/>
          </p:nvSpPr>
          <p:spPr bwMode="auto">
            <a:xfrm>
              <a:off x="3132041" y="2212313"/>
              <a:ext cx="176310" cy="181637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4" name="Text Box 31"/>
            <p:cNvSpPr txBox="1">
              <a:spLocks noChangeArrowheads="1"/>
            </p:cNvSpPr>
            <p:nvPr/>
          </p:nvSpPr>
          <p:spPr bwMode="auto">
            <a:xfrm>
              <a:off x="3174372" y="2207792"/>
              <a:ext cx="102227" cy="319507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100" dirty="0" smtClean="0">
                  <a:solidFill>
                    <a:srgbClr val="FFFFFF"/>
                  </a:solidFill>
                  <a:latin typeface="Arial" charset="0"/>
                </a:rPr>
                <a:t>3</a:t>
              </a:r>
              <a:endParaRPr lang="en-US" sz="11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014941" y="4687467"/>
            <a:ext cx="176310" cy="319507"/>
            <a:chOff x="3132041" y="2207792"/>
            <a:chExt cx="176310" cy="319507"/>
          </a:xfrm>
        </p:grpSpPr>
        <p:sp>
          <p:nvSpPr>
            <p:cNvPr id="46" name="Oval 45"/>
            <p:cNvSpPr/>
            <p:nvPr/>
          </p:nvSpPr>
          <p:spPr bwMode="auto">
            <a:xfrm>
              <a:off x="3132041" y="2212313"/>
              <a:ext cx="176310" cy="181637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7" name="Text Box 31"/>
            <p:cNvSpPr txBox="1">
              <a:spLocks noChangeArrowheads="1"/>
            </p:cNvSpPr>
            <p:nvPr/>
          </p:nvSpPr>
          <p:spPr bwMode="auto">
            <a:xfrm>
              <a:off x="3174372" y="2207792"/>
              <a:ext cx="102227" cy="319507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100" dirty="0" smtClean="0">
                  <a:solidFill>
                    <a:srgbClr val="FFFFFF"/>
                  </a:solidFill>
                  <a:latin typeface="Arial" charset="0"/>
                </a:rPr>
                <a:t>4</a:t>
              </a:r>
              <a:endParaRPr lang="en-US" sz="11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865216" y="4931942"/>
            <a:ext cx="176310" cy="319507"/>
            <a:chOff x="3132041" y="2207792"/>
            <a:chExt cx="176310" cy="319507"/>
          </a:xfrm>
        </p:grpSpPr>
        <p:sp>
          <p:nvSpPr>
            <p:cNvPr id="49" name="Oval 48"/>
            <p:cNvSpPr/>
            <p:nvPr/>
          </p:nvSpPr>
          <p:spPr bwMode="auto">
            <a:xfrm>
              <a:off x="3132041" y="2212313"/>
              <a:ext cx="176310" cy="181637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0" name="Text Box 31"/>
            <p:cNvSpPr txBox="1">
              <a:spLocks noChangeArrowheads="1"/>
            </p:cNvSpPr>
            <p:nvPr/>
          </p:nvSpPr>
          <p:spPr bwMode="auto">
            <a:xfrm>
              <a:off x="3174372" y="2207792"/>
              <a:ext cx="102227" cy="319507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100" dirty="0" smtClean="0">
                  <a:solidFill>
                    <a:srgbClr val="FFFFFF"/>
                  </a:solidFill>
                  <a:latin typeface="Arial" charset="0"/>
                </a:rPr>
                <a:t>7</a:t>
              </a:r>
              <a:endParaRPr lang="en-US" sz="11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954366" y="5246267"/>
            <a:ext cx="176310" cy="319507"/>
            <a:chOff x="3132041" y="2207792"/>
            <a:chExt cx="176310" cy="319507"/>
          </a:xfrm>
        </p:grpSpPr>
        <p:sp>
          <p:nvSpPr>
            <p:cNvPr id="52" name="Oval 51"/>
            <p:cNvSpPr/>
            <p:nvPr/>
          </p:nvSpPr>
          <p:spPr bwMode="auto">
            <a:xfrm>
              <a:off x="3132041" y="2212313"/>
              <a:ext cx="176310" cy="181637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3" name="Text Box 31"/>
            <p:cNvSpPr txBox="1">
              <a:spLocks noChangeArrowheads="1"/>
            </p:cNvSpPr>
            <p:nvPr/>
          </p:nvSpPr>
          <p:spPr bwMode="auto">
            <a:xfrm>
              <a:off x="3174372" y="2207792"/>
              <a:ext cx="102227" cy="319507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100" dirty="0" smtClean="0">
                  <a:solidFill>
                    <a:srgbClr val="FFFFFF"/>
                  </a:solidFill>
                  <a:latin typeface="Arial" charset="0"/>
                </a:rPr>
                <a:t>6</a:t>
              </a:r>
              <a:endParaRPr lang="en-US" sz="11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322791" y="6284492"/>
            <a:ext cx="176310" cy="319507"/>
            <a:chOff x="3132041" y="2207792"/>
            <a:chExt cx="176310" cy="319507"/>
          </a:xfrm>
        </p:grpSpPr>
        <p:sp>
          <p:nvSpPr>
            <p:cNvPr id="55" name="Oval 54"/>
            <p:cNvSpPr/>
            <p:nvPr/>
          </p:nvSpPr>
          <p:spPr bwMode="auto">
            <a:xfrm>
              <a:off x="3132041" y="2212313"/>
              <a:ext cx="176310" cy="181637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6" name="Text Box 31"/>
            <p:cNvSpPr txBox="1">
              <a:spLocks noChangeArrowheads="1"/>
            </p:cNvSpPr>
            <p:nvPr/>
          </p:nvSpPr>
          <p:spPr bwMode="auto">
            <a:xfrm>
              <a:off x="3174372" y="2207792"/>
              <a:ext cx="102227" cy="319507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100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sz="11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cxnSp>
        <p:nvCxnSpPr>
          <p:cNvPr id="9219" name="Straight Connector 9218"/>
          <p:cNvCxnSpPr/>
          <p:nvPr/>
        </p:nvCxnSpPr>
        <p:spPr bwMode="auto">
          <a:xfrm flipV="1">
            <a:off x="3111500" y="2390775"/>
            <a:ext cx="292100" cy="190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1" name="Straight Connector 9220"/>
          <p:cNvCxnSpPr/>
          <p:nvPr/>
        </p:nvCxnSpPr>
        <p:spPr bwMode="auto">
          <a:xfrm flipV="1">
            <a:off x="3473450" y="2692400"/>
            <a:ext cx="149225" cy="212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3" name="Straight Connector 9222"/>
          <p:cNvCxnSpPr/>
          <p:nvPr/>
        </p:nvCxnSpPr>
        <p:spPr bwMode="auto">
          <a:xfrm flipV="1">
            <a:off x="2130425" y="3105150"/>
            <a:ext cx="238125" cy="15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5" name="Straight Connector 9224"/>
          <p:cNvCxnSpPr/>
          <p:nvPr/>
        </p:nvCxnSpPr>
        <p:spPr bwMode="auto">
          <a:xfrm>
            <a:off x="5356225" y="2695575"/>
            <a:ext cx="6350" cy="1873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7" name="Straight Connector 9226"/>
          <p:cNvCxnSpPr/>
          <p:nvPr/>
        </p:nvCxnSpPr>
        <p:spPr bwMode="auto">
          <a:xfrm>
            <a:off x="4876800" y="3803650"/>
            <a:ext cx="174625" cy="85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1" name="Straight Connector 9230"/>
          <p:cNvCxnSpPr/>
          <p:nvPr/>
        </p:nvCxnSpPr>
        <p:spPr bwMode="auto">
          <a:xfrm>
            <a:off x="6524625" y="2686050"/>
            <a:ext cx="0" cy="142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3" name="Straight Connector 9232"/>
          <p:cNvCxnSpPr/>
          <p:nvPr/>
        </p:nvCxnSpPr>
        <p:spPr bwMode="auto">
          <a:xfrm>
            <a:off x="5962650" y="3238500"/>
            <a:ext cx="3175" cy="222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7" name="Straight Connector 9236"/>
          <p:cNvCxnSpPr/>
          <p:nvPr/>
        </p:nvCxnSpPr>
        <p:spPr bwMode="auto">
          <a:xfrm>
            <a:off x="4191815" y="4017133"/>
            <a:ext cx="138040" cy="3083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9" name="Straight Connector 9238"/>
          <p:cNvCxnSpPr/>
          <p:nvPr/>
        </p:nvCxnSpPr>
        <p:spPr bwMode="auto">
          <a:xfrm flipV="1">
            <a:off x="5346750" y="5034070"/>
            <a:ext cx="82824" cy="598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1297002" y="3029711"/>
            <a:ext cx="80956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100" dirty="0" err="1" smtClean="0">
                <a:solidFill>
                  <a:srgbClr val="000000"/>
                </a:solidFill>
                <a:latin typeface="Arial" charset="0"/>
              </a:rPr>
              <a:t>ACh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3896754" y="3853387"/>
            <a:ext cx="80956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aseline="30000" dirty="0" smtClean="0">
                <a:solidFill>
                  <a:srgbClr val="000000"/>
                </a:solidFill>
                <a:latin typeface="Arial" charset="0"/>
              </a:rPr>
              <a:t>2+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 pump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4619162" y="3673930"/>
            <a:ext cx="359479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aseline="30000" dirty="0" smtClean="0">
                <a:solidFill>
                  <a:srgbClr val="000000"/>
                </a:solidFill>
                <a:latin typeface="Arial" charset="0"/>
              </a:rPr>
              <a:t>2+        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3432019" y="2288863"/>
            <a:ext cx="252670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Synaptic terminal of motor neuron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Text Box 31"/>
          <p:cNvSpPr txBox="1">
            <a:spLocks noChangeArrowheads="1"/>
          </p:cNvSpPr>
          <p:nvPr/>
        </p:nvSpPr>
        <p:spPr bwMode="auto">
          <a:xfrm>
            <a:off x="3634477" y="2541947"/>
            <a:ext cx="1045079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Synaptic cleft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Text Box 31"/>
          <p:cNvSpPr txBox="1">
            <a:spLocks noChangeArrowheads="1"/>
          </p:cNvSpPr>
          <p:nvPr/>
        </p:nvSpPr>
        <p:spPr bwMode="auto">
          <a:xfrm>
            <a:off x="5056289" y="2514339"/>
            <a:ext cx="598749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T tubule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" name="Text Box 31"/>
          <p:cNvSpPr txBox="1">
            <a:spLocks noChangeArrowheads="1"/>
          </p:cNvSpPr>
          <p:nvPr/>
        </p:nvSpPr>
        <p:spPr bwMode="auto">
          <a:xfrm>
            <a:off x="6156006" y="2344081"/>
            <a:ext cx="745993" cy="33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Plasma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" name="Text Box 31"/>
          <p:cNvSpPr txBox="1">
            <a:spLocks noChangeArrowheads="1"/>
          </p:cNvSpPr>
          <p:nvPr/>
        </p:nvSpPr>
        <p:spPr bwMode="auto">
          <a:xfrm>
            <a:off x="5539429" y="2905465"/>
            <a:ext cx="1026676" cy="33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Sarcoplasmic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reticulum (SR)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5083895" y="5105003"/>
            <a:ext cx="359479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aseline="30000" dirty="0" smtClean="0">
                <a:solidFill>
                  <a:srgbClr val="000000"/>
                </a:solidFill>
                <a:latin typeface="Arial" charset="0"/>
              </a:rPr>
              <a:t>2+        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4389096" y="4838108"/>
            <a:ext cx="870229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CYTOSOL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1" name="Text Box 31"/>
          <p:cNvSpPr txBox="1">
            <a:spLocks noChangeArrowheads="1"/>
          </p:cNvSpPr>
          <p:nvPr/>
        </p:nvSpPr>
        <p:spPr bwMode="auto">
          <a:xfrm>
            <a:off x="4577927" y="4541504"/>
            <a:ext cx="359479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700" dirty="0" smtClean="0">
                <a:solidFill>
                  <a:srgbClr val="000000"/>
                </a:solidFill>
                <a:latin typeface="Arial" charset="0"/>
              </a:rPr>
              <a:t>ATP</a:t>
            </a:r>
            <a:endParaRPr lang="en-US" sz="7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6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50_30aSkelMuscleContract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9"/>
          <a:stretch/>
        </p:blipFill>
        <p:spPr>
          <a:xfrm>
            <a:off x="298704" y="1463040"/>
            <a:ext cx="8546592" cy="35855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50.30a</a:t>
            </a:r>
            <a:endParaRPr lang="en-US" sz="1200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595500" y="1721289"/>
            <a:ext cx="44283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4161016" y="1971962"/>
            <a:ext cx="317507" cy="4762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757300" y="2732337"/>
            <a:ext cx="1094564" cy="1253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6542321" y="3108347"/>
            <a:ext cx="34257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 flipV="1">
            <a:off x="4929718" y="3943924"/>
            <a:ext cx="1737934" cy="5598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2757300" y="4261444"/>
            <a:ext cx="61830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764495" y="3774227"/>
            <a:ext cx="464149" cy="102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2759394" y="3386604"/>
            <a:ext cx="969104" cy="5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Left Brace 19"/>
          <p:cNvSpPr/>
          <p:nvPr/>
        </p:nvSpPr>
        <p:spPr bwMode="auto">
          <a:xfrm rot="182791">
            <a:off x="3208242" y="3514112"/>
            <a:ext cx="183620" cy="550833"/>
          </a:xfrm>
          <a:prstGeom prst="leftBrace">
            <a:avLst>
              <a:gd name="adj1" fmla="val 28787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sz="19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Left Brace 22"/>
          <p:cNvSpPr/>
          <p:nvPr/>
        </p:nvSpPr>
        <p:spPr bwMode="auto">
          <a:xfrm rot="16582972">
            <a:off x="4269109" y="4193555"/>
            <a:ext cx="183620" cy="1100592"/>
          </a:xfrm>
          <a:prstGeom prst="leftBrace">
            <a:avLst>
              <a:gd name="adj1" fmla="val 28787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sz="19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2" name="Straight Connector 21"/>
          <p:cNvCxnSpPr>
            <a:stCxn id="23" idx="0"/>
          </p:cNvCxnSpPr>
          <p:nvPr/>
        </p:nvCxnSpPr>
        <p:spPr bwMode="auto">
          <a:xfrm flipV="1">
            <a:off x="3824241" y="4075145"/>
            <a:ext cx="62373" cy="5162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stCxn id="23" idx="2"/>
          </p:cNvCxnSpPr>
          <p:nvPr/>
        </p:nvCxnSpPr>
        <p:spPr bwMode="auto">
          <a:xfrm flipV="1">
            <a:off x="4918011" y="4172051"/>
            <a:ext cx="65220" cy="5417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2086354" y="1648518"/>
            <a:ext cx="2528045" cy="32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Synaptic terminal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116787" y="1577326"/>
            <a:ext cx="1761425" cy="58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Axon of</a:t>
            </a:r>
            <a:br>
              <a:rPr lang="en-US" sz="19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motor neuron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856626" y="2580671"/>
            <a:ext cx="1831174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T tubule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02018" y="2899449"/>
            <a:ext cx="1886437" cy="67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Sarcoplasmic </a:t>
            </a:r>
            <a:br>
              <a:rPr lang="en-US" sz="19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reticulum (SR)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07265" y="3642712"/>
            <a:ext cx="2106160" cy="38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Myofibril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83618" y="4103479"/>
            <a:ext cx="2314032" cy="65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Plasma membrane</a:t>
            </a:r>
            <a:br>
              <a:rPr lang="en-US" sz="19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of muscle fiber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655526" y="4820398"/>
            <a:ext cx="1345377" cy="28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Sarcomere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964010" y="2975406"/>
            <a:ext cx="1894056" cy="2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Mitochondrion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6731041" y="4357709"/>
            <a:ext cx="1811510" cy="58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900" baseline="30000" dirty="0" smtClean="0">
                <a:solidFill>
                  <a:srgbClr val="000000"/>
                </a:solidFill>
                <a:latin typeface="Arial" charset="0"/>
              </a:rPr>
              <a:t>2+</a:t>
            </a: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 released</a:t>
            </a:r>
            <a:br>
              <a:rPr lang="en-US" sz="19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from SR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5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50_30bSkelMuscleContract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7"/>
          <a:stretch/>
        </p:blipFill>
        <p:spPr>
          <a:xfrm>
            <a:off x="432816" y="244170"/>
            <a:ext cx="8278368" cy="638373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50.30b</a:t>
            </a:r>
            <a:endParaRPr lang="en-US" sz="1200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1010136" y="1649867"/>
            <a:ext cx="354034" cy="292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2455506" y="610469"/>
            <a:ext cx="412499" cy="2825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2984934" y="1042469"/>
            <a:ext cx="194882" cy="3150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4017806" y="2978348"/>
            <a:ext cx="207873" cy="4449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034437" y="2682770"/>
            <a:ext cx="225067" cy="11821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5710026" y="1048965"/>
            <a:ext cx="0" cy="2695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7414617" y="1033864"/>
            <a:ext cx="0" cy="2148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6590415" y="1886955"/>
            <a:ext cx="6414" cy="2854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5708545" y="4457459"/>
            <a:ext cx="96681" cy="878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478024" y="1520356"/>
            <a:ext cx="510588" cy="42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700" dirty="0" err="1" smtClean="0">
                <a:solidFill>
                  <a:srgbClr val="000000"/>
                </a:solidFill>
                <a:latin typeface="Arial" charset="0"/>
              </a:rPr>
              <a:t>ACh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558086" y="2736578"/>
            <a:ext cx="1100156" cy="42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650" baseline="30000" dirty="0" smtClean="0">
                <a:solidFill>
                  <a:srgbClr val="000000"/>
                </a:solidFill>
                <a:latin typeface="Arial" charset="0"/>
              </a:rPr>
              <a:t>2+</a:t>
            </a:r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 pump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4619161" y="2472454"/>
            <a:ext cx="488515" cy="42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650" baseline="30000" dirty="0" smtClean="0">
                <a:solidFill>
                  <a:srgbClr val="000000"/>
                </a:solidFill>
                <a:latin typeface="Arial" charset="0"/>
              </a:rPr>
              <a:t>2+        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2947108" y="448539"/>
            <a:ext cx="3433679" cy="24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Synaptic terminal of motor neuron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3211142" y="824775"/>
            <a:ext cx="1614857" cy="28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Synaptic cleft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5264106" y="789469"/>
            <a:ext cx="962742" cy="30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T tubule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817945" y="549940"/>
            <a:ext cx="1217692" cy="53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Plasma</a:t>
            </a:r>
            <a:br>
              <a:rPr lang="en-US" sz="16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membrane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947367" y="1357626"/>
            <a:ext cx="1595664" cy="5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Sarcoplasmic</a:t>
            </a:r>
            <a:br>
              <a:rPr lang="en-US" sz="16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reticulum (SR)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5321828" y="4552909"/>
            <a:ext cx="488515" cy="42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650" baseline="30000" dirty="0" smtClean="0">
                <a:solidFill>
                  <a:srgbClr val="000000"/>
                </a:solidFill>
                <a:latin typeface="Arial" charset="0"/>
              </a:rPr>
              <a:t>2+        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4309543" y="4161777"/>
            <a:ext cx="1182601" cy="42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CYTOSOL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595822" y="3759514"/>
            <a:ext cx="517468" cy="26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dirty="0" smtClean="0">
                <a:solidFill>
                  <a:srgbClr val="000000"/>
                </a:solidFill>
                <a:latin typeface="Arial" charset="0"/>
              </a:rPr>
              <a:t>ATP</a:t>
            </a:r>
            <a:endParaRPr lang="en-US" sz="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464926" y="345021"/>
            <a:ext cx="268749" cy="279514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2553179" y="353200"/>
            <a:ext cx="92934" cy="319507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  <a:latin typeface="Arial" charset="0"/>
              </a:rPr>
              <a:t>1</a:t>
            </a:r>
            <a:endParaRPr lang="en-US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3674601" y="1430871"/>
            <a:ext cx="268749" cy="279514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3767683" y="1439050"/>
            <a:ext cx="92934" cy="319507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7030641" y="2232440"/>
            <a:ext cx="268749" cy="279514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7123723" y="2240619"/>
            <a:ext cx="92934" cy="319507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678136" y="3946639"/>
            <a:ext cx="268749" cy="279514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6771218" y="3954818"/>
            <a:ext cx="92934" cy="319507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  <a:latin typeface="Arial" charset="0"/>
              </a:rPr>
              <a:t>4</a:t>
            </a:r>
            <a:endParaRPr lang="en-US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3660115" y="4777180"/>
            <a:ext cx="268749" cy="279514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3753197" y="4785359"/>
            <a:ext cx="92934" cy="319507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  <a:latin typeface="Arial" charset="0"/>
              </a:rPr>
              <a:t>6</a:t>
            </a:r>
            <a:endParaRPr lang="en-US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627607" y="4303964"/>
            <a:ext cx="268749" cy="279514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720689" y="4312143"/>
            <a:ext cx="92934" cy="319507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  <a:latin typeface="Arial" charset="0"/>
              </a:rPr>
              <a:t>7</a:t>
            </a:r>
            <a:endParaRPr lang="en-US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5679775" y="6283011"/>
            <a:ext cx="268749" cy="279514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5772857" y="6291190"/>
            <a:ext cx="92934" cy="319507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  <a:latin typeface="Arial" charset="0"/>
              </a:rPr>
              <a:t>5</a:t>
            </a:r>
            <a:endParaRPr lang="en-US" sz="16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5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Amyotrophic lateral sclerosis (ALS), formerly called Lou Gehrig</a:t>
            </a:r>
            <a:r>
              <a:rPr lang="ja-JP" altLang="en-US" smtClean="0"/>
              <a:t>’</a:t>
            </a:r>
            <a:r>
              <a:rPr lang="en-US" altLang="ja-JP" smtClean="0"/>
              <a:t>s disease, interferes with the excitation of skeletal muscle fibers; this disease is usually fatal</a:t>
            </a:r>
          </a:p>
          <a:p>
            <a:r>
              <a:rPr lang="en-US" smtClean="0"/>
              <a:t>Myasthenia gravis is an autoimmune disease that attacks acetylcholine receptors on muscle fibers; treatments exist for this disease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Nervous Control of Muscle Tension</a:t>
            </a:r>
          </a:p>
        </p:txBody>
      </p:sp>
      <p:sp>
        <p:nvSpPr>
          <p:cNvPr id="2007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Contraction of a whole muscle is graded, which means that the extent and strength of its contraction can be voluntarily altered</a:t>
            </a:r>
          </a:p>
          <a:p>
            <a:r>
              <a:rPr lang="en-US" smtClean="0"/>
              <a:t>There are two basic mechanisms by which the nervous system produces graded contractions</a:t>
            </a:r>
          </a:p>
          <a:p>
            <a:pPr lvl="1"/>
            <a:r>
              <a:rPr lang="en-US" smtClean="0"/>
              <a:t>Varying the number of fibers that contract</a:t>
            </a:r>
          </a:p>
          <a:p>
            <a:pPr lvl="1"/>
            <a:r>
              <a:rPr lang="en-US" smtClean="0"/>
              <a:t>Varying the rate at which fibers are stimulated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 vertebrates, each motor neuron may synapse with multiple muscle fibers, although each fiber is controlled by only one motor neuron</a:t>
            </a:r>
          </a:p>
          <a:p>
            <a:pPr eaLnBrk="1" hangingPunct="1"/>
            <a:r>
              <a:rPr lang="en-US" sz="2800" smtClean="0"/>
              <a:t>A </a:t>
            </a:r>
            <a:r>
              <a:rPr lang="en-US" sz="2800" b="1" smtClean="0"/>
              <a:t>motor unit </a:t>
            </a:r>
            <a:r>
              <a:rPr lang="en-US" sz="2800" smtClean="0"/>
              <a:t>consists of a single motor neuron and all the muscle fibers it controls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" name="Picture 9215" descr="50_31MotorUnits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1"/>
          <a:stretch/>
        </p:blipFill>
        <p:spPr>
          <a:xfrm>
            <a:off x="1402080" y="222118"/>
            <a:ext cx="6339840" cy="641376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50.31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1652138" y="224833"/>
            <a:ext cx="1350629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Spinal cord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268832" y="476064"/>
            <a:ext cx="14270" cy="32818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2164219" y="1471619"/>
            <a:ext cx="306192" cy="7724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4091836" y="796605"/>
            <a:ext cx="6959" cy="859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4965178" y="796605"/>
            <a:ext cx="0" cy="3931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3674301" y="1624715"/>
            <a:ext cx="3480" cy="2261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4164904" y="1885674"/>
            <a:ext cx="542795" cy="4836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523398" y="2215083"/>
            <a:ext cx="1541999" cy="50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Motor neuron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cell body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689567" y="239537"/>
            <a:ext cx="817672" cy="575248"/>
          </a:xfrm>
          <a:prstGeom prst="rect">
            <a:avLst/>
          </a:prstGeom>
          <a:solidFill>
            <a:srgbClr val="B7C8E1"/>
          </a:solidFill>
          <a:ln>
            <a:noFill/>
          </a:ln>
          <a:extLst/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Motor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unit 1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570783" y="236189"/>
            <a:ext cx="817672" cy="575248"/>
          </a:xfrm>
          <a:prstGeom prst="rect">
            <a:avLst/>
          </a:prstGeom>
          <a:solidFill>
            <a:srgbClr val="C8D6B5"/>
          </a:solidFill>
          <a:ln>
            <a:noFill/>
          </a:ln>
          <a:extLst/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Motor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unit 2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5651500" y="466275"/>
            <a:ext cx="473075" cy="660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5965825" y="459925"/>
            <a:ext cx="158750" cy="1409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5238750" y="2707825"/>
            <a:ext cx="3175" cy="13779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5235575" y="3101525"/>
            <a:ext cx="311150" cy="987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3108325" y="4206425"/>
            <a:ext cx="441325" cy="263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339499" y="1802333"/>
            <a:ext cx="667352" cy="25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Nerve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479198" y="2230957"/>
            <a:ext cx="756251" cy="74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Motor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neuron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axon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313973" y="3999433"/>
            <a:ext cx="807051" cy="22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Muscle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4971448" y="4088333"/>
            <a:ext cx="1629377" cy="22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Muscle fibers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375757" y="5567762"/>
            <a:ext cx="807051" cy="22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Tendon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 flipV="1">
            <a:off x="2949398" y="5440604"/>
            <a:ext cx="395566" cy="2567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5732713" y="197078"/>
            <a:ext cx="2365986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Synaptic terminals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2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Recruitment of multiple motor neurons results in stronger contractions</a:t>
            </a:r>
          </a:p>
          <a:p>
            <a:r>
              <a:rPr lang="en-US" smtClean="0"/>
              <a:t>A twitch results from a single action potential in a motor neuron</a:t>
            </a:r>
          </a:p>
          <a:p>
            <a:r>
              <a:rPr lang="en-US" smtClean="0"/>
              <a:t>More rapidly delivered action potentials produce a graded contraction by summation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50_32TwitchSummation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1"/>
          <a:stretch/>
        </p:blipFill>
        <p:spPr>
          <a:xfrm>
            <a:off x="298704" y="619514"/>
            <a:ext cx="8546592" cy="559963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50.32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6221394" y="935251"/>
            <a:ext cx="1583333" cy="32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Tetanus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Left Brace 2"/>
          <p:cNvSpPr/>
          <p:nvPr/>
        </p:nvSpPr>
        <p:spPr bwMode="auto">
          <a:xfrm rot="16200000">
            <a:off x="3271213" y="4591242"/>
            <a:ext cx="192425" cy="669634"/>
          </a:xfrm>
          <a:prstGeom prst="leftBrace">
            <a:avLst>
              <a:gd name="adj1" fmla="val 31666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" name="Left Brace 7"/>
          <p:cNvSpPr/>
          <p:nvPr/>
        </p:nvSpPr>
        <p:spPr bwMode="auto">
          <a:xfrm rot="16200000">
            <a:off x="6865699" y="3236573"/>
            <a:ext cx="192425" cy="3394364"/>
          </a:xfrm>
          <a:prstGeom prst="leftBrace">
            <a:avLst>
              <a:gd name="adj1" fmla="val 31666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154546" y="1562485"/>
            <a:ext cx="0" cy="89284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940850" y="4918366"/>
            <a:ext cx="1146847" cy="769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Left Brace 13"/>
          <p:cNvSpPr/>
          <p:nvPr/>
        </p:nvSpPr>
        <p:spPr bwMode="auto">
          <a:xfrm rot="5400000">
            <a:off x="3498273" y="2540001"/>
            <a:ext cx="192425" cy="939027"/>
          </a:xfrm>
          <a:prstGeom prst="leftBrace">
            <a:avLst>
              <a:gd name="adj1" fmla="val 31666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588423" y="2266827"/>
            <a:ext cx="2075939" cy="6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Summation of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two twitches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703273" y="3113495"/>
            <a:ext cx="1044546" cy="61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Single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twitch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210667" y="4706767"/>
            <a:ext cx="1044546" cy="61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Action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potential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2665393" y="4999251"/>
            <a:ext cx="1490969" cy="91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Pair of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action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potentials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6036667" y="4983858"/>
            <a:ext cx="1898909" cy="91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Series of action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potentials at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high frequency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4135516" y="4537433"/>
            <a:ext cx="775152" cy="32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Time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 rot="16200000">
            <a:off x="551035" y="2777136"/>
            <a:ext cx="1216959" cy="32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Tension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89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0_04StimIntensCoding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7"/>
          <a:stretch/>
        </p:blipFill>
        <p:spPr>
          <a:xfrm>
            <a:off x="298704" y="832103"/>
            <a:ext cx="8546592" cy="494832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50.4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972061" y="927555"/>
            <a:ext cx="2329939" cy="39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Gentle pressure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 flipV="1">
            <a:off x="1208424" y="2108970"/>
            <a:ext cx="76970" cy="3463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102911" y="2397676"/>
            <a:ext cx="1313938" cy="61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Sensory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receptor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964365" y="3806221"/>
            <a:ext cx="2329939" cy="39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More pressure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597335" y="2420766"/>
            <a:ext cx="4038665" cy="60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Low frequency of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action potentials per receptor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789760" y="5176282"/>
            <a:ext cx="4038665" cy="60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High frequency of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action potentials per receptor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44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0838" indent="-350838" eaLnBrk="1" hangingPunct="1"/>
            <a:r>
              <a:rPr lang="en-US" sz="2800" b="1" smtClean="0"/>
              <a:t>Tetanus </a:t>
            </a:r>
            <a:r>
              <a:rPr lang="en-US" sz="2800" smtClean="0"/>
              <a:t>is a state of smooth and sustained contraction produced when motor neurons deliver a volley of action potentials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Types of Skeletal Muscle Fibers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2129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977900" algn="l"/>
              </a:tabLst>
            </a:pPr>
            <a:r>
              <a:rPr lang="en-US" sz="2800" smtClean="0"/>
              <a:t>There are several distinct types of skeletal muscles, each of which is adapted to a particular function</a:t>
            </a:r>
          </a:p>
          <a:p>
            <a:pPr eaLnBrk="1" hangingPunct="1">
              <a:tabLst>
                <a:tab pos="977900" algn="l"/>
              </a:tabLst>
            </a:pPr>
            <a:r>
              <a:rPr lang="en-US" sz="2800" smtClean="0"/>
              <a:t>They are classified by the source of ATP powering the muscle activity or by the speed of muscle contraction</a:t>
            </a:r>
            <a:endParaRPr lang="en-US" sz="30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_T01SkelMuscleFibers-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0"/>
          <a:stretch/>
        </p:blipFill>
        <p:spPr>
          <a:xfrm>
            <a:off x="298704" y="707136"/>
            <a:ext cx="8546592" cy="527229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Table</a:t>
            </a:r>
            <a:r>
              <a:rPr lang="en-US" sz="1200" baseline="0" dirty="0" smtClean="0">
                <a:latin typeface="Arial" charset="0"/>
              </a:rPr>
              <a:t> </a:t>
            </a:r>
            <a:r>
              <a:rPr lang="en-US" sz="1200" dirty="0" smtClean="0">
                <a:latin typeface="Arial" charset="0"/>
              </a:rPr>
              <a:t>50.1</a:t>
            </a:r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79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endParaRPr lang="en-CA" dirty="0" smtClean="0"/>
          </a:p>
        </p:txBody>
      </p:sp>
      <p:sp>
        <p:nvSpPr>
          <p:cNvPr id="21709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Oxidative and Glycolytic Fibers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Oxidative fibers rely mostly on aerobic respiration to generate ATP</a:t>
            </a:r>
          </a:p>
          <a:p>
            <a:r>
              <a:rPr lang="en-US" dirty="0" smtClean="0"/>
              <a:t>These fibers have many mitochondria, a rich blood supply, and a large amount of </a:t>
            </a:r>
            <a:r>
              <a:rPr lang="en-US" b="1" dirty="0" smtClean="0"/>
              <a:t>myoglobin</a:t>
            </a:r>
          </a:p>
          <a:p>
            <a:r>
              <a:rPr lang="en-US" dirty="0" smtClean="0"/>
              <a:t>Myoglobin is a protein that binds oxygen more tightly than hemoglobin does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Glycolytic fibers use glycolysis as their primary source of ATP</a:t>
            </a:r>
          </a:p>
          <a:p>
            <a:r>
              <a:rPr lang="en-US" smtClean="0"/>
              <a:t>Glycolytic fibers have less myoglobin than oxidative fibers and tire more easily</a:t>
            </a:r>
          </a:p>
          <a:p>
            <a:r>
              <a:rPr lang="en-US" smtClean="0"/>
              <a:t>In poultry and fish, light meat is composed of glycolytic fibers, while dark meat is composed of oxidative fibers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Fast-Twitch and Slow-Twitch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Fibers</a:t>
            </a:r>
          </a:p>
          <a:p>
            <a:r>
              <a:rPr lang="en-US" b="1" dirty="0" smtClean="0"/>
              <a:t>Slow-twitch fibers</a:t>
            </a:r>
            <a:r>
              <a:rPr lang="en-US" dirty="0" smtClean="0"/>
              <a:t> contract more slowly but sustain longer contractions</a:t>
            </a:r>
          </a:p>
          <a:p>
            <a:r>
              <a:rPr lang="en-US" dirty="0" smtClean="0"/>
              <a:t>All slow-twitch fibers are oxidative</a:t>
            </a:r>
          </a:p>
          <a:p>
            <a:r>
              <a:rPr lang="en-US" b="1" dirty="0" smtClean="0"/>
              <a:t>Fast-twitch fibers</a:t>
            </a:r>
            <a:r>
              <a:rPr lang="en-US" dirty="0" smtClean="0"/>
              <a:t> contract more rapidly but sustain shorter contractions</a:t>
            </a:r>
          </a:p>
          <a:p>
            <a:r>
              <a:rPr lang="en-US" dirty="0" smtClean="0"/>
              <a:t>Fast-twitch fibers can be either glycolytic or oxidative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Most skeletal muscles contain both slow-twitch and fast-twitch fibers in varying ratios</a:t>
            </a:r>
          </a:p>
          <a:p>
            <a:r>
              <a:rPr lang="en-US" smtClean="0"/>
              <a:t>Some vertebrates have muscles that twitch at rates much faster than human muscles</a:t>
            </a:r>
          </a:p>
          <a:p>
            <a:r>
              <a:rPr lang="en-US" smtClean="0"/>
              <a:t>In producing its characteristic mating call, the male toadfish can contract and relax certain muscles more than 200 times per second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_33Toadfish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76" y="947928"/>
            <a:ext cx="6632448" cy="496214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50.33</a:t>
            </a:r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49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Muscle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273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 addition to skeletal muscle, vertebrates have cardiac muscle and smooth muscle</a:t>
            </a:r>
          </a:p>
          <a:p>
            <a:pPr eaLnBrk="1" hangingPunct="1"/>
            <a:r>
              <a:rPr lang="en-US" sz="2800" b="1" smtClean="0"/>
              <a:t>Cardiac muscle</a:t>
            </a:r>
            <a:r>
              <a:rPr lang="en-US" sz="2800" smtClean="0"/>
              <a:t>, found only in the heart, consists of striated cells electrically connected by </a:t>
            </a:r>
            <a:r>
              <a:rPr lang="en-US" sz="2800" b="1" smtClean="0"/>
              <a:t>intercalated disks</a:t>
            </a:r>
          </a:p>
          <a:p>
            <a:pPr eaLnBrk="1" hangingPunct="1"/>
            <a:r>
              <a:rPr lang="en-US" sz="2800" smtClean="0"/>
              <a:t>Cardiac muscle can generate action potentials without neural input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 </a:t>
            </a:r>
            <a:r>
              <a:rPr lang="en-US" sz="2800" b="1" smtClean="0"/>
              <a:t>smooth muscle</a:t>
            </a:r>
            <a:r>
              <a:rPr lang="en-US" sz="2800" smtClean="0"/>
              <a:t>, found mainly in walls of hollow organs such as those of the digestive tract, contractions are relatively slow and may be initiated by the muscles themselves</a:t>
            </a:r>
          </a:p>
          <a:p>
            <a:pPr eaLnBrk="1" hangingPunct="1"/>
            <a:r>
              <a:rPr lang="en-US" sz="2800" smtClean="0"/>
              <a:t>Contractions may also be caused by stimulation from neurons in the autonomic nervous system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response of a sensory receptor varies with intensity of stimuli</a:t>
            </a:r>
          </a:p>
          <a:p>
            <a:r>
              <a:rPr lang="en-US" smtClean="0"/>
              <a:t>If the receptor is a neuron, a larger receptor potential results in more frequent action potentials</a:t>
            </a:r>
          </a:p>
          <a:p>
            <a:r>
              <a:rPr lang="en-US" smtClean="0"/>
              <a:t>If the receptor is not a neuron, a larger receptor potential causes more neurotransmitters to be released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50.6: Skeletal systems transform muscle contraction into locomotion</a:t>
            </a:r>
          </a:p>
        </p:txBody>
      </p:sp>
      <p:sp>
        <p:nvSpPr>
          <p:cNvPr id="2314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Skeletal muscles are attached in antagonistic pairs, the actions of which are coordinated by the nervous system</a:t>
            </a:r>
          </a:p>
          <a:p>
            <a:r>
              <a:rPr lang="en-US" smtClean="0"/>
              <a:t>The skeleton provides a rigid structure to which muscles attach</a:t>
            </a:r>
          </a:p>
          <a:p>
            <a:r>
              <a:rPr lang="en-US" smtClean="0"/>
              <a:t>Skeletons function in support, protection, and movement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50_34MuscleSkelMovement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1"/>
          <a:stretch/>
        </p:blipFill>
        <p:spPr>
          <a:xfrm>
            <a:off x="1545336" y="237432"/>
            <a:ext cx="6053328" cy="641376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50.34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3039467" y="1417484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Biceps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3089275" y="1687772"/>
            <a:ext cx="24765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2451100" y="2687897"/>
            <a:ext cx="228600" cy="425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5248275" y="1817947"/>
            <a:ext cx="254000" cy="6000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5718175" y="2433897"/>
            <a:ext cx="244475" cy="4032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039342" y="3078009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Triceps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 rot="16200000">
            <a:off x="1236067" y="1922309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Flexion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331443" y="382434"/>
            <a:ext cx="1967508" cy="5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Human forearm</a:t>
            </a:r>
          </a:p>
          <a:p>
            <a:pPr algn="ct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(internal skeleton)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103218" y="379259"/>
            <a:ext cx="1967508" cy="5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Grasshopper tibia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(external skeleton)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865093" y="1300010"/>
            <a:ext cx="1005482" cy="4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Extensor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muscle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5874743" y="2833535"/>
            <a:ext cx="1005482" cy="4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Flexor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muscle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4865093" y="4073391"/>
            <a:ext cx="1005482" cy="4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Extensor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muscle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301867" y="5430376"/>
            <a:ext cx="1005482" cy="4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Flexor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muscle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239380" y="4582104"/>
            <a:ext cx="444209" cy="6890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5974033" y="5242704"/>
            <a:ext cx="307528" cy="29613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3035424" y="4285973"/>
            <a:ext cx="290443" cy="5808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2426061" y="5242704"/>
            <a:ext cx="261969" cy="5125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 Box 31"/>
          <p:cNvSpPr txBox="1">
            <a:spLocks noChangeArrowheads="1"/>
          </p:cNvSpPr>
          <p:nvPr/>
        </p:nvSpPr>
        <p:spPr bwMode="auto">
          <a:xfrm rot="16200000">
            <a:off x="1236067" y="4633049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Extension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073637" y="4008632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Biceps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067817" y="5726107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Triceps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5276769" y="6370022"/>
            <a:ext cx="1813477" cy="23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Relaxing muscle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2560264" y="6370022"/>
            <a:ext cx="1813477" cy="23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Contracting muscle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1586423" y="6352937"/>
            <a:ext cx="412515" cy="27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Key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14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Skeletal Systems</a:t>
            </a:r>
          </a:p>
        </p:txBody>
      </p:sp>
      <p:sp>
        <p:nvSpPr>
          <p:cNvPr id="2355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three main types of skeletons are </a:t>
            </a:r>
          </a:p>
          <a:p>
            <a:pPr lvl="1"/>
            <a:r>
              <a:rPr lang="en-US" smtClean="0"/>
              <a:t>Hydrostatic skeletons (lack hard parts)</a:t>
            </a:r>
          </a:p>
          <a:p>
            <a:pPr lvl="1"/>
            <a:r>
              <a:rPr lang="en-US" smtClean="0"/>
              <a:t>Exoskeletons (external hard parts)</a:t>
            </a:r>
          </a:p>
          <a:p>
            <a:pPr lvl="1"/>
            <a:r>
              <a:rPr lang="en-US" smtClean="0"/>
              <a:t>Endoskeletons (internal hard parts)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Hydrostatic Skeletons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2375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 </a:t>
            </a:r>
            <a:r>
              <a:rPr lang="en-US" sz="2800" b="1" smtClean="0"/>
              <a:t>hydrostatic skeleton </a:t>
            </a:r>
            <a:r>
              <a:rPr lang="en-US" sz="2800" smtClean="0"/>
              <a:t>consists of fluid held under pressure in a closed body compartment</a:t>
            </a:r>
          </a:p>
          <a:p>
            <a:pPr eaLnBrk="1" hangingPunct="1"/>
            <a:r>
              <a:rPr lang="en-US" sz="2800" smtClean="0"/>
              <a:t>This is the main type of skeleton in most cnidarians, flatworms, nematodes, and annelids</a:t>
            </a:r>
          </a:p>
          <a:p>
            <a:pPr eaLnBrk="1" hangingPunct="1"/>
            <a:r>
              <a:rPr lang="en-US" sz="2800" smtClean="0"/>
              <a:t>Annelids use their hydrostatic skeleton for </a:t>
            </a:r>
            <a:r>
              <a:rPr lang="en-US" sz="2800" b="1" smtClean="0"/>
              <a:t>peristalsis</a:t>
            </a:r>
            <a:r>
              <a:rPr lang="en-US" sz="2800" smtClean="0"/>
              <a:t>, a type of movement produced by rhythmic waves of muscle contractions from front to back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50_35PeristalticCrawling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7"/>
          <a:stretch/>
        </p:blipFill>
        <p:spPr>
          <a:xfrm>
            <a:off x="1237488" y="221827"/>
            <a:ext cx="6669024" cy="642065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50.35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2022773" y="2522365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Bristles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130641" y="978735"/>
            <a:ext cx="793768" cy="7269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3751599" y="1003802"/>
            <a:ext cx="8355" cy="543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5364201" y="978735"/>
            <a:ext cx="300797" cy="37600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6191391" y="987090"/>
            <a:ext cx="417773" cy="51805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675174" y="2803240"/>
            <a:ext cx="280072" cy="81605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2675174" y="2803240"/>
            <a:ext cx="637406" cy="81605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5896006" y="2933616"/>
            <a:ext cx="497370" cy="4490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7088728" y="4295317"/>
            <a:ext cx="62775" cy="4104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7537809" y="5647361"/>
            <a:ext cx="164181" cy="6084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6256275" y="2661040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Head end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6767215" y="3982096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Head end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6796411" y="5354244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Head end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1489934" y="208692"/>
            <a:ext cx="1714390" cy="81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Longitudinal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muscle relaxed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(extended)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270924" y="215991"/>
            <a:ext cx="1196151" cy="81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Circular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muscle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contracted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4957027" y="215990"/>
            <a:ext cx="911484" cy="7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Circular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muscle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relaxed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6321966" y="223290"/>
            <a:ext cx="1437022" cy="7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Longitudinal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muscle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contracted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301715" y="3265057"/>
            <a:ext cx="250860" cy="261310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356748" y="3266887"/>
            <a:ext cx="125978" cy="357905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  <a:latin typeface="Arial" charset="0"/>
              </a:rPr>
              <a:t>1</a:t>
            </a:r>
            <a:endParaRPr lang="en-US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1289015" y="4668407"/>
            <a:ext cx="250860" cy="261310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1344048" y="4670237"/>
            <a:ext cx="125978" cy="357905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1304890" y="6167007"/>
            <a:ext cx="250860" cy="261310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1359923" y="6168837"/>
            <a:ext cx="125978" cy="357905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16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13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Exoskeletons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2416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An </a:t>
            </a:r>
            <a:r>
              <a:rPr lang="en-US" sz="2800" b="1" smtClean="0"/>
              <a:t>exoskeleton </a:t>
            </a:r>
            <a:r>
              <a:rPr lang="en-US" sz="2800" smtClean="0"/>
              <a:t>is a hard encasement deposited on the surface of an animal</a:t>
            </a:r>
          </a:p>
          <a:p>
            <a:pPr eaLnBrk="1" hangingPunct="1"/>
            <a:r>
              <a:rPr lang="en-US" sz="2800" smtClean="0"/>
              <a:t>Exoskeletons are found in most molluscs and arthropods</a:t>
            </a:r>
          </a:p>
          <a:p>
            <a:pPr eaLnBrk="1" hangingPunct="1"/>
            <a:r>
              <a:rPr lang="en-US" sz="2800" smtClean="0"/>
              <a:t>Arthropods have a jointed exoskeleton called a cuticle, which can be both strong and flexible</a:t>
            </a:r>
          </a:p>
          <a:p>
            <a:pPr eaLnBrk="1" hangingPunct="1"/>
            <a:r>
              <a:rPr lang="en-US" sz="2800" smtClean="0"/>
              <a:t>The polysaccharide </a:t>
            </a:r>
            <a:r>
              <a:rPr lang="en-US" sz="2800" b="1" smtClean="0"/>
              <a:t>chitin </a:t>
            </a:r>
            <a:r>
              <a:rPr lang="en-US" sz="2800" smtClean="0"/>
              <a:t>is often found in arthropod cuticle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Endoskeletons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2437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An </a:t>
            </a:r>
            <a:r>
              <a:rPr lang="en-US" sz="2800" b="1" smtClean="0"/>
              <a:t>endoskeleton </a:t>
            </a:r>
            <a:r>
              <a:rPr lang="en-US" sz="2800" smtClean="0"/>
              <a:t>consists of a hard internal skeleton, buried in soft tissue </a:t>
            </a:r>
          </a:p>
          <a:p>
            <a:pPr eaLnBrk="1" hangingPunct="1"/>
            <a:r>
              <a:rPr lang="en-US" sz="2800" smtClean="0"/>
              <a:t>Endoskeletons are found in organisms ranging from sponges to mammals</a:t>
            </a:r>
          </a:p>
          <a:p>
            <a:pPr eaLnBrk="1" hangingPunct="1"/>
            <a:r>
              <a:rPr lang="en-US" sz="2800" smtClean="0"/>
              <a:t>A mammalian skeleton has more than 200 bones</a:t>
            </a:r>
          </a:p>
          <a:p>
            <a:pPr eaLnBrk="1" hangingPunct="1"/>
            <a:r>
              <a:rPr lang="en-US" sz="2800" smtClean="0"/>
              <a:t>Some bones are fused; others are connected at joints by ligaments that allow freedom of movement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 descr="50_36HumanSkeleton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"/>
          <a:stretch/>
        </p:blipFill>
        <p:spPr>
          <a:xfrm>
            <a:off x="1469136" y="208152"/>
            <a:ext cx="6205728" cy="640234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50.36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1518450" y="633819"/>
            <a:ext cx="913697" cy="50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Shoulder</a:t>
            </a:r>
            <a:br>
              <a:rPr lang="en-US" sz="16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girdle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168525" y="1039367"/>
            <a:ext cx="4445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Left Brace 4"/>
          <p:cNvSpPr/>
          <p:nvPr/>
        </p:nvSpPr>
        <p:spPr bwMode="auto">
          <a:xfrm>
            <a:off x="2600325" y="782192"/>
            <a:ext cx="107950" cy="511175"/>
          </a:xfrm>
          <a:prstGeom prst="leftBrace">
            <a:avLst>
              <a:gd name="adj1" fmla="val 2348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638550" y="915542"/>
            <a:ext cx="381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4019550" y="912367"/>
            <a:ext cx="520700" cy="428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651250" y="1213992"/>
            <a:ext cx="3841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4035425" y="1217167"/>
            <a:ext cx="387350" cy="3460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740825" y="761864"/>
            <a:ext cx="872325" cy="23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Clavicle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747175" y="1066664"/>
            <a:ext cx="872325" cy="23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Scapula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482850" y="1502917"/>
            <a:ext cx="609600" cy="6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3082925" y="1512442"/>
            <a:ext cx="1870075" cy="2952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Left Brace 22"/>
          <p:cNvSpPr/>
          <p:nvPr/>
        </p:nvSpPr>
        <p:spPr bwMode="auto">
          <a:xfrm>
            <a:off x="4464050" y="261492"/>
            <a:ext cx="107950" cy="790575"/>
          </a:xfrm>
          <a:prstGeom prst="leftBrace">
            <a:avLst>
              <a:gd name="adj1" fmla="val 2348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902876" y="536440"/>
            <a:ext cx="589750" cy="22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Skull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1524800" y="1342890"/>
            <a:ext cx="888199" cy="22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Sternum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1927225" y="1731517"/>
            <a:ext cx="882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2806700" y="1731517"/>
            <a:ext cx="1619250" cy="292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2543175" y="1991867"/>
            <a:ext cx="542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3082925" y="1991867"/>
            <a:ext cx="1069975" cy="203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 flipV="1">
            <a:off x="2457450" y="2277617"/>
            <a:ext cx="660400" cy="6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1515276" y="1603240"/>
            <a:ext cx="373850" cy="22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Rib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1518450" y="1854065"/>
            <a:ext cx="1078699" cy="26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err="1" smtClean="0">
                <a:solidFill>
                  <a:srgbClr val="000000"/>
                </a:solidFill>
                <a:latin typeface="Arial" charset="0"/>
              </a:rPr>
              <a:t>Humerus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220" name="Straight Connector 9219"/>
          <p:cNvCxnSpPr/>
          <p:nvPr/>
        </p:nvCxnSpPr>
        <p:spPr bwMode="auto">
          <a:xfrm>
            <a:off x="3114647" y="2277448"/>
            <a:ext cx="1635692" cy="1527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1" name="Left Brace 9220"/>
          <p:cNvSpPr/>
          <p:nvPr/>
        </p:nvSpPr>
        <p:spPr bwMode="auto">
          <a:xfrm>
            <a:off x="4703558" y="2391189"/>
            <a:ext cx="112529" cy="73753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23" name="Straight Connector 9222"/>
          <p:cNvCxnSpPr/>
          <p:nvPr/>
        </p:nvCxnSpPr>
        <p:spPr bwMode="auto">
          <a:xfrm>
            <a:off x="2320925" y="2515742"/>
            <a:ext cx="7397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5" name="Straight Connector 9224"/>
          <p:cNvCxnSpPr/>
          <p:nvPr/>
        </p:nvCxnSpPr>
        <p:spPr bwMode="auto">
          <a:xfrm>
            <a:off x="3054350" y="2515742"/>
            <a:ext cx="920750" cy="127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7" name="Straight Connector 9226"/>
          <p:cNvCxnSpPr/>
          <p:nvPr/>
        </p:nvCxnSpPr>
        <p:spPr bwMode="auto">
          <a:xfrm>
            <a:off x="2044700" y="2788792"/>
            <a:ext cx="19685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9" name="Straight Connector 9228"/>
          <p:cNvCxnSpPr/>
          <p:nvPr/>
        </p:nvCxnSpPr>
        <p:spPr bwMode="auto">
          <a:xfrm>
            <a:off x="2889250" y="3042792"/>
            <a:ext cx="215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1" name="Straight Connector 9230"/>
          <p:cNvCxnSpPr/>
          <p:nvPr/>
        </p:nvCxnSpPr>
        <p:spPr bwMode="auto">
          <a:xfrm flipV="1">
            <a:off x="3101975" y="2960242"/>
            <a:ext cx="1362075" cy="82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3" name="Straight Connector 9232"/>
          <p:cNvCxnSpPr/>
          <p:nvPr/>
        </p:nvCxnSpPr>
        <p:spPr bwMode="auto">
          <a:xfrm>
            <a:off x="2387600" y="3309492"/>
            <a:ext cx="1193800" cy="3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Left Brace 54"/>
          <p:cNvSpPr/>
          <p:nvPr/>
        </p:nvSpPr>
        <p:spPr bwMode="auto">
          <a:xfrm>
            <a:off x="3560558" y="3226214"/>
            <a:ext cx="93867" cy="175353"/>
          </a:xfrm>
          <a:prstGeom prst="leftBrace">
            <a:avLst>
              <a:gd name="adj1" fmla="val 2244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6" name="Left Brace 55"/>
          <p:cNvSpPr/>
          <p:nvPr/>
        </p:nvSpPr>
        <p:spPr bwMode="auto">
          <a:xfrm rot="10800000">
            <a:off x="3795507" y="3388138"/>
            <a:ext cx="93867" cy="203928"/>
          </a:xfrm>
          <a:prstGeom prst="leftBrace">
            <a:avLst>
              <a:gd name="adj1" fmla="val 2244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35" name="Straight Connector 9234"/>
          <p:cNvCxnSpPr/>
          <p:nvPr/>
        </p:nvCxnSpPr>
        <p:spPr bwMode="auto">
          <a:xfrm>
            <a:off x="2870200" y="4214367"/>
            <a:ext cx="11588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7" name="Straight Connector 9236"/>
          <p:cNvCxnSpPr/>
          <p:nvPr/>
        </p:nvCxnSpPr>
        <p:spPr bwMode="auto">
          <a:xfrm flipH="1" flipV="1">
            <a:off x="4025900" y="3484117"/>
            <a:ext cx="6350" cy="7270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5" name="Straight Connector 9244"/>
          <p:cNvCxnSpPr>
            <a:endCxn id="56" idx="1"/>
          </p:cNvCxnSpPr>
          <p:nvPr/>
        </p:nvCxnSpPr>
        <p:spPr bwMode="auto">
          <a:xfrm flipH="1">
            <a:off x="3889374" y="3487292"/>
            <a:ext cx="139701" cy="28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Left Brace 69"/>
          <p:cNvSpPr/>
          <p:nvPr/>
        </p:nvSpPr>
        <p:spPr bwMode="auto">
          <a:xfrm rot="10800000">
            <a:off x="3747881" y="3600863"/>
            <a:ext cx="93867" cy="184879"/>
          </a:xfrm>
          <a:prstGeom prst="leftBrace">
            <a:avLst>
              <a:gd name="adj1" fmla="val 2244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32" name="Straight Connector 31"/>
          <p:cNvCxnSpPr>
            <a:stCxn id="70" idx="1"/>
          </p:cNvCxnSpPr>
          <p:nvPr/>
        </p:nvCxnSpPr>
        <p:spPr bwMode="auto">
          <a:xfrm>
            <a:off x="3841748" y="3693302"/>
            <a:ext cx="104777" cy="3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3946525" y="3693667"/>
            <a:ext cx="0" cy="279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H="1">
            <a:off x="2708275" y="3969892"/>
            <a:ext cx="1235075" cy="6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1512100" y="2117590"/>
            <a:ext cx="1078699" cy="23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Vertebra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1181900" y="2374765"/>
            <a:ext cx="1078699" cy="23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Radius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1425575" y="2641465"/>
            <a:ext cx="577849" cy="23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Ulna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1476376" y="2898640"/>
            <a:ext cx="1374774" cy="23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Pelvic girdle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955676" y="3149465"/>
            <a:ext cx="1374774" cy="23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Carpals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2251075" y="4528692"/>
            <a:ext cx="885825" cy="3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3136900" y="4493767"/>
            <a:ext cx="1450975" cy="34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2279650" y="4798567"/>
            <a:ext cx="784225" cy="6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 flipV="1">
            <a:off x="3060700" y="4703317"/>
            <a:ext cx="1565275" cy="101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2095500" y="5135117"/>
            <a:ext cx="2584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>
            <a:off x="2232025" y="5449442"/>
            <a:ext cx="2381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Text Box 31"/>
          <p:cNvSpPr txBox="1">
            <a:spLocks noChangeArrowheads="1"/>
          </p:cNvSpPr>
          <p:nvPr/>
        </p:nvSpPr>
        <p:spPr bwMode="auto">
          <a:xfrm>
            <a:off x="1241426" y="3835265"/>
            <a:ext cx="1374774" cy="23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Phalanges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5" name="Text Box 31"/>
          <p:cNvSpPr txBox="1">
            <a:spLocks noChangeArrowheads="1"/>
          </p:cNvSpPr>
          <p:nvPr/>
        </p:nvSpPr>
        <p:spPr bwMode="auto">
          <a:xfrm>
            <a:off x="1438276" y="4076565"/>
            <a:ext cx="1374774" cy="23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Metacarpals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1514474" y="4349615"/>
            <a:ext cx="676275" cy="23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Femur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" name="Text Box 31"/>
          <p:cNvSpPr txBox="1">
            <a:spLocks noChangeArrowheads="1"/>
          </p:cNvSpPr>
          <p:nvPr/>
        </p:nvSpPr>
        <p:spPr bwMode="auto">
          <a:xfrm>
            <a:off x="1562099" y="4644890"/>
            <a:ext cx="676275" cy="23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Patella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1384299" y="4965565"/>
            <a:ext cx="676275" cy="23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Tibia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9" name="Text Box 31"/>
          <p:cNvSpPr txBox="1">
            <a:spLocks noChangeArrowheads="1"/>
          </p:cNvSpPr>
          <p:nvPr/>
        </p:nvSpPr>
        <p:spPr bwMode="auto">
          <a:xfrm>
            <a:off x="1504949" y="5286240"/>
            <a:ext cx="676275" cy="23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Fibula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0" name="Text Box 31"/>
          <p:cNvSpPr txBox="1">
            <a:spLocks noChangeArrowheads="1"/>
          </p:cNvSpPr>
          <p:nvPr/>
        </p:nvSpPr>
        <p:spPr bwMode="auto">
          <a:xfrm>
            <a:off x="1821107" y="5769127"/>
            <a:ext cx="808852" cy="23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Tarsals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1813718" y="6056214"/>
            <a:ext cx="1281624" cy="23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Metatarsals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" name="Text Box 31"/>
          <p:cNvSpPr txBox="1">
            <a:spLocks noChangeArrowheads="1"/>
          </p:cNvSpPr>
          <p:nvPr/>
        </p:nvSpPr>
        <p:spPr bwMode="auto">
          <a:xfrm>
            <a:off x="1668201" y="6334044"/>
            <a:ext cx="1281624" cy="23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Phalanges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2674650" y="5927172"/>
            <a:ext cx="9653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3636754" y="5930379"/>
            <a:ext cx="1019831" cy="3335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3133253" y="6219018"/>
            <a:ext cx="5259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3655996" y="6222226"/>
            <a:ext cx="990968" cy="1699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3043457" y="6488416"/>
            <a:ext cx="1619542" cy="2244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Left Brace 64"/>
          <p:cNvSpPr/>
          <p:nvPr/>
        </p:nvSpPr>
        <p:spPr bwMode="auto">
          <a:xfrm>
            <a:off x="4640550" y="6202983"/>
            <a:ext cx="80175" cy="115456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4" name="Left Brace 113"/>
          <p:cNvSpPr/>
          <p:nvPr/>
        </p:nvSpPr>
        <p:spPr bwMode="auto">
          <a:xfrm>
            <a:off x="4627722" y="6334474"/>
            <a:ext cx="80175" cy="115456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5" name="Left Brace 114"/>
          <p:cNvSpPr/>
          <p:nvPr/>
        </p:nvSpPr>
        <p:spPr bwMode="auto">
          <a:xfrm>
            <a:off x="4634136" y="6453137"/>
            <a:ext cx="80175" cy="115456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6" name="Text Box 31"/>
          <p:cNvSpPr txBox="1">
            <a:spLocks noChangeArrowheads="1"/>
          </p:cNvSpPr>
          <p:nvPr/>
        </p:nvSpPr>
        <p:spPr bwMode="auto">
          <a:xfrm>
            <a:off x="5913710" y="314189"/>
            <a:ext cx="1066000" cy="50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Types </a:t>
            </a:r>
            <a:br>
              <a:rPr lang="en-US" sz="16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of joints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7" name="Straight Connector 66"/>
          <p:cNvCxnSpPr/>
          <p:nvPr/>
        </p:nvCxnSpPr>
        <p:spPr bwMode="auto">
          <a:xfrm flipH="1">
            <a:off x="5471583" y="1081700"/>
            <a:ext cx="412750" cy="3280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 flipH="1">
            <a:off x="5677958" y="2002450"/>
            <a:ext cx="211667" cy="4868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 flipH="1">
            <a:off x="5767917" y="2346409"/>
            <a:ext cx="127000" cy="25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" name="Text Box 31"/>
          <p:cNvSpPr txBox="1">
            <a:spLocks noChangeArrowheads="1"/>
          </p:cNvSpPr>
          <p:nvPr/>
        </p:nvSpPr>
        <p:spPr bwMode="auto">
          <a:xfrm>
            <a:off x="5924292" y="938604"/>
            <a:ext cx="1785665" cy="48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Ball-and-socket</a:t>
            </a:r>
            <a:br>
              <a:rPr lang="en-US" sz="16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joint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4" name="Text Box 31"/>
          <p:cNvSpPr txBox="1">
            <a:spLocks noChangeArrowheads="1"/>
          </p:cNvSpPr>
          <p:nvPr/>
        </p:nvSpPr>
        <p:spPr bwMode="auto">
          <a:xfrm>
            <a:off x="5929584" y="1848771"/>
            <a:ext cx="1267083" cy="26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Hinge joint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5" name="Text Box 31"/>
          <p:cNvSpPr txBox="1">
            <a:spLocks noChangeArrowheads="1"/>
          </p:cNvSpPr>
          <p:nvPr/>
        </p:nvSpPr>
        <p:spPr bwMode="auto">
          <a:xfrm>
            <a:off x="5940169" y="2213895"/>
            <a:ext cx="1267083" cy="26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Pivot joint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3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50_37JointTypes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9"/>
          <a:stretch/>
        </p:blipFill>
        <p:spPr>
          <a:xfrm>
            <a:off x="298704" y="2164080"/>
            <a:ext cx="8546592" cy="232443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50.37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3477926" y="2164619"/>
            <a:ext cx="1262678" cy="26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Hinge joint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954431" y="2989713"/>
            <a:ext cx="552150" cy="6231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702019" y="3612899"/>
            <a:ext cx="331290" cy="6626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3991256" y="2934494"/>
            <a:ext cx="418057" cy="4338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3991256" y="4070428"/>
            <a:ext cx="378618" cy="2524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6862437" y="4157200"/>
            <a:ext cx="244524" cy="1814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7493466" y="4275527"/>
            <a:ext cx="48904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6467425" y="2156730"/>
            <a:ext cx="1262678" cy="26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Pivot joint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8060772" y="4152499"/>
            <a:ext cx="844620" cy="26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Radius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6349107" y="4199829"/>
            <a:ext cx="560657" cy="30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Ulna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485813" y="4207718"/>
            <a:ext cx="560657" cy="30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Ulna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477926" y="2669475"/>
            <a:ext cx="1546641" cy="30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Humerus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46447" y="2488040"/>
            <a:ext cx="1136471" cy="49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Head of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humerus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70110" y="4239274"/>
            <a:ext cx="844621" cy="24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Scapula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46447" y="2156733"/>
            <a:ext cx="3045333" cy="24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Ball-and-socket joint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skeletons of small and large animals have different proportions </a:t>
            </a:r>
          </a:p>
          <a:p>
            <a:r>
              <a:rPr lang="en-US" smtClean="0"/>
              <a:t>In mammals and birds, the position of legs relative to the body is very important in determining how much weight the legs can bear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Processing of sensory information can occur before, during, and after transmission of action potentials to the CNS</a:t>
            </a:r>
          </a:p>
          <a:p>
            <a:r>
              <a:rPr lang="en-US" smtClean="0"/>
              <a:t>Usually, integration of sensory information begins as soon as the information is received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Locomotion</a:t>
            </a:r>
          </a:p>
        </p:txBody>
      </p:sp>
      <p:sp>
        <p:nvSpPr>
          <p:cNvPr id="2519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Most animals are capable of </a:t>
            </a:r>
            <a:r>
              <a:rPr lang="en-US" sz="2800" b="1" smtClean="0"/>
              <a:t>locomotion</a:t>
            </a:r>
            <a:r>
              <a:rPr lang="en-US" sz="2800" smtClean="0"/>
              <a:t>, or active travel from place to place</a:t>
            </a:r>
          </a:p>
          <a:p>
            <a:pPr eaLnBrk="1" hangingPunct="1"/>
            <a:r>
              <a:rPr lang="en-US" sz="2800" smtClean="0"/>
              <a:t>In locomotion, energy is expended to overcome friction and gravity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Locomotion on Land</a:t>
            </a:r>
            <a:endParaRPr lang="en-US" i="1" smtClean="0">
              <a:solidFill>
                <a:schemeClr val="tx1"/>
              </a:solidFill>
            </a:endParaRPr>
          </a:p>
        </p:txBody>
      </p:sp>
      <p:sp>
        <p:nvSpPr>
          <p:cNvPr id="2539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Walking, running, hopping, or crawling on land requires an animal to support itself and move against gravity</a:t>
            </a:r>
          </a:p>
          <a:p>
            <a:pPr eaLnBrk="1" hangingPunct="1"/>
            <a:r>
              <a:rPr lang="en-US" sz="2800" smtClean="0"/>
              <a:t>Diverse adaptations for locomotion on land have evolved in vertebrates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Air poses relatively little resistance for land locomotion</a:t>
            </a:r>
          </a:p>
          <a:p>
            <a:r>
              <a:rPr lang="en-US" smtClean="0"/>
              <a:t>Maintaining balance is a prerequisite to walking, running, or hopping</a:t>
            </a:r>
          </a:p>
          <a:p>
            <a:r>
              <a:rPr lang="en-US" smtClean="0"/>
              <a:t>Crawling poses a different challenge; a crawling animal must exert energy to overcome friction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Swimming</a:t>
            </a:r>
          </a:p>
        </p:txBody>
      </p:sp>
      <p:sp>
        <p:nvSpPr>
          <p:cNvPr id="2600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water, friction is a bigger problem than gravity</a:t>
            </a:r>
          </a:p>
          <a:p>
            <a:r>
              <a:rPr lang="en-US" smtClean="0"/>
              <a:t>Fast swimmers usually have a sleek, torpedo-like shape to minimize friction</a:t>
            </a:r>
          </a:p>
          <a:p>
            <a:r>
              <a:rPr lang="en-US" smtClean="0"/>
              <a:t>Animals swim in diverse ways</a:t>
            </a:r>
          </a:p>
          <a:p>
            <a:pPr lvl="1"/>
            <a:r>
              <a:rPr lang="en-US" smtClean="0"/>
              <a:t>Paddling with their legs as oars</a:t>
            </a:r>
          </a:p>
          <a:p>
            <a:pPr lvl="1"/>
            <a:r>
              <a:rPr lang="en-US" smtClean="0"/>
              <a:t>Jet propulsion</a:t>
            </a:r>
          </a:p>
          <a:p>
            <a:pPr lvl="1"/>
            <a:r>
              <a:rPr lang="en-US" smtClean="0"/>
              <a:t>Undulating their body and tail from side to side, or up and down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Flying</a:t>
            </a:r>
          </a:p>
        </p:txBody>
      </p:sp>
      <p:sp>
        <p:nvSpPr>
          <p:cNvPr id="262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Active flight requires that wings develop enough lift to overcome the downward force of gravity</a:t>
            </a:r>
          </a:p>
          <a:p>
            <a:r>
              <a:rPr lang="en-US" smtClean="0"/>
              <a:t>Many flying animals have adaptations that reduce body mass</a:t>
            </a:r>
          </a:p>
          <a:p>
            <a:pPr lvl="1"/>
            <a:r>
              <a:rPr lang="en-US" smtClean="0"/>
              <a:t>For example, birds have no urinary bladder or teeth and have relatively large bones with air-filled regions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0_UN01aSkillsExercise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0"/>
          <a:stretch/>
        </p:blipFill>
        <p:spPr>
          <a:xfrm>
            <a:off x="298704" y="722376"/>
            <a:ext cx="8546592" cy="524759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50.UN01a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3328056" y="934026"/>
            <a:ext cx="805182" cy="35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Flying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415443" y="1276855"/>
            <a:ext cx="14300" cy="6952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5292753" y="1388363"/>
            <a:ext cx="0" cy="7651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4874697" y="2958160"/>
            <a:ext cx="7887" cy="4338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165926" y="1052353"/>
            <a:ext cx="1530865" cy="35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dirty="0" smtClean="0">
                <a:solidFill>
                  <a:srgbClr val="EB0012"/>
                </a:solidFill>
                <a:latin typeface="Arial" charset="0"/>
              </a:rPr>
              <a:t>Running</a:t>
            </a:r>
            <a:endParaRPr lang="en-US" sz="2200" dirty="0">
              <a:solidFill>
                <a:srgbClr val="EB0012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779420" y="3403104"/>
            <a:ext cx="1680735" cy="35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dirty="0" smtClean="0">
                <a:solidFill>
                  <a:srgbClr val="004F89"/>
                </a:solidFill>
                <a:latin typeface="Arial" charset="0"/>
              </a:rPr>
              <a:t>Swimming</a:t>
            </a:r>
            <a:endParaRPr lang="en-US" sz="2200" dirty="0">
              <a:solidFill>
                <a:srgbClr val="004F89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564692" y="5351545"/>
            <a:ext cx="4504587" cy="35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Body mass (g) (log scale)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065998" y="4949235"/>
            <a:ext cx="738920" cy="35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1025525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10</a:t>
            </a:r>
            <a:r>
              <a:rPr lang="en-US" sz="2000" baseline="30000" dirty="0" smtClean="0">
                <a:solidFill>
                  <a:srgbClr val="000000"/>
                </a:solidFill>
                <a:latin typeface="Arial" charset="0"/>
                <a:sym typeface="Symbol"/>
              </a:rPr>
              <a:t></a:t>
            </a:r>
            <a:r>
              <a:rPr lang="en-US" sz="2200" baseline="30000" dirty="0" smtClean="0">
                <a:solidFill>
                  <a:srgbClr val="000000"/>
                </a:solidFill>
                <a:latin typeface="Arial" charset="0"/>
              </a:rPr>
              <a:t>3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300425" y="4942443"/>
            <a:ext cx="738920" cy="35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1025525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1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6168161" y="4942443"/>
            <a:ext cx="738920" cy="35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1025525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10</a:t>
            </a:r>
            <a:r>
              <a:rPr lang="en-US" sz="2200" baseline="30000" dirty="0" smtClean="0">
                <a:solidFill>
                  <a:srgbClr val="000000"/>
                </a:solidFill>
                <a:latin typeface="Arial" charset="0"/>
              </a:rPr>
              <a:t>3</a:t>
            </a:r>
            <a:endParaRPr lang="en-US" sz="22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8205635" y="4942443"/>
            <a:ext cx="738920" cy="35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1025525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10</a:t>
            </a:r>
            <a:r>
              <a:rPr lang="en-US" sz="2200" baseline="30000" dirty="0" smtClean="0">
                <a:solidFill>
                  <a:srgbClr val="000000"/>
                </a:solidFill>
                <a:latin typeface="Arial" charset="0"/>
              </a:rPr>
              <a:t>6</a:t>
            </a:r>
            <a:endParaRPr lang="en-US" sz="22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657368" y="2972827"/>
            <a:ext cx="738920" cy="35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1025525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1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1467850" y="2191771"/>
            <a:ext cx="738920" cy="35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1025525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10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371034" y="1376757"/>
            <a:ext cx="738920" cy="35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1025525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10</a:t>
            </a:r>
            <a:r>
              <a:rPr lang="en-US" sz="2200" baseline="30000" dirty="0" smtClean="0">
                <a:solidFill>
                  <a:srgbClr val="000000"/>
                </a:solidFill>
                <a:latin typeface="Arial" charset="0"/>
              </a:rPr>
              <a:t>2</a:t>
            </a:r>
            <a:endParaRPr lang="en-US" sz="22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1277680" y="3787844"/>
            <a:ext cx="738920" cy="35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1025525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10</a:t>
            </a:r>
            <a:r>
              <a:rPr lang="en-US" sz="2000" baseline="30000" dirty="0" smtClean="0">
                <a:solidFill>
                  <a:srgbClr val="000000"/>
                </a:solidFill>
                <a:latin typeface="Arial" charset="0"/>
                <a:sym typeface="Symbol"/>
              </a:rPr>
              <a:t></a:t>
            </a:r>
            <a:r>
              <a:rPr lang="en-US" sz="2200" baseline="30000" dirty="0" smtClean="0">
                <a:solidFill>
                  <a:srgbClr val="000000"/>
                </a:solidFill>
                <a:latin typeface="Arial" charset="0"/>
              </a:rPr>
              <a:t>1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-788696" y="2424287"/>
            <a:ext cx="3199713" cy="665974"/>
            <a:chOff x="1751342" y="6064682"/>
            <a:chExt cx="3199713" cy="665974"/>
          </a:xfrm>
        </p:grpSpPr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 rot="2406">
              <a:off x="1751342" y="6064682"/>
              <a:ext cx="2717511" cy="63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2200" dirty="0" smtClean="0">
                  <a:solidFill>
                    <a:srgbClr val="000000"/>
                  </a:solidFill>
                  <a:latin typeface="Arial" charset="0"/>
                </a:rPr>
                <a:t>Energy cost (</a:t>
              </a:r>
              <a:r>
                <a:rPr lang="en-US" sz="2200" dirty="0" err="1" smtClean="0">
                  <a:solidFill>
                    <a:srgbClr val="000000"/>
                  </a:solidFill>
                  <a:latin typeface="Arial" charset="0"/>
                </a:rPr>
                <a:t>cal</a:t>
              </a:r>
              <a:r>
                <a:rPr lang="en-US" sz="2200" dirty="0" smtClean="0">
                  <a:solidFill>
                    <a:srgbClr val="000000"/>
                  </a:solidFill>
                  <a:latin typeface="Arial" charset="0"/>
                </a:rPr>
                <a:t>/kg</a:t>
              </a: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4474356" y="6098643"/>
              <a:ext cx="81498" cy="63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2200" kern="2200" dirty="0" smtClean="0">
                  <a:solidFill>
                    <a:srgbClr val="000000"/>
                  </a:solidFill>
                  <a:latin typeface="Arial" charset="0"/>
                </a:rPr>
                <a:t>・</a:t>
              </a:r>
              <a:endParaRPr lang="en-US" sz="2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4611477" y="6078266"/>
              <a:ext cx="339578" cy="428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2200" dirty="0">
                  <a:solidFill>
                    <a:srgbClr val="000000"/>
                  </a:solidFill>
                  <a:latin typeface="Arial" charset="0"/>
                </a:rPr>
                <a:t>m)</a:t>
              </a:r>
            </a:p>
            <a:p>
              <a:pPr algn="ctr"/>
              <a:endParaRPr lang="en-US" sz="22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7" name="Text Box 31"/>
          <p:cNvSpPr txBox="1">
            <a:spLocks noChangeArrowheads="1"/>
          </p:cNvSpPr>
          <p:nvPr/>
        </p:nvSpPr>
        <p:spPr bwMode="auto">
          <a:xfrm rot="16202406">
            <a:off x="391903" y="2459788"/>
            <a:ext cx="1552423" cy="6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(log scale)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 rot="16200000">
            <a:off x="2410568" y="2600469"/>
            <a:ext cx="81498" cy="6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4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Perception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Perceptions </a:t>
            </a:r>
            <a:r>
              <a:rPr lang="en-US" sz="2800" smtClean="0"/>
              <a:t>are the brain</a:t>
            </a:r>
            <a:r>
              <a:rPr lang="ja-JP" altLang="en-US" sz="2800" smtClean="0"/>
              <a:t>’</a:t>
            </a:r>
            <a:r>
              <a:rPr lang="en-US" altLang="ja-JP" sz="2800" smtClean="0"/>
              <a:t>s construction of stimuli</a:t>
            </a:r>
          </a:p>
          <a:p>
            <a:pPr eaLnBrk="1" hangingPunct="1"/>
            <a:r>
              <a:rPr lang="en-US" sz="2800" smtClean="0"/>
              <a:t>Stimuli from different sensory receptors travel as action potentials along dedicated neural pathways</a:t>
            </a:r>
          </a:p>
          <a:p>
            <a:pPr eaLnBrk="1" hangingPunct="1"/>
            <a:r>
              <a:rPr lang="en-US" sz="2800" smtClean="0"/>
              <a:t>The brain distinguishes stimuli from different receptors based on the area in the brain where the action potentials arrive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Amplification and Adaptation</a:t>
            </a: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Amplification </a:t>
            </a:r>
            <a:r>
              <a:rPr lang="en-US" sz="2800" smtClean="0"/>
              <a:t>is the strengthening of a sensory signal during transduction</a:t>
            </a:r>
          </a:p>
          <a:p>
            <a:pPr eaLnBrk="1" hangingPunct="1"/>
            <a:r>
              <a:rPr lang="en-US" sz="2800" b="1" smtClean="0"/>
              <a:t>Sensory adaptation </a:t>
            </a:r>
            <a:r>
              <a:rPr lang="en-US" sz="2800" smtClean="0"/>
              <a:t>is a decrease in responsiveness to continued stimulation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Sensory Receptors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Based on energy transduced, sensory receptors fall into five categories</a:t>
            </a:r>
          </a:p>
          <a:p>
            <a:pPr lvl="1"/>
            <a:r>
              <a:rPr lang="en-US" smtClean="0"/>
              <a:t>Mechanoreceptors</a:t>
            </a:r>
          </a:p>
          <a:p>
            <a:pPr lvl="1"/>
            <a:r>
              <a:rPr lang="en-US" smtClean="0"/>
              <a:t>Chemoreceptors</a:t>
            </a:r>
          </a:p>
          <a:p>
            <a:pPr lvl="1"/>
            <a:r>
              <a:rPr lang="en-US" smtClean="0"/>
              <a:t>Electromagnetic receptors</a:t>
            </a:r>
          </a:p>
          <a:p>
            <a:pPr lvl="1"/>
            <a:r>
              <a:rPr lang="en-US" smtClean="0"/>
              <a:t>Thermoreceptors</a:t>
            </a:r>
          </a:p>
          <a:p>
            <a:pPr lvl="1"/>
            <a:r>
              <a:rPr lang="en-US" smtClean="0"/>
              <a:t>Pain receptors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Mechanoreceptors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Mechanoreceptors</a:t>
            </a:r>
            <a:r>
              <a:rPr lang="en-US" sz="2800" smtClean="0"/>
              <a:t> sense physical deformation caused by stimuli such as pressure, stretch, motion, and sound</a:t>
            </a:r>
          </a:p>
          <a:p>
            <a:pPr eaLnBrk="1" hangingPunct="1"/>
            <a:r>
              <a:rPr lang="en-US" sz="2800" smtClean="0"/>
              <a:t>The knee-jerk response is triggered by the vertebrate stretch receptor, a mechanoreceptor that detects muscle movement</a:t>
            </a:r>
          </a:p>
          <a:p>
            <a:pPr eaLnBrk="1" hangingPunct="1"/>
            <a:r>
              <a:rPr lang="en-US" sz="2800" smtClean="0"/>
              <a:t>The mammalian sense of touch relies on mechanoreceptors that are dendrites of sensory neurons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5" name="Picture 9234" descr="50_05HumanSkinReceptors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5"/>
          <a:stretch/>
        </p:blipFill>
        <p:spPr>
          <a:xfrm>
            <a:off x="609600" y="279400"/>
            <a:ext cx="7924800" cy="618236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50.5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648788" y="2031914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Epidermis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17818" y="3655975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Dermis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61759" y="5495551"/>
            <a:ext cx="1611356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Hypodermis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54242" y="827270"/>
            <a:ext cx="281709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232025" y="828040"/>
            <a:ext cx="768350" cy="1828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228850" y="831215"/>
            <a:ext cx="2222500" cy="1879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4743450" y="961390"/>
            <a:ext cx="44450" cy="21399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1816100" y="2174240"/>
            <a:ext cx="501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Left Brace 15"/>
          <p:cNvSpPr/>
          <p:nvPr/>
        </p:nvSpPr>
        <p:spPr bwMode="auto">
          <a:xfrm>
            <a:off x="2298700" y="1812290"/>
            <a:ext cx="196850" cy="723900"/>
          </a:xfrm>
          <a:prstGeom prst="leftBrace">
            <a:avLst>
              <a:gd name="adj1" fmla="val 27688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Left Brace 19"/>
          <p:cNvSpPr/>
          <p:nvPr/>
        </p:nvSpPr>
        <p:spPr bwMode="auto">
          <a:xfrm>
            <a:off x="2298700" y="2536190"/>
            <a:ext cx="196850" cy="2540000"/>
          </a:xfrm>
          <a:prstGeom prst="leftBrace">
            <a:avLst>
              <a:gd name="adj1" fmla="val 27688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1" name="Straight Connector 20"/>
          <p:cNvCxnSpPr>
            <a:endCxn id="20" idx="1"/>
          </p:cNvCxnSpPr>
          <p:nvPr/>
        </p:nvCxnSpPr>
        <p:spPr bwMode="auto">
          <a:xfrm flipV="1">
            <a:off x="1460500" y="3806190"/>
            <a:ext cx="838200" cy="31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Left Brace 24"/>
          <p:cNvSpPr/>
          <p:nvPr/>
        </p:nvSpPr>
        <p:spPr bwMode="auto">
          <a:xfrm>
            <a:off x="2292350" y="5085715"/>
            <a:ext cx="196850" cy="1168400"/>
          </a:xfrm>
          <a:prstGeom prst="leftBrace">
            <a:avLst>
              <a:gd name="adj1" fmla="val 27688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4" name="Straight Connector 23"/>
          <p:cNvCxnSpPr>
            <a:endCxn id="25" idx="1"/>
          </p:cNvCxnSpPr>
          <p:nvPr/>
        </p:nvCxnSpPr>
        <p:spPr bwMode="auto">
          <a:xfrm>
            <a:off x="2019300" y="5663565"/>
            <a:ext cx="273050" cy="6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2009775" y="6025515"/>
            <a:ext cx="692150" cy="158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2911475" y="6425565"/>
            <a:ext cx="1746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69899" y="6057299"/>
            <a:ext cx="1611356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Nerve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4222750" y="4631690"/>
            <a:ext cx="1082675" cy="1790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 flipV="1">
            <a:off x="4219575" y="4952365"/>
            <a:ext cx="1314450" cy="1473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2935298" y="6441475"/>
            <a:ext cx="1795451" cy="24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Hair movement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222" name="Straight Connector 9221"/>
          <p:cNvCxnSpPr/>
          <p:nvPr/>
        </p:nvCxnSpPr>
        <p:spPr bwMode="auto">
          <a:xfrm>
            <a:off x="7434349" y="4365841"/>
            <a:ext cx="0" cy="5279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Straight Connector 9223"/>
          <p:cNvCxnSpPr/>
          <p:nvPr/>
        </p:nvCxnSpPr>
        <p:spPr bwMode="auto">
          <a:xfrm>
            <a:off x="6916525" y="4181381"/>
            <a:ext cx="522457" cy="4742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9225"/>
          <p:cNvCxnSpPr/>
          <p:nvPr/>
        </p:nvCxnSpPr>
        <p:spPr bwMode="auto">
          <a:xfrm flipH="1">
            <a:off x="6462390" y="4655629"/>
            <a:ext cx="976592" cy="1245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7532918" y="4327456"/>
            <a:ext cx="1003223" cy="57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Strong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pressure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6448853" y="452769"/>
            <a:ext cx="757221" cy="24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Pain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5209164" y="925322"/>
            <a:ext cx="757221" cy="24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Hair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4121046" y="450215"/>
            <a:ext cx="1246269" cy="46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Connective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tissue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631040" y="292117"/>
            <a:ext cx="3060478" cy="48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Gentle pressure, vibration,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and temperature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228" name="Straight Connector 9227"/>
          <p:cNvCxnSpPr/>
          <p:nvPr/>
        </p:nvCxnSpPr>
        <p:spPr bwMode="auto">
          <a:xfrm>
            <a:off x="5686425" y="1094740"/>
            <a:ext cx="314325" cy="1174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0" name="Straight Connector 9229"/>
          <p:cNvCxnSpPr/>
          <p:nvPr/>
        </p:nvCxnSpPr>
        <p:spPr bwMode="auto">
          <a:xfrm>
            <a:off x="6394450" y="732790"/>
            <a:ext cx="587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2" name="Straight Connector 9231"/>
          <p:cNvCxnSpPr/>
          <p:nvPr/>
        </p:nvCxnSpPr>
        <p:spPr bwMode="auto">
          <a:xfrm>
            <a:off x="6692900" y="732790"/>
            <a:ext cx="15875" cy="1254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4" name="Straight Connector 9233"/>
          <p:cNvCxnSpPr/>
          <p:nvPr/>
        </p:nvCxnSpPr>
        <p:spPr bwMode="auto">
          <a:xfrm>
            <a:off x="6689725" y="729615"/>
            <a:ext cx="279400" cy="12604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94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Chemoreceptors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</a:t>
            </a:r>
            <a:r>
              <a:rPr lang="en-US" b="1" dirty="0" smtClean="0"/>
              <a:t>chemoreceptors</a:t>
            </a:r>
            <a:r>
              <a:rPr lang="en-US" dirty="0" smtClean="0"/>
              <a:t> transmit information about the total solute concentration of a solution</a:t>
            </a:r>
          </a:p>
          <a:p>
            <a:r>
              <a:rPr lang="en-US" dirty="0" smtClean="0"/>
              <a:t>Specific chemoreceptors respond to individual kinds of molecules</a:t>
            </a:r>
          </a:p>
          <a:p>
            <a:r>
              <a:rPr lang="en-US" dirty="0" smtClean="0"/>
              <a:t>When a stimulus molecule binds to a chemoreceptor, the chemoreceptor becomes more or less permeable to ions </a:t>
            </a:r>
          </a:p>
          <a:p>
            <a:r>
              <a:rPr lang="en-US" dirty="0" smtClean="0"/>
              <a:t>The antennae of the male silkworm moth have very sensitive specific chemoreceptors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Sense and Sensibility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star-nosed mole can catch insect prey in near total darkness in as little as 120 milliseconds</a:t>
            </a:r>
          </a:p>
          <a:p>
            <a:r>
              <a:rPr lang="en-US" smtClean="0"/>
              <a:t>It uses the 11 pairs of appendages protruding from its nose to locate and capture prey</a:t>
            </a:r>
          </a:p>
          <a:p>
            <a:r>
              <a:rPr lang="en-US" smtClean="0"/>
              <a:t>Sensory processes convey information about an animal</a:t>
            </a:r>
            <a:r>
              <a:rPr lang="ja-JP" altLang="en-US" smtClean="0"/>
              <a:t>’</a:t>
            </a:r>
            <a:r>
              <a:rPr lang="en-US" altLang="ja-JP" smtClean="0"/>
              <a:t>s environment to its brain, and muscles and skeletons carry out movements as instructed by the brain</a:t>
            </a: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0_06_Chemoreceptors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3"/>
          <a:stretch/>
        </p:blipFill>
        <p:spPr>
          <a:xfrm>
            <a:off x="1246632" y="192024"/>
            <a:ext cx="6650736" cy="630738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50.6</a:t>
            </a:r>
            <a:endParaRPr lang="en-US" sz="1200" dirty="0"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rot="16200000">
            <a:off x="7233145" y="2180481"/>
            <a:ext cx="613404" cy="100541"/>
            <a:chOff x="8276167" y="4567767"/>
            <a:chExt cx="509058" cy="100541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8276167" y="4618038"/>
              <a:ext cx="50905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827743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878416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" name="Text Box 31"/>
          <p:cNvSpPr txBox="1">
            <a:spLocks noChangeArrowheads="1"/>
          </p:cNvSpPr>
          <p:nvPr/>
        </p:nvSpPr>
        <p:spPr bwMode="auto">
          <a:xfrm rot="16200000">
            <a:off x="7370622" y="2089348"/>
            <a:ext cx="839867" cy="2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0.1 mm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5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Electromagnetic Receptors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Electromagnetic receptors</a:t>
            </a:r>
            <a:r>
              <a:rPr lang="en-US" dirty="0" smtClean="0"/>
              <a:t> detect electromagnetic energy such as light, electricity, and magnetism</a:t>
            </a:r>
          </a:p>
          <a:p>
            <a:r>
              <a:rPr lang="en-US" dirty="0" smtClean="0"/>
              <a:t>Some snakes have very sensitive infrared receptors that detect body heat of prey against a colder background</a:t>
            </a:r>
          </a:p>
          <a:p>
            <a:r>
              <a:rPr lang="en-US" dirty="0" smtClean="0"/>
              <a:t>Many animals apparently migrate using Earth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magnetic field to orient themselves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50_07_ElectromagRecept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4"/>
          <a:stretch/>
        </p:blipFill>
        <p:spPr>
          <a:xfrm>
            <a:off x="1313688" y="137160"/>
            <a:ext cx="6516624" cy="635957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50.7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1342873" y="2763278"/>
            <a:ext cx="2601597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(a) Beluga whales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335402" y="6266984"/>
            <a:ext cx="2601597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(b) Rattlesnake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379623" y="4439520"/>
            <a:ext cx="894228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FFFFFF"/>
                </a:solidFill>
                <a:latin typeface="Arial" charset="0"/>
              </a:rPr>
              <a:t>Eye</a:t>
            </a:r>
            <a:endParaRPr lang="en-US" sz="17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342089" y="4995142"/>
            <a:ext cx="1587447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FFFFFF"/>
                </a:solidFill>
                <a:latin typeface="Arial" charset="0"/>
              </a:rPr>
              <a:t>Heat-sensing</a:t>
            </a:r>
            <a:br>
              <a:rPr lang="en-US" sz="16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FFFFFF"/>
                </a:solidFill>
                <a:latin typeface="Arial" charset="0"/>
              </a:rPr>
              <a:t>organ</a:t>
            </a:r>
            <a:endParaRPr lang="en-US" sz="1600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837781" y="4575969"/>
            <a:ext cx="78184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825875" y="5127625"/>
            <a:ext cx="101203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0039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i="1" smtClean="0"/>
              <a:t>Thermoreceptors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5939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0838" indent="-350838" eaLnBrk="1" hangingPunct="1"/>
            <a:r>
              <a:rPr lang="en-US" sz="2800" b="1" smtClean="0"/>
              <a:t>Thermoreceptors</a:t>
            </a:r>
            <a:r>
              <a:rPr lang="en-US" sz="2800" smtClean="0"/>
              <a:t>, which respond to heat or cold, help regulate body temperature by signaling both surface and body core temperature</a:t>
            </a:r>
          </a:p>
          <a:p>
            <a:pPr marL="350838" indent="-350838" eaLnBrk="1" hangingPunct="1"/>
            <a:r>
              <a:rPr lang="en-US" sz="2800" smtClean="0"/>
              <a:t>Mammals have a variety of thermoreceptors, each specific for a particular temperature range</a:t>
            </a:r>
          </a:p>
          <a:p>
            <a:pPr marL="350838" indent="-350838" eaLnBrk="1" hangingPunct="1">
              <a:buFont typeface="Times" panose="02020603050405020304" pitchFamily="18" charset="0"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Pain Receptors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 humans, </a:t>
            </a:r>
            <a:r>
              <a:rPr lang="en-US" sz="2800" b="1" smtClean="0"/>
              <a:t>pain receptors</a:t>
            </a:r>
            <a:r>
              <a:rPr lang="en-US" sz="2800" smtClean="0"/>
              <a:t>, or </a:t>
            </a:r>
            <a:r>
              <a:rPr lang="en-US" sz="2800" b="1" smtClean="0"/>
              <a:t>nociceptors</a:t>
            </a:r>
            <a:r>
              <a:rPr lang="en-US" sz="2800" smtClean="0"/>
              <a:t>, detect stimuli that reflect harmful conditions</a:t>
            </a:r>
          </a:p>
          <a:p>
            <a:pPr eaLnBrk="1" hangingPunct="1"/>
            <a:r>
              <a:rPr lang="en-US" sz="2800" smtClean="0"/>
              <a:t>They respond to excess heat, pressure, or chemicals released from damaged or inflamed tissues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96850" y="801688"/>
            <a:ext cx="868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CA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34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50.2: The mechanoreceptors responsible for hearing and equilibrium detect moving fluid or settling particles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idx="1"/>
          </p:nvPr>
        </p:nvSpPr>
        <p:spPr>
          <a:xfrm>
            <a:off x="420913" y="1752600"/>
            <a:ext cx="8499249" cy="4593960"/>
          </a:xfrm>
        </p:spPr>
        <p:txBody>
          <a:bodyPr/>
          <a:lstStyle/>
          <a:p>
            <a:r>
              <a:rPr lang="en-US" dirty="0" smtClean="0"/>
              <a:t>Hearing and perception of body equilibrium are related in most animals</a:t>
            </a:r>
          </a:p>
          <a:p>
            <a:r>
              <a:rPr lang="en-US" dirty="0" smtClean="0"/>
              <a:t>For both senses, settling particles or moving fluid is detected by mechanoreceptors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Sensing Gravity and Sound in Invertebrates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Most invertebrates maintain equilibrium using mechanoreceptors located in organs called </a:t>
            </a:r>
            <a:r>
              <a:rPr lang="en-US" sz="2800" b="1" smtClean="0"/>
              <a:t>statocysts</a:t>
            </a:r>
          </a:p>
          <a:p>
            <a:pPr eaLnBrk="1" hangingPunct="1"/>
            <a:r>
              <a:rPr lang="en-US" sz="2800" smtClean="0"/>
              <a:t>Statocysts contain mechanoreceptors that detect the movement of granules called </a:t>
            </a:r>
            <a:r>
              <a:rPr lang="en-US" sz="2800" b="1" smtClean="0"/>
              <a:t>statoliths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50_08Statocyst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8"/>
          <a:stretch/>
        </p:blipFill>
        <p:spPr>
          <a:xfrm>
            <a:off x="2225040" y="1008888"/>
            <a:ext cx="4693920" cy="467384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50.8</a:t>
            </a:r>
            <a:endParaRPr lang="en-US" sz="1200" dirty="0"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 flipV="1">
            <a:off x="5138615" y="1649046"/>
            <a:ext cx="754185" cy="742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357446" y="1719385"/>
            <a:ext cx="531446" cy="3790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 flipV="1">
            <a:off x="4986215" y="2524369"/>
            <a:ext cx="918308" cy="7072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4884615" y="3227754"/>
            <a:ext cx="1012093" cy="1953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 flipV="1">
            <a:off x="4267200" y="3380154"/>
            <a:ext cx="1637323" cy="8362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4228123" y="5021385"/>
            <a:ext cx="746369" cy="78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4275015" y="5025292"/>
            <a:ext cx="695570" cy="37123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5962495" y="1584973"/>
            <a:ext cx="1002822" cy="78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Ciliated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receptor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cells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5962496" y="3114195"/>
            <a:ext cx="873232" cy="30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Cilia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981931" y="4092636"/>
            <a:ext cx="1087051" cy="24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err="1" smtClean="0">
                <a:solidFill>
                  <a:srgbClr val="000000"/>
                </a:solidFill>
                <a:latin typeface="Arial" charset="0"/>
              </a:rPr>
              <a:t>Statolith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5048903" y="4883164"/>
            <a:ext cx="1385104" cy="79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Sensory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nerve fibers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(axons)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921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Many arthropods sense sounds with body hairs that vibrate or with localized </a:t>
            </a:r>
            <a:r>
              <a:rPr lang="ja-JP" altLang="en-US" smtClean="0"/>
              <a:t>“</a:t>
            </a:r>
            <a:r>
              <a:rPr lang="en-US" altLang="ja-JP" smtClean="0"/>
              <a:t>ears</a:t>
            </a:r>
            <a:r>
              <a:rPr lang="ja-JP" altLang="en-US" smtClean="0"/>
              <a:t>”</a:t>
            </a:r>
            <a:r>
              <a:rPr lang="en-US" altLang="ja-JP" smtClean="0"/>
              <a:t> consisting of a tympanic membrane stretched over an internal air chamber</a:t>
            </a: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0_09_TympanicMembrane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8"/>
          <a:stretch/>
        </p:blipFill>
        <p:spPr>
          <a:xfrm>
            <a:off x="1228344" y="1252728"/>
            <a:ext cx="6687312" cy="413194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50.9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3393047" y="5188789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1 mm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85545" y="5111751"/>
            <a:ext cx="1849955" cy="145406"/>
            <a:chOff x="8276167" y="4567767"/>
            <a:chExt cx="509058" cy="100541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8276167" y="4618038"/>
              <a:ext cx="50905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827743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878416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" name="Straight Connector 3"/>
          <p:cNvCxnSpPr/>
          <p:nvPr/>
        </p:nvCxnSpPr>
        <p:spPr bwMode="auto">
          <a:xfrm>
            <a:off x="2638425" y="3457575"/>
            <a:ext cx="438150" cy="622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967597" y="4080714"/>
            <a:ext cx="1315478" cy="71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FFFFFF"/>
                </a:solidFill>
                <a:latin typeface="Arial" charset="0"/>
              </a:rPr>
              <a:t>Tympanic</a:t>
            </a:r>
            <a:br>
              <a:rPr lang="en-US" sz="17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FFFFFF"/>
                </a:solidFill>
                <a:latin typeface="Arial" charset="0"/>
              </a:rPr>
              <a:t>membrane</a:t>
            </a:r>
            <a:endParaRPr lang="en-US" sz="17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_01StarNosedMol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85800"/>
            <a:ext cx="8546592" cy="548640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50.1</a:t>
            </a:r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6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Hearing and Equilibrium in Mammals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most terrestrial vertebrates, sensory organs for hearing and equilibrium are closely associated in the ear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7" name="Picture 9246" descr="50_10_HumanEarStructure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2"/>
          <a:stretch/>
        </p:blipFill>
        <p:spPr>
          <a:xfrm>
            <a:off x="298704" y="137161"/>
            <a:ext cx="8546592" cy="624186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50.10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1365850" y="307975"/>
            <a:ext cx="1108811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Outer ear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049172" y="292100"/>
            <a:ext cx="1108811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Middle ear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154122" y="306545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Inner ear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Left Brace 7"/>
          <p:cNvSpPr/>
          <p:nvPr/>
        </p:nvSpPr>
        <p:spPr bwMode="auto">
          <a:xfrm rot="5400000">
            <a:off x="4443297" y="-42976"/>
            <a:ext cx="155805" cy="1219200"/>
          </a:xfrm>
          <a:prstGeom prst="leftBrace">
            <a:avLst>
              <a:gd name="adj1" fmla="val 40484"/>
              <a:gd name="adj2" fmla="val 4768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" name="Left Brace 8"/>
          <p:cNvSpPr/>
          <p:nvPr/>
        </p:nvSpPr>
        <p:spPr bwMode="auto">
          <a:xfrm rot="5400000">
            <a:off x="3411421" y="163399"/>
            <a:ext cx="155805" cy="806450"/>
          </a:xfrm>
          <a:prstGeom prst="leftBrace">
            <a:avLst>
              <a:gd name="adj1" fmla="val 40484"/>
              <a:gd name="adj2" fmla="val 4768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" name="Left Brace 9"/>
          <p:cNvSpPr/>
          <p:nvPr/>
        </p:nvSpPr>
        <p:spPr bwMode="auto">
          <a:xfrm rot="5400000">
            <a:off x="1658823" y="-763700"/>
            <a:ext cx="155805" cy="2660652"/>
          </a:xfrm>
          <a:prstGeom prst="leftBrace">
            <a:avLst>
              <a:gd name="adj1" fmla="val 40484"/>
              <a:gd name="adj2" fmla="val 4875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299872" y="673100"/>
            <a:ext cx="47825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Skull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bone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2273300" y="1066800"/>
            <a:ext cx="158750" cy="222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260725" y="1390650"/>
            <a:ext cx="285750" cy="793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3549650" y="1133475"/>
            <a:ext cx="79375" cy="8826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3832225" y="876300"/>
            <a:ext cx="184150" cy="14255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4203700" y="917575"/>
            <a:ext cx="336550" cy="4222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4171950" y="914400"/>
            <a:ext cx="365125" cy="698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775075" y="2343150"/>
            <a:ext cx="323850" cy="857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2181225" y="2692400"/>
            <a:ext cx="222250" cy="511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2766597" y="1184275"/>
            <a:ext cx="73860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Malleus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3290472" y="920750"/>
            <a:ext cx="47825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Incus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661947" y="673100"/>
            <a:ext cx="59255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Stapes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5121275" y="1657350"/>
            <a:ext cx="3175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6" name="Straight Connector 9215"/>
          <p:cNvCxnSpPr/>
          <p:nvPr/>
        </p:nvCxnSpPr>
        <p:spPr bwMode="auto">
          <a:xfrm>
            <a:off x="5000625" y="2603500"/>
            <a:ext cx="165100" cy="3460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Connector 9218"/>
          <p:cNvCxnSpPr/>
          <p:nvPr/>
        </p:nvCxnSpPr>
        <p:spPr bwMode="auto">
          <a:xfrm>
            <a:off x="4476750" y="3197225"/>
            <a:ext cx="590550" cy="171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1" name="Straight Connector 9220"/>
          <p:cNvCxnSpPr/>
          <p:nvPr/>
        </p:nvCxnSpPr>
        <p:spPr bwMode="auto">
          <a:xfrm>
            <a:off x="4146550" y="2600325"/>
            <a:ext cx="123825" cy="933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3" name="Straight Connector 9222"/>
          <p:cNvCxnSpPr/>
          <p:nvPr/>
        </p:nvCxnSpPr>
        <p:spPr bwMode="auto">
          <a:xfrm flipH="1">
            <a:off x="3175000" y="2625725"/>
            <a:ext cx="238125" cy="892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1753772" y="3203575"/>
            <a:ext cx="81480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Auditory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cana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l</a:t>
            </a: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2684047" y="3505200"/>
            <a:ext cx="94180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Tympanic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376197" y="3092450"/>
            <a:ext cx="67510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Oval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window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3985797" y="3505200"/>
            <a:ext cx="67510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Round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window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5001797" y="2933700"/>
            <a:ext cx="73542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Cochlea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5106571" y="3263901"/>
            <a:ext cx="96085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Eustachian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tube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6776621" y="3743326"/>
            <a:ext cx="96085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Tectorial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225" name="Straight Connector 9224"/>
          <p:cNvCxnSpPr/>
          <p:nvPr/>
        </p:nvCxnSpPr>
        <p:spPr bwMode="auto">
          <a:xfrm>
            <a:off x="7229475" y="4149725"/>
            <a:ext cx="6350" cy="555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4582697" y="771525"/>
            <a:ext cx="104657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Semicircular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canals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4643022" y="1269999"/>
            <a:ext cx="123072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Auditory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nerve to brain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227" name="Straight Connector 9226"/>
          <p:cNvCxnSpPr/>
          <p:nvPr/>
        </p:nvCxnSpPr>
        <p:spPr bwMode="auto">
          <a:xfrm>
            <a:off x="6276975" y="1422400"/>
            <a:ext cx="457200" cy="647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9" name="Straight Connector 9228"/>
          <p:cNvCxnSpPr/>
          <p:nvPr/>
        </p:nvCxnSpPr>
        <p:spPr bwMode="auto">
          <a:xfrm flipV="1">
            <a:off x="7658100" y="1270000"/>
            <a:ext cx="139700" cy="2825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1" name="Straight Connector 9230"/>
          <p:cNvCxnSpPr/>
          <p:nvPr/>
        </p:nvCxnSpPr>
        <p:spPr bwMode="auto">
          <a:xfrm flipH="1">
            <a:off x="7978775" y="1651000"/>
            <a:ext cx="250825" cy="654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3" name="Straight Connector 9232"/>
          <p:cNvCxnSpPr/>
          <p:nvPr/>
        </p:nvCxnSpPr>
        <p:spPr bwMode="auto">
          <a:xfrm flipH="1" flipV="1">
            <a:off x="7273925" y="2314575"/>
            <a:ext cx="819150" cy="793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6125747" y="1028700"/>
            <a:ext cx="75447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Cochlear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duct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7627522" y="1060450"/>
            <a:ext cx="46237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Bone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8075197" y="1254125"/>
            <a:ext cx="74812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Auditory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nerve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8129172" y="3016250"/>
            <a:ext cx="74812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Organ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of </a:t>
            </a:r>
            <a:r>
              <a:rPr lang="en-US" sz="1300" dirty="0" err="1" smtClean="0">
                <a:solidFill>
                  <a:srgbClr val="000000"/>
                </a:solidFill>
                <a:latin typeface="Arial" charset="0"/>
              </a:rPr>
              <a:t>Corti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6630572" y="2527300"/>
            <a:ext cx="74812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Tympanic 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cana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l</a:t>
            </a:r>
          </a:p>
        </p:txBody>
      </p:sp>
      <p:cxnSp>
        <p:nvCxnSpPr>
          <p:cNvPr id="9235" name="Straight Connector 9234"/>
          <p:cNvCxnSpPr/>
          <p:nvPr/>
        </p:nvCxnSpPr>
        <p:spPr bwMode="auto">
          <a:xfrm flipV="1">
            <a:off x="5492750" y="5695950"/>
            <a:ext cx="425450" cy="460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7" name="Straight Connector 9236"/>
          <p:cNvCxnSpPr/>
          <p:nvPr/>
        </p:nvCxnSpPr>
        <p:spPr bwMode="auto">
          <a:xfrm flipH="1">
            <a:off x="6172200" y="5016500"/>
            <a:ext cx="593725" cy="1025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9" name="Straight Connector 9238"/>
          <p:cNvCxnSpPr/>
          <p:nvPr/>
        </p:nvCxnSpPr>
        <p:spPr bwMode="auto">
          <a:xfrm flipV="1">
            <a:off x="6165850" y="5153025"/>
            <a:ext cx="1139825" cy="889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1" name="Straight Connector 9240"/>
          <p:cNvCxnSpPr/>
          <p:nvPr/>
        </p:nvCxnSpPr>
        <p:spPr bwMode="auto">
          <a:xfrm flipH="1">
            <a:off x="7188200" y="5699125"/>
            <a:ext cx="349250" cy="460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3" name="Straight Connector 9242"/>
          <p:cNvCxnSpPr/>
          <p:nvPr/>
        </p:nvCxnSpPr>
        <p:spPr bwMode="auto">
          <a:xfrm flipV="1">
            <a:off x="7181850" y="5803900"/>
            <a:ext cx="514350" cy="352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7846596" y="6130926"/>
            <a:ext cx="96085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To auditory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nerve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6325771" y="6127750"/>
            <a:ext cx="1389479" cy="38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Axons of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sensory neurons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5719346" y="6026151"/>
            <a:ext cx="830679" cy="17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Hair cells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4989096" y="6124576"/>
            <a:ext cx="998954" cy="4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Basilar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1004592" y="6143536"/>
            <a:ext cx="3519232" cy="4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Bundled hairs projecting from a single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mammalian hair cell (SEM) 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 rot="16200000">
            <a:off x="507918" y="5833430"/>
            <a:ext cx="419721" cy="100541"/>
            <a:chOff x="8276167" y="4567767"/>
            <a:chExt cx="509058" cy="100541"/>
          </a:xfrm>
        </p:grpSpPr>
        <p:cxnSp>
          <p:nvCxnSpPr>
            <p:cNvPr id="81" name="Straight Connector 80"/>
            <p:cNvCxnSpPr/>
            <p:nvPr/>
          </p:nvCxnSpPr>
          <p:spPr bwMode="auto">
            <a:xfrm>
              <a:off x="8276167" y="4618038"/>
              <a:ext cx="50905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827743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878416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4" name="Text Box 31"/>
          <p:cNvSpPr txBox="1">
            <a:spLocks noChangeArrowheads="1"/>
          </p:cNvSpPr>
          <p:nvPr/>
        </p:nvSpPr>
        <p:spPr bwMode="auto">
          <a:xfrm rot="16200000">
            <a:off x="318998" y="5728730"/>
            <a:ext cx="556822" cy="2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1 µm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44" name="Isosceles Triangle 9243"/>
          <p:cNvSpPr/>
          <p:nvPr/>
        </p:nvSpPr>
        <p:spPr bwMode="auto">
          <a:xfrm>
            <a:off x="819150" y="6165851"/>
            <a:ext cx="139700" cy="139700"/>
          </a:xfrm>
          <a:prstGeom prst="triangle">
            <a:avLst/>
          </a:prstGeom>
          <a:solidFill>
            <a:srgbClr val="1E66B7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6" name="Text Box 31"/>
          <p:cNvSpPr txBox="1">
            <a:spLocks noChangeArrowheads="1"/>
          </p:cNvSpPr>
          <p:nvPr/>
        </p:nvSpPr>
        <p:spPr bwMode="auto">
          <a:xfrm>
            <a:off x="345037" y="3466326"/>
            <a:ext cx="698739" cy="24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Pinna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246" name="Straight Connector 9245"/>
          <p:cNvCxnSpPr/>
          <p:nvPr/>
        </p:nvCxnSpPr>
        <p:spPr bwMode="auto">
          <a:xfrm flipV="1">
            <a:off x="562034" y="2788087"/>
            <a:ext cx="131384" cy="6787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6798453" y="1593074"/>
            <a:ext cx="894842" cy="3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Vestibular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cana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75514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9219" descr="50_10aHumanEarStructure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5"/>
          <a:stretch/>
        </p:blipFill>
        <p:spPr>
          <a:xfrm>
            <a:off x="290816" y="403807"/>
            <a:ext cx="8546592" cy="587685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50.10a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 rot="5400000">
            <a:off x="6625191" y="132321"/>
            <a:ext cx="208443" cy="1870075"/>
          </a:xfrm>
          <a:prstGeom prst="leftBrace">
            <a:avLst>
              <a:gd name="adj1" fmla="val 40484"/>
              <a:gd name="adj2" fmla="val 4956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rot="5400000">
            <a:off x="5047215" y="449819"/>
            <a:ext cx="214792" cy="1241426"/>
          </a:xfrm>
          <a:prstGeom prst="leftBrace">
            <a:avLst>
              <a:gd name="adj1" fmla="val 40484"/>
              <a:gd name="adj2" fmla="val 4768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5400000">
            <a:off x="2372279" y="-964643"/>
            <a:ext cx="221140" cy="4064001"/>
          </a:xfrm>
          <a:prstGeom prst="leftBrace">
            <a:avLst>
              <a:gd name="adj1" fmla="val 40484"/>
              <a:gd name="adj2" fmla="val 48203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3311525" y="1822450"/>
            <a:ext cx="238125" cy="349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4810125" y="2317750"/>
            <a:ext cx="434975" cy="1209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5238750" y="1930400"/>
            <a:ext cx="130175" cy="13747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5676900" y="1552575"/>
            <a:ext cx="279400" cy="2143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6254750" y="1603375"/>
            <a:ext cx="495300" cy="6318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6200775" y="1600200"/>
            <a:ext cx="546100" cy="1063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645400" y="2724150"/>
            <a:ext cx="12700" cy="527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698827" y="4460093"/>
            <a:ext cx="182303" cy="10572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3159914" y="4320335"/>
            <a:ext cx="315991" cy="7656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4666949" y="4210959"/>
            <a:ext cx="382836" cy="13489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5590616" y="3767381"/>
            <a:ext cx="504371" cy="13064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H="1" flipV="1">
            <a:off x="6155755" y="4174501"/>
            <a:ext cx="182302" cy="14036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6" name="Straight Connector 9215"/>
          <p:cNvCxnSpPr/>
          <p:nvPr/>
        </p:nvCxnSpPr>
        <p:spPr bwMode="auto">
          <a:xfrm>
            <a:off x="6641895" y="5073811"/>
            <a:ext cx="638060" cy="2612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Connector 9218"/>
          <p:cNvCxnSpPr/>
          <p:nvPr/>
        </p:nvCxnSpPr>
        <p:spPr bwMode="auto">
          <a:xfrm flipH="1" flipV="1">
            <a:off x="7462258" y="4192730"/>
            <a:ext cx="243070" cy="4982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1934810" y="663575"/>
            <a:ext cx="1108811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Outer ear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4475073" y="656489"/>
            <a:ext cx="1108811" cy="26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Middle ear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6175962" y="682465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Inner ear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3330262" y="1239630"/>
            <a:ext cx="800633" cy="61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Skull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bone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4043084" y="2005684"/>
            <a:ext cx="1037039" cy="30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Malleus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4839421" y="1627901"/>
            <a:ext cx="776839" cy="31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Incus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5408656" y="1244026"/>
            <a:ext cx="919528" cy="28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Stapes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2516094" y="5088423"/>
            <a:ext cx="1276420" cy="63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Auditory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cana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l</a:t>
            </a: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3947351" y="5539459"/>
            <a:ext cx="1449182" cy="60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Tympanic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4995459" y="4915779"/>
            <a:ext cx="1112992" cy="6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Oval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window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5917076" y="5543857"/>
            <a:ext cx="1149394" cy="58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Round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window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7464816" y="4677930"/>
            <a:ext cx="1104594" cy="29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Cochlea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7371836" y="5153142"/>
            <a:ext cx="1474433" cy="62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Eustachian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tube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6830381" y="1390791"/>
            <a:ext cx="104657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Semicircular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canals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6908284" y="2130960"/>
            <a:ext cx="123072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Auditory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nerve to brain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361013" y="5492943"/>
            <a:ext cx="896877" cy="27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Pinna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3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50_10bHumanEarStructure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2"/>
          <a:stretch/>
        </p:blipFill>
        <p:spPr>
          <a:xfrm>
            <a:off x="2502408" y="1548384"/>
            <a:ext cx="4139184" cy="354863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50.10b</a:t>
            </a:r>
            <a:endParaRPr lang="en-US" sz="1200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769955" y="2140473"/>
            <a:ext cx="695226" cy="9744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4872056" y="1899602"/>
            <a:ext cx="197072" cy="4324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5364735" y="2490832"/>
            <a:ext cx="366773" cy="9689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 flipV="1">
            <a:off x="4269891" y="3492639"/>
            <a:ext cx="1253597" cy="12153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532901" y="1521690"/>
            <a:ext cx="75447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Cochlear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duct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803378" y="1595217"/>
            <a:ext cx="46237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Bone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501715" y="1872448"/>
            <a:ext cx="74812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Auditory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nerve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589110" y="4570418"/>
            <a:ext cx="74812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Organ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of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Corti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547389" y="3814085"/>
            <a:ext cx="74812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Tympanic 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cana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l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790484" y="2386869"/>
            <a:ext cx="894842" cy="3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Vestibular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cana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30984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50_10cHumanEarStructure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6"/>
          <a:stretch/>
        </p:blipFill>
        <p:spPr>
          <a:xfrm>
            <a:off x="1630680" y="1216152"/>
            <a:ext cx="5882640" cy="424794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50.10c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397309" y="1202369"/>
            <a:ext cx="1501854" cy="61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Tectorial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4065148" y="4838967"/>
            <a:ext cx="1389479" cy="38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Axons of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sensory neurons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752490" y="4660217"/>
            <a:ext cx="1241610" cy="26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Hair cells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678027" y="4829854"/>
            <a:ext cx="1265620" cy="73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Basilar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080165" y="1827811"/>
            <a:ext cx="0" cy="83675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433257" y="4207526"/>
            <a:ext cx="623151" cy="66465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3471842" y="3151194"/>
            <a:ext cx="902085" cy="15548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3459972" y="3364834"/>
            <a:ext cx="1732954" cy="13352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5014882" y="4201591"/>
            <a:ext cx="551934" cy="6646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5014882" y="4332149"/>
            <a:ext cx="777455" cy="5281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5982079" y="4833033"/>
            <a:ext cx="1436386" cy="62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To auditory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nerve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1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0_10dHumanEarStructure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5"/>
          <a:stretch/>
        </p:blipFill>
        <p:spPr>
          <a:xfrm>
            <a:off x="1411224" y="1386840"/>
            <a:ext cx="6321552" cy="381781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50.10d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940402" y="4664563"/>
            <a:ext cx="5111601" cy="63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Bundled hairs projecting from a single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mammalian hair cell (SEM) 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16200000">
            <a:off x="1451380" y="4206082"/>
            <a:ext cx="668729" cy="155961"/>
            <a:chOff x="8276167" y="4567767"/>
            <a:chExt cx="509058" cy="100541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8276167" y="4618038"/>
              <a:ext cx="50905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827743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878416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Text Box 31"/>
          <p:cNvSpPr txBox="1">
            <a:spLocks noChangeArrowheads="1"/>
          </p:cNvSpPr>
          <p:nvPr/>
        </p:nvSpPr>
        <p:spPr bwMode="auto">
          <a:xfrm rot="16200000">
            <a:off x="1202369" y="4163562"/>
            <a:ext cx="697421" cy="26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1 µm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8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Hearing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Vibrating objects create percussion waves in the air that cause the tympanic membrane to vibrate</a:t>
            </a:r>
          </a:p>
          <a:p>
            <a:pPr eaLnBrk="1" hangingPunct="1"/>
            <a:r>
              <a:rPr lang="en-US" sz="2800" smtClean="0"/>
              <a:t>The three bones of the middle ear transmit the vibrations of moving air to the oval window on the cochlea</a:t>
            </a:r>
          </a:p>
          <a:p>
            <a:pPr eaLnBrk="1" hangingPunct="1"/>
            <a:r>
              <a:rPr lang="en-US" sz="2800" smtClean="0"/>
              <a:t>These vibrations create pressure waves in the fluid in the cochlea that travel through the vestibular canal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0838" indent="-350838" eaLnBrk="1" hangingPunct="1"/>
            <a:r>
              <a:rPr lang="en-US" sz="2800" smtClean="0"/>
              <a:t>Pressure waves in the canal cause the basilar membrane to vibrate, bending its </a:t>
            </a:r>
            <a:r>
              <a:rPr lang="en-US" sz="2800" b="1" smtClean="0"/>
              <a:t>hair cells</a:t>
            </a:r>
          </a:p>
          <a:p>
            <a:pPr marL="350838" indent="-350838" eaLnBrk="1" hangingPunct="1"/>
            <a:r>
              <a:rPr lang="en-US" sz="2800" smtClean="0"/>
              <a:t>This bending of hair cells depolarizes the membranes of mechanoreceptors and sends action potentials to the brain via the auditory nerve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" name="Picture 9215" descr="50_11_HairCellSensRecep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4"/>
          <a:stretch/>
        </p:blipFill>
        <p:spPr>
          <a:xfrm>
            <a:off x="298704" y="1527048"/>
            <a:ext cx="8546592" cy="360976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50.11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3393695" y="2059404"/>
            <a:ext cx="570736" cy="71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More</a:t>
            </a:r>
          </a:p>
          <a:p>
            <a:r>
              <a:rPr lang="en-US" sz="1100" dirty="0" err="1" smtClean="0">
                <a:solidFill>
                  <a:srgbClr val="000000"/>
                </a:solidFill>
                <a:latin typeface="Arial" charset="0"/>
              </a:rPr>
              <a:t>neuro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-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trans-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err="1" smtClean="0">
                <a:solidFill>
                  <a:srgbClr val="000000"/>
                </a:solidFill>
                <a:latin typeface="Arial" charset="0"/>
              </a:rPr>
              <a:t>mitter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1006475" y="1730375"/>
            <a:ext cx="434975" cy="95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1003300" y="1800225"/>
            <a:ext cx="501650" cy="25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793750" y="3101975"/>
            <a:ext cx="231775" cy="165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892550" y="2333625"/>
            <a:ext cx="228600" cy="222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6627813" y="2329656"/>
            <a:ext cx="313531" cy="25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84765" y="2771535"/>
            <a:ext cx="653819" cy="34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Sensory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neuron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 rot="16200000">
            <a:off x="420374" y="3756656"/>
            <a:ext cx="582603" cy="1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Signal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 rot="16200000">
            <a:off x="3245325" y="3762592"/>
            <a:ext cx="582603" cy="1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Signal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 rot="16200000">
            <a:off x="6028732" y="3756660"/>
            <a:ext cx="582603" cy="1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Signal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43223" y="4818922"/>
            <a:ext cx="1834840" cy="1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(a) No bending of hairs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317537" y="4824856"/>
            <a:ext cx="2581627" cy="1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(b) Bending of hairs in one direction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136554" y="4812986"/>
            <a:ext cx="2089041" cy="34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219075" algn="l"/>
              </a:tabLst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(c) Bending of hairs in other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	direction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 rot="16200000">
            <a:off x="842266" y="3275883"/>
            <a:ext cx="1163741" cy="41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potential (mV)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 rot="16200000">
            <a:off x="3643480" y="3287754"/>
            <a:ext cx="1163741" cy="41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potential (mV)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 rot="16200000">
            <a:off x="6444694" y="3281819"/>
            <a:ext cx="1163741" cy="41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potential (mV)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90702" y="1584647"/>
            <a:ext cx="760646" cy="32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“Hairs” of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hair cell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86414" y="1969947"/>
            <a:ext cx="870886" cy="51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err="1" smtClean="0">
                <a:solidFill>
                  <a:srgbClr val="000000"/>
                </a:solidFill>
                <a:latin typeface="Arial" charset="0"/>
              </a:rPr>
              <a:t>Neuro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-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transmitter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at synapse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174750" y="2451100"/>
            <a:ext cx="111125" cy="1174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956390" y="3447810"/>
            <a:ext cx="1253535" cy="15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Action potentials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584916" y="2806460"/>
            <a:ext cx="285160" cy="15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smtClean="0">
                <a:solidFill>
                  <a:srgbClr val="000000"/>
                </a:solidFill>
                <a:latin typeface="Arial" charset="0"/>
                <a:sym typeface="Symbol"/>
              </a:rPr>
              <a:t>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50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584916" y="3104910"/>
            <a:ext cx="285160" cy="15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smtClean="0">
                <a:solidFill>
                  <a:srgbClr val="000000"/>
                </a:solidFill>
                <a:latin typeface="Arial" charset="0"/>
                <a:sym typeface="Symbol"/>
              </a:rPr>
              <a:t>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70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543641" y="3743085"/>
            <a:ext cx="285160" cy="15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0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1581741" y="4108210"/>
            <a:ext cx="285160" cy="15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smtClean="0">
                <a:solidFill>
                  <a:srgbClr val="000000"/>
                </a:solidFill>
                <a:latin typeface="Arial" charset="0"/>
                <a:sym typeface="Symbol"/>
              </a:rPr>
              <a:t>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70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1848441" y="4355860"/>
            <a:ext cx="1288459" cy="15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155575" algn="l"/>
                <a:tab pos="311150" algn="l"/>
                <a:tab pos="457200" algn="l"/>
                <a:tab pos="612775" algn="l"/>
                <a:tab pos="768350" algn="l"/>
                <a:tab pos="914400" algn="l"/>
                <a:tab pos="1085850" algn="l"/>
              </a:tabLs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0	1	2	3	4	5	6	7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2150065" y="4543185"/>
            <a:ext cx="713785" cy="15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Time (sec)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6257869" y="2224778"/>
            <a:ext cx="570736" cy="71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Less</a:t>
            </a:r>
          </a:p>
          <a:p>
            <a:r>
              <a:rPr lang="en-US" sz="1100" dirty="0" err="1" smtClean="0">
                <a:solidFill>
                  <a:srgbClr val="000000"/>
                </a:solidFill>
                <a:latin typeface="Arial" charset="0"/>
              </a:rPr>
              <a:t>neuro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-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trans-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err="1" smtClean="0">
                <a:solidFill>
                  <a:srgbClr val="000000"/>
                </a:solidFill>
                <a:latin typeface="Arial" charset="0"/>
              </a:rPr>
              <a:t>mitter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4396011" y="2799845"/>
            <a:ext cx="285160" cy="15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smtClean="0">
                <a:solidFill>
                  <a:srgbClr val="000000"/>
                </a:solidFill>
                <a:latin typeface="Arial" charset="0"/>
                <a:sym typeface="Symbol"/>
              </a:rPr>
              <a:t>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50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4392209" y="3098295"/>
            <a:ext cx="285160" cy="15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smtClean="0">
                <a:solidFill>
                  <a:srgbClr val="000000"/>
                </a:solidFill>
                <a:latin typeface="Arial" charset="0"/>
                <a:sym typeface="Symbol"/>
              </a:rPr>
              <a:t>7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0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4354736" y="3744074"/>
            <a:ext cx="285160" cy="15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0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4400400" y="4101595"/>
            <a:ext cx="285160" cy="15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smtClean="0">
                <a:solidFill>
                  <a:srgbClr val="000000"/>
                </a:solidFill>
                <a:latin typeface="Arial" charset="0"/>
                <a:sym typeface="Symbol"/>
              </a:rPr>
              <a:t>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70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4686150" y="4349245"/>
            <a:ext cx="1288459" cy="15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155575" algn="l"/>
                <a:tab pos="304800" algn="l"/>
                <a:tab pos="457200" algn="l"/>
                <a:tab pos="612775" algn="l"/>
                <a:tab pos="768350" algn="l"/>
                <a:tab pos="914400" algn="l"/>
                <a:tab pos="1085850" algn="l"/>
              </a:tabLs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0	1	2	3	4	5	6	7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4987774" y="4536570"/>
            <a:ext cx="713785" cy="15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Time (sec)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7216939" y="2786615"/>
            <a:ext cx="285160" cy="15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smtClean="0">
                <a:solidFill>
                  <a:srgbClr val="000000"/>
                </a:solidFill>
                <a:latin typeface="Arial" charset="0"/>
                <a:sym typeface="Symbol"/>
              </a:rPr>
              <a:t>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50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7216939" y="3085065"/>
            <a:ext cx="285160" cy="15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smtClean="0">
                <a:solidFill>
                  <a:srgbClr val="000000"/>
                </a:solidFill>
                <a:latin typeface="Arial" charset="0"/>
                <a:sym typeface="Symbol"/>
              </a:rPr>
              <a:t>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70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7175664" y="3723240"/>
            <a:ext cx="285160" cy="15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0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7219407" y="4099771"/>
            <a:ext cx="285160" cy="15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smtClean="0">
                <a:solidFill>
                  <a:srgbClr val="000000"/>
                </a:solidFill>
                <a:latin typeface="Arial" charset="0"/>
                <a:sym typeface="Symbol"/>
              </a:rPr>
              <a:t>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70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7510629" y="4355860"/>
            <a:ext cx="1288459" cy="15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155575" algn="l"/>
                <a:tab pos="311150" algn="l"/>
                <a:tab pos="457200" algn="l"/>
                <a:tab pos="612775" algn="l"/>
                <a:tab pos="768350" algn="l"/>
                <a:tab pos="914400" algn="l"/>
                <a:tab pos="1085850" algn="l"/>
              </a:tabLs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0	1	2	3	4	5	6	7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7812253" y="4543185"/>
            <a:ext cx="713785" cy="15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Time (sec)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4787665" y="2750415"/>
            <a:ext cx="611848" cy="29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Receptor</a:t>
            </a:r>
            <a:br>
              <a:rPr lang="en-US" sz="1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potential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4947017" y="3049480"/>
            <a:ext cx="106469" cy="1292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5943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fluid waves dissipate when they strike the </a:t>
            </a:r>
            <a:r>
              <a:rPr lang="en-US" sz="2800" b="1" smtClean="0"/>
              <a:t>round window </a:t>
            </a:r>
            <a:r>
              <a:rPr lang="en-US" sz="2800" smtClean="0"/>
              <a:t>at the end of the tympanic canal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96850" y="801688"/>
            <a:ext cx="868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CA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50.1: Sensory receptors transduce stimulus energy and transmit signals to the central nervous system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idx="1"/>
          </p:nvPr>
        </p:nvSpPr>
        <p:spPr>
          <a:xfrm>
            <a:off x="420913" y="1752600"/>
            <a:ext cx="8499249" cy="4593960"/>
          </a:xfrm>
        </p:spPr>
        <p:txBody>
          <a:bodyPr/>
          <a:lstStyle/>
          <a:p>
            <a:r>
              <a:rPr lang="en-US" dirty="0" smtClean="0"/>
              <a:t>All stimuli represent forms of energy</a:t>
            </a:r>
          </a:p>
          <a:p>
            <a:r>
              <a:rPr lang="en-US" dirty="0" smtClean="0"/>
              <a:t>Sensation involves converting energy into a change in the membrane potential of sensory receptors</a:t>
            </a:r>
          </a:p>
          <a:p>
            <a:r>
              <a:rPr lang="en-US" dirty="0" smtClean="0"/>
              <a:t>When a stimulus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input to the nervous system is processed a motor response may be generated</a:t>
            </a:r>
          </a:p>
          <a:p>
            <a:r>
              <a:rPr lang="en-US" dirty="0" smtClean="0"/>
              <a:t>This may involve a simple reflex or more elaborate processing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ear conveys information about</a:t>
            </a:r>
          </a:p>
          <a:p>
            <a:pPr lvl="1"/>
            <a:r>
              <a:rPr lang="en-US" i="1" dirty="0" smtClean="0"/>
              <a:t>Volume</a:t>
            </a:r>
            <a:r>
              <a:rPr lang="en-US" dirty="0" smtClean="0"/>
              <a:t>, the amplitude of the sound wave</a:t>
            </a:r>
          </a:p>
          <a:p>
            <a:pPr lvl="1"/>
            <a:r>
              <a:rPr lang="en-US" i="1" dirty="0" smtClean="0"/>
              <a:t>Pitch</a:t>
            </a:r>
            <a:r>
              <a:rPr lang="en-US" dirty="0" smtClean="0"/>
              <a:t>, the frequency of the sound wave</a:t>
            </a:r>
          </a:p>
          <a:p>
            <a:r>
              <a:rPr lang="en-US" dirty="0" smtClean="0"/>
              <a:t>The cochlea can distinguish pitch because the basilar membrane is not uniform along its length</a:t>
            </a:r>
          </a:p>
          <a:p>
            <a:r>
              <a:rPr lang="en-US" dirty="0" smtClean="0"/>
              <a:t>Each region of the basilar membrane is tuned to a particular vibration frequency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9227" descr="50_12_CochleaTransduct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5"/>
          <a:stretch/>
        </p:blipFill>
        <p:spPr>
          <a:xfrm>
            <a:off x="298704" y="1435608"/>
            <a:ext cx="8546592" cy="372905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2413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50.12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340120" y="3817881"/>
            <a:ext cx="821333" cy="35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Tympanic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1928432" y="1919082"/>
            <a:ext cx="449486" cy="2675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522898" y="2843055"/>
            <a:ext cx="131992" cy="970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 flipV="1">
            <a:off x="1803575" y="2903702"/>
            <a:ext cx="32106" cy="2604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374351" y="2700356"/>
            <a:ext cx="642122" cy="8561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576546" y="1944054"/>
            <a:ext cx="467323" cy="5957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3012905" y="3024995"/>
            <a:ext cx="121290" cy="5458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3458431" y="2771313"/>
            <a:ext cx="385495" cy="7500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2506342" y="3759893"/>
            <a:ext cx="752710" cy="5957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2852375" y="3991778"/>
            <a:ext cx="406677" cy="3710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47254" y="5055794"/>
            <a:ext cx="368280" cy="17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(a)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1042885" y="4349435"/>
            <a:ext cx="896248" cy="65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Displayed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as if cochlea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partially 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uncoiled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2136469" y="4285223"/>
            <a:ext cx="336176" cy="17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Base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2700109" y="4353005"/>
            <a:ext cx="637424" cy="33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Round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window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1501482" y="3165043"/>
            <a:ext cx="605318" cy="17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Cochlea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H="1" flipV="1">
            <a:off x="4133052" y="3720651"/>
            <a:ext cx="71347" cy="65284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 flipV="1">
            <a:off x="4370495" y="3793177"/>
            <a:ext cx="271118" cy="2675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4097379" y="2168805"/>
            <a:ext cx="224743" cy="5707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 flipH="1">
            <a:off x="4921436" y="1776384"/>
            <a:ext cx="74914" cy="6243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 flipH="1" flipV="1">
            <a:off x="5167583" y="3324662"/>
            <a:ext cx="299657" cy="5030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2" name="Straight Connector 9221"/>
          <p:cNvCxnSpPr/>
          <p:nvPr/>
        </p:nvCxnSpPr>
        <p:spPr bwMode="auto">
          <a:xfrm flipH="1" flipV="1">
            <a:off x="5249632" y="3082075"/>
            <a:ext cx="231877" cy="2782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2225651" y="2519334"/>
            <a:ext cx="605318" cy="17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Stapes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2396882" y="1598924"/>
            <a:ext cx="1201068" cy="30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Axons of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sensory neurons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3902304" y="2009187"/>
            <a:ext cx="605318" cy="17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Apex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088951" y="2405177"/>
            <a:ext cx="758716" cy="32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Vestibular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canal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2771458" y="2676306"/>
            <a:ext cx="758716" cy="32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Oval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window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3962951" y="4377988"/>
            <a:ext cx="544672" cy="17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E50018"/>
                </a:solidFill>
                <a:latin typeface="Arial" charset="0"/>
              </a:rPr>
              <a:t>Point A</a:t>
            </a:r>
            <a:endParaRPr lang="en-US" sz="1100" dirty="0">
              <a:solidFill>
                <a:srgbClr val="E50018"/>
              </a:solidFill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6580273" y="4386360"/>
            <a:ext cx="139835" cy="17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0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3" name="Left Brace 9222"/>
          <p:cNvSpPr/>
          <p:nvPr/>
        </p:nvSpPr>
        <p:spPr bwMode="auto">
          <a:xfrm rot="21318322">
            <a:off x="3840601" y="3425485"/>
            <a:ext cx="89441" cy="178005"/>
          </a:xfrm>
          <a:prstGeom prst="leftBrace">
            <a:avLst>
              <a:gd name="adj1" fmla="val 2875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0" name="Left Brace 49"/>
          <p:cNvSpPr/>
          <p:nvPr/>
        </p:nvSpPr>
        <p:spPr bwMode="auto">
          <a:xfrm rot="10144864">
            <a:off x="4294020" y="3698290"/>
            <a:ext cx="89441" cy="205132"/>
          </a:xfrm>
          <a:prstGeom prst="leftBrace">
            <a:avLst>
              <a:gd name="adj1" fmla="val 2875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5512351" y="3752513"/>
            <a:ext cx="544672" cy="17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C5698"/>
                </a:solidFill>
                <a:latin typeface="Arial" charset="0"/>
              </a:rPr>
              <a:t>Point B</a:t>
            </a:r>
            <a:endParaRPr lang="en-US" sz="1100" dirty="0">
              <a:solidFill>
                <a:srgbClr val="0C5698"/>
              </a:solidFill>
              <a:latin typeface="Arial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5514897" y="3271935"/>
            <a:ext cx="748012" cy="34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Basilar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4747176" y="1587163"/>
            <a:ext cx="544672" cy="17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138F45"/>
                </a:solidFill>
                <a:latin typeface="Arial" charset="0"/>
              </a:rPr>
              <a:t>Point C</a:t>
            </a:r>
            <a:endParaRPr lang="en-US" sz="1100" dirty="0">
              <a:solidFill>
                <a:srgbClr val="138F45"/>
              </a:solidFill>
              <a:latin typeface="Arial" charset="0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6352553" y="5054891"/>
            <a:ext cx="869456" cy="17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(b)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6395918" y="4707965"/>
            <a:ext cx="2492580" cy="17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Distance from oval window (mm)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6776996" y="4533959"/>
            <a:ext cx="1965994" cy="17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549275" algn="l"/>
                <a:tab pos="1162050" algn="l"/>
                <a:tab pos="1774825" algn="l"/>
              </a:tabLst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0	</a:t>
            </a:r>
            <a:r>
              <a:rPr lang="en-US" sz="1100" dirty="0" smtClean="0">
                <a:solidFill>
                  <a:srgbClr val="FF0000"/>
                </a:solidFill>
                <a:latin typeface="Arial" charset="0"/>
              </a:rPr>
              <a:t>10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100" dirty="0" smtClean="0">
                <a:solidFill>
                  <a:srgbClr val="3366FF"/>
                </a:solidFill>
                <a:latin typeface="Arial" charset="0"/>
              </a:rPr>
              <a:t>20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100" dirty="0" smtClean="0">
                <a:solidFill>
                  <a:srgbClr val="008000"/>
                </a:solidFill>
                <a:latin typeface="Arial" charset="0"/>
              </a:rPr>
              <a:t>30</a:t>
            </a:r>
            <a:endParaRPr lang="en-US" sz="1100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6586623" y="3652935"/>
            <a:ext cx="139835" cy="17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3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6586623" y="2652810"/>
            <a:ext cx="139835" cy="17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3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6580273" y="3389410"/>
            <a:ext cx="139835" cy="17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0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6586623" y="1665385"/>
            <a:ext cx="139835" cy="17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3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6580273" y="2389285"/>
            <a:ext cx="139835" cy="17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0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6856498" y="1620935"/>
            <a:ext cx="755650" cy="17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6,000 Hz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6853323" y="2621060"/>
            <a:ext cx="755650" cy="17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1,000 Hz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6853323" y="3618010"/>
            <a:ext cx="755650" cy="17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100 Hz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 rot="16200000">
            <a:off x="5162620" y="3135410"/>
            <a:ext cx="2676525" cy="17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Relative motion of basilar membrane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7367546" y="1444684"/>
            <a:ext cx="1705218" cy="17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619125" algn="l"/>
                <a:tab pos="1219200" algn="l"/>
                <a:tab pos="1774825" algn="l"/>
              </a:tabLst>
            </a:pPr>
            <a:r>
              <a:rPr lang="en-US" sz="1100" dirty="0" smtClean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100" dirty="0" smtClean="0">
                <a:solidFill>
                  <a:srgbClr val="3366FF"/>
                </a:solidFill>
                <a:latin typeface="Arial" charset="0"/>
              </a:rPr>
              <a:t>B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100" dirty="0" smtClean="0">
                <a:solidFill>
                  <a:srgbClr val="008000"/>
                </a:solidFill>
                <a:latin typeface="Arial" charset="0"/>
              </a:rPr>
              <a:t>C</a:t>
            </a:r>
            <a:endParaRPr lang="en-US" sz="1100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4676386" y="3979136"/>
            <a:ext cx="897695" cy="33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Tympanic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canal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1627587" y="2828102"/>
            <a:ext cx="172724" cy="17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619125" algn="l"/>
                <a:tab pos="1219200" algn="l"/>
                <a:tab pos="1774825" algn="l"/>
              </a:tabLst>
            </a:pPr>
            <a:r>
              <a:rPr lang="en-US" sz="1100" dirty="0" smtClean="0">
                <a:solidFill>
                  <a:srgbClr val="FF0000"/>
                </a:solidFill>
                <a:latin typeface="Arial" charset="0"/>
              </a:rPr>
              <a:t>A</a:t>
            </a:r>
            <a:endParaRPr lang="en-US" sz="1100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1405337" y="2532827"/>
            <a:ext cx="160024" cy="17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619125" algn="l"/>
                <a:tab pos="1219200" algn="l"/>
                <a:tab pos="1774825" algn="l"/>
              </a:tabLst>
            </a:pPr>
            <a:r>
              <a:rPr lang="en-US" sz="1100" dirty="0" smtClean="0">
                <a:solidFill>
                  <a:srgbClr val="008000"/>
                </a:solidFill>
                <a:latin typeface="Arial" charset="0"/>
              </a:rPr>
              <a:t>C</a:t>
            </a:r>
            <a:endParaRPr lang="en-US" sz="1100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1640287" y="2396302"/>
            <a:ext cx="106049" cy="17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619125" algn="l"/>
                <a:tab pos="1219200" algn="l"/>
                <a:tab pos="1774825" algn="l"/>
              </a:tabLst>
            </a:pPr>
            <a:r>
              <a:rPr lang="en-US" sz="1100" dirty="0" smtClean="0">
                <a:solidFill>
                  <a:srgbClr val="3366FF"/>
                </a:solidFill>
                <a:latin typeface="Arial" charset="0"/>
              </a:rPr>
              <a:t>B</a:t>
            </a:r>
            <a:endParaRPr lang="en-US" sz="1100" dirty="0">
              <a:solidFill>
                <a:srgbClr val="008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2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9220" descr="50_12aCochleaTransduct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5"/>
          <a:stretch/>
        </p:blipFill>
        <p:spPr>
          <a:xfrm>
            <a:off x="298704" y="743712"/>
            <a:ext cx="8546592" cy="513508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50.12a</a:t>
            </a:r>
            <a:endParaRPr lang="en-US" sz="1200" dirty="0">
              <a:latin typeface="Arial" charset="0"/>
            </a:endParaRPr>
          </a:p>
        </p:txBody>
      </p:sp>
      <p:sp>
        <p:nvSpPr>
          <p:cNvPr id="8" name="Left Brace 7"/>
          <p:cNvSpPr/>
          <p:nvPr/>
        </p:nvSpPr>
        <p:spPr bwMode="auto">
          <a:xfrm rot="21277442">
            <a:off x="5308471" y="3368441"/>
            <a:ext cx="89441" cy="244864"/>
          </a:xfrm>
          <a:prstGeom prst="leftBrace">
            <a:avLst>
              <a:gd name="adj1" fmla="val 2875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" name="Left Brace 8"/>
          <p:cNvSpPr/>
          <p:nvPr/>
        </p:nvSpPr>
        <p:spPr bwMode="auto">
          <a:xfrm rot="10144864">
            <a:off x="5960083" y="3745140"/>
            <a:ext cx="89441" cy="311085"/>
          </a:xfrm>
          <a:prstGeom prst="leftBrace">
            <a:avLst>
              <a:gd name="adj1" fmla="val 2875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768850" y="2441575"/>
            <a:ext cx="539818" cy="10566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 flipV="1">
            <a:off x="6048375" y="3889375"/>
            <a:ext cx="396875" cy="387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 flipV="1">
            <a:off x="7204075" y="3213100"/>
            <a:ext cx="431800" cy="7270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7315200" y="2867025"/>
            <a:ext cx="288925" cy="431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4124325" y="2800350"/>
            <a:ext cx="187325" cy="76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3911600" y="4175125"/>
            <a:ext cx="571500" cy="527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3441700" y="3844925"/>
            <a:ext cx="1050925" cy="841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3248025" y="2336800"/>
            <a:ext cx="895350" cy="1209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2416175" y="2622550"/>
            <a:ext cx="25400" cy="396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601599" y="2515638"/>
            <a:ext cx="188379" cy="13975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 flipV="1">
            <a:off x="5730382" y="3785610"/>
            <a:ext cx="97228" cy="92969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4928250" y="1257819"/>
            <a:ext cx="656290" cy="8506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>
            <a:off x="5681768" y="1598099"/>
            <a:ext cx="309914" cy="79601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 flipH="1">
            <a:off x="6854582" y="1014762"/>
            <a:ext cx="103305" cy="88715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325212" y="3911937"/>
            <a:ext cx="1322904" cy="53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Tympanic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339479" y="5663529"/>
            <a:ext cx="368280" cy="17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(a)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1280965" y="4650391"/>
            <a:ext cx="1373142" cy="115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Displayed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as if cochlea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partially 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uncoiled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2877837" y="4557641"/>
            <a:ext cx="553950" cy="25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Base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3684055" y="4661097"/>
            <a:ext cx="924955" cy="56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Round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window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1936059" y="3002262"/>
            <a:ext cx="605318" cy="17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Cochlea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3002695" y="2064039"/>
            <a:ext cx="605318" cy="17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Stapes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3259792" y="735951"/>
            <a:ext cx="1201068" cy="30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Axons of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sensory neurons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5359485" y="1325324"/>
            <a:ext cx="605318" cy="17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Apex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4151375" y="1907071"/>
            <a:ext cx="1242447" cy="51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Vestibular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canal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3776810" y="2270950"/>
            <a:ext cx="758716" cy="32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Oval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window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5467732" y="4700348"/>
            <a:ext cx="832202" cy="25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E50018"/>
                </a:solidFill>
                <a:latin typeface="Arial" charset="0"/>
              </a:rPr>
              <a:t>Point A</a:t>
            </a:r>
            <a:endParaRPr lang="en-US" sz="1700" dirty="0">
              <a:solidFill>
                <a:srgbClr val="E50018"/>
              </a:solidFill>
              <a:latin typeface="Arial" charset="0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7687791" y="3825163"/>
            <a:ext cx="1080745" cy="23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C5698"/>
                </a:solidFill>
                <a:latin typeface="Arial" charset="0"/>
              </a:rPr>
              <a:t>Point B</a:t>
            </a:r>
            <a:endParaRPr lang="en-US" sz="1700" dirty="0">
              <a:solidFill>
                <a:srgbClr val="0C5698"/>
              </a:solidFill>
              <a:latin typeface="Arial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7659122" y="3180495"/>
            <a:ext cx="1442068" cy="46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Basilar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6573017" y="732335"/>
            <a:ext cx="544672" cy="17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138F45"/>
                </a:solidFill>
                <a:latin typeface="Arial" charset="0"/>
              </a:rPr>
              <a:t>Point C</a:t>
            </a:r>
            <a:endParaRPr lang="en-US" sz="1700" dirty="0">
              <a:solidFill>
                <a:srgbClr val="138F45"/>
              </a:solidFill>
              <a:latin typeface="Arial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6478305" y="4144539"/>
            <a:ext cx="897695" cy="33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Tympanic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canal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2169186" y="2529773"/>
            <a:ext cx="172724" cy="17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619125" algn="l"/>
                <a:tab pos="1219200" algn="l"/>
                <a:tab pos="1774825" algn="l"/>
              </a:tabLst>
            </a:pPr>
            <a:r>
              <a:rPr lang="en-US" sz="1700" dirty="0" smtClean="0">
                <a:solidFill>
                  <a:srgbClr val="FF0000"/>
                </a:solidFill>
                <a:latin typeface="Arial" charset="0"/>
              </a:rPr>
              <a:t>A</a:t>
            </a:r>
            <a:endParaRPr lang="en-US" sz="1700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1854181" y="2084667"/>
            <a:ext cx="160024" cy="17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619125" algn="l"/>
                <a:tab pos="1219200" algn="l"/>
                <a:tab pos="1774825" algn="l"/>
              </a:tabLst>
            </a:pPr>
            <a:r>
              <a:rPr lang="en-US" sz="1700" dirty="0" smtClean="0">
                <a:solidFill>
                  <a:srgbClr val="008000"/>
                </a:solidFill>
                <a:latin typeface="Arial" charset="0"/>
              </a:rPr>
              <a:t>C</a:t>
            </a:r>
            <a:endParaRPr lang="en-US" sz="1700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2181886" y="1876802"/>
            <a:ext cx="106049" cy="17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619125" algn="l"/>
                <a:tab pos="1219200" algn="l"/>
                <a:tab pos="1774825" algn="l"/>
              </a:tabLst>
            </a:pPr>
            <a:r>
              <a:rPr lang="en-US" sz="1700" dirty="0" smtClean="0">
                <a:solidFill>
                  <a:srgbClr val="3366FF"/>
                </a:solidFill>
                <a:latin typeface="Arial" charset="0"/>
              </a:rPr>
              <a:t>B</a:t>
            </a:r>
            <a:endParaRPr lang="en-US" sz="1700" dirty="0">
              <a:solidFill>
                <a:srgbClr val="008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2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0_12bCochleaTransduct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9"/>
          <a:stretch/>
        </p:blipFill>
        <p:spPr>
          <a:xfrm>
            <a:off x="2691384" y="365760"/>
            <a:ext cx="3761232" cy="562718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50.12b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155623" y="4778758"/>
            <a:ext cx="139835" cy="17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0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728133" y="5768341"/>
            <a:ext cx="882022" cy="27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(b)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790825" y="5228795"/>
            <a:ext cx="3920845" cy="31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Distance from oval window (mm)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366616" y="4990566"/>
            <a:ext cx="3432746" cy="29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820738" algn="l"/>
                <a:tab pos="1733550" algn="l"/>
                <a:tab pos="2646363" algn="l"/>
              </a:tabLst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0	</a:t>
            </a:r>
            <a:r>
              <a:rPr lang="en-US" sz="1700" dirty="0" smtClean="0">
                <a:solidFill>
                  <a:srgbClr val="FF0000"/>
                </a:solidFill>
                <a:latin typeface="Arial" charset="0"/>
              </a:rPr>
              <a:t>10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700" dirty="0" smtClean="0">
                <a:solidFill>
                  <a:srgbClr val="3366FF"/>
                </a:solidFill>
                <a:latin typeface="Arial" charset="0"/>
              </a:rPr>
              <a:t>20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700" dirty="0" smtClean="0">
                <a:solidFill>
                  <a:srgbClr val="008000"/>
                </a:solidFill>
                <a:latin typeface="Arial" charset="0"/>
              </a:rPr>
              <a:t>30</a:t>
            </a:r>
            <a:endParaRPr lang="en-US" sz="1700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161973" y="3674365"/>
            <a:ext cx="139835" cy="17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3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161973" y="2189128"/>
            <a:ext cx="139835" cy="17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3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148487" y="3289531"/>
            <a:ext cx="139835" cy="17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0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161973" y="688026"/>
            <a:ext cx="139835" cy="17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3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155623" y="1782923"/>
            <a:ext cx="139835" cy="17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0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474655" y="629249"/>
            <a:ext cx="1141490" cy="29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6,000 Hz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485751" y="2121652"/>
            <a:ext cx="1201742" cy="23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1,000 Hz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485749" y="3618015"/>
            <a:ext cx="755650" cy="17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100 Hz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 rot="16200000">
            <a:off x="726083" y="2664040"/>
            <a:ext cx="4451904" cy="26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Relative motion of basilar membrane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242553" y="367385"/>
            <a:ext cx="2299960" cy="30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912813" algn="l"/>
                <a:tab pos="1855788" algn="l"/>
              </a:tabLst>
            </a:pPr>
            <a:r>
              <a:rPr lang="en-US" sz="1700" dirty="0" smtClean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700" dirty="0" smtClean="0">
                <a:solidFill>
                  <a:srgbClr val="3366FF"/>
                </a:solidFill>
                <a:latin typeface="Arial" charset="0"/>
              </a:rPr>
              <a:t>B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700" dirty="0" smtClean="0">
                <a:solidFill>
                  <a:srgbClr val="008000"/>
                </a:solidFill>
                <a:latin typeface="Arial" charset="0"/>
              </a:rPr>
              <a:t>C</a:t>
            </a:r>
            <a:endParaRPr lang="en-US" sz="1700" dirty="0">
              <a:solidFill>
                <a:srgbClr val="008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5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Equilibrium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organs of the inner ear detect body movement, position, and balance  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utricle</a:t>
            </a:r>
            <a:r>
              <a:rPr lang="en-US" dirty="0" smtClean="0"/>
              <a:t> and </a:t>
            </a:r>
            <a:r>
              <a:rPr lang="en-US" b="1" dirty="0" err="1" smtClean="0"/>
              <a:t>saccule</a:t>
            </a:r>
            <a:r>
              <a:rPr lang="en-US" dirty="0" smtClean="0"/>
              <a:t> contain granules called </a:t>
            </a:r>
            <a:r>
              <a:rPr lang="en-US" dirty="0" err="1" smtClean="0"/>
              <a:t>otoliths</a:t>
            </a:r>
            <a:r>
              <a:rPr lang="en-US" dirty="0" smtClean="0"/>
              <a:t> that allow us to perceive position relative to gravity or linear movement</a:t>
            </a:r>
          </a:p>
          <a:p>
            <a:pPr lvl="1"/>
            <a:r>
              <a:rPr lang="en-US" dirty="0" smtClean="0"/>
              <a:t>Three semicircular canals contain fluid and can detect angular movement in any direction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9220" descr="50_13OrgansOfEquilibrium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7"/>
          <a:stretch/>
        </p:blipFill>
        <p:spPr>
          <a:xfrm>
            <a:off x="414528" y="981456"/>
            <a:ext cx="8314944" cy="451389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50.13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2890530" y="2345240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Vestibule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2756552" y="2589132"/>
            <a:ext cx="334724" cy="5069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2958371" y="2480841"/>
            <a:ext cx="1230604" cy="6546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2239699" y="3622816"/>
            <a:ext cx="132905" cy="12108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 flipV="1">
            <a:off x="2549811" y="3864009"/>
            <a:ext cx="157517" cy="13290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813371" y="2303638"/>
            <a:ext cx="339647" cy="2362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6364682" y="4311938"/>
            <a:ext cx="315034" cy="14274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6359759" y="4459607"/>
            <a:ext cx="41348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 flipV="1">
            <a:off x="7005638" y="3499758"/>
            <a:ext cx="899759" cy="2067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 flipV="1">
            <a:off x="7093199" y="3086285"/>
            <a:ext cx="807276" cy="2608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 flipV="1">
            <a:off x="7137501" y="3258565"/>
            <a:ext cx="758052" cy="886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7058742" y="1639127"/>
            <a:ext cx="295345" cy="7728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1773991" y="4779407"/>
            <a:ext cx="760720" cy="23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Utricle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2271407" y="5170990"/>
            <a:ext cx="760720" cy="23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err="1" smtClean="0">
                <a:solidFill>
                  <a:srgbClr val="000000"/>
                </a:solidFill>
                <a:latin typeface="Arial" charset="0"/>
              </a:rPr>
              <a:t>Saccule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3970032" y="2064781"/>
            <a:ext cx="1115261" cy="54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Vestibular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nerve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5404075" y="1800198"/>
            <a:ext cx="586094" cy="58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Fluid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flow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404077" y="1117575"/>
            <a:ext cx="1596272" cy="33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PERILYMPH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843409" y="1366281"/>
            <a:ext cx="845384" cy="2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err="1" smtClean="0">
                <a:solidFill>
                  <a:srgbClr val="000000"/>
                </a:solidFill>
                <a:latin typeface="Arial" charset="0"/>
              </a:rPr>
              <a:t>Cupula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5663369" y="4297863"/>
            <a:ext cx="665466" cy="50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Nerve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fibers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647616" y="5012242"/>
            <a:ext cx="2290010" cy="27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Body movement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7959951" y="3197199"/>
            <a:ext cx="845384" cy="2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Hairs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7970535" y="3578198"/>
            <a:ext cx="490840" cy="50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Hair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cell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220" name="Straight Arrow Connector 9219"/>
          <p:cNvCxnSpPr/>
          <p:nvPr/>
        </p:nvCxnSpPr>
        <p:spPr bwMode="auto">
          <a:xfrm flipH="1">
            <a:off x="5766245" y="5173578"/>
            <a:ext cx="815474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0664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Hearing and Equilibrium in Other Vertebrates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Unlike mammals, fishes have only a pair of inner ears near the brain</a:t>
            </a:r>
          </a:p>
          <a:p>
            <a:pPr eaLnBrk="1" hangingPunct="1"/>
            <a:r>
              <a:rPr lang="en-US" sz="2800" smtClean="0"/>
              <a:t>Most fishes and aquatic amphibians also have a </a:t>
            </a:r>
            <a:r>
              <a:rPr lang="en-US" sz="2800" b="1" smtClean="0"/>
              <a:t>lateral line system </a:t>
            </a:r>
            <a:r>
              <a:rPr lang="en-US" sz="2800" smtClean="0"/>
              <a:t>along both sides of their body</a:t>
            </a:r>
          </a:p>
          <a:p>
            <a:pPr eaLnBrk="1" hangingPunct="1"/>
            <a:r>
              <a:rPr lang="en-US" sz="2800" smtClean="0"/>
              <a:t>The lateral line system contains mechanoreceptors with hair cells that detect and respond to water movement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" name="Picture 9235" descr="50_14_LateralLineSys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1"/>
          <a:stretch/>
        </p:blipFill>
        <p:spPr>
          <a:xfrm>
            <a:off x="298704" y="999744"/>
            <a:ext cx="8546592" cy="469569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50.14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803704" y="2374590"/>
            <a:ext cx="774319" cy="19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Side view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 flipV="1">
            <a:off x="2095163" y="2091288"/>
            <a:ext cx="893582" cy="4714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2772004" y="2562779"/>
            <a:ext cx="212938" cy="2623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5749341" y="1817520"/>
            <a:ext cx="0" cy="2585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5547810" y="2665442"/>
            <a:ext cx="3802" cy="4905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803753" y="3298559"/>
            <a:ext cx="774319" cy="19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Top view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039026" y="2412613"/>
            <a:ext cx="515756" cy="31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Lateral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line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521989" y="2443033"/>
            <a:ext cx="515756" cy="31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Cross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section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243663" y="1661624"/>
            <a:ext cx="11407" cy="5703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6315910" y="2821338"/>
            <a:ext cx="3802" cy="3308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848992" y="4545731"/>
            <a:ext cx="847105" cy="30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Supporting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cell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837570" y="4944980"/>
            <a:ext cx="888935" cy="15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Nerve fiber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826172" y="5165514"/>
            <a:ext cx="793883" cy="38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Action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potentials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5692304" y="4646463"/>
            <a:ext cx="775705" cy="114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5661884" y="5041906"/>
            <a:ext cx="787112" cy="38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6" name="Straight Connector 9215"/>
          <p:cNvCxnSpPr/>
          <p:nvPr/>
        </p:nvCxnSpPr>
        <p:spPr bwMode="auto">
          <a:xfrm>
            <a:off x="5593440" y="5418338"/>
            <a:ext cx="505729" cy="1406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24843" y="3131257"/>
            <a:ext cx="424496" cy="16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Nerve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5906620" y="3131259"/>
            <a:ext cx="979657" cy="16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Lateral nerve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5248794" y="3370806"/>
            <a:ext cx="1223015" cy="14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FISH BODY WALL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219" name="Straight Connector 9218"/>
          <p:cNvCxnSpPr/>
          <p:nvPr/>
        </p:nvCxnSpPr>
        <p:spPr bwMode="auto">
          <a:xfrm>
            <a:off x="7898935" y="1816651"/>
            <a:ext cx="5695" cy="25057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3" name="Straight Connector 9222"/>
          <p:cNvCxnSpPr/>
          <p:nvPr/>
        </p:nvCxnSpPr>
        <p:spPr bwMode="auto">
          <a:xfrm>
            <a:off x="7733393" y="4318000"/>
            <a:ext cx="41728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5" name="Straight Connector 9224"/>
          <p:cNvCxnSpPr/>
          <p:nvPr/>
        </p:nvCxnSpPr>
        <p:spPr bwMode="auto">
          <a:xfrm flipH="1" flipV="1">
            <a:off x="6870890" y="2503851"/>
            <a:ext cx="256889" cy="66214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7" name="Straight Connector 9226"/>
          <p:cNvCxnSpPr/>
          <p:nvPr/>
        </p:nvCxnSpPr>
        <p:spPr bwMode="auto">
          <a:xfrm flipV="1">
            <a:off x="8177046" y="3050211"/>
            <a:ext cx="0" cy="1121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9" name="Straight Connector 9228"/>
          <p:cNvCxnSpPr/>
          <p:nvPr/>
        </p:nvCxnSpPr>
        <p:spPr bwMode="auto">
          <a:xfrm flipH="1" flipV="1">
            <a:off x="7409996" y="4569889"/>
            <a:ext cx="741723" cy="832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1" name="Straight Connector 9230"/>
          <p:cNvCxnSpPr/>
          <p:nvPr/>
        </p:nvCxnSpPr>
        <p:spPr bwMode="auto">
          <a:xfrm flipH="1">
            <a:off x="7366578" y="4656728"/>
            <a:ext cx="781523" cy="1266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3" name="Straight Connector 9232"/>
          <p:cNvCxnSpPr/>
          <p:nvPr/>
        </p:nvCxnSpPr>
        <p:spPr bwMode="auto">
          <a:xfrm flipH="1">
            <a:off x="7142252" y="5105395"/>
            <a:ext cx="10058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6974723" y="3134877"/>
            <a:ext cx="424496" cy="16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Scale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7849573" y="3134878"/>
            <a:ext cx="960651" cy="33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Segmental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muscle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7563739" y="3818734"/>
            <a:ext cx="439636" cy="36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Water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flow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8183190" y="4227600"/>
            <a:ext cx="627035" cy="16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err="1" smtClean="0">
                <a:solidFill>
                  <a:srgbClr val="000000"/>
                </a:solidFill>
                <a:latin typeface="Arial" charset="0"/>
              </a:rPr>
              <a:t>Cupula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8190428" y="4564101"/>
            <a:ext cx="579998" cy="3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Sensory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hairs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8175956" y="5009150"/>
            <a:ext cx="695778" cy="15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Hair cell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5275952" y="1493869"/>
            <a:ext cx="747992" cy="38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Lateral line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epidermis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6189501" y="1498876"/>
            <a:ext cx="1251633" cy="16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Lateral line canal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6649931" y="1709891"/>
            <a:ext cx="908575" cy="18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Water flow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7584114" y="1494961"/>
            <a:ext cx="1244308" cy="29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Opening of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lateral line canal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5252126" y="1305816"/>
            <a:ext cx="1676659" cy="1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SURROUNDING WATER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6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50.3: The diverse visual receptors of animals depend on light-absorbing pigments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Animals use a diverse set of organs for vision, but the underlying mechanism for capturing light is the same, suggesting a common evolutionary origin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Evolution of Visual Perception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Light detectors in the animal kingdom range from simple clusters of cells that detect direction and intensity of light to complex organs that form images</a:t>
            </a:r>
          </a:p>
          <a:p>
            <a:pPr eaLnBrk="1" hangingPunct="1"/>
            <a:r>
              <a:rPr lang="en-US" sz="2800" smtClean="0"/>
              <a:t>Light detectors all contain </a:t>
            </a:r>
            <a:r>
              <a:rPr lang="en-US" sz="2800" b="1" smtClean="0"/>
              <a:t>photoreceptors</a:t>
            </a:r>
            <a:r>
              <a:rPr lang="en-US" sz="2800" smtClean="0"/>
              <a:t>, cells that contain light-absorbing pigment molecules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0_02ResponsePathway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2"/>
          <a:stretch/>
        </p:blipFill>
        <p:spPr>
          <a:xfrm>
            <a:off x="1261872" y="262128"/>
            <a:ext cx="6620256" cy="614674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50.2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1710346" y="364009"/>
            <a:ext cx="1646573" cy="52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Mole forages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along tunnel.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758401" y="2725522"/>
            <a:ext cx="1488682" cy="26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Food absent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6110724" y="2244979"/>
            <a:ext cx="1406301" cy="52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Mole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moves on.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096992" y="4105358"/>
            <a:ext cx="1440627" cy="28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Mole bites.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730938" y="4201467"/>
            <a:ext cx="1440627" cy="28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Food present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710342" y="3528710"/>
            <a:ext cx="1440627" cy="28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OR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559316" y="5739196"/>
            <a:ext cx="1612250" cy="28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00" dirty="0" smtClean="0">
                <a:solidFill>
                  <a:srgbClr val="FFFFFF"/>
                </a:solidFill>
                <a:latin typeface="Arial" charset="0"/>
              </a:rPr>
              <a:t>Sensory input</a:t>
            </a:r>
            <a:endParaRPr lang="en-US" sz="17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783532" y="5739196"/>
            <a:ext cx="1612250" cy="28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00" dirty="0" smtClean="0">
                <a:solidFill>
                  <a:srgbClr val="FFFFFF"/>
                </a:solidFill>
                <a:latin typeface="Arial" charset="0"/>
              </a:rPr>
              <a:t>Integration</a:t>
            </a:r>
            <a:endParaRPr lang="en-US" sz="17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863586" y="5746061"/>
            <a:ext cx="1612250" cy="28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00" dirty="0" smtClean="0">
                <a:solidFill>
                  <a:srgbClr val="FFFFFF"/>
                </a:solidFill>
                <a:latin typeface="Arial" charset="0"/>
              </a:rPr>
              <a:t>Motor output</a:t>
            </a:r>
            <a:endParaRPr lang="en-US" sz="17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9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Light-Detecting Organs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Most invertebrates have a light-detecting organ</a:t>
            </a:r>
          </a:p>
          <a:p>
            <a:pPr eaLnBrk="1" hangingPunct="1"/>
            <a:r>
              <a:rPr lang="en-US" sz="2800" smtClean="0"/>
              <a:t>One of the simplest light-detecting organs is that of planarians</a:t>
            </a:r>
          </a:p>
          <a:p>
            <a:pPr eaLnBrk="1" hangingPunct="1"/>
            <a:r>
              <a:rPr lang="en-US" sz="2800" smtClean="0"/>
              <a:t>A pair of ocelli called eyespots are located near the head</a:t>
            </a:r>
          </a:p>
          <a:p>
            <a:pPr eaLnBrk="1" hangingPunct="1"/>
            <a:r>
              <a:rPr lang="en-US" sz="2800" smtClean="0"/>
              <a:t>These allow planarians to move away from light and seek shaded locations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50_15Ocelli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"/>
          <a:stretch/>
        </p:blipFill>
        <p:spPr>
          <a:xfrm>
            <a:off x="1207008" y="573024"/>
            <a:ext cx="6729984" cy="5544096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 bwMode="auto">
          <a:xfrm flipH="1" flipV="1">
            <a:off x="6200048" y="5436459"/>
            <a:ext cx="449485" cy="1284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50.15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1387674" y="657064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LIGHT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380541" y="2126763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FFFFFF"/>
                </a:solidFill>
                <a:latin typeface="Arial" charset="0"/>
              </a:rPr>
              <a:t>DARK</a:t>
            </a:r>
            <a:endParaRPr lang="en-US" sz="17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252116" y="2561965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(a)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244983" y="5836682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(b)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295085" y="4580324"/>
            <a:ext cx="89183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4059640" y="5051198"/>
            <a:ext cx="102739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 flipV="1">
            <a:off x="6200048" y="5436459"/>
            <a:ext cx="449485" cy="1284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 flipV="1">
            <a:off x="1412669" y="4023836"/>
            <a:ext cx="49943" cy="7419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7273925" y="4597400"/>
            <a:ext cx="142875" cy="206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Arc 15"/>
          <p:cNvSpPr/>
          <p:nvPr/>
        </p:nvSpPr>
        <p:spPr bwMode="auto">
          <a:xfrm>
            <a:off x="7251700" y="3975100"/>
            <a:ext cx="371475" cy="625475"/>
          </a:xfrm>
          <a:prstGeom prst="arc">
            <a:avLst>
              <a:gd name="adj1" fmla="val 2855644"/>
              <a:gd name="adj2" fmla="val 1844506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7534276" y="4371975"/>
            <a:ext cx="120650" cy="79375"/>
          </a:xfrm>
          <a:prstGeom prst="rect">
            <a:avLst/>
          </a:prstGeom>
          <a:solidFill>
            <a:srgbClr val="FFD15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5967876" y="3343452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Light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790750" y="4735987"/>
            <a:ext cx="1013995" cy="52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Nerve to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brain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6718017" y="5452141"/>
            <a:ext cx="1103512" cy="52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Screening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pigment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1251461" y="4736593"/>
            <a:ext cx="913727" cy="26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err="1" smtClean="0">
                <a:solidFill>
                  <a:srgbClr val="000000"/>
                </a:solidFill>
                <a:latin typeface="Arial" charset="0"/>
              </a:rPr>
              <a:t>Ocellus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2678134" y="4423276"/>
            <a:ext cx="1613078" cy="26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Photoreceptor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3338324" y="4915631"/>
            <a:ext cx="1014434" cy="52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Visual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pigment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Arc 40"/>
          <p:cNvSpPr/>
          <p:nvPr/>
        </p:nvSpPr>
        <p:spPr bwMode="auto">
          <a:xfrm>
            <a:off x="7239000" y="3994150"/>
            <a:ext cx="371475" cy="625475"/>
          </a:xfrm>
          <a:prstGeom prst="arc">
            <a:avLst>
              <a:gd name="adj1" fmla="val 21187067"/>
              <a:gd name="adj2" fmla="val 1030523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6" name="Arc 45"/>
          <p:cNvSpPr/>
          <p:nvPr/>
        </p:nvSpPr>
        <p:spPr bwMode="auto">
          <a:xfrm>
            <a:off x="7235825" y="3898900"/>
            <a:ext cx="371475" cy="625475"/>
          </a:xfrm>
          <a:prstGeom prst="arc">
            <a:avLst>
              <a:gd name="adj1" fmla="val 20938792"/>
              <a:gd name="adj2" fmla="val 16055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8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i="1" smtClean="0"/>
              <a:t>Compound Eyes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0649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0838" indent="-350838" eaLnBrk="1" hangingPunct="1"/>
            <a:r>
              <a:rPr lang="en-US" sz="2800" smtClean="0"/>
              <a:t>Insects and crustaceans have </a:t>
            </a:r>
            <a:r>
              <a:rPr lang="en-US" sz="2800" b="1" smtClean="0"/>
              <a:t>compound eyes</a:t>
            </a:r>
            <a:r>
              <a:rPr lang="en-US" sz="2800" smtClean="0"/>
              <a:t>, which consist of up to several thousand light detectors called </a:t>
            </a:r>
            <a:r>
              <a:rPr lang="en-US" sz="2800" b="1" smtClean="0"/>
              <a:t>ommatidia</a:t>
            </a:r>
          </a:p>
          <a:p>
            <a:pPr marL="350838" indent="-350838" eaLnBrk="1" hangingPunct="1"/>
            <a:r>
              <a:rPr lang="en-US" sz="2800" smtClean="0"/>
              <a:t>Compound eyes are very effective at detecting movement</a:t>
            </a:r>
          </a:p>
          <a:p>
            <a:pPr marL="350838" indent="-350838" eaLnBrk="1" hangingPunct="1"/>
            <a:r>
              <a:rPr lang="en-US" sz="2800" smtClean="0"/>
              <a:t>Insects have excellent color vision, and some can see into the ultraviolet range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50_16_CompoundEyes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2"/>
          <a:stretch/>
        </p:blipFill>
        <p:spPr>
          <a:xfrm>
            <a:off x="1673352" y="214920"/>
            <a:ext cx="5797296" cy="638604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50.16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1707566" y="2204529"/>
            <a:ext cx="1305676" cy="32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(a) Fly eyes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288172" y="2355254"/>
            <a:ext cx="536192" cy="20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2 mm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095316" y="2899098"/>
            <a:ext cx="39545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4905192" y="3309751"/>
            <a:ext cx="589383" cy="38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4935612" y="4477070"/>
            <a:ext cx="55516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5083908" y="5252748"/>
            <a:ext cx="4030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532853" y="2755872"/>
            <a:ext cx="893327" cy="25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Cornea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529052" y="3162725"/>
            <a:ext cx="1182317" cy="46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Crystalline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cone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532853" y="4337650"/>
            <a:ext cx="1037821" cy="23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err="1" smtClean="0">
                <a:solidFill>
                  <a:srgbClr val="000000"/>
                </a:solidFill>
                <a:latin typeface="Arial" charset="0"/>
              </a:rPr>
              <a:t>Rhabdom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2292892" y="5636785"/>
            <a:ext cx="228148" cy="2243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2292892" y="5640587"/>
            <a:ext cx="581779" cy="2167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1737986" y="5809163"/>
            <a:ext cx="1037821" cy="23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Axons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5540459" y="5109535"/>
            <a:ext cx="1631006" cy="28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Photoreceptor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916956" y="3075275"/>
            <a:ext cx="1037821" cy="23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Lens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Right Brace 18"/>
          <p:cNvSpPr/>
          <p:nvPr/>
        </p:nvSpPr>
        <p:spPr bwMode="auto">
          <a:xfrm>
            <a:off x="6680947" y="2716586"/>
            <a:ext cx="216741" cy="1022830"/>
          </a:xfrm>
          <a:prstGeom prst="rightBrace">
            <a:avLst>
              <a:gd name="adj1" fmla="val 34194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1700267" y="6342867"/>
            <a:ext cx="1715731" cy="23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(b) </a:t>
            </a:r>
            <a:r>
              <a:rPr lang="en-US" sz="1700" dirty="0" err="1" smtClean="0">
                <a:solidFill>
                  <a:srgbClr val="000000"/>
                </a:solidFill>
                <a:latin typeface="Arial" charset="0"/>
              </a:rPr>
              <a:t>Ommatidia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4240367" y="6364761"/>
            <a:ext cx="1715731" cy="23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err="1" smtClean="0">
                <a:solidFill>
                  <a:srgbClr val="000000"/>
                </a:solidFill>
                <a:latin typeface="Arial" charset="0"/>
              </a:rPr>
              <a:t>Ommatidium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331022" y="2240015"/>
            <a:ext cx="510854" cy="100541"/>
            <a:chOff x="8276167" y="4567767"/>
            <a:chExt cx="509058" cy="100541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8276167" y="4618038"/>
              <a:ext cx="50905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827743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878416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0475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i="1" smtClean="0"/>
              <a:t>Single-Lens Eyes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1059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0838" indent="-350838" eaLnBrk="1" hangingPunct="1"/>
            <a:r>
              <a:rPr lang="en-US" sz="2800" dirty="0" smtClean="0"/>
              <a:t>Among invertebrates,</a:t>
            </a:r>
            <a:r>
              <a:rPr lang="en-US" sz="2800" b="1" dirty="0" smtClean="0"/>
              <a:t> single-lens eyes </a:t>
            </a:r>
            <a:r>
              <a:rPr lang="en-US" sz="2800" dirty="0" smtClean="0"/>
              <a:t>are found in some jellies, </a:t>
            </a:r>
            <a:r>
              <a:rPr lang="en-US" sz="2800" dirty="0" err="1" smtClean="0"/>
              <a:t>polychaetes</a:t>
            </a:r>
            <a:r>
              <a:rPr lang="en-US" sz="2800" dirty="0" smtClean="0"/>
              <a:t>, spiders, and many </a:t>
            </a:r>
            <a:r>
              <a:rPr lang="en-US" sz="2800" dirty="0" err="1" smtClean="0"/>
              <a:t>molluscs</a:t>
            </a:r>
            <a:endParaRPr lang="en-US" sz="2800" dirty="0" smtClean="0"/>
          </a:p>
          <a:p>
            <a:pPr marL="350838" indent="-350838" eaLnBrk="1" hangingPunct="1"/>
            <a:r>
              <a:rPr lang="en-US" sz="2800" dirty="0" smtClean="0"/>
              <a:t>They work on a camera-like principle: the </a:t>
            </a:r>
            <a:r>
              <a:rPr lang="en-US" sz="2800" b="1" dirty="0" smtClean="0"/>
              <a:t>iris </a:t>
            </a:r>
            <a:r>
              <a:rPr lang="en-US" sz="2800" dirty="0" smtClean="0"/>
              <a:t>changes the diameter of the </a:t>
            </a:r>
            <a:r>
              <a:rPr lang="en-US" sz="2800" b="1" dirty="0" smtClean="0"/>
              <a:t>pupil </a:t>
            </a:r>
            <a:r>
              <a:rPr lang="en-US" sz="2800" dirty="0" smtClean="0"/>
              <a:t>to control how much light enters</a:t>
            </a:r>
          </a:p>
          <a:p>
            <a:pPr marL="350838" indent="-350838" eaLnBrk="1" hangingPunct="1"/>
            <a:r>
              <a:rPr lang="en-US" sz="2800" dirty="0" smtClean="0"/>
              <a:t>The eyes of all vertebrates have a single lens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Vertebrate Visual System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vertebrates the eye detects color and light, but the brain assembles the information and perceives the image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9225" descr="50_17a_HumanEyeStruct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3"/>
          <a:stretch/>
        </p:blipFill>
        <p:spPr>
          <a:xfrm>
            <a:off x="298704" y="1143000"/>
            <a:ext cx="8546592" cy="366156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50.17a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1139568" y="1301081"/>
            <a:ext cx="698182" cy="20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Sclera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384300" y="1498600"/>
            <a:ext cx="190500" cy="400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1098550" y="1930400"/>
            <a:ext cx="498475" cy="542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958850" y="2257425"/>
            <a:ext cx="241300" cy="1968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2778125" y="1400175"/>
            <a:ext cx="247650" cy="558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2755900" y="1666875"/>
            <a:ext cx="711200" cy="828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3533775" y="1917700"/>
            <a:ext cx="307975" cy="873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3822700" y="2978150"/>
            <a:ext cx="387350" cy="228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3965575" y="2978150"/>
            <a:ext cx="244475" cy="517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3660775" y="3298825"/>
            <a:ext cx="123825" cy="6953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 flipV="1">
            <a:off x="3705225" y="3282950"/>
            <a:ext cx="79375" cy="711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663192" y="2543175"/>
            <a:ext cx="75551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3070225" y="3349625"/>
            <a:ext cx="422275" cy="1060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2174875" y="3568700"/>
            <a:ext cx="323850" cy="847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1117600" y="3143250"/>
            <a:ext cx="419100" cy="771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6" name="Straight Connector 9215"/>
          <p:cNvCxnSpPr/>
          <p:nvPr/>
        </p:nvCxnSpPr>
        <p:spPr bwMode="auto">
          <a:xfrm flipV="1">
            <a:off x="1073150" y="3184525"/>
            <a:ext cx="206375" cy="292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Connector 9218"/>
          <p:cNvCxnSpPr/>
          <p:nvPr/>
        </p:nvCxnSpPr>
        <p:spPr bwMode="auto">
          <a:xfrm>
            <a:off x="787400" y="2921000"/>
            <a:ext cx="4349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0" name="Left Brace 9219"/>
          <p:cNvSpPr/>
          <p:nvPr/>
        </p:nvSpPr>
        <p:spPr bwMode="auto">
          <a:xfrm>
            <a:off x="1209675" y="2774950"/>
            <a:ext cx="117475" cy="295275"/>
          </a:xfrm>
          <a:prstGeom prst="leftBrace">
            <a:avLst>
              <a:gd name="adj1" fmla="val 21846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21" name="Left Brace 9220"/>
          <p:cNvSpPr/>
          <p:nvPr/>
        </p:nvSpPr>
        <p:spPr bwMode="auto">
          <a:xfrm rot="5400000">
            <a:off x="6495077" y="-487598"/>
            <a:ext cx="167954" cy="3813501"/>
          </a:xfrm>
          <a:prstGeom prst="leftBrace">
            <a:avLst>
              <a:gd name="adj1" fmla="val 38278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1" name="Left Brace 40"/>
          <p:cNvSpPr/>
          <p:nvPr/>
        </p:nvSpPr>
        <p:spPr bwMode="auto">
          <a:xfrm rot="5400000">
            <a:off x="5726653" y="778496"/>
            <a:ext cx="134651" cy="2230586"/>
          </a:xfrm>
          <a:prstGeom prst="leftBrace">
            <a:avLst>
              <a:gd name="adj1" fmla="val 38278"/>
              <a:gd name="adj2" fmla="val 5047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" name="Left Brace 24"/>
          <p:cNvSpPr/>
          <p:nvPr/>
        </p:nvSpPr>
        <p:spPr bwMode="auto">
          <a:xfrm rot="5400000">
            <a:off x="7490937" y="1119444"/>
            <a:ext cx="134651" cy="1202972"/>
          </a:xfrm>
          <a:prstGeom prst="leftBrace">
            <a:avLst>
              <a:gd name="adj1" fmla="val 38278"/>
              <a:gd name="adj2" fmla="val 5047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366000" y="1919111"/>
            <a:ext cx="176389" cy="412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7838722" y="1922639"/>
            <a:ext cx="0" cy="64205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Left Brace 28"/>
          <p:cNvSpPr/>
          <p:nvPr/>
        </p:nvSpPr>
        <p:spPr bwMode="auto">
          <a:xfrm rot="16200000">
            <a:off x="4630373" y="4721763"/>
            <a:ext cx="94921" cy="148167"/>
          </a:xfrm>
          <a:prstGeom prst="leftBrace">
            <a:avLst>
              <a:gd name="adj1" fmla="val 38278"/>
              <a:gd name="adj2" fmla="val 5047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4653139" y="4833055"/>
            <a:ext cx="24695" cy="1940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Left Brace 31"/>
          <p:cNvSpPr/>
          <p:nvPr/>
        </p:nvSpPr>
        <p:spPr bwMode="auto">
          <a:xfrm rot="16200000">
            <a:off x="8234003" y="4592997"/>
            <a:ext cx="98442" cy="486835"/>
          </a:xfrm>
          <a:prstGeom prst="leftBrace">
            <a:avLst>
              <a:gd name="adj1" fmla="val 38278"/>
              <a:gd name="adj2" fmla="val 483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7" name="Straight Connector 16"/>
          <p:cNvCxnSpPr>
            <a:endCxn id="32" idx="1"/>
          </p:cNvCxnSpPr>
          <p:nvPr/>
        </p:nvCxnSpPr>
        <p:spPr bwMode="auto">
          <a:xfrm flipH="1" flipV="1">
            <a:off x="8274948" y="4885636"/>
            <a:ext cx="1219" cy="2120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473472" y="4078111"/>
            <a:ext cx="363361" cy="8043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6088944" y="4579056"/>
            <a:ext cx="250473" cy="52211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 flipV="1">
            <a:off x="5750278" y="4215694"/>
            <a:ext cx="0" cy="5820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3" name="Straight Connector 9222"/>
          <p:cNvCxnSpPr/>
          <p:nvPr/>
        </p:nvCxnSpPr>
        <p:spPr bwMode="auto">
          <a:xfrm flipV="1">
            <a:off x="5178778" y="4409722"/>
            <a:ext cx="0" cy="7478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2688263" y="1195247"/>
            <a:ext cx="698182" cy="20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Choroid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3344430" y="1473941"/>
            <a:ext cx="698182" cy="20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Retina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683097" y="1727940"/>
            <a:ext cx="698182" cy="20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Fovea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4082807" y="2567551"/>
            <a:ext cx="645486" cy="40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Optic 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nerve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3520820" y="3968078"/>
            <a:ext cx="1015900" cy="79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Central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artery and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vein of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the retina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2820185" y="4373776"/>
            <a:ext cx="525540" cy="40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Optic 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disk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1771039" y="4373772"/>
            <a:ext cx="828929" cy="40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Vitreous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humor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818541" y="3890468"/>
            <a:ext cx="698182" cy="20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Lens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335234" y="3431853"/>
            <a:ext cx="828929" cy="40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Aqueous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humor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70651" y="2810967"/>
            <a:ext cx="698182" cy="20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Pupil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119943" y="2426438"/>
            <a:ext cx="493666" cy="18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Iris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197125" y="2127110"/>
            <a:ext cx="730026" cy="18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Cornea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354750" y="1597407"/>
            <a:ext cx="1075976" cy="43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Suspensory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ligament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4158540" y="4950158"/>
            <a:ext cx="618449" cy="66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Optic 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nerve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fibers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4824189" y="5154387"/>
            <a:ext cx="704300" cy="40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Ganglion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cell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6094171" y="5078655"/>
            <a:ext cx="704300" cy="40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Bipolar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cell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6863148" y="4769907"/>
            <a:ext cx="704300" cy="40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Horizontal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cell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5406752" y="4775735"/>
            <a:ext cx="704300" cy="40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300" dirty="0" err="1" smtClean="0">
                <a:solidFill>
                  <a:srgbClr val="000000"/>
                </a:solidFill>
                <a:latin typeface="Arial" charset="0"/>
              </a:rPr>
              <a:t>Amacrine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cell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7836022" y="5078657"/>
            <a:ext cx="1030533" cy="40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Pigmented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epithelium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6312462" y="1152888"/>
            <a:ext cx="698182" cy="20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Retina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5406355" y="1630896"/>
            <a:ext cx="698182" cy="20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Neurons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7129153" y="1735075"/>
            <a:ext cx="376544" cy="20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Rod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7607177" y="1727941"/>
            <a:ext cx="447890" cy="20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Cone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6904643" y="1438268"/>
            <a:ext cx="1421544" cy="20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Photoreceptors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57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9229" descr="50_17b_HumanEyeStruct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2"/>
          <a:stretch/>
        </p:blipFill>
        <p:spPr>
          <a:xfrm>
            <a:off x="298704" y="1380744"/>
            <a:ext cx="8546592" cy="3750299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 bwMode="auto">
          <a:xfrm flipV="1">
            <a:off x="936625" y="3727450"/>
            <a:ext cx="431800" cy="1492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952500" y="4222750"/>
            <a:ext cx="412750" cy="1492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50.17b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345682" y="2046930"/>
            <a:ext cx="441013" cy="15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Rod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581025" y="2266950"/>
            <a:ext cx="231775" cy="206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1219200" y="2260600"/>
            <a:ext cx="6350" cy="200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574675" y="2794000"/>
            <a:ext cx="225425" cy="2349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1254125" y="2794000"/>
            <a:ext cx="381000" cy="3238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2492375" y="2260600"/>
            <a:ext cx="146050" cy="222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 flipV="1">
            <a:off x="2870200" y="2232025"/>
            <a:ext cx="95250" cy="2349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2501900" y="2787650"/>
            <a:ext cx="317500" cy="257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2978150" y="2619375"/>
            <a:ext cx="0" cy="511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936625" y="3727450"/>
            <a:ext cx="431800" cy="1492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949325" y="4225925"/>
            <a:ext cx="412750" cy="1492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504432" y="3780480"/>
            <a:ext cx="441013" cy="178745"/>
          </a:xfrm>
          <a:prstGeom prst="rect">
            <a:avLst/>
          </a:prstGeom>
          <a:solidFill>
            <a:srgbClr val="5A2454"/>
          </a:solidFill>
          <a:ln>
            <a:noFill/>
          </a:ln>
          <a:extLst/>
        </p:spPr>
        <p:txBody>
          <a:bodyPr wrap="none" lIns="0" tIns="0" rIns="0" bIns="0" anchor="ctr" anchorCtr="1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 charset="0"/>
              </a:rPr>
              <a:t>Rod</a:t>
            </a:r>
            <a:endParaRPr lang="en-US" sz="11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507607" y="4288480"/>
            <a:ext cx="441013" cy="172395"/>
          </a:xfrm>
          <a:prstGeom prst="rect">
            <a:avLst/>
          </a:prstGeom>
          <a:solidFill>
            <a:srgbClr val="5A2454"/>
          </a:solidFill>
          <a:ln>
            <a:noFill/>
          </a:ln>
          <a:extLst/>
        </p:spPr>
        <p:txBody>
          <a:bodyPr wrap="none" lIns="0" tIns="0" rIns="0" bIns="0" anchor="ctr" anchorCtr="1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 charset="0"/>
              </a:rPr>
              <a:t>Cone</a:t>
            </a:r>
            <a:endParaRPr lang="en-US" sz="11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275832" y="3075630"/>
            <a:ext cx="441013" cy="15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Cone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52032" y="2446980"/>
            <a:ext cx="644918" cy="32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Synaptic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terminal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993775" y="2456505"/>
            <a:ext cx="438150" cy="32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Cell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body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025650" y="2453330"/>
            <a:ext cx="654050" cy="32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Outer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segment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2787257" y="2456505"/>
            <a:ext cx="441013" cy="15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Disks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4981182" y="4863155"/>
            <a:ext cx="1318018" cy="15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INSIDE OF DISK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H="1" flipV="1">
            <a:off x="5359400" y="4121150"/>
            <a:ext cx="1257300" cy="892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 flipH="1" flipV="1">
            <a:off x="5308600" y="3863975"/>
            <a:ext cx="1308100" cy="923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6642101" y="4698055"/>
            <a:ext cx="523170" cy="15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Retinal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19" name="Right Brace 9218"/>
          <p:cNvSpPr/>
          <p:nvPr/>
        </p:nvSpPr>
        <p:spPr bwMode="auto">
          <a:xfrm>
            <a:off x="7150100" y="4683125"/>
            <a:ext cx="120650" cy="425450"/>
          </a:xfrm>
          <a:prstGeom prst="rightBrace">
            <a:avLst>
              <a:gd name="adj1" fmla="val 21491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6654801" y="4904430"/>
            <a:ext cx="523170" cy="15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err="1" smtClean="0">
                <a:solidFill>
                  <a:srgbClr val="000000"/>
                </a:solidFill>
                <a:latin typeface="Arial" charset="0"/>
              </a:rPr>
              <a:t>Opsin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5695557" y="1907230"/>
            <a:ext cx="717943" cy="15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CYTOSOL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283450" y="4806005"/>
            <a:ext cx="825499" cy="15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Rhodopsin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6788150" y="4044005"/>
            <a:ext cx="1463675" cy="15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Retinal: </a:t>
            </a:r>
            <a:r>
              <a:rPr lang="en-US" sz="1100" i="1" dirty="0" smtClean="0">
                <a:solidFill>
                  <a:srgbClr val="000000"/>
                </a:solidFill>
                <a:latin typeface="Arial" charset="0"/>
              </a:rPr>
              <a:t>trans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 isomer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6530582" y="2770830"/>
            <a:ext cx="717943" cy="15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Light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7721207" y="2770830"/>
            <a:ext cx="717943" cy="15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Enzymes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6861175" y="2427930"/>
            <a:ext cx="1463675" cy="15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Retinal: </a:t>
            </a:r>
            <a:r>
              <a:rPr lang="en-US" sz="1100" i="1" dirty="0" err="1" smtClean="0">
                <a:solidFill>
                  <a:srgbClr val="000000"/>
                </a:solidFill>
                <a:latin typeface="Arial" charset="0"/>
              </a:rPr>
              <a:t>cis</a:t>
            </a:r>
            <a:r>
              <a:rPr lang="en-US" sz="11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isomer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221" name="Straight Arrow Connector 9220"/>
          <p:cNvCxnSpPr/>
          <p:nvPr/>
        </p:nvCxnSpPr>
        <p:spPr bwMode="auto">
          <a:xfrm>
            <a:off x="7385050" y="2686050"/>
            <a:ext cx="6350" cy="3937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7594601" y="2654302"/>
            <a:ext cx="1" cy="40322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5691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Sensory Transduction in the Eye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1167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Transduction of visual information to the nervous system begins when light induces the conversion of </a:t>
            </a:r>
            <a:r>
              <a:rPr lang="en-US" sz="2800" i="1" smtClean="0"/>
              <a:t>cis-</a:t>
            </a:r>
            <a:r>
              <a:rPr lang="en-US" sz="2800" smtClean="0"/>
              <a:t>retinal to </a:t>
            </a:r>
            <a:r>
              <a:rPr lang="en-US" sz="2800" i="1" smtClean="0"/>
              <a:t>trans-</a:t>
            </a:r>
            <a:r>
              <a:rPr lang="en-US" sz="2800" smtClean="0"/>
              <a:t>retinal</a:t>
            </a:r>
          </a:p>
          <a:p>
            <a:pPr eaLnBrk="1" hangingPunct="1"/>
            <a:r>
              <a:rPr lang="en-US" sz="2800" i="1" smtClean="0"/>
              <a:t>Trans-</a:t>
            </a:r>
            <a:r>
              <a:rPr lang="en-US" sz="2800" smtClean="0"/>
              <a:t>retinal activates rhodopsin, which activates a G protein, eventually leading to hydrolysis of cyclic GMP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When cyclic GMP breaks down, Na</a:t>
            </a:r>
            <a:r>
              <a:rPr lang="en-US" sz="2800" baseline="30000" smtClean="0">
                <a:sym typeface="Symbol" panose="05050102010706020507" pitchFamily="18" charset="2"/>
              </a:rPr>
              <a:t></a:t>
            </a:r>
            <a:r>
              <a:rPr lang="en-US" sz="2800" smtClean="0">
                <a:sym typeface="Symbol" panose="05050102010706020507" pitchFamily="18" charset="2"/>
              </a:rPr>
              <a:t> channels close</a:t>
            </a:r>
            <a:endParaRPr lang="en-US" sz="2800" smtClean="0"/>
          </a:p>
          <a:p>
            <a:pPr eaLnBrk="1" hangingPunct="1"/>
            <a:r>
              <a:rPr lang="en-US" sz="2800" smtClean="0"/>
              <a:t>This hyperpolarizes the cell</a:t>
            </a:r>
          </a:p>
          <a:p>
            <a:pPr eaLnBrk="1" hangingPunct="1"/>
            <a:r>
              <a:rPr lang="en-US" sz="2800" smtClean="0"/>
              <a:t>The signal transduction pathway usually shuts off again as enzymes convert retinal back to the </a:t>
            </a:r>
            <a:r>
              <a:rPr lang="en-US" sz="2800" i="1" smtClean="0"/>
              <a:t>cis</a:t>
            </a:r>
            <a:r>
              <a:rPr lang="en-US" sz="2800" smtClean="0"/>
              <a:t> form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Sensory pathways have four basic functions in common</a:t>
            </a:r>
          </a:p>
          <a:p>
            <a:pPr lvl="1"/>
            <a:r>
              <a:rPr lang="en-US" smtClean="0"/>
              <a:t>Sensory reception</a:t>
            </a:r>
          </a:p>
          <a:p>
            <a:pPr lvl="1"/>
            <a:r>
              <a:rPr lang="en-US" smtClean="0"/>
              <a:t>Transduction</a:t>
            </a:r>
          </a:p>
          <a:p>
            <a:pPr lvl="1"/>
            <a:r>
              <a:rPr lang="en-US" smtClean="0"/>
              <a:t>Transmission</a:t>
            </a:r>
          </a:p>
          <a:p>
            <a:pPr lvl="1"/>
            <a:r>
              <a:rPr lang="en-US" smtClean="0"/>
              <a:t>Integration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9220" descr="50_18RodReceptPotential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4"/>
          <a:stretch/>
        </p:blipFill>
        <p:spPr>
          <a:xfrm>
            <a:off x="298704" y="646176"/>
            <a:ext cx="8546592" cy="539122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50.18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842346" y="1015164"/>
            <a:ext cx="1098259" cy="22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Light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896471" y="2398059"/>
            <a:ext cx="104588" cy="6200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 flipV="1">
            <a:off x="1982519" y="1659751"/>
            <a:ext cx="62870" cy="7083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2963299" y="2418375"/>
            <a:ext cx="0" cy="6077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3592005" y="1726812"/>
            <a:ext cx="251482" cy="3059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151195" y="1160988"/>
            <a:ext cx="96820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173465" y="1446867"/>
            <a:ext cx="1622180" cy="25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Active rhodopsin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005092" y="1492969"/>
            <a:ext cx="1773068" cy="25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Phosphodiesterase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715886" y="3010217"/>
            <a:ext cx="1035390" cy="22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Transducin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10631" y="3039558"/>
            <a:ext cx="1035390" cy="38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Inactive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rhodopsin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5226520" y="2737784"/>
            <a:ext cx="1035390" cy="22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CYTOSOL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004379" y="3223975"/>
            <a:ext cx="1035390" cy="22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GMP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964206" y="2922202"/>
            <a:ext cx="1035390" cy="22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cGMP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706787" y="1040311"/>
            <a:ext cx="1056348" cy="40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Disk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681644" y="725964"/>
            <a:ext cx="1035390" cy="22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INSIDE OF DISK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7484292" y="1990514"/>
            <a:ext cx="4352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7905238" y="3416605"/>
            <a:ext cx="674480" cy="22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sz="1400" baseline="30000" dirty="0" smtClean="0">
                <a:solidFill>
                  <a:srgbClr val="000000"/>
                </a:solidFill>
                <a:latin typeface="Arial" charset="0"/>
              </a:rPr>
              <a:t>+</a:t>
            </a:r>
            <a:endParaRPr lang="en-US" sz="14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7997988" y="5399985"/>
            <a:ext cx="674480" cy="22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sz="1400" baseline="30000" dirty="0" smtClean="0">
                <a:solidFill>
                  <a:srgbClr val="000000"/>
                </a:solidFill>
                <a:latin typeface="Arial" charset="0"/>
              </a:rPr>
              <a:t>+</a:t>
            </a:r>
            <a:endParaRPr lang="en-US" sz="14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803237" y="1896448"/>
            <a:ext cx="1056348" cy="40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  Plasma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7763006" y="775905"/>
            <a:ext cx="1084011" cy="73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EXTRA-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CELLULAR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FLUID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974478" y="4254210"/>
            <a:ext cx="1148233" cy="40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Light strikes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retina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H="1">
            <a:off x="4032250" y="5001257"/>
            <a:ext cx="20575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4295153" y="4892385"/>
            <a:ext cx="1148233" cy="40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Hyper-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polarization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996704" y="5435310"/>
            <a:ext cx="476872" cy="20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Time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218" name="Straight Arrow Connector 9217"/>
          <p:cNvCxnSpPr/>
          <p:nvPr/>
        </p:nvCxnSpPr>
        <p:spPr bwMode="auto">
          <a:xfrm>
            <a:off x="4508500" y="5568950"/>
            <a:ext cx="31432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 Box 31"/>
          <p:cNvSpPr txBox="1">
            <a:spLocks noChangeArrowheads="1"/>
          </p:cNvSpPr>
          <p:nvPr/>
        </p:nvSpPr>
        <p:spPr bwMode="auto">
          <a:xfrm rot="16200000">
            <a:off x="2047254" y="4635212"/>
            <a:ext cx="1419847" cy="40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potential (mV)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2901329" y="4146260"/>
            <a:ext cx="476872" cy="20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0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2898154" y="4739985"/>
            <a:ext cx="476872" cy="20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400" dirty="0" smtClean="0">
                <a:solidFill>
                  <a:srgbClr val="000000"/>
                </a:solidFill>
                <a:latin typeface="Arial" charset="0"/>
                <a:sym typeface="Symbol"/>
              </a:rPr>
              <a:t>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40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2888629" y="5136860"/>
            <a:ext cx="476872" cy="20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400" dirty="0" smtClean="0">
                <a:solidFill>
                  <a:srgbClr val="000000"/>
                </a:solidFill>
                <a:latin typeface="Arial" charset="0"/>
                <a:sym typeface="Symbol"/>
              </a:rPr>
              <a:t>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70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6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Processing of Visual Information in the Retina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1228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Processing of visual information begins in the retina</a:t>
            </a:r>
          </a:p>
          <a:p>
            <a:pPr eaLnBrk="1" hangingPunct="1"/>
            <a:r>
              <a:rPr lang="en-US" sz="2800" smtClean="0"/>
              <a:t>In the dark, rods and cones continually release the neurotransmitter glutamate into synapses with neurons called bipolar cells</a:t>
            </a:r>
          </a:p>
          <a:p>
            <a:pPr eaLnBrk="1" hangingPunct="1"/>
            <a:r>
              <a:rPr lang="en-US" sz="2800" smtClean="0"/>
              <a:t>Some bipolar cells are hyperpolarized in response to glutamate while others are depolarized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the light, rods and cones hyperpolarize, shutting off release of glutamate</a:t>
            </a:r>
          </a:p>
          <a:p>
            <a:r>
              <a:rPr lang="en-US" smtClean="0"/>
              <a:t>The bipolar cells are then either depolarized or hyperpolarized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9218" descr="50_19RodSynapticActivity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5"/>
          <a:stretch/>
        </p:blipFill>
        <p:spPr>
          <a:xfrm>
            <a:off x="1264920" y="176600"/>
            <a:ext cx="6614160" cy="642601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50.19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2064045" y="265553"/>
            <a:ext cx="2005869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Dark Responses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5285585" y="264808"/>
            <a:ext cx="2005869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Light Responses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5512258" y="967472"/>
            <a:ext cx="2005869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Rhodopsin active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613150" y="1108130"/>
            <a:ext cx="49518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5059084" y="1108129"/>
            <a:ext cx="3955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5273675" y="1728540"/>
            <a:ext cx="171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540125" y="1728540"/>
            <a:ext cx="3619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248275" y="3690690"/>
            <a:ext cx="222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3282950" y="3690690"/>
            <a:ext cx="612775" cy="3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506079" y="1578745"/>
            <a:ext cx="2323642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sz="1650" baseline="30000" dirty="0" smtClean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 channels closed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527823" y="3545417"/>
            <a:ext cx="2323642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Rod hyperpolarized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437557" y="959775"/>
            <a:ext cx="2169318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Rhodopsin inactive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911682" y="3540280"/>
            <a:ext cx="2323642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Rod depolarized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2622550" y="4536298"/>
            <a:ext cx="12827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3425825" y="5265490"/>
            <a:ext cx="5937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5054600" y="4522540"/>
            <a:ext cx="4127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5149850" y="5268665"/>
            <a:ext cx="2952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>
            <a:off x="3419475" y="5271840"/>
            <a:ext cx="596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1467230" y="4401169"/>
            <a:ext cx="1285418" cy="54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Glutamate</a:t>
            </a:r>
            <a:br>
              <a:rPr lang="en-US" sz="16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released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1473053" y="1584940"/>
            <a:ext cx="2323642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sz="1650" baseline="30000" dirty="0" smtClean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 channels open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5535411" y="4388779"/>
            <a:ext cx="1285418" cy="54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No glutamate</a:t>
            </a:r>
            <a:br>
              <a:rPr lang="en-US" sz="16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released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5541605" y="5138391"/>
            <a:ext cx="2239468" cy="125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Bipolar cell either</a:t>
            </a:r>
            <a:br>
              <a:rPr lang="en-US" sz="16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hyperpolarized or</a:t>
            </a:r>
            <a:br>
              <a:rPr lang="en-US" sz="16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depolarized,</a:t>
            </a:r>
            <a:br>
              <a:rPr lang="en-US" sz="16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depending on</a:t>
            </a:r>
            <a:br>
              <a:rPr lang="en-US" sz="16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glutamate receptors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1465214" y="5126001"/>
            <a:ext cx="2239468" cy="125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Bipolar cell either</a:t>
            </a:r>
            <a:br>
              <a:rPr lang="en-US" sz="16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depolarized or</a:t>
            </a:r>
            <a:br>
              <a:rPr lang="en-US" sz="16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hyperpolarized,</a:t>
            </a:r>
            <a:br>
              <a:rPr lang="en-US" sz="16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depending on</a:t>
            </a:r>
            <a:br>
              <a:rPr lang="en-US" sz="16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50" dirty="0" smtClean="0">
                <a:solidFill>
                  <a:srgbClr val="000000"/>
                </a:solidFill>
                <a:latin typeface="Arial" charset="0"/>
              </a:rPr>
              <a:t>glutamate receptors</a:t>
            </a:r>
            <a:endParaRPr lang="en-US" sz="165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9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Horizontal cells, stimulated by illuminated rods and cones, enhance contrast of the image, a process called lateral inhibition</a:t>
            </a:r>
          </a:p>
          <a:p>
            <a:r>
              <a:rPr lang="en-US" smtClean="0"/>
              <a:t>Amacrine cells distribute information from one bipolar cell to several ganglion cells</a:t>
            </a:r>
          </a:p>
          <a:p>
            <a:r>
              <a:rPr lang="en-US" smtClean="0"/>
              <a:t>Lateral inhibition is repeated by the interaction of amacrine and ganglion cells and occurs at all levels of visual processing in the brain</a:t>
            </a:r>
          </a:p>
          <a:p>
            <a:r>
              <a:rPr lang="en-US" smtClean="0"/>
              <a:t>Rods and cones that feed information to one ganglion cell define a receptive field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i="1" smtClean="0"/>
              <a:t>Processing of Visual Information in the Brain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13107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0838" indent="-350838" eaLnBrk="1" hangingPunct="1"/>
            <a:r>
              <a:rPr lang="en-US" sz="2800" smtClean="0"/>
              <a:t>The optic nerves meet at the optic chiasm near the cerebral cortex</a:t>
            </a:r>
          </a:p>
          <a:p>
            <a:pPr marL="350838" indent="-350838" eaLnBrk="1" hangingPunct="1"/>
            <a:r>
              <a:rPr lang="en-US" sz="2800" smtClean="0"/>
              <a:t>Sensations from the left visual field of both eyes are transmitted to the right side of the brain</a:t>
            </a:r>
          </a:p>
          <a:p>
            <a:pPr marL="350838" indent="-350838" eaLnBrk="1" hangingPunct="1"/>
            <a:r>
              <a:rPr lang="en-US" sz="2800" smtClean="0"/>
              <a:t>Sensations from the right visual field of both eyes are transmitted to the left side of the brain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Most ganglion cell axons lead to the lateral geniculate nuclei</a:t>
            </a:r>
          </a:p>
          <a:p>
            <a:r>
              <a:rPr lang="en-US" smtClean="0"/>
              <a:t>The lateral geniculate nuclei relay information to the primary visual cortex in the cerebrum</a:t>
            </a:r>
          </a:p>
          <a:p>
            <a:r>
              <a:rPr lang="en-US" smtClean="0"/>
              <a:t>At least 30% of the cerebral cortex, in dozens of integrating centers, is active in creating visual perceptions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50_20VisionNeuralPath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4"/>
          <a:stretch/>
        </p:blipFill>
        <p:spPr>
          <a:xfrm>
            <a:off x="298704" y="502920"/>
            <a:ext cx="8546592" cy="563427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50.20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3224708" y="1759893"/>
            <a:ext cx="1056107" cy="45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Right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eye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608735" y="979714"/>
            <a:ext cx="1490" cy="22143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8402735" y="3975878"/>
            <a:ext cx="0" cy="14721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6588449" y="3970694"/>
            <a:ext cx="0" cy="14877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4603426" y="3829050"/>
            <a:ext cx="197174" cy="16278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Left Brace 10"/>
          <p:cNvSpPr/>
          <p:nvPr/>
        </p:nvSpPr>
        <p:spPr bwMode="auto">
          <a:xfrm>
            <a:off x="4794898" y="3701143"/>
            <a:ext cx="98490" cy="261257"/>
          </a:xfrm>
          <a:prstGeom prst="leftBrace">
            <a:avLst>
              <a:gd name="adj1" fmla="val 34122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879956" y="696858"/>
            <a:ext cx="1605479" cy="30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Optic chiasm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35158" y="497093"/>
            <a:ext cx="770719" cy="8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Right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visual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field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49430" y="5277183"/>
            <a:ext cx="770719" cy="8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Left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visual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field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231848" y="4242687"/>
            <a:ext cx="542406" cy="58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Left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eye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945315" y="5434143"/>
            <a:ext cx="1284412" cy="27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Optic nerve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6178474" y="5441277"/>
            <a:ext cx="1177394" cy="79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Lateral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geniculate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nucleus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7962149" y="5441279"/>
            <a:ext cx="949084" cy="79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Primary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visual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cortex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4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Color Vision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Among vertebrates, most fish, amphibians, and reptiles, including birds, have very good color vision</a:t>
            </a:r>
          </a:p>
          <a:p>
            <a:pPr eaLnBrk="1" hangingPunct="1"/>
            <a:r>
              <a:rPr lang="en-US" sz="2800" smtClean="0"/>
              <a:t>Humans and other primates are among the minority of mammals with the ability to see color well</a:t>
            </a:r>
          </a:p>
          <a:p>
            <a:pPr eaLnBrk="1" hangingPunct="1"/>
            <a:r>
              <a:rPr lang="en-US" sz="2800" smtClean="0"/>
              <a:t>Mammals that are nocturnal usually have a high proportion of rods in the retina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humans, perception of color is based on three types of cones, each with a different visual pigment: red, green, or blue</a:t>
            </a:r>
          </a:p>
          <a:p>
            <a:r>
              <a:rPr lang="en-US" smtClean="0"/>
              <a:t>These pigments are called photopsins and are formed when retinal binds to three distinct opsin proteins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Sensory Reception and Transduction</a:t>
            </a: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Sensations and perceptions begin with </a:t>
            </a:r>
            <a:r>
              <a:rPr lang="en-US" sz="2800" b="1" smtClean="0"/>
              <a:t>sensory reception</a:t>
            </a:r>
            <a:r>
              <a:rPr lang="en-US" sz="2800" smtClean="0"/>
              <a:t>, detection of stimuli by sensory receptors</a:t>
            </a:r>
          </a:p>
          <a:p>
            <a:pPr eaLnBrk="1" hangingPunct="1"/>
            <a:r>
              <a:rPr lang="en-US" sz="2800" b="1" smtClean="0"/>
              <a:t>Sensory receptors</a:t>
            </a:r>
            <a:r>
              <a:rPr lang="en-US" sz="2800" smtClean="0"/>
              <a:t> interact directly with stimuli, both inside and outside the body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Abnormal color vision results from alterations in the genes for one or more photopsin proteins</a:t>
            </a:r>
          </a:p>
          <a:p>
            <a:r>
              <a:rPr lang="en-US" smtClean="0"/>
              <a:t>In 2009, researchers studying color blindness in squirrel monkeys made a breakthrough in gene therapy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_21GeneTherapyVision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877824"/>
            <a:ext cx="8546592" cy="51023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50.21</a:t>
            </a:r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27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i="1" smtClean="0"/>
              <a:t>The Visual Field</a:t>
            </a:r>
          </a:p>
        </p:txBody>
      </p:sp>
      <p:sp>
        <p:nvSpPr>
          <p:cNvPr id="14540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brain processes visual information and controls what information is captured</a:t>
            </a:r>
          </a:p>
          <a:p>
            <a:pPr eaLnBrk="1" hangingPunct="1"/>
            <a:r>
              <a:rPr lang="en-US" sz="2800" smtClean="0"/>
              <a:t>Focusing occurs by changing the shape of the lens</a:t>
            </a:r>
          </a:p>
          <a:p>
            <a:pPr eaLnBrk="1" hangingPunct="1"/>
            <a:r>
              <a:rPr lang="en-US" sz="2800" smtClean="0"/>
              <a:t>The </a:t>
            </a:r>
            <a:r>
              <a:rPr lang="en-US" sz="2800" b="1" smtClean="0"/>
              <a:t>fovea</a:t>
            </a:r>
            <a:r>
              <a:rPr lang="en-US" sz="2800" smtClean="0"/>
              <a:t> is the center of the visual field and contains no rods, but a high density of cones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9230" descr="50_22_MammalEyeFocusing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7"/>
          <a:stretch/>
        </p:blipFill>
        <p:spPr>
          <a:xfrm>
            <a:off x="1947672" y="196928"/>
            <a:ext cx="5248656" cy="635478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50.22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1977871" y="223285"/>
            <a:ext cx="3109597" cy="23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(a) Near vision (accommodation)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4144697" y="595898"/>
            <a:ext cx="0" cy="56654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4144697" y="854458"/>
            <a:ext cx="866964" cy="893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6038329" y="1253704"/>
            <a:ext cx="414470" cy="3498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6110576" y="1687171"/>
            <a:ext cx="349828" cy="2205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054642" y="1440018"/>
            <a:ext cx="0" cy="5323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3049584" y="1668159"/>
            <a:ext cx="1950670" cy="2205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3608548" y="2375395"/>
            <a:ext cx="0" cy="7604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3600943" y="2261324"/>
            <a:ext cx="1471558" cy="3840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3981191" y="3835494"/>
            <a:ext cx="0" cy="5589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3239708" y="4622579"/>
            <a:ext cx="0" cy="5285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>
            <a:off x="3234651" y="4892545"/>
            <a:ext cx="1802372" cy="2205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8" name="Straight Connector 9227"/>
          <p:cNvCxnSpPr/>
          <p:nvPr/>
        </p:nvCxnSpPr>
        <p:spPr bwMode="auto">
          <a:xfrm>
            <a:off x="3855709" y="5972411"/>
            <a:ext cx="0" cy="5741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0" name="Straight Connector 9229"/>
          <p:cNvCxnSpPr/>
          <p:nvPr/>
        </p:nvCxnSpPr>
        <p:spPr bwMode="auto">
          <a:xfrm flipV="1">
            <a:off x="3851906" y="5538944"/>
            <a:ext cx="1182570" cy="72244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1977872" y="566930"/>
            <a:ext cx="2168306" cy="59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err="1" smtClean="0">
                <a:solidFill>
                  <a:srgbClr val="000000"/>
                </a:solidFill>
                <a:latin typeface="Arial" charset="0"/>
              </a:rPr>
              <a:t>Ciliary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 muscles contract,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pulling border of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choroid toward lens.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2000284" y="1403636"/>
            <a:ext cx="995422" cy="62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Suspensory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ligaments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relax.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2000291" y="2337463"/>
            <a:ext cx="1682717" cy="81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Lens becomes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thicker and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rounder, focusing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on nearby objects.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1985352" y="3428169"/>
            <a:ext cx="1675238" cy="20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(b) Distance vision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1977883" y="3816640"/>
            <a:ext cx="2033824" cy="61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err="1" smtClean="0">
                <a:solidFill>
                  <a:srgbClr val="000000"/>
                </a:solidFill>
                <a:latin typeface="Arial" charset="0"/>
              </a:rPr>
              <a:t>Ciliary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 muscles relax,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and border of choroid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moves away from lens.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2007769" y="4578640"/>
            <a:ext cx="1234470" cy="61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Suspensory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ligaments pull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against lens.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1992831" y="5968170"/>
            <a:ext cx="1936701" cy="61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Lens becomes flatter,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focusing on distant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objects.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6482655" y="1127230"/>
            <a:ext cx="741404" cy="21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Choroid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6482654" y="1582936"/>
            <a:ext cx="741404" cy="21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Retina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976782" y="4097951"/>
            <a:ext cx="1058768" cy="89314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2623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9218" descr="50_22aMammalEyeFocusing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3"/>
          <a:stretch/>
        </p:blipFill>
        <p:spPr>
          <a:xfrm>
            <a:off x="298704" y="941832"/>
            <a:ext cx="8546592" cy="481404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50.22a</a:t>
            </a:r>
            <a:endParaRPr lang="en-US" sz="1200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870885" y="1553882"/>
            <a:ext cx="0" cy="9263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3869765" y="1994647"/>
            <a:ext cx="1397000" cy="14642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6977529" y="2637118"/>
            <a:ext cx="664883" cy="5752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7082118" y="3354294"/>
            <a:ext cx="560294" cy="34364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091765" y="2928471"/>
            <a:ext cx="0" cy="889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084294" y="3316941"/>
            <a:ext cx="3182471" cy="358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2982186" y="4473536"/>
            <a:ext cx="0" cy="124475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 flipV="1">
            <a:off x="2988504" y="4290298"/>
            <a:ext cx="2419866" cy="6192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09033" y="931578"/>
            <a:ext cx="5041983" cy="38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(a) Near vision (accommodation)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333456" y="1495037"/>
            <a:ext cx="3515749" cy="95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err="1" smtClean="0">
                <a:solidFill>
                  <a:srgbClr val="000000"/>
                </a:solidFill>
                <a:latin typeface="Arial" charset="0"/>
              </a:rPr>
              <a:t>Ciliary</a:t>
            </a: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 muscles contract,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pulling border of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choroid toward lens.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331444" y="2869070"/>
            <a:ext cx="1614003" cy="100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Suspensory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ligaments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relax.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339595" y="4380926"/>
            <a:ext cx="2728402" cy="129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Lens becomes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thicker and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rounder, focusing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on nearby objects.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7687472" y="2413552"/>
            <a:ext cx="1202132" cy="3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Choroid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7720035" y="3154201"/>
            <a:ext cx="741404" cy="21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Retina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7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50_22bMammalEyeFocusing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8"/>
          <a:stretch/>
        </p:blipFill>
        <p:spPr>
          <a:xfrm>
            <a:off x="902208" y="743712"/>
            <a:ext cx="7339584" cy="518053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50.22b</a:t>
            </a:r>
            <a:endParaRPr lang="en-US" sz="1200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217604" y="1424674"/>
            <a:ext cx="0" cy="9232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4217604" y="1860511"/>
            <a:ext cx="1729218" cy="14246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3008558" y="2718128"/>
            <a:ext cx="0" cy="8623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3015823" y="3162275"/>
            <a:ext cx="2879450" cy="3431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4006724" y="4944180"/>
            <a:ext cx="0" cy="92322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4004017" y="4231845"/>
            <a:ext cx="1905315" cy="11557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874081" y="737608"/>
            <a:ext cx="2699398" cy="36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(b) Distance vision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849900" y="1376752"/>
            <a:ext cx="3277206" cy="110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dirty="0" err="1" smtClean="0">
                <a:solidFill>
                  <a:srgbClr val="000000"/>
                </a:solidFill>
                <a:latin typeface="Arial" charset="0"/>
              </a:rPr>
              <a:t>Ciliary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muscles relax,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and border of choroid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moves away from lens.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854720" y="2623387"/>
            <a:ext cx="1989166" cy="110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Suspensory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ligaments pull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against lens.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864846" y="4898628"/>
            <a:ext cx="2928531" cy="110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Lens becomes flatter,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focusing on distant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objects.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32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50.4: The senses of taste and smell rely on similar sets of sensory receptors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terrestrial animals</a:t>
            </a:r>
          </a:p>
          <a:p>
            <a:pPr lvl="1"/>
            <a:r>
              <a:rPr lang="en-US" b="1" dirty="0" smtClean="0"/>
              <a:t>Gustation</a:t>
            </a:r>
            <a:r>
              <a:rPr lang="en-US" dirty="0" smtClean="0"/>
              <a:t> (taste) is dependent on the detection of chemicals called </a:t>
            </a:r>
            <a:r>
              <a:rPr lang="en-US" b="1" dirty="0" err="1" smtClean="0"/>
              <a:t>tastants</a:t>
            </a:r>
            <a:endParaRPr lang="en-US" b="1" dirty="0" smtClean="0"/>
          </a:p>
          <a:p>
            <a:pPr lvl="1"/>
            <a:r>
              <a:rPr lang="en-US" b="1" dirty="0" smtClean="0"/>
              <a:t>Olfaction</a:t>
            </a:r>
            <a:r>
              <a:rPr lang="en-US" dirty="0" smtClean="0"/>
              <a:t> (smell) is dependent on the detection of </a:t>
            </a:r>
            <a:r>
              <a:rPr lang="en-US" b="1" dirty="0" smtClean="0"/>
              <a:t>odorant</a:t>
            </a:r>
            <a:r>
              <a:rPr lang="en-US" dirty="0" smtClean="0"/>
              <a:t> molecules</a:t>
            </a:r>
          </a:p>
          <a:p>
            <a:r>
              <a:rPr lang="en-US" dirty="0" smtClean="0"/>
              <a:t>In aquatic animals there is no distinction between taste and smell</a:t>
            </a:r>
          </a:p>
          <a:p>
            <a:r>
              <a:rPr lang="en-US" dirty="0" smtClean="0"/>
              <a:t>Taste receptors of insects are in sensory hairs located on feet and in mouth parts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Taste in Mammals</a:t>
            </a:r>
          </a:p>
        </p:txBody>
      </p:sp>
      <p:sp>
        <p:nvSpPr>
          <p:cNvPr id="151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humans and other mammals, there are five taste perceptions: sweet, sour, salty, bitter, and umami (elicited by glutamate)</a:t>
            </a:r>
          </a:p>
          <a:p>
            <a:r>
              <a:rPr lang="en-US" smtClean="0"/>
              <a:t>Researchers have identified receptors for all five tastes</a:t>
            </a:r>
          </a:p>
          <a:p>
            <a:r>
              <a:rPr lang="en-US" smtClean="0"/>
              <a:t>Researchers believe that an individual taste cell expresses one receptor type and detects one of the five tastes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50_23MamTastePerception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7"/>
          <a:stretch/>
        </p:blipFill>
        <p:spPr>
          <a:xfrm>
            <a:off x="298704" y="809652"/>
            <a:ext cx="8546592" cy="523869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50.23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346647" y="786574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EF580A"/>
                </a:solidFill>
                <a:latin typeface="Arial" charset="0"/>
              </a:rPr>
              <a:t>Results</a:t>
            </a:r>
            <a:endParaRPr lang="en-US" sz="1800" dirty="0">
              <a:solidFill>
                <a:srgbClr val="EF580A"/>
              </a:solidFill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6047620" y="1371140"/>
            <a:ext cx="2295303" cy="9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PBDG receptor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expression in cells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for sweet taste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6057389" y="2484832"/>
            <a:ext cx="1709149" cy="61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No PBDG 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receptor gene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062039" y="3344524"/>
            <a:ext cx="2251575" cy="83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PBDG receptor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expression in cells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for bitter taste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143599" y="4691995"/>
            <a:ext cx="5201885" cy="47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Concentration of PBDG (</a:t>
            </a:r>
            <a:r>
              <a:rPr lang="en-US" sz="1900" dirty="0" err="1" smtClean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sz="1900" i="1" dirty="0" err="1" smtClean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sz="1900" i="1" spc="-35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) (log scale)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192130" y="1526649"/>
            <a:ext cx="354368" cy="45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80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192130" y="2991072"/>
            <a:ext cx="354368" cy="45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40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187810" y="3712394"/>
            <a:ext cx="354368" cy="45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20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1922179" y="4360340"/>
            <a:ext cx="419166" cy="30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0.1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464358" y="4360340"/>
            <a:ext cx="419166" cy="30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209568" y="4356020"/>
            <a:ext cx="419166" cy="30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 rot="16200000">
            <a:off x="-708592" y="2468324"/>
            <a:ext cx="2864193" cy="54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Relative consumption</a:t>
            </a:r>
            <a:br>
              <a:rPr lang="en-US" sz="19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(%)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40110" y="5460955"/>
            <a:ext cx="8795250" cy="57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Relative consumption 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=</a:t>
            </a: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 (Fluid intake from bottle containing PBDG 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÷</a:t>
            </a: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9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Total fluid intake) 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×</a:t>
            </a: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 100% 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1192130" y="2239392"/>
            <a:ext cx="354368" cy="45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73665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Receptor cells for taste in mammals are modified epithelial cells organized into </a:t>
            </a:r>
            <a:r>
              <a:rPr lang="en-US" sz="2800" b="1" smtClean="0"/>
              <a:t>taste buds</a:t>
            </a:r>
            <a:r>
              <a:rPr lang="en-US" sz="2800" smtClean="0"/>
              <a:t>, located in several areas of the tongue and mouth</a:t>
            </a:r>
          </a:p>
          <a:p>
            <a:pPr eaLnBrk="1" hangingPunct="1"/>
            <a:r>
              <a:rPr lang="en-US" sz="2800" smtClean="0"/>
              <a:t>Most taste buds are associated with projections called papillae</a:t>
            </a:r>
          </a:p>
          <a:p>
            <a:pPr eaLnBrk="1" hangingPunct="1"/>
            <a:r>
              <a:rPr lang="en-US" sz="2800" smtClean="0"/>
              <a:t>Any region with taste buds can detect any of the five types of taste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50_03SensReceptClasses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4"/>
          <a:stretch/>
        </p:blipFill>
        <p:spPr>
          <a:xfrm>
            <a:off x="762000" y="243000"/>
            <a:ext cx="7620000" cy="640497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50.3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1385080" y="921558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To CNS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6076149" y="908330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To CNS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218827" y="1483204"/>
            <a:ext cx="1108811" cy="54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Afferent 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neuron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1872185" y="1615280"/>
            <a:ext cx="2857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6056846" y="1609568"/>
            <a:ext cx="2405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5767814" y="2842903"/>
            <a:ext cx="285424" cy="1186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6105525" y="3404613"/>
            <a:ext cx="220775" cy="1513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5684030" y="5705475"/>
            <a:ext cx="208770" cy="1873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ight Brace 16"/>
          <p:cNvSpPr/>
          <p:nvPr/>
        </p:nvSpPr>
        <p:spPr bwMode="auto">
          <a:xfrm>
            <a:off x="2566500" y="2579813"/>
            <a:ext cx="238130" cy="2745185"/>
          </a:xfrm>
          <a:prstGeom prst="rightBrace">
            <a:avLst>
              <a:gd name="adj1" fmla="val 27778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135917" y="1476591"/>
            <a:ext cx="1108811" cy="54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Afferent 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neuron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4778724" y="2792957"/>
            <a:ext cx="1108811" cy="54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Receptor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protein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834000" y="3791806"/>
            <a:ext cx="1108811" cy="54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Sensory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receptor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1954244" y="5518298"/>
            <a:ext cx="1148047" cy="30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Stimulus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765496" y="5789507"/>
            <a:ext cx="916533" cy="73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Sensory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receptor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cell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6862358" y="6272397"/>
            <a:ext cx="1148047" cy="30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Stimulus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6412558" y="4618671"/>
            <a:ext cx="1148047" cy="117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Stimulus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leads to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err="1" smtClean="0">
                <a:solidFill>
                  <a:srgbClr val="000000"/>
                </a:solidFill>
                <a:latin typeface="Arial" charset="0"/>
              </a:rPr>
              <a:t>neuro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-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transmitter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release.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6366254" y="3262618"/>
            <a:ext cx="2669428" cy="30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Neurotransmitter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816514" y="239604"/>
            <a:ext cx="2980320" cy="48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Neuronal receptors: Receptor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i="1" dirty="0" smtClean="0">
                <a:solidFill>
                  <a:srgbClr val="000000"/>
                </a:solidFill>
                <a:latin typeface="Arial" charset="0"/>
              </a:rPr>
              <a:t>is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 afferent neuron.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4633202" y="259451"/>
            <a:ext cx="2980320" cy="48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Non-neuronal receptors: Receptor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i="1" dirty="0" smtClean="0">
                <a:solidFill>
                  <a:srgbClr val="000000"/>
                </a:solidFill>
                <a:latin typeface="Arial" charset="0"/>
              </a:rPr>
              <a:t>regulates 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afferent neuron.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7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9218" descr="50_24_HumTasteReceptors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0"/>
          <a:stretch/>
        </p:blipFill>
        <p:spPr>
          <a:xfrm>
            <a:off x="2011680" y="137160"/>
            <a:ext cx="5120640" cy="617088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50.24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3148845" y="1822002"/>
            <a:ext cx="845306" cy="21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 charset="0"/>
              </a:rPr>
              <a:t>Papillae</a:t>
            </a:r>
            <a:endParaRPr lang="en-US" sz="13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815719" y="326576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 charset="0"/>
              </a:rPr>
              <a:t>Papilla</a:t>
            </a:r>
            <a:endParaRPr lang="en-US" sz="135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035300" y="1317625"/>
            <a:ext cx="342900" cy="523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 flipV="1">
            <a:off x="3095625" y="1076325"/>
            <a:ext cx="276225" cy="76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4445000" y="1574800"/>
            <a:ext cx="371475" cy="514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4438650" y="1676400"/>
            <a:ext cx="387350" cy="4095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964820" y="1999802"/>
            <a:ext cx="470655" cy="44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 charset="0"/>
              </a:rPr>
              <a:t>Taste</a:t>
            </a:r>
            <a:br>
              <a:rPr lang="en-US" sz="13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50" dirty="0" smtClean="0">
                <a:solidFill>
                  <a:srgbClr val="000000"/>
                </a:solidFill>
                <a:latin typeface="Arial" charset="0"/>
              </a:rPr>
              <a:t>buds</a:t>
            </a:r>
            <a:endParaRPr lang="en-US" sz="13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415420" y="2183952"/>
            <a:ext cx="845306" cy="21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 charset="0"/>
              </a:rPr>
              <a:t>Tongue</a:t>
            </a:r>
            <a:endParaRPr lang="en-US" sz="13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034420" y="2444302"/>
            <a:ext cx="1254880" cy="19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 charset="0"/>
              </a:rPr>
              <a:t>(a) The tongue</a:t>
            </a:r>
            <a:endParaRPr lang="en-US" sz="13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4193420" y="2945952"/>
            <a:ext cx="988180" cy="19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 charset="0"/>
              </a:rPr>
              <a:t>Taste bud</a:t>
            </a:r>
            <a:endParaRPr lang="en-US" sz="135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5870575" y="4060825"/>
            <a:ext cx="469900" cy="203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3479800" y="4533900"/>
            <a:ext cx="473075" cy="9588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5099050" y="4657725"/>
            <a:ext cx="469900" cy="6127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 flipV="1">
            <a:off x="5540375" y="4740275"/>
            <a:ext cx="28575" cy="5302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193295" y="5457377"/>
            <a:ext cx="918330" cy="39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 charset="0"/>
              </a:rPr>
              <a:t>Sensory</a:t>
            </a:r>
            <a:br>
              <a:rPr lang="en-US" sz="13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50" dirty="0" smtClean="0">
                <a:solidFill>
                  <a:srgbClr val="000000"/>
                </a:solidFill>
                <a:latin typeface="Arial" charset="0"/>
              </a:rPr>
              <a:t>neuron</a:t>
            </a:r>
            <a:endParaRPr lang="en-US" sz="13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5263395" y="5257352"/>
            <a:ext cx="778630" cy="60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 charset="0"/>
              </a:rPr>
              <a:t>Sensory</a:t>
            </a:r>
            <a:br>
              <a:rPr lang="en-US" sz="13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50" dirty="0" smtClean="0">
                <a:solidFill>
                  <a:srgbClr val="000000"/>
                </a:solidFill>
                <a:latin typeface="Arial" charset="0"/>
              </a:rPr>
              <a:t>receptor</a:t>
            </a:r>
            <a:br>
              <a:rPr lang="en-US" sz="13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50" dirty="0" smtClean="0">
                <a:solidFill>
                  <a:srgbClr val="000000"/>
                </a:solidFill>
                <a:latin typeface="Arial" charset="0"/>
              </a:rPr>
              <a:t>cells</a:t>
            </a:r>
            <a:endParaRPr lang="en-US" sz="13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2345570" y="2901502"/>
            <a:ext cx="988180" cy="19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 charset="0"/>
              </a:rPr>
              <a:t>Sweet</a:t>
            </a:r>
            <a:endParaRPr lang="en-US" sz="13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2336045" y="3126927"/>
            <a:ext cx="988180" cy="19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 charset="0"/>
              </a:rPr>
              <a:t>Salty</a:t>
            </a:r>
            <a:endParaRPr lang="en-US" sz="13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336045" y="3355527"/>
            <a:ext cx="988180" cy="19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 charset="0"/>
              </a:rPr>
              <a:t>Sour</a:t>
            </a:r>
            <a:endParaRPr lang="en-US" sz="13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336045" y="3584127"/>
            <a:ext cx="988180" cy="19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 charset="0"/>
              </a:rPr>
              <a:t>Bitter</a:t>
            </a:r>
            <a:endParaRPr lang="en-US" sz="13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329695" y="3809552"/>
            <a:ext cx="988180" cy="19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 charset="0"/>
              </a:rPr>
              <a:t>Umami</a:t>
            </a:r>
            <a:endParaRPr lang="en-US" sz="13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2024894" y="6092377"/>
            <a:ext cx="1346955" cy="20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 charset="0"/>
              </a:rPr>
              <a:t>(b) A taste bud</a:t>
            </a:r>
            <a:endParaRPr lang="en-US" sz="13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364006" y="3930872"/>
            <a:ext cx="815127" cy="39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 charset="0"/>
              </a:rPr>
              <a:t>Taste</a:t>
            </a:r>
            <a:br>
              <a:rPr lang="en-US" sz="13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50" dirty="0" smtClean="0">
                <a:solidFill>
                  <a:srgbClr val="000000"/>
                </a:solidFill>
                <a:latin typeface="Arial" charset="0"/>
              </a:rPr>
              <a:t>pore</a:t>
            </a:r>
            <a:endParaRPr lang="en-US" sz="13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195731" y="5159597"/>
            <a:ext cx="1021044" cy="39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 charset="0"/>
              </a:rPr>
              <a:t>Food</a:t>
            </a:r>
            <a:br>
              <a:rPr lang="en-US" sz="13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50" dirty="0" smtClean="0">
                <a:solidFill>
                  <a:srgbClr val="000000"/>
                </a:solidFill>
                <a:latin typeface="Arial" charset="0"/>
              </a:rPr>
              <a:t>molecules</a:t>
            </a:r>
            <a:endParaRPr lang="en-US" sz="135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6470650" y="4968875"/>
            <a:ext cx="19050" cy="222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 flipV="1">
            <a:off x="6470650" y="4537075"/>
            <a:ext cx="365125" cy="650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3826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Taste receptors are of three types</a:t>
            </a:r>
          </a:p>
          <a:p>
            <a:pPr lvl="1"/>
            <a:r>
              <a:rPr lang="en-US" dirty="0" smtClean="0"/>
              <a:t>The sensations of sweet, umami, and bitter require specific G protein-coupled receptors (GPCRs)</a:t>
            </a:r>
          </a:p>
          <a:p>
            <a:pPr lvl="1"/>
            <a:r>
              <a:rPr lang="en-US" dirty="0" smtClean="0"/>
              <a:t>The receptor for sour belongs to the TRP family and is similar to the capsaicin and other </a:t>
            </a:r>
            <a:r>
              <a:rPr lang="en-US" dirty="0" err="1" smtClean="0"/>
              <a:t>thermoreceptor</a:t>
            </a:r>
            <a:r>
              <a:rPr lang="en-US" dirty="0" smtClean="0"/>
              <a:t> proteins</a:t>
            </a:r>
          </a:p>
          <a:p>
            <a:pPr lvl="1"/>
            <a:r>
              <a:rPr lang="en-US" dirty="0" smtClean="0"/>
              <a:t>The taste receptor for salt is a sodium channel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Smell in Humans</a:t>
            </a:r>
          </a:p>
        </p:txBody>
      </p:sp>
      <p:sp>
        <p:nvSpPr>
          <p:cNvPr id="161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Olfactory receptor cells are neurons that line the upper portion of the nasal cavity</a:t>
            </a:r>
          </a:p>
          <a:p>
            <a:r>
              <a:rPr lang="en-US" smtClean="0"/>
              <a:t>Binding of odorant molecules to receptors triggers a signal transduction pathway, sending action potentials to the brain</a:t>
            </a:r>
          </a:p>
          <a:p>
            <a:r>
              <a:rPr lang="en-US" smtClean="0"/>
              <a:t>Humans can distinguish thousands of different odors</a:t>
            </a:r>
          </a:p>
          <a:p>
            <a:r>
              <a:rPr lang="en-US" smtClean="0"/>
              <a:t>Although receptors and brain pathways for taste and smell are independent, the two senses do interact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0_25_SmellInHumans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9"/>
          <a:stretch/>
        </p:blipFill>
        <p:spPr>
          <a:xfrm>
            <a:off x="298704" y="1124712"/>
            <a:ext cx="8546592" cy="44408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50.25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2702961" y="1153770"/>
            <a:ext cx="614471" cy="23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Brain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1520825" y="3644900"/>
            <a:ext cx="917575" cy="215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1517650" y="3863975"/>
            <a:ext cx="914400" cy="825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1092200" y="4540250"/>
            <a:ext cx="577850" cy="88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1295400" y="5064125"/>
            <a:ext cx="736600" cy="136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1289050" y="5146675"/>
            <a:ext cx="1349375" cy="53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1520825" y="2555875"/>
            <a:ext cx="228600" cy="920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517650" y="2552700"/>
            <a:ext cx="12700" cy="352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543800" y="1976107"/>
            <a:ext cx="315270" cy="2178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7515225" y="2882900"/>
            <a:ext cx="349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7489825" y="3441700"/>
            <a:ext cx="381000" cy="320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7054850" y="4070350"/>
            <a:ext cx="812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 flipV="1">
            <a:off x="7229475" y="4629150"/>
            <a:ext cx="628650" cy="209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7369175" y="4838700"/>
            <a:ext cx="485775" cy="12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573374" y="2158129"/>
            <a:ext cx="633910" cy="47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Nasal</a:t>
            </a:r>
            <a:br>
              <a:rPr lang="en-US" sz="15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cavity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590688" y="2339561"/>
            <a:ext cx="944920" cy="21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Odorants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37992" y="3272645"/>
            <a:ext cx="1236494" cy="89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Chemo-</a:t>
            </a:r>
            <a:br>
              <a:rPr lang="en-US" sz="15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receptors</a:t>
            </a:r>
            <a:br>
              <a:rPr lang="en-US" sz="15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for different</a:t>
            </a:r>
            <a:br>
              <a:rPr lang="en-US" sz="15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odorants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50949" y="4503797"/>
            <a:ext cx="1055071" cy="45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Plasma</a:t>
            </a:r>
            <a:br>
              <a:rPr lang="en-US" sz="15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25032" y="5067534"/>
            <a:ext cx="951403" cy="21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Odorants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6448029" y="5086974"/>
            <a:ext cx="951403" cy="21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Mucus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7899407" y="4711148"/>
            <a:ext cx="951403" cy="21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Cilia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7899408" y="1840620"/>
            <a:ext cx="957881" cy="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Olfactory</a:t>
            </a:r>
            <a:br>
              <a:rPr lang="en-US" sz="15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bulb of </a:t>
            </a:r>
            <a:br>
              <a:rPr lang="en-US" sz="15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brain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7925322" y="2754264"/>
            <a:ext cx="951403" cy="21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Bone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7905885" y="3298562"/>
            <a:ext cx="944924" cy="45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Epithelial</a:t>
            </a:r>
            <a:br>
              <a:rPr lang="en-US" sz="15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cell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7905888" y="3940056"/>
            <a:ext cx="957881" cy="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Olfactory</a:t>
            </a:r>
            <a:br>
              <a:rPr lang="en-US" sz="15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receptor</a:t>
            </a:r>
            <a:br>
              <a:rPr lang="en-US" sz="15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cell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Picture 1" descr="50_25_SmellInHuman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89" y="1301815"/>
            <a:ext cx="1749610" cy="56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8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2" y="298675"/>
            <a:ext cx="8809037" cy="822325"/>
          </a:xfrm>
        </p:spPr>
        <p:txBody>
          <a:bodyPr/>
          <a:lstStyle/>
          <a:p>
            <a:r>
              <a:rPr lang="en-US" dirty="0" smtClean="0"/>
              <a:t>Concept 50.5: The physical interaction of protein filaments is required for muscle function</a:t>
            </a:r>
          </a:p>
        </p:txBody>
      </p:sp>
      <p:sp>
        <p:nvSpPr>
          <p:cNvPr id="165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Muscle activity is a response to input from the nervous system</a:t>
            </a:r>
          </a:p>
          <a:p>
            <a:r>
              <a:rPr lang="en-US" dirty="0" smtClean="0"/>
              <a:t>Muscle cell contraction relies on the interaction between </a:t>
            </a:r>
            <a:r>
              <a:rPr lang="en-US" b="1" dirty="0" smtClean="0"/>
              <a:t>thin filaments</a:t>
            </a:r>
            <a:r>
              <a:rPr lang="en-US" dirty="0" smtClean="0"/>
              <a:t>, composed mainly of actin, and </a:t>
            </a:r>
            <a:r>
              <a:rPr lang="en-US" b="1" dirty="0" smtClean="0"/>
              <a:t>thick filaments</a:t>
            </a:r>
            <a:r>
              <a:rPr lang="en-US" dirty="0" smtClean="0"/>
              <a:t>, staggered arrays of myosin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Vertebrate Skeletal Muscle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67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0838" indent="-350838" eaLnBrk="1" hangingPunct="1"/>
            <a:r>
              <a:rPr lang="en-US" sz="2800" smtClean="0"/>
              <a:t>Vertebrate </a:t>
            </a:r>
            <a:r>
              <a:rPr lang="en-US" sz="2800" b="1" smtClean="0"/>
              <a:t>skeletal muscle </a:t>
            </a:r>
            <a:r>
              <a:rPr lang="en-US" sz="2800" smtClean="0"/>
              <a:t>moves</a:t>
            </a:r>
            <a:r>
              <a:rPr lang="en-US" sz="2800" b="1" smtClean="0"/>
              <a:t> </a:t>
            </a:r>
            <a:r>
              <a:rPr lang="en-US" sz="2800" smtClean="0"/>
              <a:t>bones and the body and</a:t>
            </a:r>
            <a:r>
              <a:rPr lang="en-US" sz="2800" b="1" smtClean="0"/>
              <a:t> </a:t>
            </a:r>
            <a:r>
              <a:rPr lang="en-US" sz="2800" smtClean="0"/>
              <a:t>is characterized by a hierarchy of smaller and smaller units</a:t>
            </a:r>
          </a:p>
          <a:p>
            <a:pPr marL="350838" indent="-350838" eaLnBrk="1" hangingPunct="1"/>
            <a:r>
              <a:rPr lang="en-US" sz="2800" smtClean="0"/>
              <a:t>A skeletal muscle consists of a bundle of long fibers, each a single cell, running parallel to the length of the muscle</a:t>
            </a:r>
          </a:p>
          <a:p>
            <a:pPr marL="350838" indent="-350838" eaLnBrk="1" hangingPunct="1"/>
            <a:r>
              <a:rPr lang="en-US" sz="2800" smtClean="0"/>
              <a:t>Each muscle fiber is itself a bundle of smaller </a:t>
            </a:r>
            <a:r>
              <a:rPr lang="en-US" sz="2800" b="1" smtClean="0"/>
              <a:t>myofibrils </a:t>
            </a:r>
            <a:r>
              <a:rPr lang="en-US" sz="2800" smtClean="0"/>
              <a:t>arranged longitudinally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Skeletal muscle is also called striated muscle because the regular arrangement of myofilaments creates a pattern of light and dark bands</a:t>
            </a:r>
          </a:p>
          <a:p>
            <a:pPr eaLnBrk="1" hangingPunct="1"/>
            <a:r>
              <a:rPr lang="en-US" sz="2800" smtClean="0"/>
              <a:t>The functional unit of a muscle is called a </a:t>
            </a:r>
            <a:r>
              <a:rPr lang="en-US" sz="2800" b="1" smtClean="0"/>
              <a:t>sarcomere</a:t>
            </a:r>
            <a:r>
              <a:rPr lang="en-US" sz="2800" smtClean="0"/>
              <a:t> and is bordered by Z lines, where thin filaments attach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5" name="Picture 9234" descr="50_26_SkeletalMuscle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1"/>
          <a:stretch/>
        </p:blipFill>
        <p:spPr>
          <a:xfrm>
            <a:off x="2447544" y="252615"/>
            <a:ext cx="4248912" cy="6158961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 bwMode="auto">
          <a:xfrm flipH="1">
            <a:off x="4308475" y="4128655"/>
            <a:ext cx="409575" cy="3524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>
            <a:off x="5711825" y="4135005"/>
            <a:ext cx="320675" cy="2921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50.26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4449952" y="265041"/>
            <a:ext cx="696723" cy="20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Muscle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400550" y="429780"/>
            <a:ext cx="174625" cy="330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4203700" y="1741055"/>
            <a:ext cx="603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5721350" y="2103005"/>
            <a:ext cx="431800" cy="3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5880100" y="2106180"/>
            <a:ext cx="269875" cy="298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5188048" y="2331785"/>
            <a:ext cx="605266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776977" y="2611005"/>
            <a:ext cx="315723" cy="73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3797300" y="2957080"/>
            <a:ext cx="273050" cy="139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4705350" y="3153930"/>
            <a:ext cx="965200" cy="352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5702300" y="3204730"/>
            <a:ext cx="107950" cy="336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199377" y="2001766"/>
            <a:ext cx="696723" cy="20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Nuclei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5723127" y="3039991"/>
            <a:ext cx="696723" cy="20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Z lines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484752" y="1649341"/>
            <a:ext cx="969773" cy="31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Bundle of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muscle fibers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479561" y="2227191"/>
            <a:ext cx="1750823" cy="20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Single muscle fiber (cell)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478402" y="2503417"/>
            <a:ext cx="1401573" cy="15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Plasma membrane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462527" y="2789167"/>
            <a:ext cx="626873" cy="15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Myofibril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837302" y="4002017"/>
            <a:ext cx="760223" cy="16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Sarcomere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4714875" y="3890530"/>
            <a:ext cx="0" cy="2476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 flipH="1">
            <a:off x="4308475" y="4128655"/>
            <a:ext cx="409575" cy="352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>
            <a:off x="5705475" y="3928630"/>
            <a:ext cx="6350" cy="209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3" name="Straight Connector 9222"/>
          <p:cNvCxnSpPr/>
          <p:nvPr/>
        </p:nvCxnSpPr>
        <p:spPr bwMode="auto">
          <a:xfrm>
            <a:off x="5711825" y="4135005"/>
            <a:ext cx="320675" cy="292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5" name="Straight Arrow Connector 9224"/>
          <p:cNvCxnSpPr/>
          <p:nvPr/>
        </p:nvCxnSpPr>
        <p:spPr bwMode="auto">
          <a:xfrm>
            <a:off x="4714875" y="3995305"/>
            <a:ext cx="993775" cy="95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948302" y="5078342"/>
            <a:ext cx="760223" cy="16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TEM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146675" y="5525655"/>
            <a:ext cx="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3638550" y="5474855"/>
            <a:ext cx="279400" cy="133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638550" y="5471680"/>
            <a:ext cx="273050" cy="3460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3578225" y="5925705"/>
            <a:ext cx="339725" cy="174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571875" y="6097155"/>
            <a:ext cx="349250" cy="53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H="1" flipV="1">
            <a:off x="5991225" y="6208280"/>
            <a:ext cx="104775" cy="133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Connector 9218"/>
          <p:cNvCxnSpPr/>
          <p:nvPr/>
        </p:nvCxnSpPr>
        <p:spPr bwMode="auto">
          <a:xfrm>
            <a:off x="4292600" y="6373380"/>
            <a:ext cx="0" cy="1555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003925" y="6379730"/>
            <a:ext cx="0" cy="1555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2" name="Straight Arrow Connector 9221"/>
          <p:cNvCxnSpPr/>
          <p:nvPr/>
        </p:nvCxnSpPr>
        <p:spPr bwMode="auto">
          <a:xfrm flipV="1">
            <a:off x="5581650" y="6449580"/>
            <a:ext cx="419100" cy="63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4298951" y="6452755"/>
            <a:ext cx="42862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7" name="Straight Connector 9226"/>
          <p:cNvCxnSpPr/>
          <p:nvPr/>
        </p:nvCxnSpPr>
        <p:spPr bwMode="auto">
          <a:xfrm flipV="1">
            <a:off x="4200525" y="6214630"/>
            <a:ext cx="82550" cy="1047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0" name="Straight Connector 9229"/>
          <p:cNvCxnSpPr/>
          <p:nvPr/>
        </p:nvCxnSpPr>
        <p:spPr bwMode="auto">
          <a:xfrm>
            <a:off x="5140325" y="5373255"/>
            <a:ext cx="0" cy="146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5859652" y="5160892"/>
            <a:ext cx="760223" cy="16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0.5 mm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4923027" y="5205341"/>
            <a:ext cx="480823" cy="19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M line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6126352" y="6262616"/>
            <a:ext cx="480823" cy="19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Z line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3792727" y="6265791"/>
            <a:ext cx="480823" cy="19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Z line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4776977" y="6357867"/>
            <a:ext cx="798323" cy="17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Sarcomere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2490977" y="5373617"/>
            <a:ext cx="1150748" cy="33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Thick filaments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(myosin)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2490977" y="6005442"/>
            <a:ext cx="1036448" cy="34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Thin filaments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(actin)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5901856" y="5074067"/>
            <a:ext cx="451319" cy="86464"/>
            <a:chOff x="8276167" y="4567767"/>
            <a:chExt cx="509058" cy="100541"/>
          </a:xfrm>
        </p:grpSpPr>
        <p:cxnSp>
          <p:nvCxnSpPr>
            <p:cNvPr id="64" name="Straight Connector 63"/>
            <p:cNvCxnSpPr/>
            <p:nvPr/>
          </p:nvCxnSpPr>
          <p:spPr bwMode="auto">
            <a:xfrm>
              <a:off x="8276167" y="4618038"/>
              <a:ext cx="50905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827743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878416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842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50_26aSkeletalMuscle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6"/>
          <a:stretch/>
        </p:blipFill>
        <p:spPr>
          <a:xfrm>
            <a:off x="1987296" y="294051"/>
            <a:ext cx="5169408" cy="620536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50.26a</a:t>
            </a:r>
            <a:endParaRPr lang="en-US" sz="1200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535447" y="565882"/>
            <a:ext cx="269060" cy="5220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3234100" y="2675415"/>
            <a:ext cx="9632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5628733" y="3256613"/>
            <a:ext cx="69417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5913936" y="3245850"/>
            <a:ext cx="403590" cy="47356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4783884" y="3611789"/>
            <a:ext cx="94171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224240" y="4047688"/>
            <a:ext cx="414352" cy="12915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2566831" y="4618123"/>
            <a:ext cx="419734" cy="20449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4014373" y="4924866"/>
            <a:ext cx="1539023" cy="5596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5596445" y="5010969"/>
            <a:ext cx="172199" cy="5381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4030517" y="6103406"/>
            <a:ext cx="0" cy="3982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 flipV="1">
            <a:off x="5634115" y="6167986"/>
            <a:ext cx="7860" cy="3344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027839" y="6296514"/>
            <a:ext cx="1600306" cy="153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590834" y="287462"/>
            <a:ext cx="966225" cy="31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Muscle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393614" y="3077540"/>
            <a:ext cx="966225" cy="31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Nuclei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5640954" y="4728355"/>
            <a:ext cx="966225" cy="31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Z lines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2042929" y="2508468"/>
            <a:ext cx="1344894" cy="48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Bundle of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muscle fibers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2033406" y="3437436"/>
            <a:ext cx="2428065" cy="31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Single muscle fiber (cell)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2036581" y="3885484"/>
            <a:ext cx="1943721" cy="23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Plasma membrane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2013234" y="4335582"/>
            <a:ext cx="869356" cy="23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Myofibril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4209776" y="6288024"/>
            <a:ext cx="1054288" cy="25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Sarcomere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4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9229" descr="50_26bSkeletalMuscle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8"/>
          <a:stretch/>
        </p:blipFill>
        <p:spPr>
          <a:xfrm>
            <a:off x="1304544" y="460248"/>
            <a:ext cx="6534912" cy="551605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 bwMode="auto">
          <a:xfrm>
            <a:off x="6499225" y="2212975"/>
            <a:ext cx="501650" cy="4699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4270375" y="2216150"/>
            <a:ext cx="635000" cy="5429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50.26b</a:t>
            </a:r>
            <a:endParaRPr lang="en-US" sz="1200" dirty="0"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923376" y="2017597"/>
            <a:ext cx="1565405" cy="150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4900706" y="642471"/>
            <a:ext cx="1524000" cy="5752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6489700" y="720725"/>
            <a:ext cx="168275" cy="561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6502400" y="1898650"/>
            <a:ext cx="0" cy="317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6499225" y="2212975"/>
            <a:ext cx="501650" cy="469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4905375" y="1809750"/>
            <a:ext cx="3175" cy="4095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4267200" y="2219325"/>
            <a:ext cx="635000" cy="542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5588000" y="4191000"/>
            <a:ext cx="0" cy="25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3190875" y="4365625"/>
            <a:ext cx="438150" cy="212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3187700" y="4368800"/>
            <a:ext cx="434975" cy="552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3073400" y="5092700"/>
            <a:ext cx="539750" cy="273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6" name="Straight Connector 9215"/>
          <p:cNvCxnSpPr/>
          <p:nvPr/>
        </p:nvCxnSpPr>
        <p:spPr bwMode="auto">
          <a:xfrm>
            <a:off x="3070225" y="5362575"/>
            <a:ext cx="549275" cy="73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Connector 9218"/>
          <p:cNvCxnSpPr/>
          <p:nvPr/>
        </p:nvCxnSpPr>
        <p:spPr bwMode="auto">
          <a:xfrm flipV="1">
            <a:off x="4083050" y="5540375"/>
            <a:ext cx="130175" cy="180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1" name="Straight Connector 9220"/>
          <p:cNvCxnSpPr/>
          <p:nvPr/>
        </p:nvCxnSpPr>
        <p:spPr bwMode="auto">
          <a:xfrm flipH="1" flipV="1">
            <a:off x="6953250" y="5537200"/>
            <a:ext cx="165100" cy="215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3" name="Straight Connector 9222"/>
          <p:cNvCxnSpPr/>
          <p:nvPr/>
        </p:nvCxnSpPr>
        <p:spPr bwMode="auto">
          <a:xfrm>
            <a:off x="4219575" y="5803900"/>
            <a:ext cx="0" cy="2476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5" name="Straight Connector 9224"/>
          <p:cNvCxnSpPr/>
          <p:nvPr/>
        </p:nvCxnSpPr>
        <p:spPr bwMode="auto">
          <a:xfrm>
            <a:off x="6948954" y="5803900"/>
            <a:ext cx="0" cy="241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6257021" y="5933084"/>
            <a:ext cx="68651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4221847" y="5936259"/>
            <a:ext cx="66746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7" name="Group 46"/>
          <p:cNvGrpSpPr/>
          <p:nvPr/>
        </p:nvGrpSpPr>
        <p:grpSpPr>
          <a:xfrm>
            <a:off x="6803845" y="3739334"/>
            <a:ext cx="711380" cy="134165"/>
            <a:chOff x="8276167" y="4567767"/>
            <a:chExt cx="509058" cy="100541"/>
          </a:xfrm>
        </p:grpSpPr>
        <p:cxnSp>
          <p:nvCxnSpPr>
            <p:cNvPr id="48" name="Straight Connector 47"/>
            <p:cNvCxnSpPr/>
            <p:nvPr/>
          </p:nvCxnSpPr>
          <p:spPr bwMode="auto">
            <a:xfrm>
              <a:off x="8276167" y="4618038"/>
              <a:ext cx="50905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827743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878416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6501564" y="450199"/>
            <a:ext cx="966225" cy="31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Z lines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5070386" y="2009868"/>
            <a:ext cx="1054288" cy="25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Sarcomere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3672570" y="3724706"/>
            <a:ext cx="1315085" cy="31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TEM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6728614" y="3849033"/>
            <a:ext cx="1315085" cy="31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0.5 mm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5232175" y="3910194"/>
            <a:ext cx="831760" cy="38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 line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7145713" y="5619223"/>
            <a:ext cx="831760" cy="38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Z line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3433439" y="5622397"/>
            <a:ext cx="831760" cy="38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Z line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4971801" y="5772964"/>
            <a:ext cx="1380993" cy="33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Sarcomere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1346275" y="4203806"/>
            <a:ext cx="1990642" cy="65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Thick filaments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(myosin)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1346275" y="5211640"/>
            <a:ext cx="1792918" cy="65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Thin filaments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(actin)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12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spcAft>
                <a:spcPct val="15000"/>
              </a:spcAft>
            </a:pPr>
            <a:r>
              <a:rPr lang="en-US" sz="2800" b="1" dirty="0" smtClean="0"/>
              <a:t>Sensory transduction </a:t>
            </a:r>
            <a:r>
              <a:rPr lang="en-US" sz="2800" dirty="0" smtClean="0"/>
              <a:t>is the conversion of stimulus energy into a change in the membrane potential of a sensory receptor</a:t>
            </a:r>
          </a:p>
          <a:p>
            <a:pPr eaLnBrk="1" hangingPunct="1">
              <a:spcBef>
                <a:spcPct val="40000"/>
              </a:spcBef>
              <a:spcAft>
                <a:spcPct val="15000"/>
              </a:spcAft>
            </a:pPr>
            <a:r>
              <a:rPr lang="en-US" sz="2800" dirty="0" smtClean="0"/>
              <a:t>This change in membrane potential is called a </a:t>
            </a:r>
            <a:r>
              <a:rPr lang="en-US" sz="2800" b="1" dirty="0" smtClean="0"/>
              <a:t>receptor potential</a:t>
            </a:r>
          </a:p>
          <a:p>
            <a:pPr eaLnBrk="1" hangingPunct="1">
              <a:spcBef>
                <a:spcPct val="40000"/>
              </a:spcBef>
              <a:spcAft>
                <a:spcPct val="15000"/>
              </a:spcAft>
            </a:pPr>
            <a:r>
              <a:rPr lang="en-US" sz="2800" dirty="0" smtClean="0"/>
              <a:t>Receptor potentials are graded potentials; their magnitude varies with the strength of the stimulus</a:t>
            </a:r>
            <a:endParaRPr lang="en-US" sz="3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The Sliding-Filament Model of Muscle Contraction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174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According to the </a:t>
            </a:r>
            <a:r>
              <a:rPr lang="en-US" sz="2800" b="1" smtClean="0"/>
              <a:t>sliding-filament model</a:t>
            </a:r>
            <a:r>
              <a:rPr lang="en-US" sz="2800" smtClean="0"/>
              <a:t>, thin and thick filaments slide past each other longitudinally, powered by the myosin molecules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50_27_SlidingFilament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1"/>
          <a:stretch/>
        </p:blipFill>
        <p:spPr>
          <a:xfrm>
            <a:off x="298704" y="1478280"/>
            <a:ext cx="8546592" cy="371064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50.27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334346" y="2113339"/>
            <a:ext cx="1100009" cy="47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Relaxed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muscle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075970" y="1826863"/>
            <a:ext cx="711380" cy="134165"/>
            <a:chOff x="8276167" y="4567767"/>
            <a:chExt cx="509058" cy="100541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8276167" y="4618038"/>
              <a:ext cx="50905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827743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878416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9" name="Straight Arrow Connector 8"/>
          <p:cNvCxnSpPr/>
          <p:nvPr/>
        </p:nvCxnSpPr>
        <p:spPr bwMode="auto">
          <a:xfrm>
            <a:off x="4092575" y="4965999"/>
            <a:ext cx="30905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2438575" y="4969174"/>
            <a:ext cx="37765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812804" y="1492316"/>
            <a:ext cx="1190872" cy="26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Sarcomere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933574" y="1803466"/>
            <a:ext cx="1787840" cy="26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1387475" algn="l"/>
              </a:tabLst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Z	M	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28027" y="3130624"/>
            <a:ext cx="1333656" cy="47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Contracting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muscle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21709" y="4166865"/>
            <a:ext cx="1832794" cy="47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Fully contracted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muscle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773168" y="4722898"/>
            <a:ext cx="1333656" cy="47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Contracted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sarcomere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8047850" y="1565805"/>
            <a:ext cx="1012433" cy="2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0.5 µm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4745166" y="1803466"/>
            <a:ext cx="296749" cy="26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1387475" algn="l"/>
              </a:tabLst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Z	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4024803" y="1661054"/>
            <a:ext cx="79167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2011855" y="1651529"/>
            <a:ext cx="75992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6264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sliding of filaments relies on interaction between actin and myosin</a:t>
            </a:r>
          </a:p>
          <a:p>
            <a:r>
              <a:rPr lang="en-US" smtClean="0"/>
              <a:t>The </a:t>
            </a:r>
            <a:r>
              <a:rPr lang="ja-JP" altLang="en-US" smtClean="0"/>
              <a:t>“</a:t>
            </a:r>
            <a:r>
              <a:rPr lang="en-US" altLang="ja-JP" smtClean="0"/>
              <a:t>head</a:t>
            </a:r>
            <a:r>
              <a:rPr lang="ja-JP" altLang="en-US" smtClean="0"/>
              <a:t>”</a:t>
            </a:r>
            <a:r>
              <a:rPr lang="en-US" altLang="ja-JP" smtClean="0"/>
              <a:t> of a myosin molecule binds to an actin filament, forming a cross-bridge and pulling the thin filament toward the center of the sarcomere</a:t>
            </a:r>
          </a:p>
          <a:p>
            <a:r>
              <a:rPr lang="en-US" smtClean="0"/>
              <a:t>Muscle contraction requires repeated cycles of binding and release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Glycolysis and aerobic respiration generate the ATP needed to sustain muscle contraction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8" name="Picture 9237" descr="50_28_MyosinActin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8"/>
          <a:stretch/>
        </p:blipFill>
        <p:spPr>
          <a:xfrm>
            <a:off x="298704" y="247492"/>
            <a:ext cx="8546592" cy="639882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50.28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335630" y="286040"/>
            <a:ext cx="858170" cy="43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Thin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filaments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1155700" y="396082"/>
            <a:ext cx="85725" cy="177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1152525" y="573882"/>
            <a:ext cx="85725" cy="1873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301875" y="592932"/>
            <a:ext cx="0" cy="387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4029075" y="2021682"/>
            <a:ext cx="238125" cy="571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707229" y="994066"/>
            <a:ext cx="1331245" cy="20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Thick filaments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818354" y="2238666"/>
            <a:ext cx="362871" cy="19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ATP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351879" y="1991016"/>
            <a:ext cx="362871" cy="19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ATP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093889" y="915831"/>
            <a:ext cx="224367" cy="233119"/>
            <a:chOff x="5427570" y="327780"/>
            <a:chExt cx="224367" cy="233119"/>
          </a:xfrm>
        </p:grpSpPr>
        <p:sp>
          <p:nvSpPr>
            <p:cNvPr id="18" name="Oval 17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5427570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14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17141" y="2195111"/>
            <a:ext cx="224367" cy="233119"/>
            <a:chOff x="5427570" y="327780"/>
            <a:chExt cx="224367" cy="233119"/>
          </a:xfrm>
        </p:grpSpPr>
        <p:sp>
          <p:nvSpPr>
            <p:cNvPr id="21" name="Oval 20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5427570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en-US" sz="14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26948" y="2730008"/>
            <a:ext cx="224367" cy="233119"/>
            <a:chOff x="5427570" y="327780"/>
            <a:chExt cx="224367" cy="233119"/>
          </a:xfrm>
        </p:grpSpPr>
        <p:sp>
          <p:nvSpPr>
            <p:cNvPr id="24" name="Oval 23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5427570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sz="14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02804" y="5771704"/>
            <a:ext cx="224367" cy="233119"/>
            <a:chOff x="5427570" y="327780"/>
            <a:chExt cx="224367" cy="233119"/>
          </a:xfrm>
        </p:grpSpPr>
        <p:sp>
          <p:nvSpPr>
            <p:cNvPr id="27" name="Oval 26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5427570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rgbClr val="FFFFFF"/>
                  </a:solidFill>
                  <a:latin typeface="Arial" charset="0"/>
                </a:rPr>
                <a:t>4</a:t>
              </a:r>
              <a:endParaRPr lang="en-US" sz="14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726089" y="5618168"/>
            <a:ext cx="224367" cy="233119"/>
            <a:chOff x="5427570" y="327780"/>
            <a:chExt cx="224367" cy="233119"/>
          </a:xfrm>
        </p:grpSpPr>
        <p:sp>
          <p:nvSpPr>
            <p:cNvPr id="30" name="Oval 29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5427570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rgbClr val="FFFFFF"/>
                  </a:solidFill>
                  <a:latin typeface="Arial" charset="0"/>
                </a:rPr>
                <a:t>3</a:t>
              </a:r>
              <a:endParaRPr lang="en-US" sz="14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296691" y="1897558"/>
            <a:ext cx="1778431" cy="3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Myosin head (low-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energy configuration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5761543" y="2457750"/>
            <a:ext cx="779828" cy="38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Thick 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filament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5898532" y="3911981"/>
            <a:ext cx="362871" cy="19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ADP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901151" y="3440168"/>
            <a:ext cx="0" cy="2122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 flipV="1">
            <a:off x="7331205" y="3433209"/>
            <a:ext cx="313151" cy="2018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>
            <a:off x="7640877" y="3429729"/>
            <a:ext cx="0" cy="2435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2" name="Straight Connector 9221"/>
          <p:cNvCxnSpPr/>
          <p:nvPr/>
        </p:nvCxnSpPr>
        <p:spPr bwMode="auto">
          <a:xfrm flipH="1">
            <a:off x="6764055" y="4061865"/>
            <a:ext cx="195545" cy="1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6204110" y="4075516"/>
            <a:ext cx="197469" cy="15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P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5688472" y="3237146"/>
            <a:ext cx="515388" cy="21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Actin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7351649" y="3021424"/>
            <a:ext cx="1127774" cy="37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Myosin-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binding sites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7004748" y="3954525"/>
            <a:ext cx="1900214" cy="45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Myosin head (high-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energy configuration)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3406935" y="5615998"/>
            <a:ext cx="362871" cy="19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ADP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3713425" y="5738697"/>
            <a:ext cx="197469" cy="15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P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4474144" y="5745833"/>
            <a:ext cx="1169529" cy="22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Cross-bridge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8" name="Right Brace 9227"/>
          <p:cNvSpPr/>
          <p:nvPr/>
        </p:nvSpPr>
        <p:spPr bwMode="auto">
          <a:xfrm>
            <a:off x="4297125" y="5597428"/>
            <a:ext cx="163534" cy="497562"/>
          </a:xfrm>
          <a:prstGeom prst="rightBrace">
            <a:avLst>
              <a:gd name="adj1" fmla="val 26333"/>
              <a:gd name="adj2" fmla="val 50000"/>
            </a:avLst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5754295" y="1602221"/>
            <a:ext cx="1288431" cy="21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Thin filament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1154544" y="3133918"/>
            <a:ext cx="2455333" cy="42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Thin filament moves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toward center of sarcomere.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235" name="Straight Connector 9234"/>
          <p:cNvCxnSpPr/>
          <p:nvPr/>
        </p:nvCxnSpPr>
        <p:spPr bwMode="auto">
          <a:xfrm flipH="1" flipV="1">
            <a:off x="1346200" y="3936207"/>
            <a:ext cx="349250" cy="1174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1719694" y="3962593"/>
            <a:ext cx="2455333" cy="42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Myosin head (low-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energy configuration)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847885" y="5666798"/>
            <a:ext cx="362871" cy="19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ADP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1392500" y="5678372"/>
            <a:ext cx="197469" cy="15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P </a:t>
            </a:r>
            <a:r>
              <a:rPr lang="en-US" sz="1000" baseline="-25000" dirty="0" err="1" smtClean="0">
                <a:solidFill>
                  <a:srgbClr val="000000"/>
                </a:solidFill>
                <a:latin typeface="Arial" charset="0"/>
              </a:rPr>
              <a:t>i</a:t>
            </a:r>
            <a:endParaRPr lang="en-US" sz="1000" baseline="-25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1225710" y="5666798"/>
            <a:ext cx="133190" cy="17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+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76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The Role of Calcium and Regulatory Proteins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1843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</a:t>
            </a:r>
            <a:r>
              <a:rPr lang="en-US" sz="2800" b="1" smtClean="0"/>
              <a:t> </a:t>
            </a:r>
            <a:r>
              <a:rPr lang="en-US" sz="2800" smtClean="0"/>
              <a:t>regulatory protein </a:t>
            </a:r>
            <a:r>
              <a:rPr lang="en-US" sz="2800" b="1" smtClean="0"/>
              <a:t>tropomyosin</a:t>
            </a:r>
            <a:r>
              <a:rPr lang="en-US" sz="2800" smtClean="0"/>
              <a:t> and the </a:t>
            </a:r>
            <a:r>
              <a:rPr lang="en-US" sz="2800" b="1" smtClean="0"/>
              <a:t>troponin complex</a:t>
            </a:r>
            <a:r>
              <a:rPr lang="en-US" sz="2800" smtClean="0"/>
              <a:t>, a set of additional proteins, bind to actin strands on thin filaments when a muscle fiber is at rest</a:t>
            </a:r>
          </a:p>
          <a:p>
            <a:pPr eaLnBrk="1" hangingPunct="1"/>
            <a:r>
              <a:rPr lang="en-US" sz="2800" smtClean="0"/>
              <a:t>This prevents actin and myosin from interacting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For a muscle fiber to contract, myosin-binding sites must be uncovered</a:t>
            </a:r>
          </a:p>
          <a:p>
            <a:pPr eaLnBrk="1" hangingPunct="1"/>
            <a:r>
              <a:rPr lang="en-US" sz="2800" smtClean="0"/>
              <a:t>This occurs when calcium ions (Ca</a:t>
            </a:r>
            <a:r>
              <a:rPr lang="en-US" sz="2800" baseline="30000" smtClean="0"/>
              <a:t>2+</a:t>
            </a:r>
            <a:r>
              <a:rPr lang="en-US" sz="2800" smtClean="0"/>
              <a:t>) bind to the troponin complex and expose the myosin-binding sites</a:t>
            </a:r>
          </a:p>
          <a:p>
            <a:pPr eaLnBrk="1" hangingPunct="1"/>
            <a:r>
              <a:rPr lang="en-US" sz="2800" smtClean="0"/>
              <a:t>Contraction occurs when the concentration of Ca</a:t>
            </a:r>
            <a:r>
              <a:rPr lang="en-US" sz="2800" baseline="30000" smtClean="0"/>
              <a:t>2+</a:t>
            </a:r>
            <a:r>
              <a:rPr lang="en-US" sz="2800" smtClean="0"/>
              <a:t> is high; muscle fiber contraction stops when the concentration of Ca</a:t>
            </a:r>
            <a:r>
              <a:rPr lang="en-US" sz="2800" baseline="30000" smtClean="0"/>
              <a:t>2+</a:t>
            </a:r>
            <a:r>
              <a:rPr lang="en-US" sz="2800" smtClean="0"/>
              <a:t> is low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50_29MusRegulatProteins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3"/>
          <a:stretch/>
        </p:blipFill>
        <p:spPr>
          <a:xfrm>
            <a:off x="1481328" y="335280"/>
            <a:ext cx="6181344" cy="602825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50.29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320395" y="661181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Actin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526817" y="926086"/>
            <a:ext cx="264588" cy="47627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3141984" y="635031"/>
            <a:ext cx="324120" cy="5887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4524457" y="1018695"/>
            <a:ext cx="0" cy="343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6654391" y="635031"/>
            <a:ext cx="26459" cy="8863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6674235" y="628416"/>
            <a:ext cx="125680" cy="9525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5629112" y="3347141"/>
            <a:ext cx="575479" cy="2381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2540046" y="4729655"/>
            <a:ext cx="178597" cy="74086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439459" y="370125"/>
            <a:ext cx="1430142" cy="29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Tropomyosin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537499" y="773634"/>
            <a:ext cx="2005621" cy="29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Troponin complex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520017" y="2156149"/>
            <a:ext cx="4009877" cy="29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(a) Myosin-binding sites blocked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654209" y="383356"/>
            <a:ext cx="2104840" cy="29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600" baseline="30000" dirty="0" smtClean="0">
                <a:solidFill>
                  <a:srgbClr val="000000"/>
                </a:solidFill>
                <a:latin typeface="Arial" charset="0"/>
              </a:rPr>
              <a:t>2+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-binding sites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6295835" y="3174845"/>
            <a:ext cx="2104840" cy="29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600" baseline="30000" dirty="0" smtClean="0">
                <a:solidFill>
                  <a:srgbClr val="000000"/>
                </a:solidFill>
                <a:latin typeface="Arial" charset="0"/>
              </a:rPr>
              <a:t>2+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2446074" y="4200154"/>
            <a:ext cx="1344152" cy="50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Myosin-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binding site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1539860" y="6072171"/>
            <a:ext cx="4009877" cy="29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(b) Myosin-binding sites exposed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73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stimulus leading to contraction of a muscle fiber is an action potential in a motor neuron that makes a synapse with the muscle fiber</a:t>
            </a:r>
          </a:p>
          <a:p>
            <a:r>
              <a:rPr lang="en-US" smtClean="0"/>
              <a:t>The synaptic terminal of the motor neuron releases the neurotransmitter acetylcholine</a:t>
            </a:r>
          </a:p>
          <a:p>
            <a:r>
              <a:rPr lang="en-US" smtClean="0"/>
              <a:t>Acetylcholine depolarizes the muscle, causing it to produce an action potential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0838" indent="-350838" eaLnBrk="1" hangingPunct="1"/>
            <a:r>
              <a:rPr lang="en-US" sz="2800" smtClean="0"/>
              <a:t>Action potentials travel to the interior of the muscle fiber along </a:t>
            </a:r>
            <a:r>
              <a:rPr lang="en-US" sz="2800" b="1" smtClean="0"/>
              <a:t>transverse (T) tubules</a:t>
            </a:r>
            <a:endParaRPr lang="en-US" sz="2800" smtClean="0"/>
          </a:p>
          <a:p>
            <a:pPr marL="350838" indent="-350838" eaLnBrk="1" hangingPunct="1"/>
            <a:r>
              <a:rPr lang="en-US" sz="2800" smtClean="0"/>
              <a:t>The action potential along T tubules causes the </a:t>
            </a:r>
            <a:r>
              <a:rPr lang="en-US" sz="2800" b="1" smtClean="0"/>
              <a:t>sarcoplasmic reticulum (SR)</a:t>
            </a:r>
            <a:r>
              <a:rPr lang="en-US" sz="2800" smtClean="0"/>
              <a:t> to release Ca</a:t>
            </a:r>
            <a:r>
              <a:rPr lang="en-US" sz="2800" baseline="30000" smtClean="0"/>
              <a:t>2+</a:t>
            </a:r>
            <a:endParaRPr lang="en-US" sz="2800" smtClean="0"/>
          </a:p>
          <a:p>
            <a:pPr marL="350838" indent="-350838" eaLnBrk="1" hangingPunct="1"/>
            <a:r>
              <a:rPr lang="en-US" sz="2800" smtClean="0"/>
              <a:t>The Ca</a:t>
            </a:r>
            <a:r>
              <a:rPr lang="en-US" sz="2800" baseline="30000" smtClean="0"/>
              <a:t>2+</a:t>
            </a:r>
            <a:r>
              <a:rPr lang="en-US" sz="2800" smtClean="0"/>
              <a:t> binds to the troponin complex on the thin filaments</a:t>
            </a:r>
          </a:p>
          <a:p>
            <a:pPr marL="350838" indent="-350838" eaLnBrk="1" hangingPunct="1"/>
            <a:r>
              <a:rPr lang="en-US" sz="2800" smtClean="0"/>
              <a:t>This binding exposes myosin-binding sites and allows the cross-bridge cycle to proceed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mpbell_10e_Lecture_Template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Campbell_10e_Lecture_Template" id="{B7CA0FD3-0B5A-470C-99F9-94A1C46060BB}" vid="{188D9A04-B586-4946-AF2D-BBC11ACBD6BB}"/>
    </a:ext>
  </a:extLst>
</a:theme>
</file>

<file path=ppt/theme/theme10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Campbell_10e_Lecture_Template</Template>
  <TotalTime>2112</TotalTime>
  <Words>5332</Words>
  <Application>Microsoft Macintosh PowerPoint</Application>
  <PresentationFormat>On-screen Show (4:3)</PresentationFormat>
  <Paragraphs>1155</Paragraphs>
  <Slides>135</Slides>
  <Notes>134</Notes>
  <HiddenSlides>0</HiddenSlides>
  <MMClips>0</MMClips>
  <ScaleCrop>false</ScaleCrop>
  <HeadingPairs>
    <vt:vector size="4" baseType="variant">
      <vt:variant>
        <vt:lpstr>Theme</vt:lpstr>
      </vt:variant>
      <vt:variant>
        <vt:i4>53</vt:i4>
      </vt:variant>
      <vt:variant>
        <vt:lpstr>Slide Titles</vt:lpstr>
      </vt:variant>
      <vt:variant>
        <vt:i4>135</vt:i4>
      </vt:variant>
    </vt:vector>
  </HeadingPairs>
  <TitlesOfParts>
    <vt:vector size="188" baseType="lpstr">
      <vt:lpstr>Campbell_10e_Lecture_Template</vt:lpstr>
      <vt:lpstr>Blank</vt:lpstr>
      <vt:lpstr>1_Blank</vt:lpstr>
      <vt:lpstr>2_Blank</vt:lpstr>
      <vt:lpstr>3_Blank</vt:lpstr>
      <vt:lpstr>4_Blank</vt:lpstr>
      <vt:lpstr>5_Blank</vt:lpstr>
      <vt:lpstr>8_Blank</vt:lpstr>
      <vt:lpstr>11_Blank</vt:lpstr>
      <vt:lpstr>12_Blank</vt:lpstr>
      <vt:lpstr>14_Blank</vt:lpstr>
      <vt:lpstr>15_Blank</vt:lpstr>
      <vt:lpstr>16_Blank</vt:lpstr>
      <vt:lpstr>17_Blank</vt:lpstr>
      <vt:lpstr>18_Blank</vt:lpstr>
      <vt:lpstr>19_Blank</vt:lpstr>
      <vt:lpstr>23_Blank</vt:lpstr>
      <vt:lpstr>24_Blank</vt:lpstr>
      <vt:lpstr>25_Blank</vt:lpstr>
      <vt:lpstr>26_Blank</vt:lpstr>
      <vt:lpstr>27_Blank</vt:lpstr>
      <vt:lpstr>30_Blank</vt:lpstr>
      <vt:lpstr>31_Blank</vt:lpstr>
      <vt:lpstr>33_Blank</vt:lpstr>
      <vt:lpstr>36_Blank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52_Blank</vt:lpstr>
      <vt:lpstr>56_Blank</vt:lpstr>
      <vt:lpstr>57_Blank</vt:lpstr>
      <vt:lpstr>58_Blank</vt:lpstr>
      <vt:lpstr>60_Blank</vt:lpstr>
      <vt:lpstr>64_Blank</vt:lpstr>
      <vt:lpstr>70_Blank</vt:lpstr>
      <vt:lpstr>71_Blank</vt:lpstr>
      <vt:lpstr>72_Blank</vt:lpstr>
      <vt:lpstr>73_Blank</vt:lpstr>
      <vt:lpstr>74_Blank</vt:lpstr>
      <vt:lpstr>75_Blank</vt:lpstr>
      <vt:lpstr>76_Blank</vt:lpstr>
      <vt:lpstr>77_Blank</vt:lpstr>
      <vt:lpstr>78_Blank</vt:lpstr>
      <vt:lpstr>79_Blank</vt:lpstr>
      <vt:lpstr>80_Blank</vt:lpstr>
      <vt:lpstr>81_Blank</vt:lpstr>
      <vt:lpstr>83_Blank</vt:lpstr>
      <vt:lpstr>PowerPoint Presentation</vt:lpstr>
      <vt:lpstr>Sense and Sensibility</vt:lpstr>
      <vt:lpstr>Figure 50.1</vt:lpstr>
      <vt:lpstr>Concept 50.1: Sensory receptors transduce stimulus energy and transmit signals to the central nervous system</vt:lpstr>
      <vt:lpstr>Figure 50.2</vt:lpstr>
      <vt:lpstr>PowerPoint Presentation</vt:lpstr>
      <vt:lpstr>Sensory Reception and Transduction</vt:lpstr>
      <vt:lpstr>Figure 50.3</vt:lpstr>
      <vt:lpstr>PowerPoint Presentation</vt:lpstr>
      <vt:lpstr>Transmission</vt:lpstr>
      <vt:lpstr>Figure 50.4</vt:lpstr>
      <vt:lpstr>PowerPoint Presentation</vt:lpstr>
      <vt:lpstr>PowerPoint Presentation</vt:lpstr>
      <vt:lpstr>Perception</vt:lpstr>
      <vt:lpstr>Amplification and Adaptation</vt:lpstr>
      <vt:lpstr>Types of Sensory Receptors</vt:lpstr>
      <vt:lpstr>Mechanoreceptors</vt:lpstr>
      <vt:lpstr>Figure 50.5</vt:lpstr>
      <vt:lpstr>Chemoreceptors</vt:lpstr>
      <vt:lpstr>Figure 50.6</vt:lpstr>
      <vt:lpstr>Electromagnetic Receptors</vt:lpstr>
      <vt:lpstr>Figure 50.7</vt:lpstr>
      <vt:lpstr>Thermoreceptors</vt:lpstr>
      <vt:lpstr>Pain Receptors</vt:lpstr>
      <vt:lpstr>Concept 50.2: The mechanoreceptors responsible for hearing and equilibrium detect moving fluid or settling particles</vt:lpstr>
      <vt:lpstr>Sensing Gravity and Sound in Invertebrates</vt:lpstr>
      <vt:lpstr>Figure 50.8</vt:lpstr>
      <vt:lpstr>PowerPoint Presentation</vt:lpstr>
      <vt:lpstr>Figure 50.9</vt:lpstr>
      <vt:lpstr>Hearing and Equilibrium in Mammals</vt:lpstr>
      <vt:lpstr>Figure 50.10</vt:lpstr>
      <vt:lpstr>Figure 50.10a</vt:lpstr>
      <vt:lpstr>Figure 50.10b</vt:lpstr>
      <vt:lpstr>Figure 50.10c</vt:lpstr>
      <vt:lpstr>Figure 50.10d</vt:lpstr>
      <vt:lpstr>Hearing</vt:lpstr>
      <vt:lpstr>PowerPoint Presentation</vt:lpstr>
      <vt:lpstr>Figure 50.11</vt:lpstr>
      <vt:lpstr>PowerPoint Presentation</vt:lpstr>
      <vt:lpstr>PowerPoint Presentation</vt:lpstr>
      <vt:lpstr>Figure 50.12</vt:lpstr>
      <vt:lpstr>Figure 50.12a</vt:lpstr>
      <vt:lpstr>Figure 50.12b</vt:lpstr>
      <vt:lpstr>Equilibrium</vt:lpstr>
      <vt:lpstr>Figure 50.13</vt:lpstr>
      <vt:lpstr>Hearing and Equilibrium in Other Vertebrates</vt:lpstr>
      <vt:lpstr>Figure 50.14</vt:lpstr>
      <vt:lpstr>Concept 50.3: The diverse visual receptors of animals depend on light-absorbing pigments</vt:lpstr>
      <vt:lpstr>Evolution of Visual Perception</vt:lpstr>
      <vt:lpstr>Light-Detecting Organs</vt:lpstr>
      <vt:lpstr>Figure 50.15</vt:lpstr>
      <vt:lpstr>Compound Eyes</vt:lpstr>
      <vt:lpstr>Figure 50.16</vt:lpstr>
      <vt:lpstr>Single-Lens Eyes</vt:lpstr>
      <vt:lpstr>The Vertebrate Visual System</vt:lpstr>
      <vt:lpstr>Figure 50.17a</vt:lpstr>
      <vt:lpstr>Figure 50.17b</vt:lpstr>
      <vt:lpstr>Sensory Transduction in the Eye</vt:lpstr>
      <vt:lpstr>PowerPoint Presentation</vt:lpstr>
      <vt:lpstr>Figure 50.18</vt:lpstr>
      <vt:lpstr>Processing of Visual Information in the Retina</vt:lpstr>
      <vt:lpstr>PowerPoint Presentation</vt:lpstr>
      <vt:lpstr>Figure 50.19</vt:lpstr>
      <vt:lpstr>PowerPoint Presentation</vt:lpstr>
      <vt:lpstr>Processing of Visual Information in the Brain</vt:lpstr>
      <vt:lpstr>PowerPoint Presentation</vt:lpstr>
      <vt:lpstr>Figure 50.20</vt:lpstr>
      <vt:lpstr>Color Vision</vt:lpstr>
      <vt:lpstr>PowerPoint Presentation</vt:lpstr>
      <vt:lpstr>PowerPoint Presentation</vt:lpstr>
      <vt:lpstr>Figure 50.21</vt:lpstr>
      <vt:lpstr>The Visual Field</vt:lpstr>
      <vt:lpstr>Figure 50.22</vt:lpstr>
      <vt:lpstr>Figure 50.22a</vt:lpstr>
      <vt:lpstr>Figure 50.22b</vt:lpstr>
      <vt:lpstr>Concept 50.4: The senses of taste and smell rely on similar sets of sensory receptors</vt:lpstr>
      <vt:lpstr>Taste in Mammals</vt:lpstr>
      <vt:lpstr>Figure 50.23</vt:lpstr>
      <vt:lpstr>PowerPoint Presentation</vt:lpstr>
      <vt:lpstr>Figure 50.24</vt:lpstr>
      <vt:lpstr>PowerPoint Presentation</vt:lpstr>
      <vt:lpstr>Smell in Humans</vt:lpstr>
      <vt:lpstr>Figure 50.25</vt:lpstr>
      <vt:lpstr>Concept 50.5: The physical interaction of protein filaments is required for muscle function</vt:lpstr>
      <vt:lpstr>Vertebrate Skeletal Muscle</vt:lpstr>
      <vt:lpstr>PowerPoint Presentation</vt:lpstr>
      <vt:lpstr>Figure 50.26</vt:lpstr>
      <vt:lpstr>Figure 50.26a</vt:lpstr>
      <vt:lpstr>Figure 50.26b</vt:lpstr>
      <vt:lpstr>The Sliding-Filament Model of Muscle Contraction</vt:lpstr>
      <vt:lpstr>Figure 50.27</vt:lpstr>
      <vt:lpstr>PowerPoint Presentation</vt:lpstr>
      <vt:lpstr>PowerPoint Presentation</vt:lpstr>
      <vt:lpstr>Figure 50.28</vt:lpstr>
      <vt:lpstr>The Role of Calcium and Regulatory Proteins</vt:lpstr>
      <vt:lpstr>PowerPoint Presentation</vt:lpstr>
      <vt:lpstr>Figure 50.29</vt:lpstr>
      <vt:lpstr>PowerPoint Presentation</vt:lpstr>
      <vt:lpstr>PowerPoint Presentation</vt:lpstr>
      <vt:lpstr>PowerPoint Presentation</vt:lpstr>
      <vt:lpstr>Figure 50.30</vt:lpstr>
      <vt:lpstr>Figure 50.30a</vt:lpstr>
      <vt:lpstr>Figure 50.30b</vt:lpstr>
      <vt:lpstr>PowerPoint Presentation</vt:lpstr>
      <vt:lpstr>Nervous Control of Muscle Tension</vt:lpstr>
      <vt:lpstr>PowerPoint Presentation</vt:lpstr>
      <vt:lpstr>Figure 50.31</vt:lpstr>
      <vt:lpstr>PowerPoint Presentation</vt:lpstr>
      <vt:lpstr>Figure 50.32</vt:lpstr>
      <vt:lpstr>PowerPoint Presentation</vt:lpstr>
      <vt:lpstr>Types of Skeletal Muscle Fibers</vt:lpstr>
      <vt:lpstr>Table 50.1</vt:lpstr>
      <vt:lpstr> </vt:lpstr>
      <vt:lpstr>PowerPoint Presentation</vt:lpstr>
      <vt:lpstr>PowerPoint Presentation</vt:lpstr>
      <vt:lpstr>PowerPoint Presentation</vt:lpstr>
      <vt:lpstr>Figure 50.33</vt:lpstr>
      <vt:lpstr>Other Types of Muscle</vt:lpstr>
      <vt:lpstr>PowerPoint Presentation</vt:lpstr>
      <vt:lpstr>Concept 50.6: Skeletal systems transform muscle contraction into locomotion</vt:lpstr>
      <vt:lpstr>Figure 50.34</vt:lpstr>
      <vt:lpstr>Types of Skeletal Systems</vt:lpstr>
      <vt:lpstr>Hydrostatic Skeletons</vt:lpstr>
      <vt:lpstr>Figure 50.35</vt:lpstr>
      <vt:lpstr>Exoskeletons</vt:lpstr>
      <vt:lpstr>Endoskeletons</vt:lpstr>
      <vt:lpstr>Figure 50.36</vt:lpstr>
      <vt:lpstr>Figure 50.37</vt:lpstr>
      <vt:lpstr>PowerPoint Presentation</vt:lpstr>
      <vt:lpstr>Types of Locomotion</vt:lpstr>
      <vt:lpstr>Locomotion on Land</vt:lpstr>
      <vt:lpstr>PowerPoint Presentation</vt:lpstr>
      <vt:lpstr>Swimming</vt:lpstr>
      <vt:lpstr>Flying</vt:lpstr>
      <vt:lpstr>Figure 50.UN01a</vt:lpstr>
    </vt:vector>
  </TitlesOfParts>
  <Company>Jerome 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USD 418</cp:lastModifiedBy>
  <cp:revision>117</cp:revision>
  <dcterms:created xsi:type="dcterms:W3CDTF">2010-08-06T18:35:02Z</dcterms:created>
  <dcterms:modified xsi:type="dcterms:W3CDTF">2016-03-04T19:41:12Z</dcterms:modified>
</cp:coreProperties>
</file>