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6" r:id="rId1"/>
  </p:sldMasterIdLst>
  <p:notesMasterIdLst>
    <p:notesMasterId r:id="rId71"/>
  </p:notesMasterIdLst>
  <p:sldIdLst>
    <p:sldId id="261" r:id="rId2"/>
    <p:sldId id="447" r:id="rId3"/>
    <p:sldId id="448" r:id="rId4"/>
    <p:sldId id="260" r:id="rId5"/>
    <p:sldId id="269" r:id="rId6"/>
    <p:sldId id="270" r:id="rId7"/>
    <p:sldId id="460" r:id="rId8"/>
    <p:sldId id="461" r:id="rId9"/>
    <p:sldId id="275" r:id="rId10"/>
    <p:sldId id="462" r:id="rId11"/>
    <p:sldId id="279" r:id="rId12"/>
    <p:sldId id="444" r:id="rId13"/>
    <p:sldId id="463" r:id="rId14"/>
    <p:sldId id="280" r:id="rId15"/>
    <p:sldId id="283" r:id="rId16"/>
    <p:sldId id="284" r:id="rId17"/>
    <p:sldId id="286" r:id="rId18"/>
    <p:sldId id="285" r:id="rId19"/>
    <p:sldId id="289" r:id="rId20"/>
    <p:sldId id="449" r:id="rId21"/>
    <p:sldId id="290" r:id="rId22"/>
    <p:sldId id="450" r:id="rId23"/>
    <p:sldId id="291" r:id="rId24"/>
    <p:sldId id="338" r:id="rId25"/>
    <p:sldId id="339" r:id="rId26"/>
    <p:sldId id="340" r:id="rId27"/>
    <p:sldId id="294" r:id="rId28"/>
    <p:sldId id="295" r:id="rId29"/>
    <p:sldId id="451" r:id="rId30"/>
    <p:sldId id="297" r:id="rId31"/>
    <p:sldId id="452" r:id="rId32"/>
    <p:sldId id="299" r:id="rId33"/>
    <p:sldId id="341" r:id="rId34"/>
    <p:sldId id="300" r:id="rId35"/>
    <p:sldId id="376" r:id="rId36"/>
    <p:sldId id="301" r:id="rId37"/>
    <p:sldId id="464" r:id="rId38"/>
    <p:sldId id="304" r:id="rId39"/>
    <p:sldId id="266" r:id="rId40"/>
    <p:sldId id="342" r:id="rId41"/>
    <p:sldId id="305" r:id="rId42"/>
    <p:sldId id="306" r:id="rId43"/>
    <p:sldId id="378" r:id="rId44"/>
    <p:sldId id="307" r:id="rId45"/>
    <p:sldId id="309" r:id="rId46"/>
    <p:sldId id="310" r:id="rId47"/>
    <p:sldId id="311" r:id="rId48"/>
    <p:sldId id="380" r:id="rId49"/>
    <p:sldId id="315" r:id="rId50"/>
    <p:sldId id="317" r:id="rId51"/>
    <p:sldId id="318" r:id="rId52"/>
    <p:sldId id="453" r:id="rId53"/>
    <p:sldId id="350" r:id="rId54"/>
    <p:sldId id="454" r:id="rId55"/>
    <p:sldId id="351" r:id="rId56"/>
    <p:sldId id="353" r:id="rId57"/>
    <p:sldId id="354" r:id="rId58"/>
    <p:sldId id="355" r:id="rId59"/>
    <p:sldId id="455" r:id="rId60"/>
    <p:sldId id="456" r:id="rId61"/>
    <p:sldId id="358" r:id="rId62"/>
    <p:sldId id="359" r:id="rId63"/>
    <p:sldId id="360" r:id="rId64"/>
    <p:sldId id="364" r:id="rId65"/>
    <p:sldId id="368" r:id="rId66"/>
    <p:sldId id="369" r:id="rId67"/>
    <p:sldId id="457" r:id="rId68"/>
    <p:sldId id="370" r:id="rId69"/>
    <p:sldId id="458" r:id="rId70"/>
  </p:sldIdLst>
  <p:sldSz cx="9144000" cy="6858000" type="screen4x3"/>
  <p:notesSz cx="6858000" cy="9144000"/>
  <p:custDataLst>
    <p:tags r:id="rId73"/>
  </p:custDataLst>
  <p:defaultTextStyle>
    <a:defPPr>
      <a:defRPr lang="en-US"/>
    </a:defPPr>
    <a:lvl1pPr algn="l" rtl="0" eaLnBrk="0" fontAlgn="base" hangingPunct="0">
      <a:spcBef>
        <a:spcPct val="0"/>
      </a:spcBef>
      <a:spcAft>
        <a:spcPct val="0"/>
      </a:spcAft>
      <a:defRPr sz="2400" kern="1200">
        <a:solidFill>
          <a:schemeClr val="tx1"/>
        </a:solidFill>
        <a:latin typeface="Calibri"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Calibri"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Calibri"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Calibri"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Calibri"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Calibri"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Calibri"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Calibri"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Calibri" charset="0"/>
        <a:ea typeface="ＭＳ Ｐゴシック" charset="-128"/>
        <a:cs typeface="ＭＳ Ｐゴシック" charset="-128"/>
      </a:defRPr>
    </a:lvl9pPr>
  </p:defaultTextStyle>
  <p:extLst>
    <p:ext uri="{EFAFB233-063F-42B5-8137-9DF3F51BA10A}">
      <p15:sldGuideLst xmlns="" xmlns:p15="http://schemas.microsoft.com/office/powerpoint/2012/main">
        <p15:guide id="1" orient="horz" pos="2160">
          <p15:clr>
            <a:srgbClr val="A4A3A4"/>
          </p15:clr>
        </p15:guide>
        <p15:guide id="2" orient="horz" pos="960">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7016"/>
    <a:srgbClr val="F9F9F9"/>
    <a:srgbClr val="4560B7"/>
    <a:srgbClr val="2244C8"/>
    <a:srgbClr val="4E6CC8"/>
    <a:srgbClr val="1F881A"/>
    <a:srgbClr val="1D3D6B"/>
    <a:srgbClr val="F4F1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1473" autoAdjust="0"/>
  </p:normalViewPr>
  <p:slideViewPr>
    <p:cSldViewPr>
      <p:cViewPr varScale="1">
        <p:scale>
          <a:sx n="148" d="100"/>
          <a:sy n="148" d="100"/>
        </p:scale>
        <p:origin x="-1608" y="-120"/>
      </p:cViewPr>
      <p:guideLst>
        <p:guide orient="horz" pos="2160"/>
        <p:guide orient="horz" pos="9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gs" Target="tags/tag1.xml"/><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a:defRPr>
            </a:lvl1pPr>
          </a:lstStyle>
          <a:p>
            <a:endParaRPr lang="en-US" dirty="0"/>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a:defRPr>
            </a:lvl1pPr>
          </a:lstStyle>
          <a:p>
            <a:endParaRPr lang="en-US" dirty="0"/>
          </a:p>
        </p:txBody>
      </p:sp>
      <p:sp>
        <p:nvSpPr>
          <p:cNvPr id="870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a:defRPr>
            </a:lvl1pPr>
          </a:lstStyle>
          <a:p>
            <a:endParaRPr lang="en-US" dirty="0"/>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a:defRPr>
            </a:lvl1pPr>
          </a:lstStyle>
          <a:p>
            <a:fld id="{69BBE4C0-D950-754E-940B-9ECF18158570}" type="slidenum">
              <a:rPr lang="en-US" smtClean="0"/>
              <a:pPr/>
              <a:t>‹#›</a:t>
            </a:fld>
            <a:endParaRPr lang="en-US" dirty="0"/>
          </a:p>
        </p:txBody>
      </p:sp>
    </p:spTree>
    <p:extLst>
      <p:ext uri="{BB962C8B-B14F-4D97-AF65-F5344CB8AC3E}">
        <p14:creationId xmlns:p14="http://schemas.microsoft.com/office/powerpoint/2010/main" val="3656432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pitchFamily="1"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dirty="0">
              <a:ea typeface="ＭＳ Ｐゴシック" charset="-128"/>
            </a:endParaRPr>
          </a:p>
        </p:txBody>
      </p:sp>
      <p:sp>
        <p:nvSpPr>
          <p:cNvPr id="88068" name="Slide Number Placeholder 3"/>
          <p:cNvSpPr>
            <a:spLocks noGrp="1"/>
          </p:cNvSpPr>
          <p:nvPr>
            <p:ph type="sldNum" sz="quarter" idx="5"/>
          </p:nvPr>
        </p:nvSpPr>
        <p:spPr>
          <a:noFill/>
        </p:spPr>
        <p:txBody>
          <a:bodyPr/>
          <a:lstStyle/>
          <a:p>
            <a:fld id="{F060A51A-5FB9-0E47-8701-DC2F5FA95A25}" type="slidenum">
              <a:rPr lang="en-US"/>
              <a:pPr/>
              <a:t>1</a:t>
            </a:fld>
            <a:endParaRPr lang="en-US" dirty="0"/>
          </a:p>
        </p:txBody>
      </p:sp>
    </p:spTree>
    <p:extLst>
      <p:ext uri="{BB962C8B-B14F-4D97-AF65-F5344CB8AC3E}">
        <p14:creationId xmlns:p14="http://schemas.microsoft.com/office/powerpoint/2010/main" val="351902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dirty="0">
              <a:ea typeface="ＭＳ Ｐゴシック" charset="-128"/>
            </a:endParaRPr>
          </a:p>
        </p:txBody>
      </p:sp>
      <p:sp>
        <p:nvSpPr>
          <p:cNvPr id="100356" name="Slide Number Placeholder 3"/>
          <p:cNvSpPr>
            <a:spLocks noGrp="1"/>
          </p:cNvSpPr>
          <p:nvPr>
            <p:ph type="sldNum" sz="quarter" idx="5"/>
          </p:nvPr>
        </p:nvSpPr>
        <p:spPr>
          <a:noFill/>
        </p:spPr>
        <p:txBody>
          <a:bodyPr/>
          <a:lstStyle/>
          <a:p>
            <a:fld id="{FE826036-8E7A-7D43-9B95-2F1FC4E4A253}" type="slidenum">
              <a:rPr lang="en-US"/>
              <a:pPr/>
              <a:t>11</a:t>
            </a:fld>
            <a:endParaRPr lang="en-US" dirty="0"/>
          </a:p>
        </p:txBody>
      </p:sp>
    </p:spTree>
    <p:extLst>
      <p:ext uri="{BB962C8B-B14F-4D97-AF65-F5344CB8AC3E}">
        <p14:creationId xmlns:p14="http://schemas.microsoft.com/office/powerpoint/2010/main" val="2060023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bwMode="auto">
          <a:xfrm>
            <a:off x="1143000" y="687388"/>
            <a:ext cx="4572000" cy="3429000"/>
          </a:xfrm>
          <a:prstGeom prst="rect">
            <a:avLst/>
          </a:prstGeom>
          <a:solidFill>
            <a:srgbClr val="FFFFFF"/>
          </a:solidFill>
          <a:ln>
            <a:solidFill>
              <a:srgbClr val="000000"/>
            </a:solidFill>
            <a:miter lim="800000"/>
            <a:headEnd/>
            <a:tailEnd/>
          </a:ln>
        </p:spPr>
      </p:sp>
      <p:sp>
        <p:nvSpPr>
          <p:cNvPr id="322563" name="Rectangle 3"/>
          <p:cNvSpPr>
            <a:spLocks noGrp="1" noChangeArrowheads="1"/>
          </p:cNvSpPr>
          <p:nvPr>
            <p:ph type="body" idx="1"/>
          </p:nvPr>
        </p:nvSpPr>
        <p:spPr bwMode="auto">
          <a:xfrm>
            <a:off x="912813" y="4343400"/>
            <a:ext cx="5032375" cy="4113213"/>
          </a:xfrm>
          <a:prstGeom prst="rect">
            <a:avLst/>
          </a:prstGeom>
          <a:solidFill>
            <a:srgbClr val="FFFFFF"/>
          </a:solidFill>
          <a:ln>
            <a:solidFill>
              <a:srgbClr val="000000"/>
            </a:solidFill>
            <a:miter lim="800000"/>
            <a:headEnd/>
            <a:tailEnd/>
          </a:ln>
        </p:spPr>
        <p:txBody>
          <a:bodyPr lIns="91426" tIns="45714" rIns="91426" bIns="45714">
            <a:prstTxWarp prst="textNoShape">
              <a:avLst/>
            </a:prstTxWarp>
          </a:bodyPr>
          <a:lstStyle/>
          <a:p>
            <a:r>
              <a:rPr lang="en-US" sz="1800" b="1" dirty="0" smtClean="0">
                <a:ea typeface="ＭＳ Ｐゴシック" charset="-128"/>
              </a:rPr>
              <a:t>Figure 10-5: Natural</a:t>
            </a:r>
            <a:r>
              <a:rPr lang="en-US" sz="1800" b="1" baseline="0" dirty="0" smtClean="0">
                <a:ea typeface="ＭＳ Ｐゴシック" charset="-128"/>
              </a:rPr>
              <a:t> capital degradation: </a:t>
            </a:r>
            <a:r>
              <a:rPr lang="en-US" sz="1200" kern="1200" baseline="0" dirty="0" smtClean="0">
                <a:solidFill>
                  <a:schemeClr val="tx1"/>
                </a:solidFill>
                <a:ea typeface="ＭＳ Ｐゴシック" pitchFamily="1" charset="-128"/>
                <a:cs typeface="ＭＳ Ｐゴシック" charset="-128"/>
              </a:rPr>
              <a:t>Building roads into previously inaccessible forests is the first step in harvesting timber, but it also paves the way to Fragmentation, destruction, and degradation of forest ecosystems.</a:t>
            </a:r>
            <a:endParaRPr lang="en-US" sz="1800" b="1" dirty="0">
              <a:ea typeface="ＭＳ Ｐゴシック" charset="-128"/>
            </a:endParaRPr>
          </a:p>
        </p:txBody>
      </p:sp>
    </p:spTree>
    <p:extLst>
      <p:ext uri="{BB962C8B-B14F-4D97-AF65-F5344CB8AC3E}">
        <p14:creationId xmlns:p14="http://schemas.microsoft.com/office/powerpoint/2010/main" val="290311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1C9A0E-36BC-B842-8912-066697A4B9D7}" type="slidenum">
              <a:rPr lang="en-US"/>
              <a:pPr>
                <a:defRPr/>
              </a:pPr>
              <a:t>13</a:t>
            </a:fld>
            <a:endParaRPr lang="en-US"/>
          </a:p>
        </p:txBody>
      </p:sp>
      <p:sp>
        <p:nvSpPr>
          <p:cNvPr id="114690"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defRPr/>
            </a:pPr>
            <a:endParaRPr lang="el-GR"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r>
              <a:rPr b="1" noProof="1">
                <a:solidFill>
                  <a:srgbClr val="221E1F"/>
                </a:solidFill>
                <a:ea typeface="ＭＳ Ｐゴシック" charset="-128"/>
              </a:rPr>
              <a:t>Figure </a:t>
            </a:r>
            <a:r>
              <a:rPr b="1" noProof="1" smtClean="0">
                <a:solidFill>
                  <a:srgbClr val="221E1F"/>
                </a:solidFill>
                <a:ea typeface="ＭＳ Ｐゴシック" charset="-128"/>
              </a:rPr>
              <a:t>10</a:t>
            </a:r>
            <a:r>
              <a:rPr lang="en-US" b="1" noProof="1" smtClean="0">
                <a:solidFill>
                  <a:srgbClr val="221E1F"/>
                </a:solidFill>
                <a:ea typeface="ＭＳ Ｐゴシック" charset="-128"/>
              </a:rPr>
              <a:t>-</a:t>
            </a:r>
            <a:r>
              <a:rPr b="1" noProof="1" smtClean="0">
                <a:solidFill>
                  <a:srgbClr val="221E1F"/>
                </a:solidFill>
                <a:ea typeface="ＭＳ Ｐゴシック" charset="-128"/>
              </a:rPr>
              <a:t>7</a:t>
            </a:r>
            <a:r>
              <a:rPr b="1" noProof="1">
                <a:solidFill>
                  <a:srgbClr val="221E1F"/>
                </a:solidFill>
                <a:ea typeface="ＭＳ Ｐゴシック" charset="-128"/>
              </a:rPr>
              <a:t>:</a:t>
            </a:r>
            <a:r>
              <a:rPr noProof="1" smtClean="0">
                <a:solidFill>
                  <a:srgbClr val="221E1F"/>
                </a:solidFill>
                <a:ea typeface="ＭＳ Ｐゴシック" charset="-128"/>
              </a:rPr>
              <a:t> </a:t>
            </a:r>
            <a:r>
              <a:rPr lang="en-US" noProof="1" smtClean="0">
                <a:solidFill>
                  <a:srgbClr val="221E1F"/>
                </a:solidFill>
                <a:ea typeface="ＭＳ Ｐゴシック" charset="-128"/>
              </a:rPr>
              <a:t>Clear-cut forest.</a:t>
            </a:r>
            <a:endParaRPr noProof="1">
              <a:solidFill>
                <a:srgbClr val="221E1F"/>
              </a:solidFill>
              <a:latin typeface="Frutiger LT Std 45 Light" charset="0"/>
              <a:ea typeface="ＭＳ Ｐゴシック" charset="-128"/>
            </a:endParaRPr>
          </a:p>
        </p:txBody>
      </p:sp>
      <p:sp>
        <p:nvSpPr>
          <p:cNvPr id="104452" name="Slide Number Placeholder 3"/>
          <p:cNvSpPr>
            <a:spLocks noGrp="1"/>
          </p:cNvSpPr>
          <p:nvPr>
            <p:ph type="sldNum" sz="quarter" idx="5"/>
          </p:nvPr>
        </p:nvSpPr>
        <p:spPr>
          <a:noFill/>
        </p:spPr>
        <p:txBody>
          <a:bodyPr/>
          <a:lstStyle/>
          <a:p>
            <a:fld id="{D714B49D-4C39-2740-A5C0-387AFE40BAF3}" type="slidenum">
              <a:rPr lang="en-US"/>
              <a:pPr/>
              <a:t>14</a:t>
            </a:fld>
            <a:endParaRPr lang="en-US" dirty="0"/>
          </a:p>
        </p:txBody>
      </p:sp>
    </p:spTree>
    <p:extLst>
      <p:ext uri="{BB962C8B-B14F-4D97-AF65-F5344CB8AC3E}">
        <p14:creationId xmlns:p14="http://schemas.microsoft.com/office/powerpoint/2010/main" val="1269770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r>
              <a:rPr b="1" noProof="1">
                <a:solidFill>
                  <a:srgbClr val="221E1F"/>
                </a:solidFill>
                <a:ea typeface="ＭＳ Ｐゴシック" charset="-128"/>
              </a:rPr>
              <a:t>Figure </a:t>
            </a:r>
            <a:r>
              <a:rPr b="1" noProof="1" smtClean="0">
                <a:solidFill>
                  <a:srgbClr val="221E1F"/>
                </a:solidFill>
                <a:ea typeface="ＭＳ Ｐゴシック" charset="-128"/>
              </a:rPr>
              <a:t>10</a:t>
            </a:r>
            <a:r>
              <a:rPr lang="en-US" b="1" noProof="1" smtClean="0">
                <a:solidFill>
                  <a:srgbClr val="221E1F"/>
                </a:solidFill>
                <a:ea typeface="ＭＳ Ｐゴシック" charset="-128"/>
              </a:rPr>
              <a:t>-</a:t>
            </a:r>
            <a:r>
              <a:rPr b="1" noProof="1" smtClean="0">
                <a:solidFill>
                  <a:srgbClr val="221E1F"/>
                </a:solidFill>
                <a:ea typeface="ＭＳ Ｐゴシック" charset="-128"/>
              </a:rPr>
              <a:t>8</a:t>
            </a:r>
            <a:r>
              <a:rPr b="1" noProof="1">
                <a:solidFill>
                  <a:srgbClr val="221E1F"/>
                </a:solidFill>
                <a:ea typeface="ＭＳ Ｐゴシック" charset="-128"/>
              </a:rPr>
              <a:t>:</a:t>
            </a:r>
            <a:r>
              <a:rPr noProof="1" smtClean="0">
                <a:solidFill>
                  <a:srgbClr val="221E1F"/>
                </a:solidFill>
                <a:ea typeface="ＭＳ Ｐゴシック" charset="-128"/>
              </a:rPr>
              <a:t> </a:t>
            </a:r>
            <a:r>
              <a:rPr lang="en-US" sz="1200" kern="1200" baseline="0" dirty="0" smtClean="0">
                <a:solidFill>
                  <a:schemeClr val="tx1"/>
                </a:solidFill>
                <a:ea typeface="ＭＳ Ｐゴシック" pitchFamily="1" charset="-128"/>
                <a:cs typeface="ＭＳ Ｐゴシック" charset="-128"/>
              </a:rPr>
              <a:t>There are advantages and disadvantages to clear-cutting a forest. Questions: Which single advantage and which single disadvantage do you think are the most important? Why?</a:t>
            </a:r>
            <a:endParaRPr noProof="1">
              <a:solidFill>
                <a:srgbClr val="221E1F"/>
              </a:solidFill>
              <a:ea typeface="ＭＳ Ｐゴシック" charset="-128"/>
            </a:endParaRPr>
          </a:p>
        </p:txBody>
      </p:sp>
      <p:sp>
        <p:nvSpPr>
          <p:cNvPr id="105476" name="Slide Number Placeholder 3"/>
          <p:cNvSpPr>
            <a:spLocks noGrp="1"/>
          </p:cNvSpPr>
          <p:nvPr>
            <p:ph type="sldNum" sz="quarter" idx="5"/>
          </p:nvPr>
        </p:nvSpPr>
        <p:spPr>
          <a:noFill/>
        </p:spPr>
        <p:txBody>
          <a:bodyPr/>
          <a:lstStyle/>
          <a:p>
            <a:fld id="{20014085-B01B-1641-B624-DE61E92084E1}" type="slidenum">
              <a:rPr lang="en-US"/>
              <a:pPr/>
              <a:t>15</a:t>
            </a:fld>
            <a:endParaRPr lang="en-US" dirty="0"/>
          </a:p>
        </p:txBody>
      </p:sp>
    </p:spTree>
    <p:extLst>
      <p:ext uri="{BB962C8B-B14F-4D97-AF65-F5344CB8AC3E}">
        <p14:creationId xmlns:p14="http://schemas.microsoft.com/office/powerpoint/2010/main" val="2625113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dirty="0">
              <a:ea typeface="ＭＳ Ｐゴシック" charset="-128"/>
            </a:endParaRPr>
          </a:p>
        </p:txBody>
      </p:sp>
      <p:sp>
        <p:nvSpPr>
          <p:cNvPr id="106500" name="Slide Number Placeholder 3"/>
          <p:cNvSpPr>
            <a:spLocks noGrp="1"/>
          </p:cNvSpPr>
          <p:nvPr>
            <p:ph type="sldNum" sz="quarter" idx="5"/>
          </p:nvPr>
        </p:nvSpPr>
        <p:spPr>
          <a:noFill/>
        </p:spPr>
        <p:txBody>
          <a:bodyPr/>
          <a:lstStyle/>
          <a:p>
            <a:fld id="{7DADB3B1-0B59-6449-AAAA-0ACADFD9F892}" type="slidenum">
              <a:rPr lang="en-US"/>
              <a:pPr/>
              <a:t>16</a:t>
            </a:fld>
            <a:endParaRPr lang="en-US" dirty="0"/>
          </a:p>
        </p:txBody>
      </p:sp>
    </p:spTree>
    <p:extLst>
      <p:ext uri="{BB962C8B-B14F-4D97-AF65-F5344CB8AC3E}">
        <p14:creationId xmlns:p14="http://schemas.microsoft.com/office/powerpoint/2010/main" val="2953743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dirty="0">
              <a:ea typeface="ＭＳ Ｐゴシック" charset="-128"/>
            </a:endParaRPr>
          </a:p>
        </p:txBody>
      </p:sp>
      <p:sp>
        <p:nvSpPr>
          <p:cNvPr id="107524" name="Slide Number Placeholder 3"/>
          <p:cNvSpPr>
            <a:spLocks noGrp="1"/>
          </p:cNvSpPr>
          <p:nvPr>
            <p:ph type="sldNum" sz="quarter" idx="5"/>
          </p:nvPr>
        </p:nvSpPr>
        <p:spPr>
          <a:noFill/>
        </p:spPr>
        <p:txBody>
          <a:bodyPr/>
          <a:lstStyle/>
          <a:p>
            <a:fld id="{DEBD6DB0-B30B-A04A-A88D-DBCBC2EB988A}" type="slidenum">
              <a:rPr lang="en-US"/>
              <a:pPr/>
              <a:t>17</a:t>
            </a:fld>
            <a:endParaRPr lang="en-US" dirty="0"/>
          </a:p>
        </p:txBody>
      </p:sp>
    </p:spTree>
    <p:extLst>
      <p:ext uri="{BB962C8B-B14F-4D97-AF65-F5344CB8AC3E}">
        <p14:creationId xmlns:p14="http://schemas.microsoft.com/office/powerpoint/2010/main" val="3231357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b="1" dirty="0">
                <a:solidFill>
                  <a:srgbClr val="000000"/>
                </a:solidFill>
                <a:ea typeface="ＭＳ Ｐゴシック" charset="-128"/>
              </a:rPr>
              <a:t>Figure 10.9:</a:t>
            </a:r>
            <a:r>
              <a:rPr lang="en-US" dirty="0">
                <a:solidFill>
                  <a:srgbClr val="000000"/>
                </a:solidFill>
                <a:ea typeface="ＭＳ Ｐゴシック" charset="-128"/>
              </a:rPr>
              <a:t> Surface fires (left) usually burn only undergrowth and leaf litter on a forest floor. They can help to prevent more destructive crown fires (right) by removing flammable ground material.</a:t>
            </a:r>
            <a:r>
              <a:rPr lang="en-US" dirty="0" smtClean="0">
                <a:solidFill>
                  <a:srgbClr val="000000"/>
                </a:solidFill>
                <a:ea typeface="ＭＳ Ｐゴシック" charset="-128"/>
              </a:rPr>
              <a:t> </a:t>
            </a:r>
            <a:endParaRPr noProof="1">
              <a:solidFill>
                <a:srgbClr val="000000"/>
              </a:solidFill>
              <a:ea typeface="ＭＳ Ｐゴシック" charset="-128"/>
            </a:endParaRPr>
          </a:p>
        </p:txBody>
      </p:sp>
      <p:sp>
        <p:nvSpPr>
          <p:cNvPr id="108548" name="Slide Number Placeholder 3"/>
          <p:cNvSpPr>
            <a:spLocks noGrp="1"/>
          </p:cNvSpPr>
          <p:nvPr>
            <p:ph type="sldNum" sz="quarter" idx="5"/>
          </p:nvPr>
        </p:nvSpPr>
        <p:spPr>
          <a:noFill/>
        </p:spPr>
        <p:txBody>
          <a:bodyPr/>
          <a:lstStyle/>
          <a:p>
            <a:fld id="{558139AF-C071-2C47-836F-C08F7BA25E34}" type="slidenum">
              <a:rPr lang="en-US"/>
              <a:pPr/>
              <a:t>18</a:t>
            </a:fld>
            <a:endParaRPr lang="en-US" dirty="0"/>
          </a:p>
        </p:txBody>
      </p:sp>
    </p:spTree>
    <p:extLst>
      <p:ext uri="{BB962C8B-B14F-4D97-AF65-F5344CB8AC3E}">
        <p14:creationId xmlns:p14="http://schemas.microsoft.com/office/powerpoint/2010/main" val="459746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dirty="0">
              <a:ea typeface="ＭＳ Ｐゴシック" charset="-128"/>
            </a:endParaRPr>
          </a:p>
        </p:txBody>
      </p:sp>
      <p:sp>
        <p:nvSpPr>
          <p:cNvPr id="110596" name="Slide Number Placeholder 3"/>
          <p:cNvSpPr>
            <a:spLocks noGrp="1"/>
          </p:cNvSpPr>
          <p:nvPr>
            <p:ph type="sldNum" sz="quarter" idx="5"/>
          </p:nvPr>
        </p:nvSpPr>
        <p:spPr>
          <a:noFill/>
        </p:spPr>
        <p:txBody>
          <a:bodyPr/>
          <a:lstStyle/>
          <a:p>
            <a:fld id="{8251E6FB-1AC8-4C42-805A-8F381C6454D3}" type="slidenum">
              <a:rPr lang="en-US"/>
              <a:pPr/>
              <a:t>19</a:t>
            </a:fld>
            <a:endParaRPr lang="en-US" dirty="0"/>
          </a:p>
        </p:txBody>
      </p:sp>
    </p:spTree>
    <p:extLst>
      <p:ext uri="{BB962C8B-B14F-4D97-AF65-F5344CB8AC3E}">
        <p14:creationId xmlns:p14="http://schemas.microsoft.com/office/powerpoint/2010/main" val="3071016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r>
              <a:rPr b="1" noProof="1">
                <a:solidFill>
                  <a:srgbClr val="221E1F"/>
                </a:solidFill>
                <a:ea typeface="ＭＳ Ｐゴシック" charset="-128"/>
              </a:rPr>
              <a:t>Figure </a:t>
            </a:r>
            <a:r>
              <a:rPr b="1" noProof="1" smtClean="0">
                <a:solidFill>
                  <a:srgbClr val="221E1F"/>
                </a:solidFill>
                <a:ea typeface="ＭＳ Ｐゴシック" charset="-128"/>
              </a:rPr>
              <a:t>10</a:t>
            </a:r>
            <a:r>
              <a:rPr lang="en-US" b="1" noProof="1" smtClean="0">
                <a:solidFill>
                  <a:srgbClr val="221E1F"/>
                </a:solidFill>
                <a:ea typeface="ＭＳ Ｐゴシック" charset="-128"/>
              </a:rPr>
              <a:t>-10</a:t>
            </a:r>
            <a:r>
              <a:rPr b="1" noProof="1" smtClean="0">
                <a:solidFill>
                  <a:srgbClr val="221E1F"/>
                </a:solidFill>
                <a:ea typeface="ＭＳ Ｐゴシック" charset="-128"/>
              </a:rPr>
              <a:t>:</a:t>
            </a:r>
            <a:r>
              <a:rPr noProof="1" smtClean="0">
                <a:solidFill>
                  <a:srgbClr val="221E1F"/>
                </a:solidFill>
                <a:ea typeface="ＭＳ Ｐゴシック" charset="-128"/>
              </a:rPr>
              <a:t> </a:t>
            </a:r>
            <a:r>
              <a:rPr lang="en-US" sz="1200" kern="1200" baseline="0" dirty="0" smtClean="0">
                <a:solidFill>
                  <a:schemeClr val="tx1"/>
                </a:solidFill>
                <a:ea typeface="ＭＳ Ｐゴシック" pitchFamily="1" charset="-128"/>
                <a:cs typeface="ＭＳ Ｐゴシック" charset="-128"/>
              </a:rPr>
              <a:t>Global deforestation over the past 8,000 years.</a:t>
            </a:r>
            <a:endParaRPr noProof="1">
              <a:solidFill>
                <a:srgbClr val="221E1F"/>
              </a:solidFill>
              <a:ea typeface="ＭＳ Ｐゴシック" charset="-128"/>
            </a:endParaRPr>
          </a:p>
        </p:txBody>
      </p:sp>
      <p:sp>
        <p:nvSpPr>
          <p:cNvPr id="111620" name="Slide Number Placeholder 3"/>
          <p:cNvSpPr>
            <a:spLocks noGrp="1"/>
          </p:cNvSpPr>
          <p:nvPr>
            <p:ph type="sldNum" sz="quarter" idx="5"/>
          </p:nvPr>
        </p:nvSpPr>
        <p:spPr>
          <a:noFill/>
        </p:spPr>
        <p:txBody>
          <a:bodyPr/>
          <a:lstStyle/>
          <a:p>
            <a:fld id="{E607C285-DBDE-8440-B43E-6C5772FE2360}" type="slidenum">
              <a:rPr lang="en-US"/>
              <a:pPr/>
              <a:t>21</a:t>
            </a:fld>
            <a:endParaRPr lang="en-US" dirty="0"/>
          </a:p>
        </p:txBody>
      </p:sp>
    </p:spTree>
    <p:extLst>
      <p:ext uri="{BB962C8B-B14F-4D97-AF65-F5344CB8AC3E}">
        <p14:creationId xmlns:p14="http://schemas.microsoft.com/office/powerpoint/2010/main" val="85608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a:t>
            </a:r>
            <a:r>
              <a:rPr lang="en-US" b="1" baseline="0" dirty="0" smtClean="0"/>
              <a:t> </a:t>
            </a:r>
            <a:r>
              <a:rPr lang="en-US" sz="1200" kern="1200" baseline="0" dirty="0" smtClean="0">
                <a:solidFill>
                  <a:schemeClr val="tx1"/>
                </a:solidFill>
                <a:ea typeface="ＭＳ Ｐゴシック" pitchFamily="1" charset="-128"/>
                <a:cs typeface="ＭＳ Ｐゴシック" charset="-128"/>
              </a:rPr>
              <a:t>Costa Rica is one of the world’s most biologically rich places. Two of its half-million species are the scarlet macaw parrot (left) and the white-faced capuchin monkey (right).</a:t>
            </a:r>
            <a:endParaRPr lang="en-US" b="1" dirty="0"/>
          </a:p>
        </p:txBody>
      </p:sp>
      <p:sp>
        <p:nvSpPr>
          <p:cNvPr id="4" name="Slide Number Placeholder 3"/>
          <p:cNvSpPr>
            <a:spLocks noGrp="1"/>
          </p:cNvSpPr>
          <p:nvPr>
            <p:ph type="sldNum" sz="quarter" idx="10"/>
          </p:nvPr>
        </p:nvSpPr>
        <p:spPr/>
        <p:txBody>
          <a:bodyPr/>
          <a:lstStyle/>
          <a:p>
            <a:fld id="{69BBE4C0-D950-754E-940B-9ECF18158570}" type="slidenum">
              <a:rPr lang="en-US" smtClean="0"/>
              <a:pPr/>
              <a:t>3</a:t>
            </a:fld>
            <a:endParaRPr lang="en-US" dirty="0"/>
          </a:p>
        </p:txBody>
      </p:sp>
    </p:spTree>
    <p:extLst>
      <p:ext uri="{BB962C8B-B14F-4D97-AF65-F5344CB8AC3E}">
        <p14:creationId xmlns:p14="http://schemas.microsoft.com/office/powerpoint/2010/main" val="610414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10-11: </a:t>
            </a:r>
            <a:r>
              <a:rPr lang="en-US" sz="1200" kern="1200" baseline="0" dirty="0" smtClean="0">
                <a:solidFill>
                  <a:schemeClr val="tx1"/>
                </a:solidFill>
                <a:ea typeface="ＭＳ Ｐゴシック" pitchFamily="1" charset="-128"/>
                <a:cs typeface="ＭＳ Ｐゴシック" charset="-128"/>
              </a:rPr>
              <a:t>Deforestation has some harmful environmental effects that can reduce biodiversity and degrade the ecosystem services provided by forests (Figure 10-4, left).</a:t>
            </a:r>
            <a:endParaRPr lang="en-US" b="1" dirty="0"/>
          </a:p>
        </p:txBody>
      </p:sp>
      <p:sp>
        <p:nvSpPr>
          <p:cNvPr id="4" name="Slide Number Placeholder 3"/>
          <p:cNvSpPr>
            <a:spLocks noGrp="1"/>
          </p:cNvSpPr>
          <p:nvPr>
            <p:ph type="sldNum" sz="quarter" idx="10"/>
          </p:nvPr>
        </p:nvSpPr>
        <p:spPr/>
        <p:txBody>
          <a:bodyPr/>
          <a:lstStyle/>
          <a:p>
            <a:fld id="{69BBE4C0-D950-754E-940B-9ECF18158570}" type="slidenum">
              <a:rPr lang="en-US" smtClean="0"/>
              <a:pPr/>
              <a:t>22</a:t>
            </a:fld>
            <a:endParaRPr lang="en-US" dirty="0"/>
          </a:p>
        </p:txBody>
      </p:sp>
    </p:spTree>
    <p:extLst>
      <p:ext uri="{BB962C8B-B14F-4D97-AF65-F5344CB8AC3E}">
        <p14:creationId xmlns:p14="http://schemas.microsoft.com/office/powerpoint/2010/main" val="2280365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dirty="0">
              <a:ea typeface="ＭＳ Ｐゴシック" charset="-128"/>
            </a:endParaRPr>
          </a:p>
        </p:txBody>
      </p:sp>
      <p:sp>
        <p:nvSpPr>
          <p:cNvPr id="112644" name="Slide Number Placeholder 3"/>
          <p:cNvSpPr>
            <a:spLocks noGrp="1"/>
          </p:cNvSpPr>
          <p:nvPr>
            <p:ph type="sldNum" sz="quarter" idx="5"/>
          </p:nvPr>
        </p:nvSpPr>
        <p:spPr>
          <a:noFill/>
        </p:spPr>
        <p:txBody>
          <a:bodyPr/>
          <a:lstStyle/>
          <a:p>
            <a:fld id="{E53C5B1D-EEF6-E84B-8264-83D9F65486AB}" type="slidenum">
              <a:rPr lang="en-US"/>
              <a:pPr/>
              <a:t>23</a:t>
            </a:fld>
            <a:endParaRPr lang="en-US" dirty="0"/>
          </a:p>
        </p:txBody>
      </p:sp>
    </p:spTree>
    <p:extLst>
      <p:ext uri="{BB962C8B-B14F-4D97-AF65-F5344CB8AC3E}">
        <p14:creationId xmlns:p14="http://schemas.microsoft.com/office/powerpoint/2010/main" val="2290691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dirty="0">
              <a:ea typeface="ＭＳ Ｐゴシック" charset="-128"/>
            </a:endParaRPr>
          </a:p>
        </p:txBody>
      </p:sp>
      <p:sp>
        <p:nvSpPr>
          <p:cNvPr id="113668" name="Slide Number Placeholder 3"/>
          <p:cNvSpPr>
            <a:spLocks noGrp="1"/>
          </p:cNvSpPr>
          <p:nvPr>
            <p:ph type="sldNum" sz="quarter" idx="5"/>
          </p:nvPr>
        </p:nvSpPr>
        <p:spPr>
          <a:noFill/>
        </p:spPr>
        <p:txBody>
          <a:bodyPr/>
          <a:lstStyle/>
          <a:p>
            <a:fld id="{85417606-8DB7-1D4A-AB62-DC4B70E703CF}" type="slidenum">
              <a:rPr lang="en-US"/>
              <a:pPr/>
              <a:t>24</a:t>
            </a:fld>
            <a:endParaRPr lang="en-US" dirty="0"/>
          </a:p>
        </p:txBody>
      </p:sp>
    </p:spTree>
    <p:extLst>
      <p:ext uri="{BB962C8B-B14F-4D97-AF65-F5344CB8AC3E}">
        <p14:creationId xmlns:p14="http://schemas.microsoft.com/office/powerpoint/2010/main" val="260006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r>
              <a:rPr b="1" noProof="1">
                <a:solidFill>
                  <a:srgbClr val="C51322"/>
                </a:solidFill>
                <a:ea typeface="ＭＳ Ｐゴシック" charset="-128"/>
              </a:rPr>
              <a:t>Figure </a:t>
            </a:r>
            <a:r>
              <a:rPr b="1" noProof="1" smtClean="0">
                <a:solidFill>
                  <a:srgbClr val="C51322"/>
                </a:solidFill>
                <a:ea typeface="ＭＳ Ｐゴシック" charset="-128"/>
              </a:rPr>
              <a:t>10</a:t>
            </a:r>
            <a:r>
              <a:rPr lang="en-US" b="1" noProof="1" smtClean="0">
                <a:solidFill>
                  <a:srgbClr val="C51322"/>
                </a:solidFill>
                <a:ea typeface="ＭＳ Ｐゴシック" charset="-128"/>
              </a:rPr>
              <a:t>-15</a:t>
            </a:r>
            <a:r>
              <a:rPr b="1" noProof="1" smtClean="0">
                <a:solidFill>
                  <a:srgbClr val="C51322"/>
                </a:solidFill>
                <a:ea typeface="ＭＳ Ｐゴシック" charset="-128"/>
              </a:rPr>
              <a:t>:</a:t>
            </a:r>
            <a:r>
              <a:rPr noProof="1" smtClean="0">
                <a:solidFill>
                  <a:srgbClr val="C51322"/>
                </a:solidFill>
                <a:ea typeface="ＭＳ Ｐゴシック" charset="-128"/>
              </a:rPr>
              <a:t> </a:t>
            </a:r>
            <a:r>
              <a:rPr b="1" noProof="1">
                <a:solidFill>
                  <a:srgbClr val="C51322"/>
                </a:solidFill>
                <a:ea typeface="ＭＳ Ｐゴシック" charset="-128"/>
              </a:rPr>
              <a:t>Natural capital degradation.</a:t>
            </a:r>
            <a:r>
              <a:rPr b="1" noProof="1" smtClean="0">
                <a:solidFill>
                  <a:srgbClr val="C51322"/>
                </a:solidFill>
                <a:ea typeface="ＭＳ Ｐゴシック" charset="-128"/>
              </a:rPr>
              <a:t> </a:t>
            </a:r>
            <a:r>
              <a:rPr lang="en-US" b="1" baseline="0" noProof="1" smtClean="0">
                <a:solidFill>
                  <a:srgbClr val="C51322"/>
                </a:solidFill>
                <a:ea typeface="ＭＳ Ｐゴシック" charset="-128"/>
              </a:rPr>
              <a:t> </a:t>
            </a:r>
            <a:r>
              <a:rPr lang="en-US" sz="1200" kern="1200" baseline="0" dirty="0" smtClean="0">
                <a:solidFill>
                  <a:schemeClr val="tx1"/>
                </a:solidFill>
                <a:ea typeface="ＭＳ Ｐゴシック" pitchFamily="1" charset="-128"/>
                <a:cs typeface="ＭＳ Ｐゴシック" charset="-128"/>
              </a:rPr>
              <a:t>Conversion of tropical rain forest into agricultural settlements near Santa Cruz la Sierra, Bolivia, between 1970 and 2000.</a:t>
            </a:r>
            <a:endParaRPr noProof="1">
              <a:solidFill>
                <a:srgbClr val="221E1F"/>
              </a:solidFill>
              <a:ea typeface="ＭＳ Ｐゴシック" charset="-128"/>
            </a:endParaRPr>
          </a:p>
        </p:txBody>
      </p:sp>
      <p:sp>
        <p:nvSpPr>
          <p:cNvPr id="114692" name="Slide Number Placeholder 3"/>
          <p:cNvSpPr>
            <a:spLocks noGrp="1"/>
          </p:cNvSpPr>
          <p:nvPr>
            <p:ph type="sldNum" sz="quarter" idx="5"/>
          </p:nvPr>
        </p:nvSpPr>
        <p:spPr>
          <a:noFill/>
        </p:spPr>
        <p:txBody>
          <a:bodyPr/>
          <a:lstStyle/>
          <a:p>
            <a:fld id="{5352046E-96E4-C24F-AA63-DF9BBC2F78BB}" type="slidenum">
              <a:rPr lang="en-US"/>
              <a:pPr/>
              <a:t>25</a:t>
            </a:fld>
            <a:endParaRPr lang="en-US" dirty="0"/>
          </a:p>
        </p:txBody>
      </p:sp>
    </p:spTree>
    <p:extLst>
      <p:ext uri="{BB962C8B-B14F-4D97-AF65-F5344CB8AC3E}">
        <p14:creationId xmlns:p14="http://schemas.microsoft.com/office/powerpoint/2010/main" val="3515451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dirty="0">
              <a:ea typeface="ＭＳ Ｐゴシック" charset="-128"/>
            </a:endParaRPr>
          </a:p>
        </p:txBody>
      </p:sp>
      <p:sp>
        <p:nvSpPr>
          <p:cNvPr id="117764" name="Slide Number Placeholder 3"/>
          <p:cNvSpPr>
            <a:spLocks noGrp="1"/>
          </p:cNvSpPr>
          <p:nvPr>
            <p:ph type="sldNum" sz="quarter" idx="5"/>
          </p:nvPr>
        </p:nvSpPr>
        <p:spPr>
          <a:noFill/>
        </p:spPr>
        <p:txBody>
          <a:bodyPr/>
          <a:lstStyle/>
          <a:p>
            <a:fld id="{01F3634E-3105-C845-BDEB-2EF9DA60D661}" type="slidenum">
              <a:rPr lang="en-US"/>
              <a:pPr/>
              <a:t>26</a:t>
            </a:fld>
            <a:endParaRPr lang="en-US" dirty="0"/>
          </a:p>
        </p:txBody>
      </p:sp>
    </p:spTree>
    <p:extLst>
      <p:ext uri="{BB962C8B-B14F-4D97-AF65-F5344CB8AC3E}">
        <p14:creationId xmlns:p14="http://schemas.microsoft.com/office/powerpoint/2010/main" val="625595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dirty="0">
              <a:ea typeface="ＭＳ Ｐゴシック" charset="-128"/>
            </a:endParaRPr>
          </a:p>
        </p:txBody>
      </p:sp>
      <p:sp>
        <p:nvSpPr>
          <p:cNvPr id="120836" name="Slide Number Placeholder 3"/>
          <p:cNvSpPr>
            <a:spLocks noGrp="1"/>
          </p:cNvSpPr>
          <p:nvPr>
            <p:ph type="sldNum" sz="quarter" idx="5"/>
          </p:nvPr>
        </p:nvSpPr>
        <p:spPr>
          <a:noFill/>
        </p:spPr>
        <p:txBody>
          <a:bodyPr/>
          <a:lstStyle/>
          <a:p>
            <a:fld id="{CB73CFE4-EE5E-6842-B93F-05366A6902FF}" type="slidenum">
              <a:rPr lang="en-US"/>
              <a:pPr/>
              <a:t>27</a:t>
            </a:fld>
            <a:endParaRPr lang="en-US" dirty="0"/>
          </a:p>
        </p:txBody>
      </p:sp>
    </p:spTree>
    <p:extLst>
      <p:ext uri="{BB962C8B-B14F-4D97-AF65-F5344CB8AC3E}">
        <p14:creationId xmlns:p14="http://schemas.microsoft.com/office/powerpoint/2010/main" val="1025588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b="1" noProof="1">
                <a:solidFill>
                  <a:srgbClr val="000000"/>
                </a:solidFill>
                <a:ea typeface="ＭＳ Ｐゴシック" charset="-128"/>
              </a:rPr>
              <a:t>Figure </a:t>
            </a:r>
            <a:r>
              <a:rPr b="1" noProof="1" smtClean="0">
                <a:solidFill>
                  <a:srgbClr val="000000"/>
                </a:solidFill>
                <a:ea typeface="ＭＳ Ｐゴシック" charset="-128"/>
              </a:rPr>
              <a:t>10</a:t>
            </a:r>
            <a:r>
              <a:rPr lang="en-US" b="1" noProof="1" smtClean="0">
                <a:solidFill>
                  <a:srgbClr val="000000"/>
                </a:solidFill>
                <a:ea typeface="ＭＳ Ｐゴシック" charset="-128"/>
              </a:rPr>
              <a:t>-</a:t>
            </a:r>
            <a:r>
              <a:rPr b="1" noProof="1" smtClean="0">
                <a:solidFill>
                  <a:srgbClr val="000000"/>
                </a:solidFill>
                <a:ea typeface="ＭＳ Ｐゴシック" charset="-128"/>
              </a:rPr>
              <a:t>16</a:t>
            </a:r>
            <a:r>
              <a:rPr b="1" noProof="1">
                <a:solidFill>
                  <a:srgbClr val="000000"/>
                </a:solidFill>
                <a:ea typeface="ＭＳ Ｐゴシック" charset="-128"/>
              </a:rPr>
              <a:t>:</a:t>
            </a:r>
            <a:r>
              <a:rPr noProof="1" smtClean="0">
                <a:solidFill>
                  <a:srgbClr val="000000"/>
                </a:solidFill>
                <a:ea typeface="ＭＳ Ｐゴシック" charset="-128"/>
              </a:rPr>
              <a:t> </a:t>
            </a:r>
            <a:r>
              <a:rPr lang="en-US" sz="1200" kern="1200" baseline="0" dirty="0" smtClean="0">
                <a:solidFill>
                  <a:schemeClr val="tx1"/>
                </a:solidFill>
                <a:ea typeface="ＭＳ Ｐゴシック" pitchFamily="1" charset="-128"/>
                <a:cs typeface="ＭＳ Ｐゴシック" charset="-128"/>
              </a:rPr>
              <a:t>There are a number of ways to grow and harvest trees more sustainably (Concept 10-2). Questions: Which three of these methods of more sustainable forestry do you think are the best methods? Why?</a:t>
            </a:r>
            <a:endParaRPr noProof="1">
              <a:solidFill>
                <a:srgbClr val="000000"/>
              </a:solidFill>
              <a:ea typeface="ＭＳ Ｐゴシック" charset="-128"/>
            </a:endParaRPr>
          </a:p>
        </p:txBody>
      </p:sp>
      <p:sp>
        <p:nvSpPr>
          <p:cNvPr id="121860" name="Slide Number Placeholder 3"/>
          <p:cNvSpPr>
            <a:spLocks noGrp="1"/>
          </p:cNvSpPr>
          <p:nvPr>
            <p:ph type="sldNum" sz="quarter" idx="5"/>
          </p:nvPr>
        </p:nvSpPr>
        <p:spPr>
          <a:noFill/>
        </p:spPr>
        <p:txBody>
          <a:bodyPr/>
          <a:lstStyle/>
          <a:p>
            <a:fld id="{F1F5BA67-C8FD-5B48-9797-21C50CE4EB53}" type="slidenum">
              <a:rPr lang="en-US"/>
              <a:pPr/>
              <a:t>28</a:t>
            </a:fld>
            <a:endParaRPr lang="en-US" dirty="0"/>
          </a:p>
        </p:txBody>
      </p:sp>
    </p:spTree>
    <p:extLst>
      <p:ext uri="{BB962C8B-B14F-4D97-AF65-F5344CB8AC3E}">
        <p14:creationId xmlns:p14="http://schemas.microsoft.com/office/powerpoint/2010/main" val="369331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dirty="0">
              <a:ea typeface="ＭＳ Ｐゴシック" charset="-128"/>
            </a:endParaRPr>
          </a:p>
        </p:txBody>
      </p:sp>
      <p:sp>
        <p:nvSpPr>
          <p:cNvPr id="123908" name="Slide Number Placeholder 3"/>
          <p:cNvSpPr>
            <a:spLocks noGrp="1"/>
          </p:cNvSpPr>
          <p:nvPr>
            <p:ph type="sldNum" sz="quarter" idx="5"/>
          </p:nvPr>
        </p:nvSpPr>
        <p:spPr>
          <a:noFill/>
        </p:spPr>
        <p:txBody>
          <a:bodyPr/>
          <a:lstStyle/>
          <a:p>
            <a:fld id="{49116515-C689-5D49-9BC9-2CC2B453B933}" type="slidenum">
              <a:rPr lang="en-US"/>
              <a:pPr/>
              <a:t>30</a:t>
            </a:fld>
            <a:endParaRPr lang="en-US" dirty="0"/>
          </a:p>
        </p:txBody>
      </p:sp>
    </p:spTree>
    <p:extLst>
      <p:ext uri="{BB962C8B-B14F-4D97-AF65-F5344CB8AC3E}">
        <p14:creationId xmlns:p14="http://schemas.microsoft.com/office/powerpoint/2010/main" val="914364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dirty="0">
              <a:ea typeface="ＭＳ Ｐゴシック" charset="-128"/>
            </a:endParaRPr>
          </a:p>
        </p:txBody>
      </p:sp>
      <p:sp>
        <p:nvSpPr>
          <p:cNvPr id="124932" name="Slide Number Placeholder 3"/>
          <p:cNvSpPr>
            <a:spLocks noGrp="1"/>
          </p:cNvSpPr>
          <p:nvPr>
            <p:ph type="sldNum" sz="quarter" idx="5"/>
          </p:nvPr>
        </p:nvSpPr>
        <p:spPr>
          <a:noFill/>
        </p:spPr>
        <p:txBody>
          <a:bodyPr/>
          <a:lstStyle/>
          <a:p>
            <a:fld id="{C4F1E601-08A7-C44E-8088-2E5570A42181}" type="slidenum">
              <a:rPr lang="en-US"/>
              <a:pPr/>
              <a:t>32</a:t>
            </a:fld>
            <a:endParaRPr lang="en-US" dirty="0"/>
          </a:p>
        </p:txBody>
      </p:sp>
    </p:spTree>
    <p:extLst>
      <p:ext uri="{BB962C8B-B14F-4D97-AF65-F5344CB8AC3E}">
        <p14:creationId xmlns:p14="http://schemas.microsoft.com/office/powerpoint/2010/main" val="1320424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b="1" noProof="1">
                <a:solidFill>
                  <a:srgbClr val="00FF00"/>
                </a:solidFill>
                <a:ea typeface="ＭＳ Ｐゴシック" charset="-128"/>
              </a:rPr>
              <a:t>Figure </a:t>
            </a:r>
            <a:r>
              <a:rPr b="1" noProof="1" smtClean="0">
                <a:solidFill>
                  <a:srgbClr val="00FF00"/>
                </a:solidFill>
                <a:ea typeface="ＭＳ Ｐゴシック" charset="-128"/>
              </a:rPr>
              <a:t>10</a:t>
            </a:r>
            <a:r>
              <a:rPr lang="en-US" b="1" noProof="1" smtClean="0">
                <a:solidFill>
                  <a:srgbClr val="00FF00"/>
                </a:solidFill>
                <a:ea typeface="ＭＳ Ｐゴシック" charset="-128"/>
              </a:rPr>
              <a:t>-</a:t>
            </a:r>
            <a:r>
              <a:rPr b="1" noProof="1" smtClean="0">
                <a:solidFill>
                  <a:srgbClr val="00FF00"/>
                </a:solidFill>
                <a:ea typeface="ＭＳ Ｐゴシック" charset="-128"/>
              </a:rPr>
              <a:t>17</a:t>
            </a:r>
            <a:r>
              <a:rPr b="1" noProof="1">
                <a:solidFill>
                  <a:srgbClr val="00FF00"/>
                </a:solidFill>
                <a:ea typeface="ＭＳ Ｐゴシック" charset="-128"/>
              </a:rPr>
              <a:t>:</a:t>
            </a:r>
            <a:r>
              <a:rPr noProof="1">
                <a:solidFill>
                  <a:srgbClr val="00FF00"/>
                </a:solidFill>
                <a:ea typeface="ＭＳ Ｐゴシック" charset="-128"/>
              </a:rPr>
              <a:t> </a:t>
            </a:r>
            <a:r>
              <a:rPr lang="en-US" b="1" dirty="0">
                <a:solidFill>
                  <a:srgbClr val="00FF00"/>
                </a:solidFill>
                <a:ea typeface="ＭＳ Ｐゴシック" charset="-128"/>
              </a:rPr>
              <a:t>S</a:t>
            </a:r>
            <a:r>
              <a:rPr b="1" noProof="1">
                <a:solidFill>
                  <a:srgbClr val="00FF00"/>
                </a:solidFill>
                <a:ea typeface="ＭＳ Ｐゴシック" charset="-128"/>
              </a:rPr>
              <a:t>olutions.</a:t>
            </a:r>
            <a:r>
              <a:rPr b="1" noProof="1" smtClean="0">
                <a:solidFill>
                  <a:srgbClr val="00FF00"/>
                </a:solidFill>
                <a:ea typeface="ＭＳ Ｐゴシック" charset="-128"/>
              </a:rPr>
              <a:t> </a:t>
            </a:r>
            <a:r>
              <a:rPr lang="en-US" b="1" baseline="0" noProof="1" smtClean="0">
                <a:solidFill>
                  <a:srgbClr val="00FF00"/>
                </a:solidFill>
                <a:ea typeface="ＭＳ Ｐゴシック" charset="-128"/>
              </a:rPr>
              <a:t> </a:t>
            </a:r>
            <a:r>
              <a:rPr lang="en-US" sz="1200" kern="1200" baseline="0" dirty="0" smtClean="0">
                <a:solidFill>
                  <a:schemeClr val="tx1"/>
                </a:solidFill>
                <a:ea typeface="ＭＳ Ｐゴシック" pitchFamily="1" charset="-128"/>
                <a:cs typeface="ＭＳ Ｐゴシック" charset="-128"/>
              </a:rPr>
              <a:t>The pressure to cut trees to make paper could be greatly reduced by planting and harvesting a fast-growing plant known as kenaf.</a:t>
            </a:r>
            <a:endParaRPr noProof="1">
              <a:solidFill>
                <a:srgbClr val="000000"/>
              </a:solidFill>
              <a:ea typeface="ＭＳ Ｐゴシック" charset="-128"/>
            </a:endParaRPr>
          </a:p>
        </p:txBody>
      </p:sp>
      <p:sp>
        <p:nvSpPr>
          <p:cNvPr id="125956" name="Slide Number Placeholder 3"/>
          <p:cNvSpPr>
            <a:spLocks noGrp="1"/>
          </p:cNvSpPr>
          <p:nvPr>
            <p:ph type="sldNum" sz="quarter" idx="5"/>
          </p:nvPr>
        </p:nvSpPr>
        <p:spPr>
          <a:noFill/>
        </p:spPr>
        <p:txBody>
          <a:bodyPr/>
          <a:lstStyle/>
          <a:p>
            <a:fld id="{61CFFF41-845A-F34E-A083-0CDE1D74B868}" type="slidenum">
              <a:rPr lang="en-US"/>
              <a:pPr/>
              <a:t>33</a:t>
            </a:fld>
            <a:endParaRPr lang="en-US" dirty="0"/>
          </a:p>
        </p:txBody>
      </p:sp>
    </p:spTree>
    <p:extLst>
      <p:ext uri="{BB962C8B-B14F-4D97-AF65-F5344CB8AC3E}">
        <p14:creationId xmlns:p14="http://schemas.microsoft.com/office/powerpoint/2010/main" val="3261219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dirty="0">
              <a:ea typeface="ＭＳ Ｐゴシック" charset="-128"/>
            </a:endParaRPr>
          </a:p>
        </p:txBody>
      </p:sp>
      <p:sp>
        <p:nvSpPr>
          <p:cNvPr id="91140" name="Slide Number Placeholder 3"/>
          <p:cNvSpPr>
            <a:spLocks noGrp="1"/>
          </p:cNvSpPr>
          <p:nvPr>
            <p:ph type="sldNum" sz="quarter" idx="5"/>
          </p:nvPr>
        </p:nvSpPr>
        <p:spPr>
          <a:noFill/>
        </p:spPr>
        <p:txBody>
          <a:bodyPr/>
          <a:lstStyle/>
          <a:p>
            <a:fld id="{2287D043-406F-0945-98C4-4BB1F1D82967}" type="slidenum">
              <a:rPr lang="en-US"/>
              <a:pPr/>
              <a:t>4</a:t>
            </a:fld>
            <a:endParaRPr lang="en-US" dirty="0"/>
          </a:p>
        </p:txBody>
      </p:sp>
    </p:spTree>
    <p:extLst>
      <p:ext uri="{BB962C8B-B14F-4D97-AF65-F5344CB8AC3E}">
        <p14:creationId xmlns:p14="http://schemas.microsoft.com/office/powerpoint/2010/main" val="2592614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dirty="0">
              <a:ea typeface="ＭＳ Ｐゴシック" charset="-128"/>
            </a:endParaRPr>
          </a:p>
        </p:txBody>
      </p:sp>
      <p:sp>
        <p:nvSpPr>
          <p:cNvPr id="126980" name="Slide Number Placeholder 3"/>
          <p:cNvSpPr>
            <a:spLocks noGrp="1"/>
          </p:cNvSpPr>
          <p:nvPr>
            <p:ph type="sldNum" sz="quarter" idx="5"/>
          </p:nvPr>
        </p:nvSpPr>
        <p:spPr>
          <a:noFill/>
        </p:spPr>
        <p:txBody>
          <a:bodyPr/>
          <a:lstStyle/>
          <a:p>
            <a:fld id="{83170B1D-AC68-EF45-84A5-D6CE760BEBA6}" type="slidenum">
              <a:rPr lang="en-US"/>
              <a:pPr/>
              <a:t>34</a:t>
            </a:fld>
            <a:endParaRPr lang="en-US" dirty="0"/>
          </a:p>
        </p:txBody>
      </p:sp>
    </p:spTree>
    <p:extLst>
      <p:ext uri="{BB962C8B-B14F-4D97-AF65-F5344CB8AC3E}">
        <p14:creationId xmlns:p14="http://schemas.microsoft.com/office/powerpoint/2010/main" val="313000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b="1" noProof="1">
                <a:solidFill>
                  <a:srgbClr val="000000"/>
                </a:solidFill>
                <a:ea typeface="ＭＳ Ｐゴシック" charset="-128"/>
              </a:rPr>
              <a:t>Figure </a:t>
            </a:r>
            <a:r>
              <a:rPr b="1" noProof="1" smtClean="0">
                <a:solidFill>
                  <a:srgbClr val="000000"/>
                </a:solidFill>
                <a:ea typeface="ＭＳ Ｐゴシック" charset="-128"/>
              </a:rPr>
              <a:t>10</a:t>
            </a:r>
            <a:r>
              <a:rPr lang="en-US" b="1" noProof="1" smtClean="0">
                <a:solidFill>
                  <a:srgbClr val="000000"/>
                </a:solidFill>
                <a:ea typeface="ＭＳ Ｐゴシック" charset="-128"/>
              </a:rPr>
              <a:t>-</a:t>
            </a:r>
            <a:r>
              <a:rPr b="1" noProof="1" smtClean="0">
                <a:solidFill>
                  <a:srgbClr val="000000"/>
                </a:solidFill>
                <a:ea typeface="ＭＳ Ｐゴシック" charset="-128"/>
              </a:rPr>
              <a:t>18</a:t>
            </a:r>
            <a:r>
              <a:rPr b="1" noProof="1">
                <a:solidFill>
                  <a:srgbClr val="000000"/>
                </a:solidFill>
                <a:ea typeface="ＭＳ Ｐゴシック" charset="-128"/>
              </a:rPr>
              <a:t>:</a:t>
            </a:r>
            <a:r>
              <a:rPr noProof="1" smtClean="0">
                <a:solidFill>
                  <a:srgbClr val="000000"/>
                </a:solidFill>
                <a:ea typeface="ＭＳ Ｐゴシック" charset="-128"/>
              </a:rPr>
              <a:t> </a:t>
            </a:r>
            <a:r>
              <a:rPr lang="en-US" sz="1200" b="1" kern="1200" baseline="0" dirty="0" smtClean="0">
                <a:solidFill>
                  <a:schemeClr val="tx1"/>
                </a:solidFill>
                <a:ea typeface="ＭＳ Ｐゴシック" pitchFamily="1" charset="-128"/>
                <a:cs typeface="ＭＳ Ｐゴシック" charset="-128"/>
              </a:rPr>
              <a:t>Natural capital degradation</a:t>
            </a:r>
            <a:r>
              <a:rPr lang="en-US" sz="1200" kern="1200" baseline="0" dirty="0" smtClean="0">
                <a:solidFill>
                  <a:schemeClr val="tx1"/>
                </a:solidFill>
                <a:ea typeface="ＭＳ Ｐゴシック" pitchFamily="1" charset="-128"/>
                <a:cs typeface="ＭＳ Ｐゴシック" charset="-128"/>
              </a:rPr>
              <a:t>: Haiti’s deforested brown landscape (left) contrasts sharply with the heavily forested green landscape of its neighboring country, the Dominican Republic.</a:t>
            </a:r>
            <a:endParaRPr noProof="1">
              <a:solidFill>
                <a:srgbClr val="000000"/>
              </a:solidFill>
              <a:ea typeface="ＭＳ Ｐゴシック" charset="-128"/>
            </a:endParaRPr>
          </a:p>
        </p:txBody>
      </p:sp>
      <p:sp>
        <p:nvSpPr>
          <p:cNvPr id="128004" name="Slide Number Placeholder 3"/>
          <p:cNvSpPr>
            <a:spLocks noGrp="1"/>
          </p:cNvSpPr>
          <p:nvPr>
            <p:ph type="sldNum" sz="quarter" idx="5"/>
          </p:nvPr>
        </p:nvSpPr>
        <p:spPr>
          <a:noFill/>
        </p:spPr>
        <p:txBody>
          <a:bodyPr/>
          <a:lstStyle/>
          <a:p>
            <a:fld id="{8B1136EA-2A7D-B043-936F-2EBB57B1316E}" type="slidenum">
              <a:rPr lang="en-US"/>
              <a:pPr/>
              <a:t>35</a:t>
            </a:fld>
            <a:endParaRPr lang="en-US" dirty="0"/>
          </a:p>
        </p:txBody>
      </p:sp>
    </p:spTree>
    <p:extLst>
      <p:ext uri="{BB962C8B-B14F-4D97-AF65-F5344CB8AC3E}">
        <p14:creationId xmlns:p14="http://schemas.microsoft.com/office/powerpoint/2010/main" val="3007644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dirty="0">
              <a:ea typeface="ＭＳ Ｐゴシック" charset="-128"/>
            </a:endParaRPr>
          </a:p>
        </p:txBody>
      </p:sp>
      <p:sp>
        <p:nvSpPr>
          <p:cNvPr id="129028" name="Slide Number Placeholder 3"/>
          <p:cNvSpPr>
            <a:spLocks noGrp="1"/>
          </p:cNvSpPr>
          <p:nvPr>
            <p:ph type="sldNum" sz="quarter" idx="5"/>
          </p:nvPr>
        </p:nvSpPr>
        <p:spPr>
          <a:noFill/>
        </p:spPr>
        <p:txBody>
          <a:bodyPr/>
          <a:lstStyle/>
          <a:p>
            <a:fld id="{D5D005E7-B014-A94D-BB79-D3BE903D0DA6}" type="slidenum">
              <a:rPr lang="en-US"/>
              <a:pPr/>
              <a:t>36</a:t>
            </a:fld>
            <a:endParaRPr lang="en-US" dirty="0"/>
          </a:p>
        </p:txBody>
      </p:sp>
    </p:spTree>
    <p:extLst>
      <p:ext uri="{BB962C8B-B14F-4D97-AF65-F5344CB8AC3E}">
        <p14:creationId xmlns:p14="http://schemas.microsoft.com/office/powerpoint/2010/main" val="4108572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521BC1-BEE4-FA47-9214-C2C264ECAC06}" type="slidenum">
              <a:rPr lang="en-US"/>
              <a:pPr>
                <a:defRPr/>
              </a:pPr>
              <a:t>37</a:t>
            </a:fld>
            <a:endParaRPr lang="en-US"/>
          </a:p>
        </p:txBody>
      </p:sp>
      <p:sp>
        <p:nvSpPr>
          <p:cNvPr id="108546"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val="1"/>
            </a:ext>
          </a:extLst>
        </p:spPr>
      </p:sp>
      <p:sp>
        <p:nvSpPr>
          <p:cNvPr id="108547"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1" dirty="0" smtClean="0"/>
              <a:t>Figure 10.19 </a:t>
            </a:r>
            <a:r>
              <a:rPr lang="en-US" dirty="0" smtClean="0"/>
              <a:t>These are some effective ways to protect tropical forests and to use them more sustainably (Concept </a:t>
            </a:r>
            <a:r>
              <a:rPr lang="en-US" b="1" dirty="0" smtClean="0"/>
              <a:t>10-2). </a:t>
            </a:r>
            <a:r>
              <a:rPr lang="en-US" b="1" i="1" dirty="0" smtClean="0"/>
              <a:t>Questions: </a:t>
            </a:r>
            <a:r>
              <a:rPr lang="en-US" dirty="0" smtClean="0"/>
              <a:t>Which three of these solutions do you think are the best ones? Why?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dirty="0">
              <a:ea typeface="ＭＳ Ｐゴシック" charset="-128"/>
            </a:endParaRPr>
          </a:p>
        </p:txBody>
      </p:sp>
      <p:sp>
        <p:nvSpPr>
          <p:cNvPr id="131076" name="Slide Number Placeholder 3"/>
          <p:cNvSpPr>
            <a:spLocks noGrp="1"/>
          </p:cNvSpPr>
          <p:nvPr>
            <p:ph type="sldNum" sz="quarter" idx="5"/>
          </p:nvPr>
        </p:nvSpPr>
        <p:spPr>
          <a:noFill/>
        </p:spPr>
        <p:txBody>
          <a:bodyPr/>
          <a:lstStyle/>
          <a:p>
            <a:fld id="{90E6F7BA-4709-424C-A8C9-3BDA38655B08}" type="slidenum">
              <a:rPr lang="en-US"/>
              <a:pPr/>
              <a:t>38</a:t>
            </a:fld>
            <a:endParaRPr lang="en-US" dirty="0"/>
          </a:p>
        </p:txBody>
      </p:sp>
    </p:spTree>
    <p:extLst>
      <p:ext uri="{BB962C8B-B14F-4D97-AF65-F5344CB8AC3E}">
        <p14:creationId xmlns:p14="http://schemas.microsoft.com/office/powerpoint/2010/main" val="2060293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dirty="0">
              <a:ea typeface="ＭＳ Ｐゴシック" charset="-128"/>
            </a:endParaRPr>
          </a:p>
        </p:txBody>
      </p:sp>
      <p:sp>
        <p:nvSpPr>
          <p:cNvPr id="132100" name="Slide Number Placeholder 3"/>
          <p:cNvSpPr>
            <a:spLocks noGrp="1"/>
          </p:cNvSpPr>
          <p:nvPr>
            <p:ph type="sldNum" sz="quarter" idx="5"/>
          </p:nvPr>
        </p:nvSpPr>
        <p:spPr>
          <a:noFill/>
        </p:spPr>
        <p:txBody>
          <a:bodyPr/>
          <a:lstStyle/>
          <a:p>
            <a:fld id="{D9FA77E8-AA85-CB4C-9D45-0B09E81D05FF}" type="slidenum">
              <a:rPr lang="en-US"/>
              <a:pPr/>
              <a:t>39</a:t>
            </a:fld>
            <a:endParaRPr lang="en-US" dirty="0"/>
          </a:p>
        </p:txBody>
      </p:sp>
    </p:spTree>
    <p:extLst>
      <p:ext uri="{BB962C8B-B14F-4D97-AF65-F5344CB8AC3E}">
        <p14:creationId xmlns:p14="http://schemas.microsoft.com/office/powerpoint/2010/main" val="1753525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dirty="0">
              <a:ea typeface="ＭＳ Ｐゴシック" charset="-128"/>
            </a:endParaRPr>
          </a:p>
        </p:txBody>
      </p:sp>
      <p:sp>
        <p:nvSpPr>
          <p:cNvPr id="133124" name="Slide Number Placeholder 3"/>
          <p:cNvSpPr>
            <a:spLocks noGrp="1"/>
          </p:cNvSpPr>
          <p:nvPr>
            <p:ph type="sldNum" sz="quarter" idx="5"/>
          </p:nvPr>
        </p:nvSpPr>
        <p:spPr>
          <a:noFill/>
        </p:spPr>
        <p:txBody>
          <a:bodyPr/>
          <a:lstStyle/>
          <a:p>
            <a:fld id="{0EFFEA46-15F2-6A49-BA4B-FAC184115CB0}" type="slidenum">
              <a:rPr lang="en-US"/>
              <a:pPr/>
              <a:t>40</a:t>
            </a:fld>
            <a:endParaRPr lang="en-US" dirty="0"/>
          </a:p>
        </p:txBody>
      </p:sp>
    </p:spTree>
    <p:extLst>
      <p:ext uri="{BB962C8B-B14F-4D97-AF65-F5344CB8AC3E}">
        <p14:creationId xmlns:p14="http://schemas.microsoft.com/office/powerpoint/2010/main" val="632235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r>
              <a:rPr b="1" noProof="1">
                <a:solidFill>
                  <a:srgbClr val="CD0000"/>
                </a:solidFill>
                <a:ea typeface="ＭＳ Ｐゴシック" charset="-128"/>
              </a:rPr>
              <a:t>Figure </a:t>
            </a:r>
            <a:r>
              <a:rPr b="1" noProof="1" smtClean="0">
                <a:solidFill>
                  <a:srgbClr val="CD0000"/>
                </a:solidFill>
                <a:ea typeface="ＭＳ Ｐゴシック" charset="-128"/>
              </a:rPr>
              <a:t>10</a:t>
            </a:r>
            <a:r>
              <a:rPr lang="en-US" b="1" noProof="1" smtClean="0">
                <a:solidFill>
                  <a:srgbClr val="CD0000"/>
                </a:solidFill>
                <a:ea typeface="ＭＳ Ｐゴシック" charset="-128"/>
              </a:rPr>
              <a:t>-22</a:t>
            </a:r>
            <a:r>
              <a:rPr b="1" noProof="1" smtClean="0">
                <a:solidFill>
                  <a:srgbClr val="CD0000"/>
                </a:solidFill>
                <a:ea typeface="ＭＳ Ｐゴシック" charset="-128"/>
              </a:rPr>
              <a:t>:</a:t>
            </a:r>
            <a:r>
              <a:rPr noProof="1" smtClean="0">
                <a:solidFill>
                  <a:srgbClr val="CD0000"/>
                </a:solidFill>
                <a:ea typeface="ＭＳ Ｐゴシック" charset="-128"/>
              </a:rPr>
              <a:t> </a:t>
            </a:r>
            <a:r>
              <a:rPr b="1" noProof="1">
                <a:solidFill>
                  <a:srgbClr val="CD0000"/>
                </a:solidFill>
                <a:ea typeface="ＭＳ Ｐゴシック" charset="-128"/>
              </a:rPr>
              <a:t>Natural capital degradation.</a:t>
            </a:r>
            <a:r>
              <a:rPr b="1" noProof="1" smtClean="0">
                <a:solidFill>
                  <a:srgbClr val="CD0000"/>
                </a:solidFill>
                <a:ea typeface="ＭＳ Ｐゴシック" charset="-128"/>
              </a:rPr>
              <a:t> </a:t>
            </a:r>
            <a:r>
              <a:rPr lang="en-US" sz="1200" kern="1200" baseline="0" dirty="0" smtClean="0">
                <a:solidFill>
                  <a:schemeClr val="tx1"/>
                </a:solidFill>
                <a:ea typeface="ＭＳ Ｐゴシック" pitchFamily="1" charset="-128"/>
                <a:cs typeface="ＭＳ Ｐゴシック" charset="-128"/>
              </a:rPr>
              <a:t>To the left of the fence is overgrazed rangeland. The land to the right of the fence is lightly grazed.</a:t>
            </a:r>
            <a:endParaRPr noProof="1">
              <a:solidFill>
                <a:srgbClr val="000000"/>
              </a:solidFill>
              <a:ea typeface="ＭＳ Ｐゴシック" charset="-128"/>
            </a:endParaRPr>
          </a:p>
        </p:txBody>
      </p:sp>
      <p:sp>
        <p:nvSpPr>
          <p:cNvPr id="134148" name="Slide Number Placeholder 3"/>
          <p:cNvSpPr>
            <a:spLocks noGrp="1"/>
          </p:cNvSpPr>
          <p:nvPr>
            <p:ph type="sldNum" sz="quarter" idx="5"/>
          </p:nvPr>
        </p:nvSpPr>
        <p:spPr>
          <a:noFill/>
        </p:spPr>
        <p:txBody>
          <a:bodyPr/>
          <a:lstStyle/>
          <a:p>
            <a:fld id="{7258F2C0-B4FF-AC44-8048-13704A6E22E4}" type="slidenum">
              <a:rPr lang="en-US"/>
              <a:pPr/>
              <a:t>41</a:t>
            </a:fld>
            <a:endParaRPr lang="en-US" dirty="0"/>
          </a:p>
        </p:txBody>
      </p:sp>
    </p:spTree>
    <p:extLst>
      <p:ext uri="{BB962C8B-B14F-4D97-AF65-F5344CB8AC3E}">
        <p14:creationId xmlns:p14="http://schemas.microsoft.com/office/powerpoint/2010/main" val="4064631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dirty="0">
              <a:ea typeface="ＭＳ Ｐゴシック" charset="-128"/>
            </a:endParaRPr>
          </a:p>
        </p:txBody>
      </p:sp>
      <p:sp>
        <p:nvSpPr>
          <p:cNvPr id="135172" name="Slide Number Placeholder 3"/>
          <p:cNvSpPr>
            <a:spLocks noGrp="1"/>
          </p:cNvSpPr>
          <p:nvPr>
            <p:ph type="sldNum" sz="quarter" idx="5"/>
          </p:nvPr>
        </p:nvSpPr>
        <p:spPr>
          <a:noFill/>
        </p:spPr>
        <p:txBody>
          <a:bodyPr/>
          <a:lstStyle/>
          <a:p>
            <a:fld id="{0064739E-A562-1F49-9517-A93197272917}" type="slidenum">
              <a:rPr lang="en-US"/>
              <a:pPr/>
              <a:t>42</a:t>
            </a:fld>
            <a:endParaRPr lang="en-US" dirty="0"/>
          </a:p>
        </p:txBody>
      </p:sp>
    </p:spTree>
    <p:extLst>
      <p:ext uri="{BB962C8B-B14F-4D97-AF65-F5344CB8AC3E}">
        <p14:creationId xmlns:p14="http://schemas.microsoft.com/office/powerpoint/2010/main" val="782897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r>
              <a:rPr b="1" noProof="1">
                <a:solidFill>
                  <a:srgbClr val="00FF00"/>
                </a:solidFill>
                <a:ea typeface="ＭＳ Ｐゴシック" charset="-128"/>
              </a:rPr>
              <a:t>Figure </a:t>
            </a:r>
            <a:r>
              <a:rPr b="1" noProof="1" smtClean="0">
                <a:solidFill>
                  <a:srgbClr val="00FF00"/>
                </a:solidFill>
                <a:ea typeface="ＭＳ Ｐゴシック" charset="-128"/>
              </a:rPr>
              <a:t>10</a:t>
            </a:r>
            <a:r>
              <a:rPr lang="en-US" b="1" noProof="1" smtClean="0">
                <a:solidFill>
                  <a:srgbClr val="00FF00"/>
                </a:solidFill>
                <a:ea typeface="ＭＳ Ｐゴシック" charset="-128"/>
              </a:rPr>
              <a:t>-23</a:t>
            </a:r>
            <a:r>
              <a:rPr b="1" noProof="1" smtClean="0">
                <a:solidFill>
                  <a:srgbClr val="00FF00"/>
                </a:solidFill>
                <a:ea typeface="ＭＳ Ｐゴシック" charset="-128"/>
              </a:rPr>
              <a:t>:</a:t>
            </a:r>
            <a:r>
              <a:rPr noProof="1" smtClean="0">
                <a:solidFill>
                  <a:srgbClr val="00FF00"/>
                </a:solidFill>
                <a:ea typeface="ＭＳ Ｐゴシック" charset="-128"/>
              </a:rPr>
              <a:t> </a:t>
            </a:r>
            <a:r>
              <a:rPr b="1" noProof="1">
                <a:solidFill>
                  <a:srgbClr val="00FF00"/>
                </a:solidFill>
                <a:ea typeface="ＭＳ Ｐゴシック" charset="-128"/>
              </a:rPr>
              <a:t>Natural capital restoration.</a:t>
            </a:r>
            <a:r>
              <a:rPr b="1" noProof="1" smtClean="0">
                <a:solidFill>
                  <a:srgbClr val="00FF00"/>
                </a:solidFill>
                <a:ea typeface="ＭＳ Ｐゴシック" charset="-128"/>
              </a:rPr>
              <a:t> </a:t>
            </a:r>
            <a:r>
              <a:rPr lang="en-US" sz="1200" kern="1200" baseline="0" dirty="0" smtClean="0">
                <a:solidFill>
                  <a:schemeClr val="tx1"/>
                </a:solidFill>
                <a:ea typeface="ＭＳ Ｐゴシック" pitchFamily="1" charset="-128"/>
                <a:cs typeface="ＭＳ Ｐゴシック" charset="-128"/>
              </a:rPr>
              <a:t>In the mid-1980s, cattle had degraded the vegetation and soil on this stream bank along the San Pedro River in the U.S. state of Arizona (left). Within 10 years, the area was restored through secondary ecological succession (right) after grazing and off-road vehicle use were banned (Concept 10-3).</a:t>
            </a:r>
            <a:endParaRPr noProof="1">
              <a:solidFill>
                <a:srgbClr val="000000"/>
              </a:solidFill>
              <a:latin typeface="FrutigerLTStd-Light" charset="0"/>
              <a:ea typeface="ＭＳ Ｐゴシック" charset="-128"/>
            </a:endParaRPr>
          </a:p>
        </p:txBody>
      </p:sp>
      <p:sp>
        <p:nvSpPr>
          <p:cNvPr id="137220" name="Slide Number Placeholder 3"/>
          <p:cNvSpPr>
            <a:spLocks noGrp="1"/>
          </p:cNvSpPr>
          <p:nvPr>
            <p:ph type="sldNum" sz="quarter" idx="5"/>
          </p:nvPr>
        </p:nvSpPr>
        <p:spPr>
          <a:noFill/>
        </p:spPr>
        <p:txBody>
          <a:bodyPr/>
          <a:lstStyle/>
          <a:p>
            <a:fld id="{53DC035B-F533-734A-94AC-AF8278F5EA7D}" type="slidenum">
              <a:rPr lang="en-US"/>
              <a:pPr/>
              <a:t>43</a:t>
            </a:fld>
            <a:endParaRPr lang="en-US" dirty="0"/>
          </a:p>
        </p:txBody>
      </p:sp>
    </p:spTree>
    <p:extLst>
      <p:ext uri="{BB962C8B-B14F-4D97-AF65-F5344CB8AC3E}">
        <p14:creationId xmlns:p14="http://schemas.microsoft.com/office/powerpoint/2010/main" val="144883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dirty="0">
              <a:ea typeface="ＭＳ Ｐゴシック" charset="-128"/>
            </a:endParaRPr>
          </a:p>
        </p:txBody>
      </p:sp>
      <p:sp>
        <p:nvSpPr>
          <p:cNvPr id="92164" name="Slide Number Placeholder 3"/>
          <p:cNvSpPr>
            <a:spLocks noGrp="1"/>
          </p:cNvSpPr>
          <p:nvPr>
            <p:ph type="sldNum" sz="quarter" idx="5"/>
          </p:nvPr>
        </p:nvSpPr>
        <p:spPr>
          <a:noFill/>
        </p:spPr>
        <p:txBody>
          <a:bodyPr/>
          <a:lstStyle/>
          <a:p>
            <a:fld id="{8F3F8CD6-9632-CF4C-9A20-2D97905ED734}" type="slidenum">
              <a:rPr lang="en-US"/>
              <a:pPr/>
              <a:t>5</a:t>
            </a:fld>
            <a:endParaRPr lang="en-US" dirty="0"/>
          </a:p>
        </p:txBody>
      </p:sp>
    </p:spTree>
    <p:extLst>
      <p:ext uri="{BB962C8B-B14F-4D97-AF65-F5344CB8AC3E}">
        <p14:creationId xmlns:p14="http://schemas.microsoft.com/office/powerpoint/2010/main" val="3432112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endParaRPr lang="en-US" dirty="0">
              <a:ea typeface="ＭＳ Ｐゴシック" charset="-128"/>
            </a:endParaRPr>
          </a:p>
        </p:txBody>
      </p:sp>
      <p:sp>
        <p:nvSpPr>
          <p:cNvPr id="138244" name="Slide Number Placeholder 3"/>
          <p:cNvSpPr>
            <a:spLocks noGrp="1"/>
          </p:cNvSpPr>
          <p:nvPr>
            <p:ph type="sldNum" sz="quarter" idx="5"/>
          </p:nvPr>
        </p:nvSpPr>
        <p:spPr>
          <a:noFill/>
        </p:spPr>
        <p:txBody>
          <a:bodyPr/>
          <a:lstStyle/>
          <a:p>
            <a:fld id="{2F4AB414-6ACF-054B-AFB1-3E0A16809535}" type="slidenum">
              <a:rPr lang="en-US"/>
              <a:pPr/>
              <a:t>44</a:t>
            </a:fld>
            <a:endParaRPr lang="en-US" dirty="0"/>
          </a:p>
        </p:txBody>
      </p:sp>
    </p:spTree>
    <p:extLst>
      <p:ext uri="{BB962C8B-B14F-4D97-AF65-F5344CB8AC3E}">
        <p14:creationId xmlns:p14="http://schemas.microsoft.com/office/powerpoint/2010/main" val="3218086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dirty="0">
              <a:ea typeface="ＭＳ Ｐゴシック" charset="-128"/>
            </a:endParaRPr>
          </a:p>
        </p:txBody>
      </p:sp>
      <p:sp>
        <p:nvSpPr>
          <p:cNvPr id="139268" name="Slide Number Placeholder 3"/>
          <p:cNvSpPr>
            <a:spLocks noGrp="1"/>
          </p:cNvSpPr>
          <p:nvPr>
            <p:ph type="sldNum" sz="quarter" idx="5"/>
          </p:nvPr>
        </p:nvSpPr>
        <p:spPr>
          <a:noFill/>
        </p:spPr>
        <p:txBody>
          <a:bodyPr/>
          <a:lstStyle/>
          <a:p>
            <a:fld id="{FFC989A7-DB46-684B-BC93-8C90F2B2A9F1}" type="slidenum">
              <a:rPr lang="en-US"/>
              <a:pPr/>
              <a:t>45</a:t>
            </a:fld>
            <a:endParaRPr lang="en-US" dirty="0"/>
          </a:p>
        </p:txBody>
      </p:sp>
    </p:spTree>
    <p:extLst>
      <p:ext uri="{BB962C8B-B14F-4D97-AF65-F5344CB8AC3E}">
        <p14:creationId xmlns:p14="http://schemas.microsoft.com/office/powerpoint/2010/main" val="4259193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dirty="0">
              <a:ea typeface="ＭＳ Ｐゴシック" charset="-128"/>
            </a:endParaRPr>
          </a:p>
        </p:txBody>
      </p:sp>
      <p:sp>
        <p:nvSpPr>
          <p:cNvPr id="140292" name="Slide Number Placeholder 3"/>
          <p:cNvSpPr>
            <a:spLocks noGrp="1"/>
          </p:cNvSpPr>
          <p:nvPr>
            <p:ph type="sldNum" sz="quarter" idx="5"/>
          </p:nvPr>
        </p:nvSpPr>
        <p:spPr>
          <a:noFill/>
        </p:spPr>
        <p:txBody>
          <a:bodyPr/>
          <a:lstStyle/>
          <a:p>
            <a:fld id="{9F329DB1-4B7B-064B-A99C-F6F807307D9A}" type="slidenum">
              <a:rPr lang="en-US"/>
              <a:pPr/>
              <a:t>46</a:t>
            </a:fld>
            <a:endParaRPr lang="en-US" dirty="0"/>
          </a:p>
        </p:txBody>
      </p:sp>
    </p:spTree>
    <p:extLst>
      <p:ext uri="{BB962C8B-B14F-4D97-AF65-F5344CB8AC3E}">
        <p14:creationId xmlns:p14="http://schemas.microsoft.com/office/powerpoint/2010/main" val="1804573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dirty="0">
              <a:ea typeface="ＭＳ Ｐゴシック" charset="-128"/>
            </a:endParaRPr>
          </a:p>
        </p:txBody>
      </p:sp>
      <p:sp>
        <p:nvSpPr>
          <p:cNvPr id="141316" name="Slide Number Placeholder 3"/>
          <p:cNvSpPr>
            <a:spLocks noGrp="1"/>
          </p:cNvSpPr>
          <p:nvPr>
            <p:ph type="sldNum" sz="quarter" idx="5"/>
          </p:nvPr>
        </p:nvSpPr>
        <p:spPr>
          <a:noFill/>
        </p:spPr>
        <p:txBody>
          <a:bodyPr/>
          <a:lstStyle/>
          <a:p>
            <a:fld id="{852638AD-603F-BF4D-ACE8-F52269277B85}" type="slidenum">
              <a:rPr lang="en-US"/>
              <a:pPr/>
              <a:t>47</a:t>
            </a:fld>
            <a:endParaRPr lang="en-US" dirty="0"/>
          </a:p>
        </p:txBody>
      </p:sp>
    </p:spTree>
    <p:extLst>
      <p:ext uri="{BB962C8B-B14F-4D97-AF65-F5344CB8AC3E}">
        <p14:creationId xmlns:p14="http://schemas.microsoft.com/office/powerpoint/2010/main" val="2507894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r>
              <a:rPr b="1" noProof="1">
                <a:solidFill>
                  <a:srgbClr val="000000"/>
                </a:solidFill>
                <a:ea typeface="ＭＳ Ｐゴシック" charset="-128"/>
              </a:rPr>
              <a:t>Figure </a:t>
            </a:r>
            <a:r>
              <a:rPr b="1" noProof="1" smtClean="0">
                <a:solidFill>
                  <a:srgbClr val="000000"/>
                </a:solidFill>
                <a:ea typeface="ＭＳ Ｐゴシック" charset="-128"/>
              </a:rPr>
              <a:t>10</a:t>
            </a:r>
            <a:r>
              <a:rPr lang="en-US" b="1" noProof="1" smtClean="0">
                <a:solidFill>
                  <a:srgbClr val="000000"/>
                </a:solidFill>
                <a:ea typeface="ＭＳ Ｐゴシック" charset="-128"/>
              </a:rPr>
              <a:t>-24</a:t>
            </a:r>
            <a:r>
              <a:rPr b="1" noProof="1" smtClean="0">
                <a:solidFill>
                  <a:srgbClr val="000000"/>
                </a:solidFill>
                <a:ea typeface="ＭＳ Ｐゴシック" charset="-128"/>
              </a:rPr>
              <a:t>:</a:t>
            </a:r>
            <a:r>
              <a:rPr noProof="1" smtClean="0">
                <a:solidFill>
                  <a:srgbClr val="000000"/>
                </a:solidFill>
                <a:ea typeface="ＭＳ Ｐゴシック" charset="-128"/>
              </a:rPr>
              <a:t> </a:t>
            </a:r>
            <a:r>
              <a:rPr noProof="1">
                <a:solidFill>
                  <a:srgbClr val="000000"/>
                </a:solidFill>
                <a:ea typeface="ＭＳ Ｐゴシック" charset="-128"/>
              </a:rPr>
              <a:t>Grand Teton National Park</a:t>
            </a:r>
            <a:r>
              <a:rPr noProof="1" smtClean="0">
                <a:solidFill>
                  <a:srgbClr val="000000"/>
                </a:solidFill>
                <a:ea typeface="ＭＳ Ｐゴシック" charset="-128"/>
              </a:rPr>
              <a:t> </a:t>
            </a:r>
            <a:r>
              <a:rPr lang="en-US" noProof="1" smtClean="0">
                <a:solidFill>
                  <a:srgbClr val="000000"/>
                </a:solidFill>
                <a:ea typeface="ＭＳ Ｐゴシック" charset="-128"/>
              </a:rPr>
              <a:t>in the U.S. state</a:t>
            </a:r>
            <a:r>
              <a:rPr lang="en-US" baseline="0" noProof="1" smtClean="0">
                <a:solidFill>
                  <a:srgbClr val="000000"/>
                </a:solidFill>
                <a:ea typeface="ＭＳ Ｐゴシック" charset="-128"/>
              </a:rPr>
              <a:t> of Wyoming.</a:t>
            </a:r>
            <a:endParaRPr noProof="1">
              <a:solidFill>
                <a:srgbClr val="000000"/>
              </a:solidFill>
              <a:ea typeface="ＭＳ Ｐゴシック" charset="-128"/>
            </a:endParaRPr>
          </a:p>
        </p:txBody>
      </p:sp>
      <p:sp>
        <p:nvSpPr>
          <p:cNvPr id="142340" name="Slide Number Placeholder 3"/>
          <p:cNvSpPr>
            <a:spLocks noGrp="1"/>
          </p:cNvSpPr>
          <p:nvPr>
            <p:ph type="sldNum" sz="quarter" idx="5"/>
          </p:nvPr>
        </p:nvSpPr>
        <p:spPr>
          <a:noFill/>
        </p:spPr>
        <p:txBody>
          <a:bodyPr/>
          <a:lstStyle/>
          <a:p>
            <a:fld id="{8CD608A2-AD97-0344-93D5-F22FBAA89465}" type="slidenum">
              <a:rPr lang="en-US"/>
              <a:pPr/>
              <a:t>48</a:t>
            </a:fld>
            <a:endParaRPr lang="en-US" dirty="0"/>
          </a:p>
        </p:txBody>
      </p:sp>
    </p:spTree>
    <p:extLst>
      <p:ext uri="{BB962C8B-B14F-4D97-AF65-F5344CB8AC3E}">
        <p14:creationId xmlns:p14="http://schemas.microsoft.com/office/powerpoint/2010/main" val="12511164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en-US" dirty="0">
              <a:ea typeface="ＭＳ Ｐゴシック" charset="-128"/>
            </a:endParaRPr>
          </a:p>
        </p:txBody>
      </p:sp>
      <p:sp>
        <p:nvSpPr>
          <p:cNvPr id="147460" name="Slide Number Placeholder 3"/>
          <p:cNvSpPr>
            <a:spLocks noGrp="1"/>
          </p:cNvSpPr>
          <p:nvPr>
            <p:ph type="sldNum" sz="quarter" idx="5"/>
          </p:nvPr>
        </p:nvSpPr>
        <p:spPr>
          <a:noFill/>
        </p:spPr>
        <p:txBody>
          <a:bodyPr/>
          <a:lstStyle/>
          <a:p>
            <a:fld id="{89687FF4-9410-B34D-9407-ACEE10A078DA}" type="slidenum">
              <a:rPr lang="en-US"/>
              <a:pPr/>
              <a:t>49</a:t>
            </a:fld>
            <a:endParaRPr lang="en-US" dirty="0"/>
          </a:p>
        </p:txBody>
      </p:sp>
    </p:spTree>
    <p:extLst>
      <p:ext uri="{BB962C8B-B14F-4D97-AF65-F5344CB8AC3E}">
        <p14:creationId xmlns:p14="http://schemas.microsoft.com/office/powerpoint/2010/main" val="77796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dirty="0">
              <a:ea typeface="ＭＳ Ｐゴシック" charset="-128"/>
            </a:endParaRPr>
          </a:p>
        </p:txBody>
      </p:sp>
      <p:sp>
        <p:nvSpPr>
          <p:cNvPr id="150532" name="Slide Number Placeholder 3"/>
          <p:cNvSpPr>
            <a:spLocks noGrp="1"/>
          </p:cNvSpPr>
          <p:nvPr>
            <p:ph type="sldNum" sz="quarter" idx="5"/>
          </p:nvPr>
        </p:nvSpPr>
        <p:spPr>
          <a:noFill/>
        </p:spPr>
        <p:txBody>
          <a:bodyPr/>
          <a:lstStyle/>
          <a:p>
            <a:fld id="{065675EF-3946-B34D-B91F-8CEEA3704219}" type="slidenum">
              <a:rPr lang="en-US"/>
              <a:pPr/>
              <a:t>50</a:t>
            </a:fld>
            <a:endParaRPr lang="en-US" dirty="0"/>
          </a:p>
        </p:txBody>
      </p:sp>
    </p:spTree>
    <p:extLst>
      <p:ext uri="{BB962C8B-B14F-4D97-AF65-F5344CB8AC3E}">
        <p14:creationId xmlns:p14="http://schemas.microsoft.com/office/powerpoint/2010/main" val="15309500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r>
              <a:rPr b="1" noProof="1">
                <a:solidFill>
                  <a:srgbClr val="00FF00"/>
                </a:solidFill>
                <a:ea typeface="ＭＳ Ｐゴシック" charset="-128"/>
              </a:rPr>
              <a:t>Figure </a:t>
            </a:r>
            <a:r>
              <a:rPr b="1" noProof="1" smtClean="0">
                <a:solidFill>
                  <a:srgbClr val="00FF00"/>
                </a:solidFill>
                <a:ea typeface="ＭＳ Ｐゴシック" charset="-128"/>
              </a:rPr>
              <a:t>10</a:t>
            </a:r>
            <a:r>
              <a:rPr lang="en-US" b="1" noProof="1" smtClean="0">
                <a:solidFill>
                  <a:srgbClr val="00FF00"/>
                </a:solidFill>
                <a:ea typeface="ＭＳ Ｐゴシック" charset="-128"/>
              </a:rPr>
              <a:t>-25</a:t>
            </a:r>
            <a:r>
              <a:rPr b="1" noProof="1" smtClean="0">
                <a:solidFill>
                  <a:srgbClr val="00FF00"/>
                </a:solidFill>
                <a:ea typeface="ＭＳ Ｐゴシック" charset="-128"/>
              </a:rPr>
              <a:t>:</a:t>
            </a:r>
            <a:r>
              <a:rPr noProof="1" smtClean="0">
                <a:solidFill>
                  <a:srgbClr val="00FF00"/>
                </a:solidFill>
                <a:ea typeface="ＭＳ Ｐゴシック" charset="-128"/>
              </a:rPr>
              <a:t> </a:t>
            </a:r>
            <a:r>
              <a:rPr lang="en-US" b="1" dirty="0">
                <a:solidFill>
                  <a:srgbClr val="00FF00"/>
                </a:solidFill>
                <a:ea typeface="ＭＳ Ｐゴシック" charset="-128"/>
              </a:rPr>
              <a:t>S</a:t>
            </a:r>
            <a:r>
              <a:rPr b="1" noProof="1">
                <a:solidFill>
                  <a:srgbClr val="00FF00"/>
                </a:solidFill>
                <a:ea typeface="ＭＳ Ｐゴシック" charset="-128"/>
              </a:rPr>
              <a:t>olutions.</a:t>
            </a:r>
            <a:r>
              <a:rPr b="1" noProof="1" smtClean="0">
                <a:solidFill>
                  <a:srgbClr val="00FF00"/>
                </a:solidFill>
                <a:ea typeface="ＭＳ Ｐゴシック" charset="-128"/>
              </a:rPr>
              <a:t> </a:t>
            </a:r>
            <a:r>
              <a:rPr lang="en-US" b="1" baseline="0" noProof="1" smtClean="0">
                <a:solidFill>
                  <a:srgbClr val="00FF00"/>
                </a:solidFill>
                <a:ea typeface="ＭＳ Ｐゴシック" charset="-128"/>
              </a:rPr>
              <a:t> </a:t>
            </a:r>
            <a:r>
              <a:rPr lang="en-US" sz="1200" kern="1200" baseline="0" dirty="0" smtClean="0">
                <a:solidFill>
                  <a:schemeClr val="tx1"/>
                </a:solidFill>
                <a:ea typeface="ＭＳ Ｐゴシック" pitchFamily="1" charset="-128"/>
                <a:cs typeface="ＭＳ Ｐゴシック" charset="-128"/>
              </a:rPr>
              <a:t>Costa Rica has created several megareserves. Green areas are protected natural parklands and yellow areas are the surrounding buffer zones.</a:t>
            </a:r>
            <a:endParaRPr noProof="1">
              <a:solidFill>
                <a:srgbClr val="000000"/>
              </a:solidFill>
              <a:ea typeface="ＭＳ Ｐゴシック" charset="-128"/>
            </a:endParaRPr>
          </a:p>
        </p:txBody>
      </p:sp>
      <p:sp>
        <p:nvSpPr>
          <p:cNvPr id="151556" name="Slide Number Placeholder 3"/>
          <p:cNvSpPr>
            <a:spLocks noGrp="1"/>
          </p:cNvSpPr>
          <p:nvPr>
            <p:ph type="sldNum" sz="quarter" idx="5"/>
          </p:nvPr>
        </p:nvSpPr>
        <p:spPr>
          <a:noFill/>
        </p:spPr>
        <p:txBody>
          <a:bodyPr/>
          <a:lstStyle/>
          <a:p>
            <a:fld id="{8EA18848-9006-BB42-A722-19E4E8344B77}" type="slidenum">
              <a:rPr lang="en-US"/>
              <a:pPr/>
              <a:t>51</a:t>
            </a:fld>
            <a:endParaRPr lang="en-US" dirty="0"/>
          </a:p>
        </p:txBody>
      </p:sp>
    </p:spTree>
    <p:extLst>
      <p:ext uri="{BB962C8B-B14F-4D97-AF65-F5344CB8AC3E}">
        <p14:creationId xmlns:p14="http://schemas.microsoft.com/office/powerpoint/2010/main" val="3924692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10-26:</a:t>
            </a:r>
            <a:r>
              <a:rPr lang="en-US" b="1" baseline="0" dirty="0" smtClean="0"/>
              <a:t> </a:t>
            </a:r>
            <a:r>
              <a:rPr lang="en-US" sz="1200" kern="1200" baseline="0" dirty="0" smtClean="0">
                <a:solidFill>
                  <a:schemeClr val="tx1"/>
                </a:solidFill>
                <a:ea typeface="ＭＳ Ｐゴシック" pitchFamily="1" charset="-128"/>
                <a:cs typeface="ＭＳ Ｐゴシック" charset="-128"/>
              </a:rPr>
              <a:t>These tourists are exploring a forest canopy via a walkway in Costa Rica’s Monteverde Cloud Forest Reserve.</a:t>
            </a:r>
            <a:endParaRPr lang="en-US" b="1" dirty="0"/>
          </a:p>
        </p:txBody>
      </p:sp>
      <p:sp>
        <p:nvSpPr>
          <p:cNvPr id="4" name="Slide Number Placeholder 3"/>
          <p:cNvSpPr>
            <a:spLocks noGrp="1"/>
          </p:cNvSpPr>
          <p:nvPr>
            <p:ph type="sldNum" sz="quarter" idx="10"/>
          </p:nvPr>
        </p:nvSpPr>
        <p:spPr/>
        <p:txBody>
          <a:bodyPr/>
          <a:lstStyle/>
          <a:p>
            <a:fld id="{69BBE4C0-D950-754E-940B-9ECF18158570}" type="slidenum">
              <a:rPr lang="en-US" smtClean="0"/>
              <a:pPr/>
              <a:t>52</a:t>
            </a:fld>
            <a:endParaRPr lang="en-US" dirty="0"/>
          </a:p>
        </p:txBody>
      </p:sp>
    </p:spTree>
    <p:extLst>
      <p:ext uri="{BB962C8B-B14F-4D97-AF65-F5344CB8AC3E}">
        <p14:creationId xmlns:p14="http://schemas.microsoft.com/office/powerpoint/2010/main" val="5009221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endParaRPr lang="en-US" dirty="0">
              <a:ea typeface="ＭＳ Ｐゴシック" charset="-128"/>
            </a:endParaRPr>
          </a:p>
        </p:txBody>
      </p:sp>
      <p:sp>
        <p:nvSpPr>
          <p:cNvPr id="152580" name="Slide Number Placeholder 3"/>
          <p:cNvSpPr>
            <a:spLocks noGrp="1"/>
          </p:cNvSpPr>
          <p:nvPr>
            <p:ph type="sldNum" sz="quarter" idx="5"/>
          </p:nvPr>
        </p:nvSpPr>
        <p:spPr>
          <a:noFill/>
        </p:spPr>
        <p:txBody>
          <a:bodyPr/>
          <a:lstStyle/>
          <a:p>
            <a:fld id="{BD0603B2-8A47-F446-9E72-9C798C7D6E22}" type="slidenum">
              <a:rPr lang="en-US"/>
              <a:pPr/>
              <a:t>53</a:t>
            </a:fld>
            <a:endParaRPr lang="en-US" dirty="0"/>
          </a:p>
        </p:txBody>
      </p:sp>
    </p:spTree>
    <p:extLst>
      <p:ext uri="{BB962C8B-B14F-4D97-AF65-F5344CB8AC3E}">
        <p14:creationId xmlns:p14="http://schemas.microsoft.com/office/powerpoint/2010/main" val="4115344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r>
              <a:rPr b="1" noProof="1">
                <a:solidFill>
                  <a:srgbClr val="00A64F"/>
                </a:solidFill>
                <a:ea typeface="ＭＳ Ｐゴシック" charset="-128"/>
              </a:rPr>
              <a:t>Figure </a:t>
            </a:r>
            <a:r>
              <a:rPr b="1" noProof="1" smtClean="0">
                <a:solidFill>
                  <a:srgbClr val="00A64F"/>
                </a:solidFill>
                <a:ea typeface="ＭＳ Ｐゴシック" charset="-128"/>
              </a:rPr>
              <a:t>10</a:t>
            </a:r>
            <a:r>
              <a:rPr lang="en-US" b="1" noProof="1" smtClean="0">
                <a:solidFill>
                  <a:srgbClr val="00A64F"/>
                </a:solidFill>
                <a:ea typeface="ＭＳ Ｐゴシック" charset="-128"/>
              </a:rPr>
              <a:t>-</a:t>
            </a:r>
            <a:r>
              <a:rPr b="1" noProof="1" smtClean="0">
                <a:solidFill>
                  <a:srgbClr val="00A64F"/>
                </a:solidFill>
                <a:ea typeface="ＭＳ Ｐゴシック" charset="-128"/>
              </a:rPr>
              <a:t>2</a:t>
            </a:r>
            <a:r>
              <a:rPr b="1" noProof="1">
                <a:solidFill>
                  <a:srgbClr val="00A64F"/>
                </a:solidFill>
                <a:ea typeface="ＭＳ Ｐゴシック" charset="-128"/>
              </a:rPr>
              <a:t>:</a:t>
            </a:r>
            <a:r>
              <a:rPr noProof="1" smtClean="0">
                <a:solidFill>
                  <a:srgbClr val="00A64F"/>
                </a:solidFill>
                <a:ea typeface="ＭＳ Ｐゴシック" charset="-128"/>
              </a:rPr>
              <a:t> </a:t>
            </a:r>
            <a:r>
              <a:rPr lang="en-US" sz="1200" kern="1200" baseline="0" dirty="0" smtClean="0">
                <a:solidFill>
                  <a:schemeClr val="tx1"/>
                </a:solidFill>
                <a:ea typeface="ＭＳ Ｐゴシック" pitchFamily="1" charset="-128"/>
                <a:cs typeface="ＭＳ Ｐゴシック" charset="-128"/>
              </a:rPr>
              <a:t>This protected old-growth rain forest at a high altitude in Monteverde, Costa Rica (Core Case Study), is home for a rich diversity of plant and animal species.</a:t>
            </a:r>
            <a:endParaRPr noProof="1">
              <a:solidFill>
                <a:srgbClr val="221E1F"/>
              </a:solidFill>
              <a:latin typeface="Frutiger LT Std 45 Light" charset="0"/>
              <a:ea typeface="ＭＳ Ｐゴシック" charset="-128"/>
            </a:endParaRPr>
          </a:p>
        </p:txBody>
      </p:sp>
      <p:sp>
        <p:nvSpPr>
          <p:cNvPr id="93188" name="Slide Number Placeholder 3"/>
          <p:cNvSpPr>
            <a:spLocks noGrp="1"/>
          </p:cNvSpPr>
          <p:nvPr>
            <p:ph type="sldNum" sz="quarter" idx="5"/>
          </p:nvPr>
        </p:nvSpPr>
        <p:spPr>
          <a:noFill/>
        </p:spPr>
        <p:txBody>
          <a:bodyPr/>
          <a:lstStyle/>
          <a:p>
            <a:fld id="{7AD5FDFD-F78B-474E-88F6-9B7FC5B9E2A5}" type="slidenum">
              <a:rPr lang="en-US"/>
              <a:pPr/>
              <a:t>6</a:t>
            </a:fld>
            <a:endParaRPr lang="en-US" dirty="0"/>
          </a:p>
        </p:txBody>
      </p:sp>
    </p:spTree>
    <p:extLst>
      <p:ext uri="{BB962C8B-B14F-4D97-AF65-F5344CB8AC3E}">
        <p14:creationId xmlns:p14="http://schemas.microsoft.com/office/powerpoint/2010/main" val="1082750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10-27: </a:t>
            </a:r>
            <a:r>
              <a:rPr lang="en-US" sz="1200" kern="1200" baseline="0" dirty="0" smtClean="0">
                <a:solidFill>
                  <a:schemeClr val="tx1"/>
                </a:solidFill>
                <a:ea typeface="ＭＳ Ｐゴシック" pitchFamily="1" charset="-128"/>
                <a:cs typeface="ＭＳ Ｐゴシック" charset="-128"/>
              </a:rPr>
              <a:t>The John Muir Wilderness in the U.S. state of California was among the first areas to be designated as wilderness.</a:t>
            </a:r>
            <a:endParaRPr lang="en-US" b="1" dirty="0"/>
          </a:p>
        </p:txBody>
      </p:sp>
      <p:sp>
        <p:nvSpPr>
          <p:cNvPr id="4" name="Slide Number Placeholder 3"/>
          <p:cNvSpPr>
            <a:spLocks noGrp="1"/>
          </p:cNvSpPr>
          <p:nvPr>
            <p:ph type="sldNum" sz="quarter" idx="10"/>
          </p:nvPr>
        </p:nvSpPr>
        <p:spPr/>
        <p:txBody>
          <a:bodyPr/>
          <a:lstStyle/>
          <a:p>
            <a:fld id="{69BBE4C0-D950-754E-940B-9ECF18158570}" type="slidenum">
              <a:rPr lang="en-US" smtClean="0"/>
              <a:pPr/>
              <a:t>54</a:t>
            </a:fld>
            <a:endParaRPr lang="en-US" dirty="0"/>
          </a:p>
        </p:txBody>
      </p:sp>
    </p:spTree>
    <p:extLst>
      <p:ext uri="{BB962C8B-B14F-4D97-AF65-F5344CB8AC3E}">
        <p14:creationId xmlns:p14="http://schemas.microsoft.com/office/powerpoint/2010/main" val="1223911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dirty="0">
              <a:ea typeface="ＭＳ Ｐゴシック" charset="-128"/>
            </a:endParaRPr>
          </a:p>
        </p:txBody>
      </p:sp>
      <p:sp>
        <p:nvSpPr>
          <p:cNvPr id="154628" name="Slide Number Placeholder 3"/>
          <p:cNvSpPr>
            <a:spLocks noGrp="1"/>
          </p:cNvSpPr>
          <p:nvPr>
            <p:ph type="sldNum" sz="quarter" idx="5"/>
          </p:nvPr>
        </p:nvSpPr>
        <p:spPr>
          <a:noFill/>
        </p:spPr>
        <p:txBody>
          <a:bodyPr/>
          <a:lstStyle/>
          <a:p>
            <a:fld id="{A93F66B5-A143-7644-8E56-8A71FAA4B7F3}" type="slidenum">
              <a:rPr lang="en-US"/>
              <a:pPr/>
              <a:t>55</a:t>
            </a:fld>
            <a:endParaRPr lang="en-US" dirty="0"/>
          </a:p>
        </p:txBody>
      </p:sp>
    </p:spTree>
    <p:extLst>
      <p:ext uri="{BB962C8B-B14F-4D97-AF65-F5344CB8AC3E}">
        <p14:creationId xmlns:p14="http://schemas.microsoft.com/office/powerpoint/2010/main" val="20583138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dirty="0">
              <a:ea typeface="ＭＳ Ｐゴシック" charset="-128"/>
            </a:endParaRPr>
          </a:p>
        </p:txBody>
      </p:sp>
      <p:sp>
        <p:nvSpPr>
          <p:cNvPr id="155652" name="Slide Number Placeholder 3"/>
          <p:cNvSpPr>
            <a:spLocks noGrp="1"/>
          </p:cNvSpPr>
          <p:nvPr>
            <p:ph type="sldNum" sz="quarter" idx="5"/>
          </p:nvPr>
        </p:nvSpPr>
        <p:spPr>
          <a:noFill/>
        </p:spPr>
        <p:txBody>
          <a:bodyPr/>
          <a:lstStyle/>
          <a:p>
            <a:fld id="{D7A0989B-091E-E047-810B-EA53686F69F3}" type="slidenum">
              <a:rPr lang="en-US"/>
              <a:pPr/>
              <a:t>56</a:t>
            </a:fld>
            <a:endParaRPr lang="en-US" dirty="0"/>
          </a:p>
        </p:txBody>
      </p:sp>
    </p:spTree>
    <p:extLst>
      <p:ext uri="{BB962C8B-B14F-4D97-AF65-F5344CB8AC3E}">
        <p14:creationId xmlns:p14="http://schemas.microsoft.com/office/powerpoint/2010/main" val="3088643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dirty="0">
              <a:ea typeface="ＭＳ Ｐゴシック" charset="-128"/>
            </a:endParaRPr>
          </a:p>
        </p:txBody>
      </p:sp>
      <p:sp>
        <p:nvSpPr>
          <p:cNvPr id="156676" name="Slide Number Placeholder 3"/>
          <p:cNvSpPr>
            <a:spLocks noGrp="1"/>
          </p:cNvSpPr>
          <p:nvPr>
            <p:ph type="sldNum" sz="quarter" idx="5"/>
          </p:nvPr>
        </p:nvSpPr>
        <p:spPr>
          <a:noFill/>
        </p:spPr>
        <p:txBody>
          <a:bodyPr/>
          <a:lstStyle/>
          <a:p>
            <a:fld id="{F93C5101-4205-4448-8048-A95362D7B8A2}" type="slidenum">
              <a:rPr lang="en-US"/>
              <a:pPr/>
              <a:t>57</a:t>
            </a:fld>
            <a:endParaRPr lang="en-US" dirty="0"/>
          </a:p>
        </p:txBody>
      </p:sp>
    </p:spTree>
    <p:extLst>
      <p:ext uri="{BB962C8B-B14F-4D97-AF65-F5344CB8AC3E}">
        <p14:creationId xmlns:p14="http://schemas.microsoft.com/office/powerpoint/2010/main" val="12090262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r>
              <a:rPr b="1" noProof="1">
                <a:solidFill>
                  <a:srgbClr val="CD0000"/>
                </a:solidFill>
                <a:ea typeface="ＭＳ Ｐゴシック" charset="-128"/>
              </a:rPr>
              <a:t>Figure </a:t>
            </a:r>
            <a:r>
              <a:rPr b="1" noProof="1" smtClean="0">
                <a:solidFill>
                  <a:srgbClr val="CD0000"/>
                </a:solidFill>
                <a:ea typeface="ＭＳ Ｐゴシック" charset="-128"/>
              </a:rPr>
              <a:t>10</a:t>
            </a:r>
            <a:r>
              <a:rPr lang="en-US" b="1" noProof="1" smtClean="0">
                <a:solidFill>
                  <a:srgbClr val="CD0000"/>
                </a:solidFill>
                <a:ea typeface="ＭＳ Ｐゴシック" charset="-128"/>
              </a:rPr>
              <a:t>-28</a:t>
            </a:r>
            <a:r>
              <a:rPr b="1" noProof="1" smtClean="0">
                <a:solidFill>
                  <a:srgbClr val="CD0000"/>
                </a:solidFill>
                <a:ea typeface="ＭＳ Ｐゴシック" charset="-128"/>
              </a:rPr>
              <a:t>:</a:t>
            </a:r>
            <a:r>
              <a:rPr noProof="1" smtClean="0">
                <a:solidFill>
                  <a:srgbClr val="CD0000"/>
                </a:solidFill>
                <a:ea typeface="ＭＳ Ｐゴシック" charset="-128"/>
              </a:rPr>
              <a:t> </a:t>
            </a:r>
            <a:r>
              <a:rPr lang="en-US" b="1" dirty="0">
                <a:solidFill>
                  <a:srgbClr val="CD0000"/>
                </a:solidFill>
                <a:ea typeface="ＭＳ Ｐゴシック" charset="-128"/>
              </a:rPr>
              <a:t>E</a:t>
            </a:r>
            <a:r>
              <a:rPr b="1" noProof="1">
                <a:solidFill>
                  <a:srgbClr val="CD0000"/>
                </a:solidFill>
                <a:ea typeface="ＭＳ Ｐゴシック" charset="-128"/>
              </a:rPr>
              <a:t>ndangered natural capital.</a:t>
            </a:r>
            <a:r>
              <a:rPr b="1" noProof="1" smtClean="0">
                <a:solidFill>
                  <a:srgbClr val="CD0000"/>
                </a:solidFill>
                <a:ea typeface="ＭＳ Ｐゴシック" charset="-128"/>
              </a:rPr>
              <a:t> </a:t>
            </a:r>
            <a:r>
              <a:rPr lang="en-US" b="1" baseline="0" noProof="1" smtClean="0">
                <a:solidFill>
                  <a:srgbClr val="CD0000"/>
                </a:solidFill>
                <a:ea typeface="ＭＳ Ｐゴシック" charset="-128"/>
              </a:rPr>
              <a:t> </a:t>
            </a:r>
            <a:r>
              <a:rPr lang="en-US" sz="1200" kern="1200" baseline="0" dirty="0" smtClean="0">
                <a:solidFill>
                  <a:schemeClr val="tx1"/>
                </a:solidFill>
                <a:ea typeface="ＭＳ Ｐゴシック" pitchFamily="1" charset="-128"/>
                <a:cs typeface="ＭＳ Ｐゴシック" charset="-128"/>
              </a:rPr>
              <a:t>Biologists have identified these 34 biodiversity hotspots. Compare this map with the global map of the human ecological footprint, shown in Figure 1-12, p. 13. Question: Why do you think so many hotspots are located near coastal areas?</a:t>
            </a:r>
            <a:endParaRPr noProof="1">
              <a:solidFill>
                <a:srgbClr val="000000"/>
              </a:solidFill>
              <a:ea typeface="ＭＳ Ｐゴシック" charset="-128"/>
            </a:endParaRPr>
          </a:p>
        </p:txBody>
      </p:sp>
      <p:sp>
        <p:nvSpPr>
          <p:cNvPr id="157700" name="Slide Number Placeholder 3"/>
          <p:cNvSpPr>
            <a:spLocks noGrp="1"/>
          </p:cNvSpPr>
          <p:nvPr>
            <p:ph type="sldNum" sz="quarter" idx="5"/>
          </p:nvPr>
        </p:nvSpPr>
        <p:spPr>
          <a:noFill/>
        </p:spPr>
        <p:txBody>
          <a:bodyPr/>
          <a:lstStyle/>
          <a:p>
            <a:fld id="{7832E670-52E1-8C4A-93B0-64550624C766}" type="slidenum">
              <a:rPr lang="en-US"/>
              <a:pPr/>
              <a:t>58</a:t>
            </a:fld>
            <a:endParaRPr lang="en-US" dirty="0"/>
          </a:p>
        </p:txBody>
      </p:sp>
    </p:spTree>
    <p:extLst>
      <p:ext uri="{BB962C8B-B14F-4D97-AF65-F5344CB8AC3E}">
        <p14:creationId xmlns:p14="http://schemas.microsoft.com/office/powerpoint/2010/main" val="40234419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10-29: </a:t>
            </a:r>
            <a:r>
              <a:rPr lang="en-US" b="0" dirty="0" smtClean="0"/>
              <a:t>Madagascar</a:t>
            </a:r>
            <a:r>
              <a:rPr lang="en-US" b="0" baseline="0" dirty="0" smtClean="0"/>
              <a:t> is</a:t>
            </a:r>
            <a:r>
              <a:rPr lang="en-US" b="1" dirty="0" smtClean="0"/>
              <a:t> </a:t>
            </a:r>
            <a:r>
              <a:rPr lang="en-US" sz="1200" kern="1200" baseline="0" dirty="0" smtClean="0">
                <a:solidFill>
                  <a:schemeClr val="tx1"/>
                </a:solidFill>
                <a:ea typeface="ＭＳ Ｐゴシック" pitchFamily="1" charset="-128"/>
                <a:cs typeface="ＭＳ Ｐゴシック" charset="-128"/>
              </a:rPr>
              <a:t>the only home for six of the world’s eight baobab tree species (left), old-growth trees that are disappearing. This tree survives the desertlike conditions on part of the island by storing water in its large bottle-shaped trunk. The island is also the only home of more than 70 species of lemurs, including the threatened Verreaux’s sifaka, or dancing lemur (right).</a:t>
            </a:r>
            <a:endParaRPr lang="en-US" b="1" dirty="0"/>
          </a:p>
        </p:txBody>
      </p:sp>
      <p:sp>
        <p:nvSpPr>
          <p:cNvPr id="4" name="Slide Number Placeholder 3"/>
          <p:cNvSpPr>
            <a:spLocks noGrp="1"/>
          </p:cNvSpPr>
          <p:nvPr>
            <p:ph type="sldNum" sz="quarter" idx="10"/>
          </p:nvPr>
        </p:nvSpPr>
        <p:spPr/>
        <p:txBody>
          <a:bodyPr/>
          <a:lstStyle/>
          <a:p>
            <a:fld id="{69BBE4C0-D950-754E-940B-9ECF18158570}" type="slidenum">
              <a:rPr lang="en-US" smtClean="0"/>
              <a:pPr/>
              <a:t>60</a:t>
            </a:fld>
            <a:endParaRPr lang="en-US" dirty="0"/>
          </a:p>
        </p:txBody>
      </p:sp>
    </p:spTree>
    <p:extLst>
      <p:ext uri="{BB962C8B-B14F-4D97-AF65-F5344CB8AC3E}">
        <p14:creationId xmlns:p14="http://schemas.microsoft.com/office/powerpoint/2010/main" val="2149834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dirty="0">
              <a:ea typeface="ＭＳ Ｐゴシック" charset="-128"/>
            </a:endParaRPr>
          </a:p>
        </p:txBody>
      </p:sp>
      <p:sp>
        <p:nvSpPr>
          <p:cNvPr id="159748" name="Slide Number Placeholder 3"/>
          <p:cNvSpPr>
            <a:spLocks noGrp="1"/>
          </p:cNvSpPr>
          <p:nvPr>
            <p:ph type="sldNum" sz="quarter" idx="5"/>
          </p:nvPr>
        </p:nvSpPr>
        <p:spPr>
          <a:noFill/>
        </p:spPr>
        <p:txBody>
          <a:bodyPr/>
          <a:lstStyle/>
          <a:p>
            <a:fld id="{70A007CC-61A0-8849-8CA7-84505303E8B8}" type="slidenum">
              <a:rPr lang="en-US"/>
              <a:pPr/>
              <a:t>61</a:t>
            </a:fld>
            <a:endParaRPr lang="en-US" dirty="0"/>
          </a:p>
        </p:txBody>
      </p:sp>
    </p:spTree>
    <p:extLst>
      <p:ext uri="{BB962C8B-B14F-4D97-AF65-F5344CB8AC3E}">
        <p14:creationId xmlns:p14="http://schemas.microsoft.com/office/powerpoint/2010/main" val="8889175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dirty="0">
              <a:ea typeface="ＭＳ Ｐゴシック" charset="-128"/>
            </a:endParaRPr>
          </a:p>
        </p:txBody>
      </p:sp>
      <p:sp>
        <p:nvSpPr>
          <p:cNvPr id="160772" name="Slide Number Placeholder 3"/>
          <p:cNvSpPr>
            <a:spLocks noGrp="1"/>
          </p:cNvSpPr>
          <p:nvPr>
            <p:ph type="sldNum" sz="quarter" idx="5"/>
          </p:nvPr>
        </p:nvSpPr>
        <p:spPr>
          <a:noFill/>
        </p:spPr>
        <p:txBody>
          <a:bodyPr/>
          <a:lstStyle/>
          <a:p>
            <a:fld id="{86AC3F65-2338-BE41-AE22-BE326E8B6D6C}" type="slidenum">
              <a:rPr lang="en-US"/>
              <a:pPr/>
              <a:t>62</a:t>
            </a:fld>
            <a:endParaRPr lang="en-US" dirty="0"/>
          </a:p>
        </p:txBody>
      </p:sp>
    </p:spTree>
    <p:extLst>
      <p:ext uri="{BB962C8B-B14F-4D97-AF65-F5344CB8AC3E}">
        <p14:creationId xmlns:p14="http://schemas.microsoft.com/office/powerpoint/2010/main" val="3960385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dirty="0">
              <a:ea typeface="ＭＳ Ｐゴシック" charset="-128"/>
            </a:endParaRPr>
          </a:p>
        </p:txBody>
      </p:sp>
      <p:sp>
        <p:nvSpPr>
          <p:cNvPr id="161796" name="Slide Number Placeholder 3"/>
          <p:cNvSpPr>
            <a:spLocks noGrp="1"/>
          </p:cNvSpPr>
          <p:nvPr>
            <p:ph type="sldNum" sz="quarter" idx="5"/>
          </p:nvPr>
        </p:nvSpPr>
        <p:spPr>
          <a:noFill/>
        </p:spPr>
        <p:txBody>
          <a:bodyPr/>
          <a:lstStyle/>
          <a:p>
            <a:fld id="{D45217BF-60B1-A940-B201-C7F5C40FD4A8}" type="slidenum">
              <a:rPr lang="en-US"/>
              <a:pPr/>
              <a:t>63</a:t>
            </a:fld>
            <a:endParaRPr lang="en-US" dirty="0"/>
          </a:p>
        </p:txBody>
      </p:sp>
    </p:spTree>
    <p:extLst>
      <p:ext uri="{BB962C8B-B14F-4D97-AF65-F5344CB8AC3E}">
        <p14:creationId xmlns:p14="http://schemas.microsoft.com/office/powerpoint/2010/main" val="41115526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dirty="0">
              <a:ea typeface="ＭＳ Ｐゴシック" charset="-128"/>
            </a:endParaRPr>
          </a:p>
        </p:txBody>
      </p:sp>
      <p:sp>
        <p:nvSpPr>
          <p:cNvPr id="164868" name="Slide Number Placeholder 3"/>
          <p:cNvSpPr>
            <a:spLocks noGrp="1"/>
          </p:cNvSpPr>
          <p:nvPr>
            <p:ph type="sldNum" sz="quarter" idx="5"/>
          </p:nvPr>
        </p:nvSpPr>
        <p:spPr>
          <a:noFill/>
        </p:spPr>
        <p:txBody>
          <a:bodyPr/>
          <a:lstStyle/>
          <a:p>
            <a:fld id="{06290F06-FCC8-174D-9BC7-5E5D360A61A7}" type="slidenum">
              <a:rPr lang="en-US"/>
              <a:pPr/>
              <a:t>64</a:t>
            </a:fld>
            <a:endParaRPr lang="en-US" dirty="0"/>
          </a:p>
        </p:txBody>
      </p:sp>
    </p:spTree>
    <p:extLst>
      <p:ext uri="{BB962C8B-B14F-4D97-AF65-F5344CB8AC3E}">
        <p14:creationId xmlns:p14="http://schemas.microsoft.com/office/powerpoint/2010/main" val="2263351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524C90-99EE-D34A-9709-4AF9A4C82C8E}" type="slidenum">
              <a:rPr lang="en-US"/>
              <a:pPr>
                <a:defRPr/>
              </a:pPr>
              <a:t>7</a:t>
            </a:fld>
            <a:endParaRPr lang="en-US"/>
          </a:p>
        </p:txBody>
      </p:sp>
      <p:sp>
        <p:nvSpPr>
          <p:cNvPr id="88066"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val="1"/>
            </a:ext>
          </a:extLst>
        </p:spPr>
      </p:sp>
      <p:sp>
        <p:nvSpPr>
          <p:cNvPr id="88067"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1" dirty="0" smtClean="0"/>
              <a:t>Figure 10.3 </a:t>
            </a:r>
            <a:r>
              <a:rPr lang="en-US" dirty="0" smtClean="0"/>
              <a:t>The rotation cycle of cutting and regrowth of monoculture tree plantations is short, usually 20–30 years. In tropical countries, where trees can grow more rapidly year-round, the rotation cycle can be 6–10 years. Like most tree plantations, the pine tree plantation in this photo was grown on land that had been cleared of an old-growth or second-growth forest.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r>
              <a:rPr b="1" noProof="1">
                <a:solidFill>
                  <a:srgbClr val="00FF00"/>
                </a:solidFill>
                <a:ea typeface="ＭＳ Ｐゴシック" charset="-128"/>
              </a:rPr>
              <a:t>Figure </a:t>
            </a:r>
            <a:r>
              <a:rPr b="1" noProof="1" smtClean="0">
                <a:solidFill>
                  <a:srgbClr val="00FF00"/>
                </a:solidFill>
                <a:ea typeface="ＭＳ Ｐゴシック" charset="-128"/>
              </a:rPr>
              <a:t>10</a:t>
            </a:r>
            <a:r>
              <a:rPr lang="en-US" b="1" noProof="1" smtClean="0">
                <a:solidFill>
                  <a:srgbClr val="00FF00"/>
                </a:solidFill>
                <a:ea typeface="ＭＳ Ｐゴシック" charset="-128"/>
              </a:rPr>
              <a:t>-30</a:t>
            </a:r>
            <a:r>
              <a:rPr b="1" noProof="1" smtClean="0">
                <a:solidFill>
                  <a:srgbClr val="00FF00"/>
                </a:solidFill>
                <a:ea typeface="ＭＳ Ｐゴシック" charset="-128"/>
              </a:rPr>
              <a:t>:</a:t>
            </a:r>
            <a:r>
              <a:rPr noProof="1" smtClean="0">
                <a:solidFill>
                  <a:srgbClr val="00FF00"/>
                </a:solidFill>
                <a:ea typeface="ＭＳ Ｐゴシック" charset="-128"/>
              </a:rPr>
              <a:t> </a:t>
            </a:r>
            <a:r>
              <a:rPr lang="en-US" b="1" dirty="0">
                <a:solidFill>
                  <a:srgbClr val="00FF00"/>
                </a:solidFill>
                <a:ea typeface="ＭＳ Ｐゴシック" charset="-128"/>
              </a:rPr>
              <a:t>I</a:t>
            </a:r>
            <a:r>
              <a:rPr b="1" noProof="1">
                <a:solidFill>
                  <a:srgbClr val="00FF00"/>
                </a:solidFill>
                <a:ea typeface="ＭＳ Ｐゴシック" charset="-128"/>
              </a:rPr>
              <a:t>ndividuals matter.</a:t>
            </a:r>
            <a:r>
              <a:rPr b="1" noProof="1" smtClean="0">
                <a:solidFill>
                  <a:srgbClr val="00FF00"/>
                </a:solidFill>
                <a:ea typeface="ＭＳ Ｐゴシック" charset="-128"/>
              </a:rPr>
              <a:t> </a:t>
            </a:r>
            <a:r>
              <a:rPr lang="en-US" b="1" baseline="0" noProof="1" smtClean="0">
                <a:solidFill>
                  <a:srgbClr val="00FF00"/>
                </a:solidFill>
                <a:ea typeface="ＭＳ Ｐゴシック" charset="-128"/>
              </a:rPr>
              <a:t> </a:t>
            </a:r>
            <a:r>
              <a:rPr lang="en-US" sz="1200" kern="1200" baseline="0" dirty="0" smtClean="0">
                <a:solidFill>
                  <a:schemeClr val="tx1"/>
                </a:solidFill>
                <a:ea typeface="ＭＳ Ｐゴシック" pitchFamily="1" charset="-128"/>
                <a:cs typeface="ＭＳ Ｐゴシック" charset="-128"/>
              </a:rPr>
              <a:t>These are some ways in which you can help to sustain terrestrial biodiversity. Questions: Which two of these actions do you think are the most important? Why? Which of these things do you already do?</a:t>
            </a:r>
            <a:endParaRPr noProof="1">
              <a:solidFill>
                <a:srgbClr val="000000"/>
              </a:solidFill>
              <a:ea typeface="ＭＳ Ｐゴシック" charset="-128"/>
            </a:endParaRPr>
          </a:p>
        </p:txBody>
      </p:sp>
      <p:sp>
        <p:nvSpPr>
          <p:cNvPr id="166916" name="Slide Number Placeholder 3"/>
          <p:cNvSpPr>
            <a:spLocks noGrp="1"/>
          </p:cNvSpPr>
          <p:nvPr>
            <p:ph type="sldNum" sz="quarter" idx="5"/>
          </p:nvPr>
        </p:nvSpPr>
        <p:spPr>
          <a:noFill/>
        </p:spPr>
        <p:txBody>
          <a:bodyPr/>
          <a:lstStyle/>
          <a:p>
            <a:fld id="{932181B0-B1A2-C243-9073-3C6CF564EAE6}" type="slidenum">
              <a:rPr lang="en-US"/>
              <a:pPr/>
              <a:t>65</a:t>
            </a:fld>
            <a:endParaRPr lang="en-US" dirty="0"/>
          </a:p>
        </p:txBody>
      </p:sp>
    </p:spTree>
    <p:extLst>
      <p:ext uri="{BB962C8B-B14F-4D97-AF65-F5344CB8AC3E}">
        <p14:creationId xmlns:p14="http://schemas.microsoft.com/office/powerpoint/2010/main" val="774560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9B7B7A-D3A7-F042-9A81-2BF24192BCA8}" type="slidenum">
              <a:rPr lang="en-US"/>
              <a:pPr>
                <a:defRPr/>
              </a:pPr>
              <a:t>8</a:t>
            </a:fld>
            <a:endParaRPr lang="en-US"/>
          </a:p>
        </p:txBody>
      </p:sp>
      <p:sp>
        <p:nvSpPr>
          <p:cNvPr id="10242"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1" dirty="0" smtClean="0"/>
              <a:t>Figure 10.3 </a:t>
            </a:r>
            <a:r>
              <a:rPr lang="en-US" dirty="0" smtClean="0"/>
              <a:t>The rotation cycle of cutting and regrowth of monoculture tree plantations is short, usually 20–30 years. In tropical countries, where trees can grow more rapidly year-round, the rotation cycle can be 6–10 years. Like most tree plantations, the pine tree plantation in this photo was grown on land that had been cleared of an </a:t>
            </a:r>
            <a:r>
              <a:rPr lang="en-US" dirty="0" err="1" smtClean="0"/>
              <a:t>oldgrowth</a:t>
            </a:r>
            <a:r>
              <a:rPr lang="en-US" dirty="0" smtClean="0"/>
              <a:t> or second-growth forest.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n-US" dirty="0">
              <a:ea typeface="ＭＳ Ｐゴシック" charset="-128"/>
            </a:endParaRPr>
          </a:p>
        </p:txBody>
      </p:sp>
      <p:sp>
        <p:nvSpPr>
          <p:cNvPr id="95236" name="Slide Number Placeholder 3"/>
          <p:cNvSpPr>
            <a:spLocks noGrp="1"/>
          </p:cNvSpPr>
          <p:nvPr>
            <p:ph type="sldNum" sz="quarter" idx="5"/>
          </p:nvPr>
        </p:nvSpPr>
        <p:spPr>
          <a:noFill/>
        </p:spPr>
        <p:txBody>
          <a:bodyPr/>
          <a:lstStyle/>
          <a:p>
            <a:fld id="{69A78AD0-BC27-2D4C-8F97-9746DDC70261}" type="slidenum">
              <a:rPr lang="en-US"/>
              <a:pPr/>
              <a:t>9</a:t>
            </a:fld>
            <a:endParaRPr lang="en-US" dirty="0"/>
          </a:p>
        </p:txBody>
      </p:sp>
    </p:spTree>
    <p:extLst>
      <p:ext uri="{BB962C8B-B14F-4D97-AF65-F5344CB8AC3E}">
        <p14:creationId xmlns:p14="http://schemas.microsoft.com/office/powerpoint/2010/main" val="49547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D3CD9B-CE42-4146-BA80-0621AC328FBA}" type="slidenum">
              <a:rPr lang="en-US"/>
              <a:pPr>
                <a:defRPr/>
              </a:pPr>
              <a:t>10</a:t>
            </a:fld>
            <a:endParaRPr lang="en-US"/>
          </a:p>
        </p:txBody>
      </p:sp>
      <p:sp>
        <p:nvSpPr>
          <p:cNvPr id="90114"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val="1"/>
            </a:ext>
          </a:extLst>
        </p:spPr>
      </p:sp>
      <p:sp>
        <p:nvSpPr>
          <p:cNvPr id="90115" name="Rectangle 3"/>
          <p:cNvSpPr>
            <a:spLocks noGrp="1" noChangeArrowheads="1"/>
          </p:cNvSpPr>
          <p:nvPr>
            <p:ph type="body" idx="1"/>
          </p:nvPr>
        </p:nvSpPr>
        <p:spPr>
          <a:xfrm>
            <a:off x="912813" y="4343400"/>
            <a:ext cx="5032375" cy="4113213"/>
          </a:xfrm>
        </p:spPr>
        <p:txBody>
          <a:bodyPr lIns="91426" tIns="45714" rIns="91426" bIns="45714"/>
          <a:lstStyle/>
          <a:p>
            <a:pPr eaLnBrk="1" hangingPunct="1">
              <a:defRPr/>
            </a:pPr>
            <a:r>
              <a:rPr lang="en-US" b="1" dirty="0" smtClean="0"/>
              <a:t>Figure 10.4 </a:t>
            </a:r>
            <a:r>
              <a:rPr lang="en-US" dirty="0" smtClean="0"/>
              <a:t>Forests provide many important ecosystem and economic services (Concept </a:t>
            </a:r>
            <a:r>
              <a:rPr lang="en-US" b="1" dirty="0" smtClean="0"/>
              <a:t>10-1A). </a:t>
            </a:r>
            <a:r>
              <a:rPr lang="en-US" b="1" i="1" dirty="0" smtClean="0"/>
              <a:t>Question: </a:t>
            </a:r>
            <a:r>
              <a:rPr lang="en-US" dirty="0" smtClean="0"/>
              <a:t>Which two ecosystem services and which two economic services do you think are the most important?</a:t>
            </a:r>
            <a:br>
              <a:rPr lang="en-US" dirty="0" smtClean="0"/>
            </a:b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E0608"/>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9553" cy="6858000"/>
          </a:xfrm>
          <a:prstGeom prst="rect">
            <a:avLst/>
          </a:prstGeom>
          <a:effectLst>
            <a:softEdge rad="152400"/>
          </a:effectLst>
        </p:spPr>
      </p:pic>
      <p:sp>
        <p:nvSpPr>
          <p:cNvPr id="2" name="Title 1"/>
          <p:cNvSpPr>
            <a:spLocks noGrp="1"/>
          </p:cNvSpPr>
          <p:nvPr>
            <p:ph type="ctrTitle" hasCustomPrompt="1"/>
          </p:nvPr>
        </p:nvSpPr>
        <p:spPr>
          <a:xfrm>
            <a:off x="0" y="3276600"/>
            <a:ext cx="3156858" cy="1534887"/>
          </a:xfrm>
        </p:spPr>
        <p:txBody>
          <a:bodyPr/>
          <a:lstStyle>
            <a:lvl1pPr algn="l">
              <a:defRPr lang="en-US" sz="9600" b="1" kern="1200" spc="-600" dirty="0">
                <a:solidFill>
                  <a:srgbClr val="5E0608"/>
                </a:solidFill>
                <a:effectLst>
                  <a:outerShdw dist="38100" dir="2700000" algn="tl" rotWithShape="0">
                    <a:schemeClr val="tx1"/>
                  </a:outerShdw>
                </a:effectLst>
                <a:latin typeface="Vrinda" panose="020B0502040204020203" pitchFamily="34" charset="0"/>
                <a:ea typeface="Arial" charset="0"/>
                <a:cs typeface="Vrinda" panose="020B0502040204020203" pitchFamily="34" charset="0"/>
              </a:defRPr>
            </a:lvl1pPr>
          </a:lstStyle>
          <a:p>
            <a:r>
              <a:rPr lang="en-US" dirty="0" smtClean="0"/>
              <a:t>Ch#</a:t>
            </a:r>
            <a:endParaRPr lang="en-US" dirty="0"/>
          </a:p>
        </p:txBody>
      </p:sp>
      <p:sp>
        <p:nvSpPr>
          <p:cNvPr id="3" name="Subtitle 2"/>
          <p:cNvSpPr>
            <a:spLocks noGrp="1"/>
          </p:cNvSpPr>
          <p:nvPr>
            <p:ph type="subTitle" idx="1" hasCustomPrompt="1"/>
          </p:nvPr>
        </p:nvSpPr>
        <p:spPr>
          <a:xfrm>
            <a:off x="457200" y="4724400"/>
            <a:ext cx="8275320" cy="1752600"/>
          </a:xfrm>
        </p:spPr>
        <p:txBody>
          <a:bodyPr/>
          <a:lstStyle>
            <a:lvl1pPr marL="0" indent="0" algn="l" rtl="0" eaLnBrk="1" fontAlgn="base" hangingPunct="1">
              <a:spcBef>
                <a:spcPts val="900"/>
              </a:spcBef>
              <a:spcAft>
                <a:spcPct val="0"/>
              </a:spcAft>
              <a:buFont typeface="Arial" charset="0"/>
              <a:buNone/>
              <a:defRPr lang="en-US" sz="4000" b="1" kern="1200" dirty="0">
                <a:solidFill>
                  <a:srgbClr val="5E0608"/>
                </a:solidFill>
                <a:effectLst>
                  <a:outerShdw dist="25400" dir="2700000" algn="tl" rotWithShape="0">
                    <a:schemeClr val="tx1"/>
                  </a:outerShdw>
                </a:effectLst>
                <a:latin typeface="Arial" pitchFamily="34" charset="0"/>
                <a:ea typeface="Arial"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ChapTitle</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02E4AA0-EC6C-5849-B0BB-42E010305F34}" type="slidenum">
              <a:rPr lang="en-US"/>
              <a:pPr/>
              <a:t>‹#›</a:t>
            </a:fld>
            <a:endParaRPr lang="en-US" dirty="0"/>
          </a:p>
        </p:txBody>
      </p:sp>
      <p:pic>
        <p:nvPicPr>
          <p:cNvPr id="1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21013" y="1219200"/>
            <a:ext cx="4023360" cy="3379120"/>
          </a:xfrm>
          <a:prstGeom prst="rect">
            <a:avLst/>
          </a:prstGeom>
          <a:noFill/>
          <a:ln w="9525">
            <a:solidFill>
              <a:schemeClr val="tx1"/>
            </a:solidFill>
            <a:miter lim="800000"/>
            <a:headEnd/>
            <a:tailEnd/>
          </a:ln>
          <a:effectLst>
            <a:softEdge rad="127000"/>
          </a:effectLst>
          <a:extLst>
            <a:ext uri="{909E8E84-426E-40dd-AFC4-6F175D3DCCD1}">
              <a14:hiddenFill xmlns:a14="http://schemas.microsoft.com/office/drawing/2010/main">
                <a:solidFill>
                  <a:schemeClr val="accent1"/>
                </a:solidFill>
              </a14:hiddenFill>
            </a:ext>
          </a:extLst>
        </p:spPr>
      </p:pic>
      <p:sp>
        <p:nvSpPr>
          <p:cNvPr id="14" name="TextBox 13"/>
          <p:cNvSpPr txBox="1"/>
          <p:nvPr userDrawn="1"/>
        </p:nvSpPr>
        <p:spPr>
          <a:xfrm>
            <a:off x="685800" y="381000"/>
            <a:ext cx="7859486" cy="584775"/>
          </a:xfrm>
          <a:prstGeom prst="rect">
            <a:avLst/>
          </a:prstGeom>
          <a:noFill/>
          <a:ln w="12700">
            <a:noFill/>
          </a:ln>
        </p:spPr>
        <p:txBody>
          <a:bodyPr wrap="square" rtlCol="0">
            <a:spAutoFit/>
          </a:bodyPr>
          <a:lstStyle/>
          <a:p>
            <a:pPr algn="r"/>
            <a:r>
              <a:rPr lang="en-US" sz="3200" b="1" spc="100" baseline="0" dirty="0" smtClean="0">
                <a:solidFill>
                  <a:srgbClr val="5E0608"/>
                </a:solidFill>
                <a:effectLst>
                  <a:outerShdw blurRad="50800" dist="38100" dir="2700000" algn="tl" rotWithShape="0">
                    <a:prstClr val="black"/>
                  </a:outerShdw>
                </a:effectLst>
                <a:latin typeface="Arial"/>
              </a:rPr>
              <a:t>LIVING IN THE ENVIRONMENT, 18e</a:t>
            </a:r>
            <a:endParaRPr lang="en-US" sz="3200" b="1" spc="100" baseline="0" dirty="0">
              <a:solidFill>
                <a:srgbClr val="5E0608"/>
              </a:solidFill>
              <a:effectLst>
                <a:outerShdw blurRad="50800" dist="38100" dir="2700000" algn="tl" rotWithShape="0">
                  <a:prstClr val="black"/>
                </a:outerShdw>
              </a:effectLst>
              <a:latin typeface="Arial"/>
            </a:endParaRPr>
          </a:p>
        </p:txBody>
      </p:sp>
      <p:sp>
        <p:nvSpPr>
          <p:cNvPr id="15" name="TextBox 14"/>
          <p:cNvSpPr txBox="1"/>
          <p:nvPr userDrawn="1"/>
        </p:nvSpPr>
        <p:spPr>
          <a:xfrm>
            <a:off x="990600" y="819090"/>
            <a:ext cx="7543800" cy="400110"/>
          </a:xfrm>
          <a:prstGeom prst="rect">
            <a:avLst/>
          </a:prstGeom>
          <a:noFill/>
          <a:ln w="12700">
            <a:noFill/>
          </a:ln>
        </p:spPr>
        <p:txBody>
          <a:bodyPr wrap="square" rtlCol="0">
            <a:spAutoFit/>
          </a:bodyPr>
          <a:lstStyle/>
          <a:p>
            <a:pPr algn="r"/>
            <a:r>
              <a:rPr lang="en-US" sz="1800" b="1" spc="100" dirty="0" smtClean="0">
                <a:solidFill>
                  <a:srgbClr val="FFF6CC"/>
                </a:solidFill>
                <a:effectLst>
                  <a:outerShdw dist="50800" dir="2700000" algn="tl" rotWithShape="0">
                    <a:prstClr val="black"/>
                  </a:outerShdw>
                </a:effectLst>
                <a:latin typeface="Arial"/>
              </a:rPr>
              <a:t>G. TYLER MILLER </a:t>
            </a:r>
            <a:r>
              <a:rPr lang="en-US" sz="2000" b="1" spc="100" dirty="0" smtClean="0">
                <a:solidFill>
                  <a:srgbClr val="FFEC8F"/>
                </a:solidFill>
                <a:effectLst>
                  <a:outerShdw dist="50800" dir="2700000" algn="tl" rotWithShape="0">
                    <a:prstClr val="black"/>
                  </a:outerShdw>
                </a:effectLst>
                <a:latin typeface="Arial"/>
              </a:rPr>
              <a:t>•</a:t>
            </a:r>
            <a:r>
              <a:rPr lang="en-US" sz="1800" b="1" spc="100" dirty="0" smtClean="0">
                <a:effectLst>
                  <a:outerShdw dist="50800" dir="2700000" algn="tl" rotWithShape="0">
                    <a:prstClr val="black"/>
                  </a:outerShdw>
                </a:effectLst>
                <a:latin typeface="Arial"/>
              </a:rPr>
              <a:t> </a:t>
            </a:r>
            <a:r>
              <a:rPr lang="en-US" sz="1800" b="1" spc="100" dirty="0" smtClean="0">
                <a:solidFill>
                  <a:srgbClr val="FFF6CC"/>
                </a:solidFill>
                <a:effectLst>
                  <a:outerShdw dist="50800" dir="2700000" algn="tl" rotWithShape="0">
                    <a:prstClr val="black"/>
                  </a:outerShdw>
                </a:effectLst>
                <a:latin typeface="Arial"/>
              </a:rPr>
              <a:t>SCOTT E. SPOOLMAN</a:t>
            </a:r>
            <a:endParaRPr lang="en-US" sz="1800" b="1" spc="100" dirty="0">
              <a:solidFill>
                <a:srgbClr val="FFF6CC"/>
              </a:solidFill>
              <a:effectLst>
                <a:outerShdw dist="50800" dir="2700000" algn="tl" rotWithShape="0">
                  <a:prstClr val="black"/>
                </a:outerShdw>
              </a:effectLst>
              <a:latin typeface="Arial"/>
            </a:endParaRPr>
          </a:p>
        </p:txBody>
      </p:sp>
      <p:cxnSp>
        <p:nvCxnSpPr>
          <p:cNvPr id="16" name="Straight Connector 15"/>
          <p:cNvCxnSpPr/>
          <p:nvPr userDrawn="1"/>
        </p:nvCxnSpPr>
        <p:spPr>
          <a:xfrm>
            <a:off x="411480" y="6248400"/>
            <a:ext cx="8321040" cy="0"/>
          </a:xfrm>
          <a:prstGeom prst="line">
            <a:avLst/>
          </a:prstGeom>
          <a:ln w="28575">
            <a:solidFill>
              <a:srgbClr val="5E0608"/>
            </a:solidFill>
          </a:ln>
          <a:effectLst>
            <a:outerShdw dist="12700" dir="2700000" algn="tl"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17295" y="6324600"/>
            <a:ext cx="2293517" cy="307777"/>
          </a:xfrm>
          <a:prstGeom prst="rect">
            <a:avLst/>
          </a:prstGeom>
          <a:noFill/>
        </p:spPr>
        <p:txBody>
          <a:bodyPr wrap="none" rtlCol="0">
            <a:spAutoFit/>
          </a:bodyPr>
          <a:lstStyle/>
          <a:p>
            <a:r>
              <a:rPr lang="en-US" sz="1400" dirty="0" smtClean="0">
                <a:solidFill>
                  <a:srgbClr val="FFF6CC"/>
                </a:solidFill>
                <a:latin typeface="Arial"/>
              </a:rPr>
              <a:t>© Cengage Learning 2015</a:t>
            </a:r>
            <a:endParaRPr lang="en-US" sz="1400" dirty="0">
              <a:solidFill>
                <a:srgbClr val="FFF6CC"/>
              </a:solidFill>
              <a:latin typeface="Arial"/>
            </a:endParaRPr>
          </a:p>
        </p:txBody>
      </p:sp>
    </p:spTree>
    <p:extLst>
      <p:ext uri="{BB962C8B-B14F-4D97-AF65-F5344CB8AC3E}">
        <p14:creationId xmlns:p14="http://schemas.microsoft.com/office/powerpoint/2010/main" val="384176743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1054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vl6pPr>
              <a:defRPr>
                <a:latin typeface="Arial"/>
              </a:defRPr>
            </a:lvl6pPr>
            <a:lvl7pPr>
              <a:defRPr>
                <a:latin typeface="Arial"/>
              </a:defRPr>
            </a:lvl7pPr>
          </a:lstStyle>
          <a:p>
            <a:pPr lvl="2"/>
            <a:r>
              <a:rPr lang="en-US" dirty="0" smtClean="0"/>
              <a:t>Click to edit Master text styles</a:t>
            </a:r>
          </a:p>
          <a:p>
            <a:pPr lvl="3"/>
            <a:r>
              <a:rPr lang="en-US" dirty="0" smtClean="0"/>
              <a:t>Second level</a:t>
            </a:r>
          </a:p>
          <a:p>
            <a:pPr lvl="4"/>
            <a:r>
              <a:rPr lang="en-US" dirty="0" smtClean="0"/>
              <a:t>Third level</a:t>
            </a:r>
          </a:p>
          <a:p>
            <a:pPr lvl="5"/>
            <a:r>
              <a:rPr lang="en-US" dirty="0" smtClean="0"/>
              <a:t>Fourth level</a:t>
            </a:r>
          </a:p>
          <a:p>
            <a:pPr lvl="6"/>
            <a:r>
              <a:rPr lang="en-US" dirty="0"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rtl="0" eaLnBrk="0" fontAlgn="base" hangingPunct="0">
              <a:spcBef>
                <a:spcPct val="0"/>
              </a:spcBef>
              <a:spcAft>
                <a:spcPct val="0"/>
              </a:spcAft>
              <a:defRPr lang="en-US" sz="1400" kern="1200" smtClean="0">
                <a:solidFill>
                  <a:schemeClr val="tx1"/>
                </a:solidFill>
                <a:latin typeface="Arial"/>
                <a:ea typeface="ＭＳ Ｐゴシック" charset="-128"/>
                <a:cs typeface="ＭＳ Ｐゴシック" charset="-128"/>
              </a:defRPr>
            </a:lvl1pPr>
          </a:lstStyle>
          <a:p>
            <a:fld id="{C423BD72-7946-0D47-94E3-A83B801BE5E0}" type="slidenum">
              <a:rPr lang="en-US" smtClean="0"/>
              <a:pPr/>
              <a:t>‹#›</a:t>
            </a:fld>
            <a:endParaRPr lang="en-US" dirty="0"/>
          </a:p>
        </p:txBody>
      </p:sp>
      <p:sp>
        <p:nvSpPr>
          <p:cNvPr id="9" name="Title 1"/>
          <p:cNvSpPr>
            <a:spLocks noGrp="1"/>
          </p:cNvSpPr>
          <p:nvPr>
            <p:ph type="title"/>
          </p:nvPr>
        </p:nvSpPr>
        <p:spPr>
          <a:xfrm>
            <a:off x="0" y="0"/>
            <a:ext cx="9144000" cy="1295400"/>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txBody>
          <a:bodyPr>
            <a:normAutofit/>
          </a:bodyPr>
          <a:lstStyle>
            <a:lvl1pPr marL="230188" indent="0" algn="l">
              <a:defRPr lang="en-US" sz="3600" b="0" i="0" u="none" strike="noStrike" kern="1200" baseline="0" dirty="0">
                <a:solidFill>
                  <a:srgbClr val="5E0608"/>
                </a:solidFill>
                <a:effectLst>
                  <a:outerShdw blurRad="25400" dist="38100" dir="2700000" algn="tl" rotWithShape="0">
                    <a:schemeClr val="tx1"/>
                  </a:outerShdw>
                </a:effectLst>
                <a:latin typeface="Arial" pitchFamily="34" charset="0"/>
                <a:ea typeface="+mj-ea"/>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0039000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0" y="0"/>
            <a:ext cx="9144000" cy="1295400"/>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txBody>
          <a:bodyPr>
            <a:normAutofit/>
          </a:bodyPr>
          <a:lstStyle>
            <a:lvl1pPr marL="230188" indent="0" algn="l">
              <a:defRPr lang="en-US" sz="3600" b="0" i="0" u="none" strike="noStrike" kern="1200" baseline="0" dirty="0">
                <a:solidFill>
                  <a:srgbClr val="5E0608"/>
                </a:solidFill>
                <a:effectLst>
                  <a:outerShdw blurRad="25400" dist="38100" dir="2700000" algn="tl" rotWithShape="0">
                    <a:schemeClr val="tx1"/>
                  </a:outerShdw>
                </a:effectLst>
                <a:latin typeface="Arial" pitchFamily="34" charset="0"/>
                <a:ea typeface="+mj-ea"/>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3882050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295400"/>
          </a:xfr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txBody>
          <a:bodyPr>
            <a:normAutofit/>
          </a:bodyPr>
          <a:lstStyle>
            <a:lvl1pPr marL="230188" indent="0" algn="l">
              <a:defRPr lang="en-US" sz="3600" b="0" i="0" u="none" strike="noStrike" kern="1200" baseline="0" dirty="0">
                <a:solidFill>
                  <a:srgbClr val="5E0608"/>
                </a:solidFill>
                <a:effectLst>
                  <a:outerShdw blurRad="25400" dist="38100" dir="2700000" algn="tl" rotWithShape="0">
                    <a:schemeClr val="tx1"/>
                  </a:outerShdw>
                </a:effectLst>
                <a:latin typeface="Arial" pitchFamily="34" charset="0"/>
                <a:ea typeface="+mj-ea"/>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23737631"/>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6F07C2E3-B1B3-A744-A7FE-B2B049501EE6}" type="slidenum">
              <a:rPr lang="en-US"/>
              <a:pPr/>
              <a:t>‹#›</a:t>
            </a:fld>
            <a:endParaRPr lang="en-US" dirty="0"/>
          </a:p>
        </p:txBody>
      </p:sp>
    </p:spTree>
    <p:extLst>
      <p:ext uri="{BB962C8B-B14F-4D97-AF65-F5344CB8AC3E}">
        <p14:creationId xmlns:p14="http://schemas.microsoft.com/office/powerpoint/2010/main" val="3307749176"/>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688976" y="612774"/>
            <a:ext cx="7693024" cy="5635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6AF71123-E8AE-034B-9174-EF6F78794E6C}" type="slidenum">
              <a:rPr lang="en-US"/>
              <a:pPr/>
              <a:t>‹#›</a:t>
            </a:fld>
            <a:endParaRPr lang="en-US" dirty="0"/>
          </a:p>
        </p:txBody>
      </p:sp>
    </p:spTree>
    <p:extLst>
      <p:ext uri="{BB962C8B-B14F-4D97-AF65-F5344CB8AC3E}">
        <p14:creationId xmlns:p14="http://schemas.microsoft.com/office/powerpoint/2010/main" val="240704408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a:lstStyle>
            <a:lvl1pPr algn="r" rtl="0" eaLnBrk="0" fontAlgn="base" hangingPunct="0">
              <a:spcBef>
                <a:spcPct val="0"/>
              </a:spcBef>
              <a:spcAft>
                <a:spcPct val="0"/>
              </a:spcAft>
              <a:defRPr lang="en-US" sz="1400" kern="1200" smtClean="0">
                <a:solidFill>
                  <a:schemeClr val="tx1"/>
                </a:solidFill>
                <a:latin typeface="Arial"/>
                <a:ea typeface="ＭＳ Ｐゴシック" charset="-128"/>
                <a:cs typeface="ＭＳ Ｐゴシック" charset="-128"/>
              </a:defRPr>
            </a:lvl1pPr>
          </a:lstStyle>
          <a:p>
            <a:fld id="{C423BD72-7946-0D47-94E3-A83B801BE5E0}" type="slidenum">
              <a:rPr lang="en-US" smtClean="0"/>
              <a:pPr/>
              <a:t>‹#›</a:t>
            </a:fld>
            <a:endParaRPr lang="en-US" dirty="0"/>
          </a:p>
        </p:txBody>
      </p:sp>
      <p:sp>
        <p:nvSpPr>
          <p:cNvPr id="8" name="TextBox 7"/>
          <p:cNvSpPr txBox="1"/>
          <p:nvPr userDrawn="1"/>
        </p:nvSpPr>
        <p:spPr>
          <a:xfrm>
            <a:off x="381000" y="6339840"/>
            <a:ext cx="2293517" cy="67710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rial"/>
                <a:ea typeface="ＭＳ Ｐゴシック" charset="-128"/>
              </a:rPr>
              <a:t>© Cengage Learning 2015</a:t>
            </a:r>
          </a:p>
          <a:p>
            <a:endParaRPr lang="en-US" dirty="0">
              <a:latin typeface="Arial"/>
            </a:endParaRPr>
          </a:p>
        </p:txBody>
      </p:sp>
    </p:spTree>
    <p:extLst>
      <p:ext uri="{BB962C8B-B14F-4D97-AF65-F5344CB8AC3E}">
        <p14:creationId xmlns:p14="http://schemas.microsoft.com/office/powerpoint/2010/main" val="66017559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timing>
    <p:tnLst>
      <p:par>
        <p:cTn xmlns:p14="http://schemas.microsoft.com/office/powerpoint/2010/main" id="1" dur="indefinite" restart="never" nodeType="tmRoot"/>
      </p:par>
    </p:tnLst>
  </p:timing>
  <p:hf sldNum="0" hdr="0" ftr="0" dt="0"/>
  <p:txStyles>
    <p:titleStyle>
      <a:lvl1pPr algn="ctr" rtl="0" fontAlgn="base">
        <a:spcBef>
          <a:spcPct val="0"/>
        </a:spcBef>
        <a:spcAft>
          <a:spcPct val="0"/>
        </a:spcAft>
        <a:defRPr sz="4000" kern="1200">
          <a:solidFill>
            <a:schemeClr val="tx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72142" y="3276600"/>
            <a:ext cx="3156858" cy="1534887"/>
          </a:xfrm>
        </p:spPr>
        <p:txBody>
          <a:bodyPr/>
          <a:lstStyle/>
          <a:p>
            <a:r>
              <a:rPr lang="en-US" dirty="0" smtClean="0"/>
              <a:t>10</a:t>
            </a:r>
            <a:endParaRPr lang="en-US" dirty="0"/>
          </a:p>
        </p:txBody>
      </p:sp>
      <p:sp>
        <p:nvSpPr>
          <p:cNvPr id="3075" name="Rectangle 3"/>
          <p:cNvSpPr>
            <a:spLocks noGrp="1" noChangeArrowheads="1"/>
          </p:cNvSpPr>
          <p:nvPr>
            <p:ph type="subTitle" idx="1"/>
          </p:nvPr>
        </p:nvSpPr>
        <p:spPr>
          <a:xfrm>
            <a:off x="457200" y="4343400"/>
            <a:ext cx="8275320" cy="1752600"/>
          </a:xfrm>
        </p:spPr>
        <p:txBody>
          <a:bodyPr/>
          <a:lstStyle/>
          <a:p>
            <a:r>
              <a:rPr lang="en-US" dirty="0" smtClean="0"/>
              <a:t>Sustaining Terrestrial Biodiversity: Saving Ecosystems and Ecosystem Services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Picture 1" descr="10p220_f04_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0"/>
            <a:ext cx="6259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hidden="1"/>
          <p:cNvSpPr>
            <a:spLocks noGrp="1" noChangeArrowheads="1"/>
          </p:cNvSpPr>
          <p:nvPr>
            <p:ph type="title"/>
          </p:nvPr>
        </p:nvSpPr>
        <p:spPr>
          <a:xfrm>
            <a:off x="509588" y="19050"/>
            <a:ext cx="8229600" cy="1143000"/>
          </a:xfrm>
        </p:spPr>
        <p:txBody>
          <a:bodyPr/>
          <a:lstStyle/>
          <a:p>
            <a:pPr eaLnBrk="1" hangingPunct="1">
              <a:defRPr/>
            </a:pPr>
            <a:endParaRPr lang="en-US" smtClean="0"/>
          </a:p>
        </p:txBody>
      </p:sp>
      <p:sp>
        <p:nvSpPr>
          <p:cNvPr id="89092" name="Rectangle 4"/>
          <p:cNvSpPr>
            <a:spLocks noChangeArrowheads="1"/>
          </p:cNvSpPr>
          <p:nvPr/>
        </p:nvSpPr>
        <p:spPr bwMode="auto">
          <a:xfrm>
            <a:off x="7880350" y="6584950"/>
            <a:ext cx="1300163"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10-4, p. 220</a:t>
            </a:r>
          </a:p>
        </p:txBody>
      </p:sp>
      <p:sp>
        <p:nvSpPr>
          <p:cNvPr id="89093" name="Text Box 5"/>
          <p:cNvSpPr txBox="1">
            <a:spLocks noChangeArrowheads="1"/>
          </p:cNvSpPr>
          <p:nvPr/>
        </p:nvSpPr>
        <p:spPr bwMode="auto">
          <a:xfrm>
            <a:off x="1498600" y="533400"/>
            <a:ext cx="1071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005035"/>
                </a:solidFill>
                <a:latin typeface="Arial"/>
                <a:cs typeface="Arial" charset="0"/>
              </a:rPr>
              <a:t>Forests</a:t>
            </a:r>
          </a:p>
        </p:txBody>
      </p:sp>
      <p:sp>
        <p:nvSpPr>
          <p:cNvPr id="89094" name="Text Box 6"/>
          <p:cNvSpPr txBox="1">
            <a:spLocks noChangeArrowheads="1"/>
          </p:cNvSpPr>
          <p:nvPr/>
        </p:nvSpPr>
        <p:spPr bwMode="auto">
          <a:xfrm>
            <a:off x="1498600" y="1844675"/>
            <a:ext cx="2540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000000"/>
                </a:solidFill>
                <a:latin typeface="Arial"/>
                <a:cs typeface="Arial" charset="0"/>
              </a:rPr>
              <a:t>Support energy </a:t>
            </a:r>
            <a:r>
              <a:rPr lang="en-US" sz="1800" b="1" dirty="0">
                <a:solidFill>
                  <a:srgbClr val="000000"/>
                </a:solidFill>
                <a:latin typeface="Lucida Grande" charset="0"/>
                <a:cs typeface="Arial" charset="0"/>
              </a:rPr>
              <a:t>fl</a:t>
            </a:r>
            <a:r>
              <a:rPr lang="en-US" sz="1800" b="1" dirty="0">
                <a:solidFill>
                  <a:srgbClr val="000000"/>
                </a:solidFill>
                <a:latin typeface="Arial"/>
                <a:cs typeface="Arial" charset="0"/>
              </a:rPr>
              <a:t>ow and chemical cycling</a:t>
            </a:r>
          </a:p>
        </p:txBody>
      </p:sp>
      <p:sp>
        <p:nvSpPr>
          <p:cNvPr id="89095" name="Text Box 7"/>
          <p:cNvSpPr txBox="1">
            <a:spLocks noChangeArrowheads="1"/>
          </p:cNvSpPr>
          <p:nvPr/>
        </p:nvSpPr>
        <p:spPr bwMode="auto">
          <a:xfrm>
            <a:off x="5867400" y="1844675"/>
            <a:ext cx="1312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err="1">
                <a:solidFill>
                  <a:srgbClr val="000000"/>
                </a:solidFill>
                <a:latin typeface="Arial"/>
                <a:cs typeface="Arial" charset="0"/>
              </a:rPr>
              <a:t>Fuelwood</a:t>
            </a:r>
            <a:endParaRPr lang="en-US" sz="1800" b="1" dirty="0">
              <a:solidFill>
                <a:srgbClr val="000000"/>
              </a:solidFill>
              <a:latin typeface="Arial"/>
              <a:cs typeface="Arial" charset="0"/>
            </a:endParaRPr>
          </a:p>
        </p:txBody>
      </p:sp>
      <p:sp>
        <p:nvSpPr>
          <p:cNvPr id="89096" name="Text Box 8"/>
          <p:cNvSpPr txBox="1">
            <a:spLocks noChangeArrowheads="1"/>
          </p:cNvSpPr>
          <p:nvPr/>
        </p:nvSpPr>
        <p:spPr bwMode="auto">
          <a:xfrm>
            <a:off x="1498600" y="1111250"/>
            <a:ext cx="2098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005035"/>
                </a:solidFill>
                <a:latin typeface="Arial"/>
                <a:cs typeface="Arial" charset="0"/>
              </a:rPr>
              <a:t>Ecological Services</a:t>
            </a:r>
          </a:p>
        </p:txBody>
      </p:sp>
      <p:sp>
        <p:nvSpPr>
          <p:cNvPr id="89097" name="Text Box 9"/>
          <p:cNvSpPr txBox="1">
            <a:spLocks noChangeArrowheads="1"/>
          </p:cNvSpPr>
          <p:nvPr/>
        </p:nvSpPr>
        <p:spPr bwMode="auto">
          <a:xfrm>
            <a:off x="5867401" y="1111250"/>
            <a:ext cx="1741136"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800" b="1" dirty="0">
                <a:solidFill>
                  <a:srgbClr val="005035"/>
                </a:solidFill>
                <a:latin typeface="Arial"/>
                <a:cs typeface="Arial" charset="0"/>
              </a:rPr>
              <a:t>Economic Services</a:t>
            </a:r>
          </a:p>
        </p:txBody>
      </p:sp>
      <p:sp>
        <p:nvSpPr>
          <p:cNvPr id="23561" name="Text Box 10"/>
          <p:cNvSpPr txBox="1">
            <a:spLocks noChangeArrowheads="1"/>
          </p:cNvSpPr>
          <p:nvPr/>
        </p:nvSpPr>
        <p:spPr bwMode="auto">
          <a:xfrm>
            <a:off x="1498600" y="76200"/>
            <a:ext cx="488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rPr>
              <a:t>Natural Capital</a:t>
            </a:r>
          </a:p>
        </p:txBody>
      </p:sp>
      <p:sp>
        <p:nvSpPr>
          <p:cNvPr id="89099" name="Text Box 11"/>
          <p:cNvSpPr txBox="1">
            <a:spLocks noChangeArrowheads="1"/>
          </p:cNvSpPr>
          <p:nvPr/>
        </p:nvSpPr>
        <p:spPr bwMode="auto">
          <a:xfrm>
            <a:off x="1498600" y="2532063"/>
            <a:ext cx="2417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000000"/>
                </a:solidFill>
                <a:latin typeface="Arial"/>
                <a:cs typeface="Arial" charset="0"/>
              </a:rPr>
              <a:t>Reduce soil erosion</a:t>
            </a:r>
          </a:p>
        </p:txBody>
      </p:sp>
      <p:sp>
        <p:nvSpPr>
          <p:cNvPr id="89100" name="Text Box 12"/>
          <p:cNvSpPr txBox="1">
            <a:spLocks noChangeArrowheads="1"/>
          </p:cNvSpPr>
          <p:nvPr/>
        </p:nvSpPr>
        <p:spPr bwMode="auto">
          <a:xfrm>
            <a:off x="5867400" y="2462213"/>
            <a:ext cx="10842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000000"/>
                </a:solidFill>
                <a:latin typeface="Arial"/>
                <a:cs typeface="Arial" charset="0"/>
              </a:rPr>
              <a:t>Lumber</a:t>
            </a:r>
          </a:p>
        </p:txBody>
      </p:sp>
      <p:sp>
        <p:nvSpPr>
          <p:cNvPr id="89101" name="Text Box 13"/>
          <p:cNvSpPr txBox="1">
            <a:spLocks noChangeArrowheads="1"/>
          </p:cNvSpPr>
          <p:nvPr/>
        </p:nvSpPr>
        <p:spPr bwMode="auto">
          <a:xfrm>
            <a:off x="1498600" y="3048000"/>
            <a:ext cx="23669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000000"/>
                </a:solidFill>
                <a:latin typeface="Arial"/>
                <a:cs typeface="Arial" charset="0"/>
              </a:rPr>
              <a:t>Absorb and release water</a:t>
            </a:r>
          </a:p>
        </p:txBody>
      </p:sp>
      <p:sp>
        <p:nvSpPr>
          <p:cNvPr id="89102" name="Text Box 14"/>
          <p:cNvSpPr txBox="1">
            <a:spLocks noChangeArrowheads="1"/>
          </p:cNvSpPr>
          <p:nvPr/>
        </p:nvSpPr>
        <p:spPr bwMode="auto">
          <a:xfrm>
            <a:off x="5867400" y="3168650"/>
            <a:ext cx="180587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800" b="1" dirty="0">
                <a:solidFill>
                  <a:srgbClr val="000000"/>
                </a:solidFill>
                <a:latin typeface="Arial"/>
                <a:cs typeface="Arial" charset="0"/>
              </a:rPr>
              <a:t>Pulp to make paper</a:t>
            </a:r>
          </a:p>
        </p:txBody>
      </p:sp>
      <p:sp>
        <p:nvSpPr>
          <p:cNvPr id="89103" name="Text Box 15"/>
          <p:cNvSpPr txBox="1">
            <a:spLocks noChangeArrowheads="1"/>
          </p:cNvSpPr>
          <p:nvPr/>
        </p:nvSpPr>
        <p:spPr bwMode="auto">
          <a:xfrm>
            <a:off x="1498600" y="3810000"/>
            <a:ext cx="2366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000000"/>
                </a:solidFill>
                <a:latin typeface="Arial"/>
                <a:cs typeface="Arial" charset="0"/>
              </a:rPr>
              <a:t>Purify water and air</a:t>
            </a:r>
          </a:p>
        </p:txBody>
      </p:sp>
      <p:sp>
        <p:nvSpPr>
          <p:cNvPr id="89104" name="Text Box 16"/>
          <p:cNvSpPr txBox="1">
            <a:spLocks noChangeArrowheads="1"/>
          </p:cNvSpPr>
          <p:nvPr/>
        </p:nvSpPr>
        <p:spPr bwMode="auto">
          <a:xfrm>
            <a:off x="5867400" y="4052888"/>
            <a:ext cx="982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000000"/>
                </a:solidFill>
                <a:latin typeface="Arial"/>
                <a:cs typeface="Arial" charset="0"/>
              </a:rPr>
              <a:t>Mining</a:t>
            </a:r>
          </a:p>
        </p:txBody>
      </p:sp>
      <p:sp>
        <p:nvSpPr>
          <p:cNvPr id="89105" name="Text Box 17"/>
          <p:cNvSpPr txBox="1">
            <a:spLocks noChangeArrowheads="1"/>
          </p:cNvSpPr>
          <p:nvPr/>
        </p:nvSpPr>
        <p:spPr bwMode="auto">
          <a:xfrm>
            <a:off x="1498600" y="4419600"/>
            <a:ext cx="23034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000000"/>
                </a:solidFill>
                <a:latin typeface="Arial"/>
                <a:cs typeface="Arial" charset="0"/>
              </a:rPr>
              <a:t>In</a:t>
            </a:r>
            <a:r>
              <a:rPr lang="en-US" sz="1800" b="1" dirty="0">
                <a:solidFill>
                  <a:srgbClr val="000000"/>
                </a:solidFill>
                <a:latin typeface="Lucida Grande" charset="0"/>
                <a:cs typeface="Arial" charset="0"/>
              </a:rPr>
              <a:t>fl</a:t>
            </a:r>
            <a:r>
              <a:rPr lang="en-US" sz="1800" b="1" dirty="0">
                <a:solidFill>
                  <a:srgbClr val="000000"/>
                </a:solidFill>
                <a:latin typeface="Arial"/>
                <a:cs typeface="Arial" charset="0"/>
              </a:rPr>
              <a:t>uence local and regional climate</a:t>
            </a:r>
          </a:p>
        </p:txBody>
      </p:sp>
      <p:sp>
        <p:nvSpPr>
          <p:cNvPr id="89106" name="Text Box 18"/>
          <p:cNvSpPr txBox="1">
            <a:spLocks noChangeArrowheads="1"/>
          </p:cNvSpPr>
          <p:nvPr/>
        </p:nvSpPr>
        <p:spPr bwMode="auto">
          <a:xfrm>
            <a:off x="5867401" y="461645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800" b="1" dirty="0">
                <a:solidFill>
                  <a:srgbClr val="000000"/>
                </a:solidFill>
                <a:latin typeface="Arial"/>
                <a:cs typeface="Arial" charset="0"/>
              </a:rPr>
              <a:t>Livestock grazing</a:t>
            </a:r>
          </a:p>
        </p:txBody>
      </p:sp>
      <p:sp>
        <p:nvSpPr>
          <p:cNvPr id="89107" name="Text Box 19"/>
          <p:cNvSpPr txBox="1">
            <a:spLocks noChangeArrowheads="1"/>
          </p:cNvSpPr>
          <p:nvPr/>
        </p:nvSpPr>
        <p:spPr bwMode="auto">
          <a:xfrm>
            <a:off x="1498600" y="5275263"/>
            <a:ext cx="22526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000000"/>
                </a:solidFill>
                <a:latin typeface="Arial"/>
                <a:cs typeface="Arial" charset="0"/>
              </a:rPr>
              <a:t>Store atmospheric carbon</a:t>
            </a:r>
          </a:p>
        </p:txBody>
      </p:sp>
      <p:sp>
        <p:nvSpPr>
          <p:cNvPr id="89108" name="Text Box 20"/>
          <p:cNvSpPr txBox="1">
            <a:spLocks noChangeArrowheads="1"/>
          </p:cNvSpPr>
          <p:nvPr/>
        </p:nvSpPr>
        <p:spPr bwMode="auto">
          <a:xfrm>
            <a:off x="5867400" y="5500688"/>
            <a:ext cx="14271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000000"/>
                </a:solidFill>
                <a:latin typeface="Arial"/>
                <a:cs typeface="Arial" charset="0"/>
              </a:rPr>
              <a:t>Recreation</a:t>
            </a:r>
          </a:p>
        </p:txBody>
      </p:sp>
      <p:sp>
        <p:nvSpPr>
          <p:cNvPr id="89109" name="Text Box 21"/>
          <p:cNvSpPr txBox="1">
            <a:spLocks noChangeArrowheads="1"/>
          </p:cNvSpPr>
          <p:nvPr/>
        </p:nvSpPr>
        <p:spPr bwMode="auto">
          <a:xfrm>
            <a:off x="1498600" y="5961063"/>
            <a:ext cx="22526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000000"/>
                </a:solidFill>
                <a:latin typeface="Arial"/>
                <a:cs typeface="Arial" charset="0"/>
              </a:rPr>
              <a:t>Provide numerous wildlife habitats</a:t>
            </a:r>
          </a:p>
        </p:txBody>
      </p:sp>
      <p:sp>
        <p:nvSpPr>
          <p:cNvPr id="89110" name="Text Box 22"/>
          <p:cNvSpPr txBox="1">
            <a:spLocks noChangeArrowheads="1"/>
          </p:cNvSpPr>
          <p:nvPr/>
        </p:nvSpPr>
        <p:spPr bwMode="auto">
          <a:xfrm>
            <a:off x="5867400" y="6262688"/>
            <a:ext cx="7794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000000"/>
                </a:solidFill>
                <a:latin typeface="Arial"/>
                <a:cs typeface="Arial" charset="0"/>
              </a:rPr>
              <a:t>Jobs</a:t>
            </a:r>
          </a:p>
        </p:txBody>
      </p:sp>
    </p:spTree>
    <p:extLst>
      <p:ext uri="{BB962C8B-B14F-4D97-AF65-F5344CB8AC3E}">
        <p14:creationId xmlns:p14="http://schemas.microsoft.com/office/powerpoint/2010/main" val="5884771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p:txBody>
          <a:bodyPr/>
          <a:lstStyle/>
          <a:p>
            <a:r>
              <a:rPr lang="en-US" dirty="0" smtClean="0"/>
              <a:t>One of the world’s largest industries</a:t>
            </a:r>
          </a:p>
          <a:p>
            <a:r>
              <a:rPr lang="en-US" dirty="0" smtClean="0"/>
              <a:t>Selective cutting</a:t>
            </a:r>
          </a:p>
          <a:p>
            <a:pPr lvl="1"/>
            <a:r>
              <a:rPr lang="en-US" dirty="0" smtClean="0"/>
              <a:t>Intermediate-age or mature trees are cut singly or in small groups</a:t>
            </a:r>
          </a:p>
          <a:p>
            <a:r>
              <a:rPr lang="en-US" dirty="0" smtClean="0"/>
              <a:t>Clear-cutting</a:t>
            </a:r>
          </a:p>
          <a:p>
            <a:pPr lvl="1"/>
            <a:r>
              <a:rPr lang="en-US" dirty="0" smtClean="0"/>
              <a:t>All trees in an area are removed</a:t>
            </a:r>
          </a:p>
          <a:p>
            <a:r>
              <a:rPr lang="en-US" dirty="0" smtClean="0"/>
              <a:t>Strip cutting</a:t>
            </a:r>
          </a:p>
          <a:p>
            <a:pPr lvl="1"/>
            <a:r>
              <a:rPr lang="en-US" dirty="0" smtClean="0"/>
              <a:t>Clear-cutting in strips</a:t>
            </a:r>
            <a:endParaRPr lang="en-US" dirty="0"/>
          </a:p>
        </p:txBody>
      </p:sp>
      <p:sp>
        <p:nvSpPr>
          <p:cNvPr id="15362" name="Rectangle 2"/>
          <p:cNvSpPr>
            <a:spLocks noGrp="1" noChangeArrowheads="1"/>
          </p:cNvSpPr>
          <p:nvPr>
            <p:ph type="title"/>
          </p:nvPr>
        </p:nvSpPr>
        <p:spPr/>
        <p:txBody>
          <a:bodyPr/>
          <a:lstStyle/>
          <a:p>
            <a:r>
              <a:rPr lang="en-US" dirty="0" smtClean="0"/>
              <a:t>There Are Several Ways to Harvest Trees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1" descr="10p220_f05_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44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2057400" y="2057400"/>
            <a:ext cx="14927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a:latin typeface="Arial"/>
                <a:cs typeface="Arial" charset="0"/>
              </a:rPr>
              <a:t>New highway</a:t>
            </a:r>
          </a:p>
        </p:txBody>
      </p:sp>
      <p:sp>
        <p:nvSpPr>
          <p:cNvPr id="5" name="Rectangle 6"/>
          <p:cNvSpPr>
            <a:spLocks noChangeArrowheads="1"/>
          </p:cNvSpPr>
          <p:nvPr/>
        </p:nvSpPr>
        <p:spPr bwMode="auto">
          <a:xfrm>
            <a:off x="609600" y="3244850"/>
            <a:ext cx="12673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a:solidFill>
                  <a:schemeClr val="bg1"/>
                </a:solidFill>
                <a:latin typeface="Arial"/>
                <a:cs typeface="Arial" charset="0"/>
              </a:rPr>
              <a:t>Old growth</a:t>
            </a:r>
          </a:p>
        </p:txBody>
      </p:sp>
      <p:sp>
        <p:nvSpPr>
          <p:cNvPr id="6" name="Line 7"/>
          <p:cNvSpPr>
            <a:spLocks noChangeShapeType="1"/>
          </p:cNvSpPr>
          <p:nvPr/>
        </p:nvSpPr>
        <p:spPr bwMode="auto">
          <a:xfrm flipH="1">
            <a:off x="2268538" y="2362200"/>
            <a:ext cx="169862" cy="3651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00" dirty="0">
              <a:latin typeface="Arial"/>
              <a:cs typeface="Arial" charset="0"/>
            </a:endParaRPr>
          </a:p>
        </p:txBody>
      </p:sp>
      <p:sp>
        <p:nvSpPr>
          <p:cNvPr id="7" name="Rectangle 10"/>
          <p:cNvSpPr>
            <a:spLocks noChangeArrowheads="1"/>
          </p:cNvSpPr>
          <p:nvPr/>
        </p:nvSpPr>
        <p:spPr bwMode="auto">
          <a:xfrm>
            <a:off x="3886200" y="2441575"/>
            <a:ext cx="1575572"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85000"/>
              </a:lnSpc>
              <a:defRPr/>
            </a:pPr>
            <a:r>
              <a:rPr lang="en-US" sz="1600" b="1" dirty="0">
                <a:latin typeface="Arial"/>
                <a:cs typeface="Arial" charset="0"/>
              </a:rPr>
              <a:t>Cleared plots</a:t>
            </a:r>
          </a:p>
          <a:p>
            <a:pPr>
              <a:lnSpc>
                <a:spcPct val="85000"/>
              </a:lnSpc>
              <a:defRPr/>
            </a:pPr>
            <a:r>
              <a:rPr lang="en-US" sz="1600" b="1" dirty="0">
                <a:latin typeface="Arial"/>
                <a:cs typeface="Arial" charset="0"/>
              </a:rPr>
              <a:t>for agriculture</a:t>
            </a:r>
          </a:p>
        </p:txBody>
      </p:sp>
      <p:sp>
        <p:nvSpPr>
          <p:cNvPr id="8" name="Rectangle 11"/>
          <p:cNvSpPr>
            <a:spLocks noChangeArrowheads="1"/>
          </p:cNvSpPr>
          <p:nvPr/>
        </p:nvSpPr>
        <p:spPr bwMode="auto">
          <a:xfrm>
            <a:off x="6781800" y="2085975"/>
            <a:ext cx="10438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a:latin typeface="Arial"/>
                <a:cs typeface="Arial" charset="0"/>
              </a:rPr>
              <a:t>Highway</a:t>
            </a:r>
          </a:p>
        </p:txBody>
      </p:sp>
      <p:sp>
        <p:nvSpPr>
          <p:cNvPr id="9" name="Rectangle 12"/>
          <p:cNvSpPr>
            <a:spLocks noChangeArrowheads="1"/>
          </p:cNvSpPr>
          <p:nvPr/>
        </p:nvSpPr>
        <p:spPr bwMode="auto">
          <a:xfrm>
            <a:off x="3927475" y="1870075"/>
            <a:ext cx="1484501"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85000"/>
              </a:lnSpc>
              <a:defRPr/>
            </a:pPr>
            <a:r>
              <a:rPr lang="en-US" sz="1600" b="1" dirty="0">
                <a:latin typeface="Arial"/>
                <a:cs typeface="Arial" charset="0"/>
              </a:rPr>
              <a:t>Cleared plots</a:t>
            </a:r>
          </a:p>
          <a:p>
            <a:pPr>
              <a:lnSpc>
                <a:spcPct val="85000"/>
              </a:lnSpc>
              <a:defRPr/>
            </a:pPr>
            <a:r>
              <a:rPr lang="en-US" sz="1600" b="1" dirty="0">
                <a:latin typeface="Arial"/>
                <a:cs typeface="Arial" charset="0"/>
              </a:rPr>
              <a:t>for grazing</a:t>
            </a:r>
          </a:p>
        </p:txBody>
      </p:sp>
      <p:sp>
        <p:nvSpPr>
          <p:cNvPr id="10" name="Line 13"/>
          <p:cNvSpPr>
            <a:spLocks noChangeShapeType="1"/>
          </p:cNvSpPr>
          <p:nvPr/>
        </p:nvSpPr>
        <p:spPr bwMode="auto">
          <a:xfrm flipV="1">
            <a:off x="6858000" y="2381250"/>
            <a:ext cx="171450" cy="36195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00" dirty="0">
              <a:latin typeface="Arial"/>
              <a:cs typeface="Arial" charset="0"/>
            </a:endParaRPr>
          </a:p>
        </p:txBody>
      </p:sp>
      <p:sp>
        <p:nvSpPr>
          <p:cNvPr id="11" name="Line 14"/>
          <p:cNvSpPr>
            <a:spLocks noChangeShapeType="1"/>
          </p:cNvSpPr>
          <p:nvPr/>
        </p:nvSpPr>
        <p:spPr bwMode="auto">
          <a:xfrm flipH="1" flipV="1">
            <a:off x="5041900" y="2344738"/>
            <a:ext cx="1435100" cy="55086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00" dirty="0">
              <a:latin typeface="Arial"/>
              <a:cs typeface="Arial" charset="0"/>
            </a:endParaRPr>
          </a:p>
        </p:txBody>
      </p:sp>
      <p:sp>
        <p:nvSpPr>
          <p:cNvPr id="12" name="Line 15"/>
          <p:cNvSpPr>
            <a:spLocks noChangeShapeType="1"/>
          </p:cNvSpPr>
          <p:nvPr/>
        </p:nvSpPr>
        <p:spPr bwMode="auto">
          <a:xfrm flipH="1" flipV="1">
            <a:off x="5387975" y="2903538"/>
            <a:ext cx="936625" cy="29686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00" dirty="0">
              <a:latin typeface="Arial"/>
              <a:cs typeface="Arial" charset="0"/>
            </a:endParaRPr>
          </a:p>
        </p:txBody>
      </p:sp>
      <p:sp>
        <p:nvSpPr>
          <p:cNvPr id="13" name="Line 16"/>
          <p:cNvSpPr>
            <a:spLocks noChangeShapeType="1"/>
          </p:cNvSpPr>
          <p:nvPr/>
        </p:nvSpPr>
        <p:spPr bwMode="auto">
          <a:xfrm flipH="1" flipV="1">
            <a:off x="5378450" y="2903538"/>
            <a:ext cx="2165350" cy="982662"/>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00" dirty="0">
              <a:latin typeface="Arial"/>
              <a:cs typeface="Arial" charset="0"/>
            </a:endParaRPr>
          </a:p>
        </p:txBody>
      </p:sp>
      <p:sp>
        <p:nvSpPr>
          <p:cNvPr id="14" name="Rectangle 19"/>
          <p:cNvSpPr>
            <a:spLocks noChangeArrowheads="1"/>
          </p:cNvSpPr>
          <p:nvPr/>
        </p:nvSpPr>
        <p:spPr bwMode="auto">
          <a:xfrm>
            <a:off x="7845425" y="6584950"/>
            <a:ext cx="1300163"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10-5, p. 221</a:t>
            </a:r>
          </a:p>
        </p:txBody>
      </p:sp>
      <p:sp>
        <p:nvSpPr>
          <p:cNvPr id="15" name="Line 13"/>
          <p:cNvSpPr>
            <a:spLocks noChangeShapeType="1"/>
          </p:cNvSpPr>
          <p:nvPr/>
        </p:nvSpPr>
        <p:spPr bwMode="auto">
          <a:xfrm flipV="1">
            <a:off x="6829425" y="2381250"/>
            <a:ext cx="171450" cy="3619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00" dirty="0">
              <a:latin typeface="Arial"/>
              <a:cs typeface="Arial" charset="0"/>
            </a:endParaRPr>
          </a:p>
        </p:txBody>
      </p:sp>
      <p:sp>
        <p:nvSpPr>
          <p:cNvPr id="16" name="Line 14"/>
          <p:cNvSpPr>
            <a:spLocks noChangeShapeType="1"/>
          </p:cNvSpPr>
          <p:nvPr/>
        </p:nvSpPr>
        <p:spPr bwMode="auto">
          <a:xfrm flipH="1" flipV="1">
            <a:off x="5065713" y="2365375"/>
            <a:ext cx="1382712" cy="530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00" dirty="0">
              <a:latin typeface="Arial"/>
              <a:cs typeface="Arial" charset="0"/>
            </a:endParaRPr>
          </a:p>
        </p:txBody>
      </p:sp>
      <p:sp>
        <p:nvSpPr>
          <p:cNvPr id="17" name="Line 15"/>
          <p:cNvSpPr>
            <a:spLocks noChangeShapeType="1"/>
          </p:cNvSpPr>
          <p:nvPr/>
        </p:nvSpPr>
        <p:spPr bwMode="auto">
          <a:xfrm flipH="1" flipV="1">
            <a:off x="5359400" y="2903538"/>
            <a:ext cx="936625" cy="2968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00" dirty="0">
              <a:latin typeface="Arial"/>
              <a:cs typeface="Arial" charset="0"/>
            </a:endParaRPr>
          </a:p>
        </p:txBody>
      </p:sp>
      <p:sp>
        <p:nvSpPr>
          <p:cNvPr id="18" name="Line 16"/>
          <p:cNvSpPr>
            <a:spLocks noChangeShapeType="1"/>
          </p:cNvSpPr>
          <p:nvPr/>
        </p:nvSpPr>
        <p:spPr bwMode="auto">
          <a:xfrm flipH="1" flipV="1">
            <a:off x="5349875" y="2903538"/>
            <a:ext cx="2165350" cy="9826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00" dirty="0">
              <a:latin typeface="Aria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2" hidden="1"/>
          <p:cNvSpPr>
            <a:spLocks noGrp="1" noChangeArrowheads="1"/>
          </p:cNvSpPr>
          <p:nvPr>
            <p:ph type="title"/>
          </p:nvPr>
        </p:nvSpPr>
        <p:spPr/>
        <p:txBody>
          <a:bodyPr/>
          <a:lstStyle/>
          <a:p>
            <a:pPr eaLnBrk="1" hangingPunct="1">
              <a:defRPr/>
            </a:pPr>
            <a:endParaRPr lang="en-US" smtClean="0"/>
          </a:p>
        </p:txBody>
      </p:sp>
      <p:sp>
        <p:nvSpPr>
          <p:cNvPr id="113667" name="Text Box 3"/>
          <p:cNvSpPr txBox="1">
            <a:spLocks noChangeArrowheads="1"/>
          </p:cNvSpPr>
          <p:nvPr/>
        </p:nvSpPr>
        <p:spPr bwMode="auto">
          <a:xfrm>
            <a:off x="8077200" y="6324600"/>
            <a:ext cx="1047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200" b="1" dirty="0">
                <a:solidFill>
                  <a:srgbClr val="008040"/>
                </a:solidFill>
                <a:latin typeface="Arial"/>
              </a:rPr>
              <a:t>Stepped Art</a:t>
            </a:r>
          </a:p>
        </p:txBody>
      </p:sp>
      <p:grpSp>
        <p:nvGrpSpPr>
          <p:cNvPr id="113668" name="Group 4"/>
          <p:cNvGrpSpPr>
            <a:grpSpLocks/>
          </p:cNvGrpSpPr>
          <p:nvPr/>
        </p:nvGrpSpPr>
        <p:grpSpPr bwMode="auto">
          <a:xfrm>
            <a:off x="5094288" y="381000"/>
            <a:ext cx="4041775" cy="2943225"/>
            <a:chOff x="3209" y="240"/>
            <a:chExt cx="2546" cy="1854"/>
          </a:xfrm>
        </p:grpSpPr>
        <p:pic>
          <p:nvPicPr>
            <p:cNvPr id="113669" name="Picture1" descr="1006b_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 y="349"/>
              <a:ext cx="2479" cy="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3670" name="Text Box 6"/>
            <p:cNvSpPr txBox="1">
              <a:spLocks noChangeArrowheads="1"/>
            </p:cNvSpPr>
            <p:nvPr/>
          </p:nvSpPr>
          <p:spPr bwMode="auto">
            <a:xfrm>
              <a:off x="3209" y="240"/>
              <a:ext cx="919"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200" b="1" dirty="0">
                  <a:solidFill>
                    <a:srgbClr val="000000"/>
                  </a:solidFill>
                  <a:latin typeface="Arial"/>
                  <a:cs typeface="Arial" charset="0"/>
                </a:rPr>
                <a:t>(b) Clear-cutting</a:t>
              </a:r>
            </a:p>
          </p:txBody>
        </p:sp>
        <p:sp>
          <p:nvSpPr>
            <p:cNvPr id="113671" name="Text Box 7"/>
            <p:cNvSpPr txBox="1">
              <a:spLocks noChangeArrowheads="1"/>
            </p:cNvSpPr>
            <p:nvPr/>
          </p:nvSpPr>
          <p:spPr bwMode="auto">
            <a:xfrm>
              <a:off x="5197" y="1744"/>
              <a:ext cx="4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200" b="1" dirty="0">
                  <a:solidFill>
                    <a:srgbClr val="000000"/>
                  </a:solidFill>
                  <a:latin typeface="Arial"/>
                  <a:cs typeface="Arial" charset="0"/>
                </a:rPr>
                <a:t>Muddy stream</a:t>
              </a:r>
            </a:p>
          </p:txBody>
        </p:sp>
        <p:sp>
          <p:nvSpPr>
            <p:cNvPr id="113672" name="Line 8"/>
            <p:cNvSpPr>
              <a:spLocks noChangeShapeType="1"/>
            </p:cNvSpPr>
            <p:nvPr/>
          </p:nvSpPr>
          <p:spPr bwMode="auto">
            <a:xfrm>
              <a:off x="5191" y="1634"/>
              <a:ext cx="196" cy="13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dirty="0">
                <a:latin typeface="Arial"/>
                <a:cs typeface="Arial" charset="0"/>
              </a:endParaRPr>
            </a:p>
          </p:txBody>
        </p:sp>
      </p:grpSp>
      <p:grpSp>
        <p:nvGrpSpPr>
          <p:cNvPr id="113673" name="Group 9"/>
          <p:cNvGrpSpPr>
            <a:grpSpLocks/>
          </p:cNvGrpSpPr>
          <p:nvPr/>
        </p:nvGrpSpPr>
        <p:grpSpPr bwMode="auto">
          <a:xfrm>
            <a:off x="2286000" y="3195638"/>
            <a:ext cx="5562600" cy="3662362"/>
            <a:chOff x="1440" y="2013"/>
            <a:chExt cx="3504" cy="2307"/>
          </a:xfrm>
        </p:grpSpPr>
        <p:pic>
          <p:nvPicPr>
            <p:cNvPr id="113674" name="Picture1" descr="1006c_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 y="2013"/>
              <a:ext cx="2805" cy="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3675" name="Text Box 11"/>
            <p:cNvSpPr txBox="1">
              <a:spLocks noChangeArrowheads="1"/>
            </p:cNvSpPr>
            <p:nvPr/>
          </p:nvSpPr>
          <p:spPr bwMode="auto">
            <a:xfrm>
              <a:off x="3315" y="2039"/>
              <a:ext cx="525"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200" b="1" dirty="0">
                  <a:solidFill>
                    <a:srgbClr val="000000"/>
                  </a:solidFill>
                  <a:latin typeface="Arial"/>
                  <a:cs typeface="Arial" charset="0"/>
                </a:rPr>
                <a:t>Uncut</a:t>
              </a:r>
            </a:p>
          </p:txBody>
        </p:sp>
        <p:sp>
          <p:nvSpPr>
            <p:cNvPr id="113676" name="Text Box 12"/>
            <p:cNvSpPr txBox="1">
              <a:spLocks noChangeArrowheads="1"/>
            </p:cNvSpPr>
            <p:nvPr/>
          </p:nvSpPr>
          <p:spPr bwMode="auto">
            <a:xfrm>
              <a:off x="3860" y="2163"/>
              <a:ext cx="908"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200" b="1" dirty="0">
                  <a:solidFill>
                    <a:srgbClr val="000000"/>
                  </a:solidFill>
                  <a:latin typeface="Arial"/>
                  <a:cs typeface="Arial" charset="0"/>
                </a:rPr>
                <a:t>Cut 1 year ago</a:t>
              </a:r>
            </a:p>
          </p:txBody>
        </p:sp>
        <p:sp>
          <p:nvSpPr>
            <p:cNvPr id="113677" name="Text Box 13"/>
            <p:cNvSpPr txBox="1">
              <a:spLocks noChangeArrowheads="1"/>
            </p:cNvSpPr>
            <p:nvPr/>
          </p:nvSpPr>
          <p:spPr bwMode="auto">
            <a:xfrm>
              <a:off x="3884" y="2440"/>
              <a:ext cx="855"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200" b="1" dirty="0">
                  <a:solidFill>
                    <a:srgbClr val="000000"/>
                  </a:solidFill>
                  <a:latin typeface="Arial"/>
                  <a:cs typeface="Arial" charset="0"/>
                </a:rPr>
                <a:t>Dirt road</a:t>
              </a:r>
            </a:p>
          </p:txBody>
        </p:sp>
        <p:sp>
          <p:nvSpPr>
            <p:cNvPr id="113678" name="Text Box 14"/>
            <p:cNvSpPr txBox="1">
              <a:spLocks noChangeArrowheads="1"/>
            </p:cNvSpPr>
            <p:nvPr/>
          </p:nvSpPr>
          <p:spPr bwMode="auto">
            <a:xfrm>
              <a:off x="3886" y="2650"/>
              <a:ext cx="1058"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200" b="1" dirty="0">
                  <a:solidFill>
                    <a:srgbClr val="000000"/>
                  </a:solidFill>
                  <a:latin typeface="Arial"/>
                  <a:cs typeface="Arial" charset="0"/>
                </a:rPr>
                <a:t>Cut 3–10 years ago</a:t>
              </a:r>
            </a:p>
          </p:txBody>
        </p:sp>
        <p:sp>
          <p:nvSpPr>
            <p:cNvPr id="113679" name="Text Box 15"/>
            <p:cNvSpPr txBox="1">
              <a:spLocks noChangeArrowheads="1"/>
            </p:cNvSpPr>
            <p:nvPr/>
          </p:nvSpPr>
          <p:spPr bwMode="auto">
            <a:xfrm>
              <a:off x="4108" y="3167"/>
              <a:ext cx="548"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200" b="1" dirty="0">
                  <a:solidFill>
                    <a:srgbClr val="000000"/>
                  </a:solidFill>
                  <a:latin typeface="Arial"/>
                  <a:cs typeface="Arial" charset="0"/>
                </a:rPr>
                <a:t>Uncut</a:t>
              </a:r>
            </a:p>
          </p:txBody>
        </p:sp>
        <p:sp>
          <p:nvSpPr>
            <p:cNvPr id="113680" name="Text Box 16"/>
            <p:cNvSpPr txBox="1">
              <a:spLocks noChangeArrowheads="1"/>
            </p:cNvSpPr>
            <p:nvPr/>
          </p:nvSpPr>
          <p:spPr bwMode="auto">
            <a:xfrm>
              <a:off x="3830" y="3821"/>
              <a:ext cx="842"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200" b="1" dirty="0">
                  <a:solidFill>
                    <a:srgbClr val="000000"/>
                  </a:solidFill>
                  <a:latin typeface="Arial"/>
                  <a:cs typeface="Arial" charset="0"/>
                </a:rPr>
                <a:t>Clear stream</a:t>
              </a:r>
            </a:p>
          </p:txBody>
        </p:sp>
        <p:sp>
          <p:nvSpPr>
            <p:cNvPr id="113681" name="Line 17"/>
            <p:cNvSpPr>
              <a:spLocks noChangeShapeType="1"/>
            </p:cNvSpPr>
            <p:nvPr/>
          </p:nvSpPr>
          <p:spPr bwMode="auto">
            <a:xfrm flipV="1">
              <a:off x="3420" y="2283"/>
              <a:ext cx="480" cy="4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dirty="0">
                <a:latin typeface="Arial"/>
                <a:cs typeface="Arial" charset="0"/>
              </a:endParaRPr>
            </a:p>
          </p:txBody>
        </p:sp>
        <p:sp>
          <p:nvSpPr>
            <p:cNvPr id="113682" name="Line 18"/>
            <p:cNvSpPr>
              <a:spLocks noChangeShapeType="1"/>
            </p:cNvSpPr>
            <p:nvPr/>
          </p:nvSpPr>
          <p:spPr bwMode="auto">
            <a:xfrm flipV="1">
              <a:off x="3534" y="2548"/>
              <a:ext cx="376" cy="3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dirty="0">
                <a:latin typeface="Arial"/>
                <a:cs typeface="Arial" charset="0"/>
              </a:endParaRPr>
            </a:p>
          </p:txBody>
        </p:sp>
        <p:sp>
          <p:nvSpPr>
            <p:cNvPr id="113683" name="Line 19"/>
            <p:cNvSpPr>
              <a:spLocks noChangeShapeType="1"/>
            </p:cNvSpPr>
            <p:nvPr/>
          </p:nvSpPr>
          <p:spPr bwMode="auto">
            <a:xfrm flipV="1">
              <a:off x="3655" y="2762"/>
              <a:ext cx="250" cy="23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dirty="0">
                <a:latin typeface="Arial"/>
                <a:cs typeface="Arial" charset="0"/>
              </a:endParaRPr>
            </a:p>
          </p:txBody>
        </p:sp>
        <p:sp>
          <p:nvSpPr>
            <p:cNvPr id="113684" name="Line 20"/>
            <p:cNvSpPr>
              <a:spLocks noChangeShapeType="1"/>
            </p:cNvSpPr>
            <p:nvPr/>
          </p:nvSpPr>
          <p:spPr bwMode="auto">
            <a:xfrm>
              <a:off x="3629" y="3769"/>
              <a:ext cx="246" cy="12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dirty="0">
                <a:latin typeface="Arial"/>
                <a:cs typeface="Arial" charset="0"/>
              </a:endParaRPr>
            </a:p>
          </p:txBody>
        </p:sp>
      </p:grpSp>
      <p:grpSp>
        <p:nvGrpSpPr>
          <p:cNvPr id="113685" name="Group 21"/>
          <p:cNvGrpSpPr>
            <a:grpSpLocks/>
          </p:cNvGrpSpPr>
          <p:nvPr/>
        </p:nvGrpSpPr>
        <p:grpSpPr bwMode="auto">
          <a:xfrm>
            <a:off x="76200" y="76200"/>
            <a:ext cx="5246688" cy="3544888"/>
            <a:chOff x="48" y="48"/>
            <a:chExt cx="3305" cy="2233"/>
          </a:xfrm>
        </p:grpSpPr>
        <p:grpSp>
          <p:nvGrpSpPr>
            <p:cNvPr id="37897" name="Group 22"/>
            <p:cNvGrpSpPr>
              <a:grpSpLocks/>
            </p:cNvGrpSpPr>
            <p:nvPr/>
          </p:nvGrpSpPr>
          <p:grpSpPr bwMode="auto">
            <a:xfrm>
              <a:off x="48" y="48"/>
              <a:ext cx="2599" cy="2233"/>
              <a:chOff x="48" y="48"/>
              <a:chExt cx="2599" cy="2233"/>
            </a:xfrm>
          </p:grpSpPr>
          <p:pic>
            <p:nvPicPr>
              <p:cNvPr id="113687" name="Picture1" descr="1006a_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 y="48"/>
                <a:ext cx="2415" cy="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3688" name="Text Box 24"/>
              <p:cNvSpPr txBox="1">
                <a:spLocks noChangeArrowheads="1"/>
              </p:cNvSpPr>
              <p:nvPr/>
            </p:nvSpPr>
            <p:spPr bwMode="auto">
              <a:xfrm>
                <a:off x="48" y="48"/>
                <a:ext cx="124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200" b="1" dirty="0">
                    <a:solidFill>
                      <a:srgbClr val="000000"/>
                    </a:solidFill>
                    <a:latin typeface="Arial"/>
                    <a:cs typeface="Arial" charset="0"/>
                  </a:rPr>
                  <a:t>(a) Selective cutting</a:t>
                </a:r>
              </a:p>
            </p:txBody>
          </p:sp>
          <p:sp>
            <p:nvSpPr>
              <p:cNvPr id="113689" name="Line 25"/>
              <p:cNvSpPr>
                <a:spLocks noChangeShapeType="1"/>
              </p:cNvSpPr>
              <p:nvPr/>
            </p:nvSpPr>
            <p:spPr bwMode="auto">
              <a:xfrm>
                <a:off x="2255" y="1586"/>
                <a:ext cx="236" cy="1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dirty="0">
                  <a:latin typeface="Arial"/>
                  <a:cs typeface="Arial" charset="0"/>
                </a:endParaRPr>
              </a:p>
            </p:txBody>
          </p:sp>
          <p:sp>
            <p:nvSpPr>
              <p:cNvPr id="113690" name="Text Box 26"/>
              <p:cNvSpPr txBox="1">
                <a:spLocks noChangeArrowheads="1"/>
              </p:cNvSpPr>
              <p:nvPr/>
            </p:nvSpPr>
            <p:spPr bwMode="auto">
              <a:xfrm>
                <a:off x="1152" y="2064"/>
                <a:ext cx="1008"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200" b="1" dirty="0">
                    <a:solidFill>
                      <a:srgbClr val="000000"/>
                    </a:solidFill>
                    <a:latin typeface="Arial"/>
                    <a:cs typeface="Arial" charset="0"/>
                  </a:rPr>
                  <a:t>(c) Strip cutting</a:t>
                </a:r>
              </a:p>
            </p:txBody>
          </p:sp>
        </p:grpSp>
        <p:sp>
          <p:nvSpPr>
            <p:cNvPr id="113691" name="Text Box 27"/>
            <p:cNvSpPr txBox="1">
              <a:spLocks noChangeArrowheads="1"/>
            </p:cNvSpPr>
            <p:nvPr/>
          </p:nvSpPr>
          <p:spPr bwMode="auto">
            <a:xfrm>
              <a:off x="2470" y="1641"/>
              <a:ext cx="883"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200" b="1" dirty="0">
                  <a:solidFill>
                    <a:srgbClr val="000000"/>
                  </a:solidFill>
                  <a:latin typeface="Arial"/>
                  <a:cs typeface="Arial" charset="0"/>
                </a:rPr>
                <a:t>Clear stream</a:t>
              </a:r>
            </a:p>
          </p:txBody>
        </p:sp>
      </p:grpSp>
      <p:sp>
        <p:nvSpPr>
          <p:cNvPr id="113693" name="Rectangle 29"/>
          <p:cNvSpPr>
            <a:spLocks noChangeArrowheads="1"/>
          </p:cNvSpPr>
          <p:nvPr/>
        </p:nvSpPr>
        <p:spPr bwMode="auto">
          <a:xfrm>
            <a:off x="304800" y="3276600"/>
            <a:ext cx="838200" cy="15240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dirty="0">
              <a:latin typeface="Arial"/>
              <a:cs typeface="Arial" charset="0"/>
            </a:endParaRPr>
          </a:p>
        </p:txBody>
      </p:sp>
      <p:sp>
        <p:nvSpPr>
          <p:cNvPr id="113694" name="Rectangle 30"/>
          <p:cNvSpPr>
            <a:spLocks noChangeArrowheads="1"/>
          </p:cNvSpPr>
          <p:nvPr/>
        </p:nvSpPr>
        <p:spPr bwMode="auto">
          <a:xfrm>
            <a:off x="2305050" y="6686550"/>
            <a:ext cx="838200" cy="15240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dirty="0">
              <a:latin typeface="Arial"/>
              <a:cs typeface="Arial" charset="0"/>
            </a:endParaRPr>
          </a:p>
        </p:txBody>
      </p:sp>
      <p:sp>
        <p:nvSpPr>
          <p:cNvPr id="113695" name="Rectangle 31"/>
          <p:cNvSpPr>
            <a:spLocks noChangeArrowheads="1"/>
          </p:cNvSpPr>
          <p:nvPr/>
        </p:nvSpPr>
        <p:spPr bwMode="auto">
          <a:xfrm>
            <a:off x="7845425" y="6584950"/>
            <a:ext cx="1300163"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10-6, p. 222</a:t>
            </a:r>
          </a:p>
        </p:txBody>
      </p:sp>
      <p:pic>
        <p:nvPicPr>
          <p:cNvPr id="31" name="Picture 1" descr="c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91343" y="6114257"/>
            <a:ext cx="1889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33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36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36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3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848600" y="6584950"/>
            <a:ext cx="1300163"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10-7, p. 222</a:t>
            </a:r>
          </a:p>
        </p:txBody>
      </p:sp>
      <p:pic>
        <p:nvPicPr>
          <p:cNvPr id="5" name="Picture 1" descr="10p222_f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2425" y="204788"/>
            <a:ext cx="5884863"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10p222_f08_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338" y="171450"/>
            <a:ext cx="8567737"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7856538" y="6584950"/>
            <a:ext cx="131127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10-8, p. 222</a:t>
            </a:r>
          </a:p>
        </p:txBody>
      </p:sp>
      <p:sp>
        <p:nvSpPr>
          <p:cNvPr id="9" name="Text Box 5"/>
          <p:cNvSpPr txBox="1">
            <a:spLocks noChangeArrowheads="1"/>
          </p:cNvSpPr>
          <p:nvPr/>
        </p:nvSpPr>
        <p:spPr bwMode="auto">
          <a:xfrm>
            <a:off x="533400" y="319088"/>
            <a:ext cx="357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rPr>
              <a:t>Trade-Offs</a:t>
            </a:r>
          </a:p>
        </p:txBody>
      </p:sp>
      <p:sp>
        <p:nvSpPr>
          <p:cNvPr id="10" name="Text Box 6"/>
          <p:cNvSpPr txBox="1">
            <a:spLocks noChangeArrowheads="1"/>
          </p:cNvSpPr>
          <p:nvPr/>
        </p:nvSpPr>
        <p:spPr bwMode="auto">
          <a:xfrm>
            <a:off x="533400" y="1020763"/>
            <a:ext cx="34671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a:solidFill>
                  <a:srgbClr val="003399"/>
                </a:solidFill>
                <a:latin typeface="Arial"/>
                <a:cs typeface="Arial" charset="0"/>
              </a:rPr>
              <a:t>Clear-Cutting Forests</a:t>
            </a:r>
          </a:p>
        </p:txBody>
      </p:sp>
      <p:sp>
        <p:nvSpPr>
          <p:cNvPr id="11" name="Text Box 7"/>
          <p:cNvSpPr txBox="1">
            <a:spLocks noChangeArrowheads="1"/>
          </p:cNvSpPr>
          <p:nvPr/>
        </p:nvSpPr>
        <p:spPr bwMode="auto">
          <a:xfrm>
            <a:off x="533400" y="1676400"/>
            <a:ext cx="21034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a:solidFill>
                  <a:srgbClr val="003399"/>
                </a:solidFill>
                <a:latin typeface="Arial"/>
                <a:cs typeface="Arial" charset="0"/>
              </a:rPr>
              <a:t>Advantages</a:t>
            </a:r>
          </a:p>
        </p:txBody>
      </p:sp>
      <p:sp>
        <p:nvSpPr>
          <p:cNvPr id="12" name="Text Box 8"/>
          <p:cNvSpPr txBox="1">
            <a:spLocks noChangeArrowheads="1"/>
          </p:cNvSpPr>
          <p:nvPr/>
        </p:nvSpPr>
        <p:spPr bwMode="auto">
          <a:xfrm>
            <a:off x="5689600" y="1676400"/>
            <a:ext cx="2463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a:solidFill>
                  <a:srgbClr val="003399"/>
                </a:solidFill>
                <a:latin typeface="Arial"/>
                <a:cs typeface="Arial" charset="0"/>
              </a:rPr>
              <a:t>Disadvantages</a:t>
            </a:r>
          </a:p>
        </p:txBody>
      </p:sp>
      <p:sp>
        <p:nvSpPr>
          <p:cNvPr id="13" name="Text Box 9"/>
          <p:cNvSpPr txBox="1">
            <a:spLocks noChangeArrowheads="1"/>
          </p:cNvSpPr>
          <p:nvPr/>
        </p:nvSpPr>
        <p:spPr bwMode="auto">
          <a:xfrm>
            <a:off x="533400" y="2419350"/>
            <a:ext cx="3048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Higher timber yields</a:t>
            </a:r>
          </a:p>
        </p:txBody>
      </p:sp>
      <p:sp>
        <p:nvSpPr>
          <p:cNvPr id="14" name="Text Box 10"/>
          <p:cNvSpPr txBox="1">
            <a:spLocks noChangeArrowheads="1"/>
          </p:cNvSpPr>
          <p:nvPr/>
        </p:nvSpPr>
        <p:spPr bwMode="auto">
          <a:xfrm>
            <a:off x="5689600" y="2419350"/>
            <a:ext cx="32115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Reduces biodiversity</a:t>
            </a:r>
          </a:p>
        </p:txBody>
      </p:sp>
      <p:sp>
        <p:nvSpPr>
          <p:cNvPr id="15" name="Text Box 11"/>
          <p:cNvSpPr txBox="1">
            <a:spLocks noChangeArrowheads="1"/>
          </p:cNvSpPr>
          <p:nvPr/>
        </p:nvSpPr>
        <p:spPr bwMode="auto">
          <a:xfrm>
            <a:off x="5689600" y="3175000"/>
            <a:ext cx="2768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Destroys and fragments wildlife habitats</a:t>
            </a:r>
          </a:p>
        </p:txBody>
      </p:sp>
      <p:sp>
        <p:nvSpPr>
          <p:cNvPr id="16" name="Text Box 12"/>
          <p:cNvSpPr txBox="1">
            <a:spLocks noChangeArrowheads="1"/>
          </p:cNvSpPr>
          <p:nvPr/>
        </p:nvSpPr>
        <p:spPr bwMode="auto">
          <a:xfrm>
            <a:off x="533400" y="3184525"/>
            <a:ext cx="25908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Maximum profits in shortest time</a:t>
            </a:r>
          </a:p>
        </p:txBody>
      </p:sp>
      <p:sp>
        <p:nvSpPr>
          <p:cNvPr id="17" name="Text Box 13"/>
          <p:cNvSpPr txBox="1">
            <a:spLocks noChangeArrowheads="1"/>
          </p:cNvSpPr>
          <p:nvPr/>
        </p:nvSpPr>
        <p:spPr bwMode="auto">
          <a:xfrm>
            <a:off x="533400" y="4321175"/>
            <a:ext cx="275748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Can reforest with fast-growing trees</a:t>
            </a:r>
          </a:p>
        </p:txBody>
      </p:sp>
      <p:sp>
        <p:nvSpPr>
          <p:cNvPr id="18" name="TextBox 2"/>
          <p:cNvSpPr txBox="1">
            <a:spLocks noChangeArrowheads="1"/>
          </p:cNvSpPr>
          <p:nvPr/>
        </p:nvSpPr>
        <p:spPr bwMode="auto">
          <a:xfrm>
            <a:off x="5689600" y="4343400"/>
            <a:ext cx="29813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Can lead to water pollution, flooding, and erosion, especially on steep slopes </a:t>
            </a:r>
          </a:p>
          <a:p>
            <a:pPr eaLnBrk="1" hangingPunct="1"/>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p:txBody>
          <a:bodyPr/>
          <a:lstStyle/>
          <a:p>
            <a:r>
              <a:rPr lang="en-US" dirty="0" smtClean="0"/>
              <a:t>Surface fires</a:t>
            </a:r>
          </a:p>
          <a:p>
            <a:pPr lvl="1"/>
            <a:r>
              <a:rPr lang="en-US" dirty="0" smtClean="0"/>
              <a:t>Usually burn leaf litter and undergrowth</a:t>
            </a:r>
          </a:p>
          <a:p>
            <a:pPr lvl="1"/>
            <a:r>
              <a:rPr lang="en-US" dirty="0" smtClean="0"/>
              <a:t>Provide many ecological benefits</a:t>
            </a:r>
          </a:p>
          <a:p>
            <a:r>
              <a:rPr lang="en-US" dirty="0" smtClean="0"/>
              <a:t>Crown fires </a:t>
            </a:r>
          </a:p>
          <a:p>
            <a:pPr lvl="1"/>
            <a:r>
              <a:rPr lang="en-US" dirty="0" smtClean="0"/>
              <a:t>Extremely hot – burns whole trees</a:t>
            </a:r>
          </a:p>
          <a:p>
            <a:pPr lvl="1"/>
            <a:r>
              <a:rPr lang="en-US" dirty="0" smtClean="0"/>
              <a:t>Kill wildlife</a:t>
            </a:r>
          </a:p>
          <a:p>
            <a:pPr lvl="1"/>
            <a:r>
              <a:rPr lang="en-US" dirty="0" smtClean="0"/>
              <a:t>Increase soil erosion</a:t>
            </a:r>
          </a:p>
          <a:p>
            <a:pPr lvl="1"/>
            <a:endParaRPr lang="en-US" dirty="0"/>
          </a:p>
        </p:txBody>
      </p:sp>
      <p:sp>
        <p:nvSpPr>
          <p:cNvPr id="21506" name="Rectangle 2"/>
          <p:cNvSpPr>
            <a:spLocks noGrp="1" noChangeArrowheads="1"/>
          </p:cNvSpPr>
          <p:nvPr>
            <p:ph type="title"/>
          </p:nvPr>
        </p:nvSpPr>
        <p:spPr/>
        <p:txBody>
          <a:bodyPr>
            <a:normAutofit/>
          </a:bodyPr>
          <a:lstStyle/>
          <a:p>
            <a:r>
              <a:rPr lang="en-US" dirty="0" smtClean="0"/>
              <a:t>Fire, Insects, and Climate Change Can Threaten Forest Ecosystems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p:txBody>
          <a:bodyPr/>
          <a:lstStyle/>
          <a:p>
            <a:r>
              <a:rPr lang="en-US" dirty="0" smtClean="0"/>
              <a:t>Introduction of foreign diseases and insects</a:t>
            </a:r>
          </a:p>
          <a:p>
            <a:pPr lvl="1"/>
            <a:r>
              <a:rPr lang="en-US" dirty="0" smtClean="0"/>
              <a:t>Accidental or deliberate</a:t>
            </a:r>
          </a:p>
          <a:p>
            <a:r>
              <a:rPr lang="en-US" dirty="0" smtClean="0"/>
              <a:t>Global warming</a:t>
            </a:r>
          </a:p>
          <a:p>
            <a:pPr lvl="1"/>
            <a:r>
              <a:rPr lang="en-US" dirty="0" smtClean="0"/>
              <a:t>Rising temperatures</a:t>
            </a:r>
          </a:p>
          <a:p>
            <a:pPr lvl="1"/>
            <a:r>
              <a:rPr lang="en-US" dirty="0" smtClean="0"/>
              <a:t>Trees more susceptible to diseases and pests</a:t>
            </a:r>
          </a:p>
          <a:p>
            <a:pPr lvl="1"/>
            <a:r>
              <a:rPr lang="en-US" dirty="0" smtClean="0"/>
              <a:t>Drier forests – more fires</a:t>
            </a:r>
          </a:p>
          <a:p>
            <a:pPr lvl="1"/>
            <a:r>
              <a:rPr lang="en-US" dirty="0" smtClean="0"/>
              <a:t>More greenhouse gases</a:t>
            </a:r>
          </a:p>
          <a:p>
            <a:pPr lvl="1"/>
            <a:endParaRPr lang="en-US" dirty="0" smtClean="0"/>
          </a:p>
          <a:p>
            <a:pPr lvl="1"/>
            <a:endParaRPr lang="en-US" dirty="0"/>
          </a:p>
        </p:txBody>
      </p:sp>
      <p:sp>
        <p:nvSpPr>
          <p:cNvPr id="22530" name="Rectangle 2"/>
          <p:cNvSpPr>
            <a:spLocks noGrp="1" noChangeArrowheads="1"/>
          </p:cNvSpPr>
          <p:nvPr>
            <p:ph type="title"/>
          </p:nvPr>
        </p:nvSpPr>
        <p:spPr/>
        <p:txBody>
          <a:bodyPr/>
          <a:lstStyle/>
          <a:p>
            <a:r>
              <a:rPr lang="en-US" dirty="0" smtClean="0"/>
              <a:t>Fire, Insects, and Climate Change Can Threaten Forest Ecosystems (cont’d.)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832725" y="6584950"/>
            <a:ext cx="131127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10-9, p. 223</a:t>
            </a:r>
          </a:p>
        </p:txBody>
      </p:sp>
      <p:pic>
        <p:nvPicPr>
          <p:cNvPr id="5" name="Picture 1" descr="10p223_f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81100"/>
            <a:ext cx="91440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p:txBody>
          <a:bodyPr/>
          <a:lstStyle/>
          <a:p>
            <a:r>
              <a:rPr lang="en-US" dirty="0" smtClean="0"/>
              <a:t>Deforestation</a:t>
            </a:r>
          </a:p>
          <a:p>
            <a:pPr lvl="1"/>
            <a:r>
              <a:rPr lang="en-US" dirty="0" smtClean="0"/>
              <a:t>Temporary or permanent removal of large expanses of forest for agriculture, settlements, or other uses</a:t>
            </a:r>
          </a:p>
          <a:p>
            <a:pPr lvl="1"/>
            <a:r>
              <a:rPr lang="en-US" dirty="0" smtClean="0"/>
              <a:t>Tropical forests</a:t>
            </a:r>
          </a:p>
          <a:p>
            <a:pPr lvl="2"/>
            <a:r>
              <a:rPr lang="en-US" dirty="0" smtClean="0"/>
              <a:t>Especially in Latin America, Indonesia, and Africa</a:t>
            </a:r>
          </a:p>
          <a:p>
            <a:pPr lvl="1"/>
            <a:r>
              <a:rPr lang="en-US" dirty="0" smtClean="0"/>
              <a:t>Boreal forests</a:t>
            </a:r>
          </a:p>
          <a:p>
            <a:pPr lvl="2"/>
            <a:r>
              <a:rPr lang="en-US" dirty="0" smtClean="0"/>
              <a:t>Especially in Alaska, Canada, Scandinavia, and Russia</a:t>
            </a:r>
          </a:p>
        </p:txBody>
      </p:sp>
      <p:sp>
        <p:nvSpPr>
          <p:cNvPr id="25602" name="Rectangle 2"/>
          <p:cNvSpPr>
            <a:spLocks noGrp="1" noChangeArrowheads="1"/>
          </p:cNvSpPr>
          <p:nvPr>
            <p:ph type="title"/>
          </p:nvPr>
        </p:nvSpPr>
        <p:spPr/>
        <p:txBody>
          <a:bodyPr/>
          <a:lstStyle/>
          <a:p>
            <a:r>
              <a:rPr lang="en-US" dirty="0" smtClean="0"/>
              <a:t>Almost Half of the World’s Forests Have Been Cut Down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Suffered widespread deforestation</a:t>
            </a:r>
          </a:p>
          <a:p>
            <a:r>
              <a:rPr lang="en-US" dirty="0" smtClean="0"/>
              <a:t>Still harbors great biodiversity</a:t>
            </a:r>
          </a:p>
          <a:p>
            <a:pPr lvl="1"/>
            <a:r>
              <a:rPr lang="en-US" dirty="0" smtClean="0"/>
              <a:t>Microclimates provide variety of habitats</a:t>
            </a:r>
          </a:p>
          <a:p>
            <a:pPr lvl="1"/>
            <a:r>
              <a:rPr lang="en-US" dirty="0" smtClean="0"/>
              <a:t>More than 25% of its land is nature reserves and national parks</a:t>
            </a:r>
          </a:p>
          <a:p>
            <a:r>
              <a:rPr lang="en-US" dirty="0" smtClean="0"/>
              <a:t>Government pays landowners to restore forests</a:t>
            </a:r>
          </a:p>
          <a:p>
            <a:endParaRPr lang="en-US" dirty="0"/>
          </a:p>
        </p:txBody>
      </p:sp>
      <p:sp>
        <p:nvSpPr>
          <p:cNvPr id="4" name="Title 3"/>
          <p:cNvSpPr>
            <a:spLocks noGrp="1"/>
          </p:cNvSpPr>
          <p:nvPr>
            <p:ph type="title"/>
          </p:nvPr>
        </p:nvSpPr>
        <p:spPr/>
        <p:txBody>
          <a:bodyPr/>
          <a:lstStyle/>
          <a:p>
            <a:r>
              <a:rPr lang="en-US" dirty="0" smtClean="0"/>
              <a:t>Core Case Study: Costa Rica – A Global Conservation Leader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Encouraging news</a:t>
            </a:r>
          </a:p>
          <a:p>
            <a:pPr lvl="1"/>
            <a:r>
              <a:rPr lang="en-US" dirty="0" smtClean="0"/>
              <a:t>Recent increases in forest cover</a:t>
            </a:r>
          </a:p>
          <a:p>
            <a:pPr lvl="1"/>
            <a:r>
              <a:rPr lang="en-US" dirty="0" smtClean="0"/>
              <a:t>Due to:</a:t>
            </a:r>
          </a:p>
          <a:p>
            <a:pPr lvl="2"/>
            <a:r>
              <a:rPr lang="en-US" dirty="0" smtClean="0"/>
              <a:t>Reforestation of cleared areas and abandoned croplands</a:t>
            </a:r>
          </a:p>
          <a:p>
            <a:pPr lvl="2"/>
            <a:r>
              <a:rPr lang="en-US" dirty="0" smtClean="0"/>
              <a:t>Tree plantations</a:t>
            </a:r>
          </a:p>
          <a:p>
            <a:pPr lvl="1"/>
            <a:endParaRPr lang="en-US" dirty="0" smtClean="0"/>
          </a:p>
          <a:p>
            <a:endParaRPr lang="en-US" dirty="0"/>
          </a:p>
        </p:txBody>
      </p:sp>
      <p:sp>
        <p:nvSpPr>
          <p:cNvPr id="2" name="Title 1"/>
          <p:cNvSpPr>
            <a:spLocks noGrp="1"/>
          </p:cNvSpPr>
          <p:nvPr>
            <p:ph type="title"/>
          </p:nvPr>
        </p:nvSpPr>
        <p:spPr/>
        <p:txBody>
          <a:bodyPr/>
          <a:lstStyle/>
          <a:p>
            <a:r>
              <a:rPr lang="en-US" dirty="0" smtClean="0"/>
              <a:t>Almost Half of the World’s Forests Have Been Cut Down (cont’d.)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747000" y="6584950"/>
            <a:ext cx="13970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10-10, p. 223</a:t>
            </a:r>
          </a:p>
        </p:txBody>
      </p:sp>
      <p:pic>
        <p:nvPicPr>
          <p:cNvPr id="5" name="Picture 2" descr="10p223_f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762000"/>
            <a:ext cx="88931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754938" y="6584950"/>
            <a:ext cx="1389062"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10-11, p. 224</a:t>
            </a:r>
          </a:p>
        </p:txBody>
      </p:sp>
      <p:pic>
        <p:nvPicPr>
          <p:cNvPr id="5" name="Picture 6" descr="10p224_f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977900"/>
            <a:ext cx="865187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p:txBody>
          <a:bodyPr/>
          <a:lstStyle/>
          <a:p>
            <a:r>
              <a:rPr lang="en-US" dirty="0" smtClean="0"/>
              <a:t>Forests of the eastern United States decimated between 1620 and 1920</a:t>
            </a:r>
          </a:p>
          <a:p>
            <a:r>
              <a:rPr lang="en-US" dirty="0" smtClean="0"/>
              <a:t>Grown back naturally through secondary ecological succession in the eastern states</a:t>
            </a:r>
          </a:p>
          <a:p>
            <a:r>
              <a:rPr lang="en-US" dirty="0" smtClean="0"/>
              <a:t>Biologically simplified tree plantations</a:t>
            </a:r>
          </a:p>
          <a:p>
            <a:pPr lvl="1"/>
            <a:r>
              <a:rPr lang="en-US" dirty="0" smtClean="0"/>
              <a:t>Reduce biodiversity and deplete nutrients from soil</a:t>
            </a:r>
            <a:endParaRPr lang="en-US" dirty="0"/>
          </a:p>
        </p:txBody>
      </p:sp>
      <p:sp>
        <p:nvSpPr>
          <p:cNvPr id="27650" name="Rectangle 2"/>
          <p:cNvSpPr>
            <a:spLocks noGrp="1" noChangeArrowheads="1"/>
          </p:cNvSpPr>
          <p:nvPr>
            <p:ph type="title"/>
          </p:nvPr>
        </p:nvSpPr>
        <p:spPr/>
        <p:txBody>
          <a:bodyPr/>
          <a:lstStyle/>
          <a:p>
            <a:r>
              <a:rPr lang="en-US" dirty="0" smtClean="0"/>
              <a:t>Case Study: Many Cleared Forests in the United States Have Grown Back</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p:txBody>
          <a:bodyPr/>
          <a:lstStyle/>
          <a:p>
            <a:r>
              <a:rPr lang="en-US" dirty="0" smtClean="0"/>
              <a:t>Majority of loss since 1950</a:t>
            </a:r>
          </a:p>
          <a:p>
            <a:pPr lvl="1"/>
            <a:r>
              <a:rPr lang="en-US" dirty="0" smtClean="0"/>
              <a:t>Mostly in Africa, Southeast Asia, South America</a:t>
            </a:r>
          </a:p>
          <a:p>
            <a:pPr lvl="1"/>
            <a:r>
              <a:rPr lang="en-US" dirty="0" smtClean="0"/>
              <a:t>Clearing trees can accelerate climate change</a:t>
            </a:r>
          </a:p>
          <a:p>
            <a:r>
              <a:rPr lang="en-US" dirty="0" smtClean="0"/>
              <a:t>Drier climate </a:t>
            </a:r>
          </a:p>
          <a:p>
            <a:pPr lvl="1"/>
            <a:r>
              <a:rPr lang="en-US" dirty="0" smtClean="0"/>
              <a:t>Risk of larger and more frequent forest fires</a:t>
            </a:r>
          </a:p>
          <a:p>
            <a:r>
              <a:rPr lang="en-US" dirty="0" smtClean="0"/>
              <a:t>Ecological tipping point</a:t>
            </a:r>
          </a:p>
          <a:p>
            <a:pPr lvl="1"/>
            <a:r>
              <a:rPr lang="en-US" dirty="0" smtClean="0"/>
              <a:t>Forest cannot grow back</a:t>
            </a:r>
          </a:p>
          <a:p>
            <a:pPr lvl="1"/>
            <a:endParaRPr lang="en-US" dirty="0" smtClean="0"/>
          </a:p>
          <a:p>
            <a:endParaRPr lang="en-US" dirty="0"/>
          </a:p>
        </p:txBody>
      </p:sp>
      <p:sp>
        <p:nvSpPr>
          <p:cNvPr id="28674" name="Rectangle 2"/>
          <p:cNvSpPr>
            <a:spLocks noGrp="1" noChangeArrowheads="1"/>
          </p:cNvSpPr>
          <p:nvPr>
            <p:ph type="title"/>
          </p:nvPr>
        </p:nvSpPr>
        <p:spPr/>
        <p:txBody>
          <a:bodyPr/>
          <a:lstStyle/>
          <a:p>
            <a:r>
              <a:rPr lang="en-US" dirty="0" smtClean="0"/>
              <a:t>Tropical Forests are Disappearing Rapidly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746649" y="6584950"/>
            <a:ext cx="1397351" cy="2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a:t>
            </a:r>
            <a:r>
              <a:rPr lang="en-US" sz="1200" b="1" dirty="0" smtClean="0">
                <a:latin typeface="Arial"/>
                <a:cs typeface="Arial" charset="0"/>
              </a:rPr>
              <a:t>15, </a:t>
            </a:r>
            <a:r>
              <a:rPr lang="en-US" sz="1200" b="1" dirty="0">
                <a:latin typeface="Arial"/>
                <a:cs typeface="Arial" charset="0"/>
              </a:rPr>
              <a:t>p. 225</a:t>
            </a:r>
          </a:p>
        </p:txBody>
      </p:sp>
      <p:pic>
        <p:nvPicPr>
          <p:cNvPr id="5" name="Picture 1" descr="10p225_f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76200"/>
            <a:ext cx="6770688"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p:txBody>
          <a:bodyPr/>
          <a:lstStyle/>
          <a:p>
            <a:r>
              <a:rPr lang="en-US" dirty="0" smtClean="0"/>
              <a:t>Various causes</a:t>
            </a:r>
          </a:p>
          <a:p>
            <a:pPr lvl="1"/>
            <a:r>
              <a:rPr lang="en-US" dirty="0" smtClean="0"/>
              <a:t>Population growth</a:t>
            </a:r>
          </a:p>
          <a:p>
            <a:pPr lvl="1"/>
            <a:r>
              <a:rPr lang="en-US" dirty="0" smtClean="0"/>
              <a:t>Poverty of subsistence farmers</a:t>
            </a:r>
          </a:p>
          <a:p>
            <a:pPr lvl="1"/>
            <a:r>
              <a:rPr lang="en-US" dirty="0" smtClean="0"/>
              <a:t>Ranching</a:t>
            </a:r>
          </a:p>
          <a:p>
            <a:pPr lvl="1"/>
            <a:r>
              <a:rPr lang="en-US" dirty="0" smtClean="0"/>
              <a:t>Lumber</a:t>
            </a:r>
          </a:p>
          <a:p>
            <a:pPr lvl="1"/>
            <a:r>
              <a:rPr lang="en-US" dirty="0" smtClean="0"/>
              <a:t>Plantation farms – palm oil</a:t>
            </a:r>
          </a:p>
          <a:p>
            <a:r>
              <a:rPr lang="en-US" dirty="0" smtClean="0"/>
              <a:t>Begins with building of roads</a:t>
            </a:r>
          </a:p>
          <a:p>
            <a:r>
              <a:rPr lang="en-US" dirty="0" smtClean="0"/>
              <a:t>Many forests burned</a:t>
            </a:r>
          </a:p>
        </p:txBody>
      </p:sp>
      <p:sp>
        <p:nvSpPr>
          <p:cNvPr id="32770" name="Rectangle 2"/>
          <p:cNvSpPr>
            <a:spLocks noGrp="1" noChangeArrowheads="1"/>
          </p:cNvSpPr>
          <p:nvPr>
            <p:ph type="title"/>
          </p:nvPr>
        </p:nvSpPr>
        <p:spPr/>
        <p:txBody>
          <a:bodyPr/>
          <a:lstStyle/>
          <a:p>
            <a:r>
              <a:rPr lang="en-US" dirty="0" smtClean="0"/>
              <a:t>Causes of Tropical Deforestation Are Varied and Complex</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p:txBody>
          <a:bodyPr/>
          <a:lstStyle/>
          <a:p>
            <a:r>
              <a:rPr lang="en-US" dirty="0" smtClean="0"/>
              <a:t>We can sustain forests by:</a:t>
            </a:r>
          </a:p>
          <a:p>
            <a:pPr lvl="1"/>
            <a:r>
              <a:rPr lang="en-US" dirty="0" smtClean="0"/>
              <a:t>Emphasizing the economic value of their ecosystem services</a:t>
            </a:r>
          </a:p>
          <a:p>
            <a:pPr lvl="1"/>
            <a:r>
              <a:rPr lang="en-US" dirty="0" smtClean="0"/>
              <a:t>Removing government subsidies that hasten their destruction</a:t>
            </a:r>
          </a:p>
          <a:p>
            <a:pPr lvl="1"/>
            <a:r>
              <a:rPr lang="en-US" dirty="0" smtClean="0"/>
              <a:t>Protecting old-growth forests</a:t>
            </a:r>
          </a:p>
          <a:p>
            <a:pPr lvl="1"/>
            <a:r>
              <a:rPr lang="en-US" dirty="0" smtClean="0"/>
              <a:t>Harvesting trees no faster than they are replenished</a:t>
            </a:r>
          </a:p>
          <a:p>
            <a:pPr lvl="1"/>
            <a:r>
              <a:rPr lang="en-US" dirty="0" smtClean="0"/>
              <a:t>Planting trees</a:t>
            </a:r>
            <a:endParaRPr lang="en-US" dirty="0"/>
          </a:p>
        </p:txBody>
      </p:sp>
      <p:sp>
        <p:nvSpPr>
          <p:cNvPr id="35842" name="Rectangle 2"/>
          <p:cNvSpPr>
            <a:spLocks noGrp="1" noChangeArrowheads="1"/>
          </p:cNvSpPr>
          <p:nvPr>
            <p:ph type="title"/>
          </p:nvPr>
        </p:nvSpPr>
        <p:spPr/>
        <p:txBody>
          <a:bodyPr/>
          <a:lstStyle/>
          <a:p>
            <a:r>
              <a:rPr lang="en-US" dirty="0" smtClean="0"/>
              <a:t>10-2 How Should We Manage and </a:t>
            </a:r>
            <a:br>
              <a:rPr lang="en-US" dirty="0" smtClean="0"/>
            </a:br>
            <a:r>
              <a:rPr lang="en-US" dirty="0" smtClean="0"/>
              <a:t>Sustain Forests?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smtClean="0"/>
              <a:t>Solutions: Sustainable Forestry</a:t>
            </a:r>
            <a:endParaRPr lang="en-US" dirty="0"/>
          </a:p>
        </p:txBody>
      </p:sp>
      <p:pic>
        <p:nvPicPr>
          <p:cNvPr id="5" name="Picture 1" descr="10p227_f16.jpg"/>
          <p:cNvPicPr>
            <a:picLocks noGrp="1" noChangeAspect="1"/>
          </p:cNvPicPr>
          <p:nvPr>
            <p:ph idx="1"/>
          </p:nvPr>
        </p:nvPicPr>
        <p:blipFill>
          <a:blip r:embed="rId3">
            <a:extLst>
              <a:ext uri="{28A0092B-C50C-407E-A947-70E740481C1C}">
                <a14:useLocalDpi xmlns:a14="http://schemas.microsoft.com/office/drawing/2010/main" val="0"/>
              </a:ext>
            </a:extLst>
          </a:blip>
          <a:srcRect l="-18884" r="-18884"/>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7747000" y="6584950"/>
            <a:ext cx="13970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10-16, p. 227</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Certify sustainably produced forest products</a:t>
            </a:r>
          </a:p>
          <a:p>
            <a:r>
              <a:rPr lang="en-US" dirty="0" smtClean="0"/>
              <a:t>Use more sustainable logging practices in tropical forests</a:t>
            </a:r>
          </a:p>
          <a:p>
            <a:r>
              <a:rPr lang="en-US" dirty="0" smtClean="0"/>
              <a:t>Phase out government subsidies</a:t>
            </a:r>
            <a:endParaRPr lang="en-US" dirty="0"/>
          </a:p>
        </p:txBody>
      </p:sp>
      <p:sp>
        <p:nvSpPr>
          <p:cNvPr id="2" name="Title 1"/>
          <p:cNvSpPr>
            <a:spLocks noGrp="1"/>
          </p:cNvSpPr>
          <p:nvPr>
            <p:ph type="title"/>
          </p:nvPr>
        </p:nvSpPr>
        <p:spPr/>
        <p:txBody>
          <a:bodyPr/>
          <a:lstStyle/>
          <a:p>
            <a:pPr indent="-112713"/>
            <a:r>
              <a:rPr lang="en-US" dirty="0" smtClean="0"/>
              <a:t>We Can Manage Forests More Sustainably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843838" y="6584950"/>
            <a:ext cx="131127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10-1, p. 218</a:t>
            </a:r>
          </a:p>
        </p:txBody>
      </p:sp>
      <p:pic>
        <p:nvPicPr>
          <p:cNvPr id="5" name="Picture 1" descr="10p218_f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8" y="1287463"/>
            <a:ext cx="8963025"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p:txBody>
          <a:bodyPr/>
          <a:lstStyle/>
          <a:p>
            <a:r>
              <a:rPr lang="en-US" dirty="0" smtClean="0"/>
              <a:t>The U.S. Smokey Bear educational campaign</a:t>
            </a:r>
          </a:p>
          <a:p>
            <a:pPr lvl="1"/>
            <a:r>
              <a:rPr lang="en-US" dirty="0" smtClean="0"/>
              <a:t>What are the pros and cons?</a:t>
            </a:r>
          </a:p>
          <a:p>
            <a:r>
              <a:rPr lang="en-US" dirty="0" smtClean="0"/>
              <a:t>Prescribed fires</a:t>
            </a:r>
          </a:p>
          <a:p>
            <a:pPr lvl="1"/>
            <a:r>
              <a:rPr lang="en-US" dirty="0" smtClean="0"/>
              <a:t>Remove flammable material</a:t>
            </a:r>
          </a:p>
          <a:p>
            <a:r>
              <a:rPr lang="en-US" dirty="0" smtClean="0"/>
              <a:t>Allow fires on public lands to burn</a:t>
            </a:r>
          </a:p>
          <a:p>
            <a:endParaRPr lang="en-US" dirty="0" smtClean="0"/>
          </a:p>
          <a:p>
            <a:endParaRPr lang="en-US" dirty="0" smtClean="0"/>
          </a:p>
          <a:p>
            <a:endParaRPr lang="en-US" dirty="0" smtClean="0"/>
          </a:p>
          <a:p>
            <a:endParaRPr lang="en-US" dirty="0" smtClean="0"/>
          </a:p>
          <a:p>
            <a:endParaRPr lang="en-US" dirty="0"/>
          </a:p>
        </p:txBody>
      </p:sp>
      <p:sp>
        <p:nvSpPr>
          <p:cNvPr id="7" name="Title 6"/>
          <p:cNvSpPr>
            <a:spLocks noGrp="1"/>
          </p:cNvSpPr>
          <p:nvPr>
            <p:ph type="title"/>
          </p:nvPr>
        </p:nvSpPr>
        <p:spPr/>
        <p:txBody>
          <a:bodyPr/>
          <a:lstStyle/>
          <a:p>
            <a:r>
              <a:rPr lang="en-US" dirty="0" smtClean="0"/>
              <a:t>We Can Improve the Management of Forest Fires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Protect structures in fire-prone areas</a:t>
            </a:r>
          </a:p>
          <a:p>
            <a:pPr lvl="1"/>
            <a:r>
              <a:rPr lang="en-US" dirty="0" smtClean="0"/>
              <a:t>Thin trees and vegetation within 60m of a structure</a:t>
            </a:r>
          </a:p>
          <a:p>
            <a:r>
              <a:rPr lang="en-US" dirty="0" smtClean="0"/>
              <a:t>Thin forests in fire-prone areas</a:t>
            </a:r>
          </a:p>
          <a:p>
            <a:pPr lvl="1"/>
            <a:r>
              <a:rPr lang="en-US" dirty="0" smtClean="0"/>
              <a:t>Clear away small trees and underbrush</a:t>
            </a:r>
          </a:p>
          <a:p>
            <a:endParaRPr lang="en-US" dirty="0"/>
          </a:p>
        </p:txBody>
      </p:sp>
      <p:sp>
        <p:nvSpPr>
          <p:cNvPr id="2" name="Title 1"/>
          <p:cNvSpPr>
            <a:spLocks noGrp="1"/>
          </p:cNvSpPr>
          <p:nvPr>
            <p:ph type="title"/>
          </p:nvPr>
        </p:nvSpPr>
        <p:spPr/>
        <p:txBody>
          <a:bodyPr/>
          <a:lstStyle/>
          <a:p>
            <a:r>
              <a:rPr lang="en-US" dirty="0" smtClean="0"/>
              <a:t>We Can Improve the Management of Forest Fires (cont’d.)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p:txBody>
          <a:bodyPr/>
          <a:lstStyle/>
          <a:p>
            <a:r>
              <a:rPr lang="en-US" dirty="0" smtClean="0"/>
              <a:t>Improve the efficiency of wood use</a:t>
            </a:r>
          </a:p>
          <a:p>
            <a:pPr lvl="1"/>
            <a:r>
              <a:rPr lang="en-US" dirty="0" smtClean="0"/>
              <a:t>60% of U.S. wood use is wasted</a:t>
            </a:r>
          </a:p>
          <a:p>
            <a:r>
              <a:rPr lang="en-US" dirty="0" smtClean="0"/>
              <a:t>Make tree-free paper</a:t>
            </a:r>
          </a:p>
          <a:p>
            <a:pPr lvl="1"/>
            <a:r>
              <a:rPr lang="en-US" dirty="0" smtClean="0"/>
              <a:t>Kenaf</a:t>
            </a:r>
          </a:p>
          <a:p>
            <a:pPr lvl="1"/>
            <a:r>
              <a:rPr lang="en-US" dirty="0" smtClean="0"/>
              <a:t>Hemp</a:t>
            </a:r>
            <a:endParaRPr lang="en-US" dirty="0"/>
          </a:p>
        </p:txBody>
      </p:sp>
      <p:sp>
        <p:nvSpPr>
          <p:cNvPr id="39938" name="Rectangle 2"/>
          <p:cNvSpPr>
            <a:spLocks noGrp="1" noChangeArrowheads="1"/>
          </p:cNvSpPr>
          <p:nvPr>
            <p:ph type="title"/>
          </p:nvPr>
        </p:nvSpPr>
        <p:spPr/>
        <p:txBody>
          <a:bodyPr/>
          <a:lstStyle/>
          <a:p>
            <a:r>
              <a:rPr lang="en-US" dirty="0" smtClean="0"/>
              <a:t>We Can Reduce the Demand for Harvested Trees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smtClean="0"/>
              <a:t>Solutions: Fast-Growing Plant: Kenaf</a:t>
            </a:r>
            <a:endParaRPr lang="en-US" dirty="0"/>
          </a:p>
        </p:txBody>
      </p:sp>
      <p:pic>
        <p:nvPicPr>
          <p:cNvPr id="5" name="Picture 1" descr="10p228_f17.jpg"/>
          <p:cNvPicPr>
            <a:picLocks noGrp="1" noChangeAspect="1"/>
          </p:cNvPicPr>
          <p:nvPr>
            <p:ph idx="1"/>
          </p:nvPr>
        </p:nvPicPr>
        <p:blipFill>
          <a:blip r:embed="rId3">
            <a:extLst>
              <a:ext uri="{28A0092B-C50C-407E-A947-70E740481C1C}">
                <a14:useLocalDpi xmlns:a14="http://schemas.microsoft.com/office/drawing/2010/main" val="0"/>
              </a:ext>
            </a:extLst>
          </a:blip>
          <a:srcRect l="-51508" r="-51508"/>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7747000" y="6584950"/>
            <a:ext cx="13970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10-17, p. 228</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p:txBody>
          <a:bodyPr/>
          <a:lstStyle/>
          <a:p>
            <a:r>
              <a:rPr lang="en-US" dirty="0" smtClean="0"/>
              <a:t>How is Haiti an example of an ecological disaster?</a:t>
            </a:r>
          </a:p>
          <a:p>
            <a:r>
              <a:rPr lang="en-US" dirty="0" smtClean="0"/>
              <a:t>Possible solutions</a:t>
            </a:r>
          </a:p>
          <a:p>
            <a:pPr lvl="1"/>
            <a:r>
              <a:rPr lang="en-US" dirty="0" smtClean="0"/>
              <a:t>Establish small plantations of fast-growing fuelwood trees and shrubs</a:t>
            </a:r>
          </a:p>
          <a:p>
            <a:pPr lvl="1"/>
            <a:r>
              <a:rPr lang="en-US" dirty="0" smtClean="0"/>
              <a:t>Burn wood more efficiently</a:t>
            </a:r>
          </a:p>
          <a:p>
            <a:pPr lvl="1"/>
            <a:r>
              <a:rPr lang="en-US" dirty="0" smtClean="0"/>
              <a:t>Solar or wind-generated electricity</a:t>
            </a:r>
          </a:p>
          <a:p>
            <a:pPr lvl="1"/>
            <a:r>
              <a:rPr lang="en-US" dirty="0" smtClean="0"/>
              <a:t>Burn garden waste</a:t>
            </a:r>
          </a:p>
        </p:txBody>
      </p:sp>
      <p:sp>
        <p:nvSpPr>
          <p:cNvPr id="41986" name="Rectangle 2"/>
          <p:cNvSpPr>
            <a:spLocks noGrp="1" noChangeArrowheads="1"/>
          </p:cNvSpPr>
          <p:nvPr>
            <p:ph type="title"/>
          </p:nvPr>
        </p:nvSpPr>
        <p:spPr/>
        <p:txBody>
          <a:bodyPr/>
          <a:lstStyle/>
          <a:p>
            <a:r>
              <a:rPr lang="en-US" dirty="0" smtClean="0"/>
              <a:t>Case Study: Deforestation and the Fuelwood Crisis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747000" y="6584950"/>
            <a:ext cx="13970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10-18, p. 229</a:t>
            </a:r>
          </a:p>
        </p:txBody>
      </p:sp>
      <p:pic>
        <p:nvPicPr>
          <p:cNvPr id="5" name="Picture 1" descr="10p229_f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460375"/>
            <a:ext cx="890270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p:txBody>
          <a:bodyPr/>
          <a:lstStyle/>
          <a:p>
            <a:r>
              <a:rPr lang="en-US" dirty="0" smtClean="0"/>
              <a:t>Debt-for-nature swaps/conservation concessions</a:t>
            </a:r>
          </a:p>
          <a:p>
            <a:pPr lvl="1"/>
            <a:r>
              <a:rPr lang="en-US" dirty="0" smtClean="0"/>
              <a:t>Protect forests in return for aid</a:t>
            </a:r>
          </a:p>
          <a:p>
            <a:r>
              <a:rPr lang="en-US" dirty="0" smtClean="0"/>
              <a:t>Crack down on logging</a:t>
            </a:r>
          </a:p>
          <a:p>
            <a:r>
              <a:rPr lang="en-US" dirty="0" smtClean="0"/>
              <a:t>End subsidies</a:t>
            </a:r>
          </a:p>
          <a:p>
            <a:r>
              <a:rPr lang="en-US" dirty="0" smtClean="0"/>
              <a:t>Plant trees</a:t>
            </a:r>
          </a:p>
          <a:p>
            <a:endParaRPr lang="en-US" dirty="0"/>
          </a:p>
        </p:txBody>
      </p:sp>
      <p:sp>
        <p:nvSpPr>
          <p:cNvPr id="44034" name="Rectangle 2"/>
          <p:cNvSpPr>
            <a:spLocks noGrp="1" noChangeArrowheads="1"/>
          </p:cNvSpPr>
          <p:nvPr>
            <p:ph type="title"/>
          </p:nvPr>
        </p:nvSpPr>
        <p:spPr/>
        <p:txBody>
          <a:bodyPr/>
          <a:lstStyle/>
          <a:p>
            <a:r>
              <a:rPr lang="en-US" dirty="0" smtClean="0"/>
              <a:t>There Are Several Ways to Reduce Tropical Deforestation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1" name="Picture 1" descr="10p230_f19_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0"/>
            <a:ext cx="605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3" hidden="1"/>
          <p:cNvSpPr>
            <a:spLocks noGrp="1" noChangeArrowheads="1"/>
          </p:cNvSpPr>
          <p:nvPr>
            <p:ph type="title"/>
          </p:nvPr>
        </p:nvSpPr>
        <p:spPr/>
        <p:txBody>
          <a:bodyPr/>
          <a:lstStyle/>
          <a:p>
            <a:pPr eaLnBrk="1" hangingPunct="1">
              <a:defRPr/>
            </a:pPr>
            <a:endParaRPr lang="en-US" smtClean="0"/>
          </a:p>
        </p:txBody>
      </p:sp>
      <p:sp>
        <p:nvSpPr>
          <p:cNvPr id="107524" name="Rectangle 4"/>
          <p:cNvSpPr>
            <a:spLocks noChangeArrowheads="1"/>
          </p:cNvSpPr>
          <p:nvPr/>
        </p:nvSpPr>
        <p:spPr bwMode="auto">
          <a:xfrm>
            <a:off x="7747000" y="6584950"/>
            <a:ext cx="13970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10-19, p. 230</a:t>
            </a:r>
          </a:p>
        </p:txBody>
      </p:sp>
      <p:sp>
        <p:nvSpPr>
          <p:cNvPr id="97284" name="Text Box 5"/>
          <p:cNvSpPr txBox="1">
            <a:spLocks noChangeArrowheads="1"/>
          </p:cNvSpPr>
          <p:nvPr/>
        </p:nvSpPr>
        <p:spPr bwMode="auto">
          <a:xfrm>
            <a:off x="1511300" y="76200"/>
            <a:ext cx="542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rPr>
              <a:t>Solutions</a:t>
            </a:r>
          </a:p>
        </p:txBody>
      </p:sp>
      <p:sp>
        <p:nvSpPr>
          <p:cNvPr id="107526" name="Text Box 6"/>
          <p:cNvSpPr txBox="1">
            <a:spLocks noChangeArrowheads="1"/>
          </p:cNvSpPr>
          <p:nvPr/>
        </p:nvSpPr>
        <p:spPr bwMode="auto">
          <a:xfrm>
            <a:off x="1524000" y="533400"/>
            <a:ext cx="38115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669933"/>
                </a:solidFill>
                <a:latin typeface="Arial"/>
                <a:cs typeface="Arial" charset="0"/>
              </a:rPr>
              <a:t>Sustaining Tropical Forests</a:t>
            </a:r>
          </a:p>
        </p:txBody>
      </p:sp>
      <p:sp>
        <p:nvSpPr>
          <p:cNvPr id="107527" name="Text Box 7"/>
          <p:cNvSpPr txBox="1">
            <a:spLocks noChangeArrowheads="1"/>
          </p:cNvSpPr>
          <p:nvPr/>
        </p:nvSpPr>
        <p:spPr bwMode="auto">
          <a:xfrm>
            <a:off x="1524000" y="990600"/>
            <a:ext cx="14271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669933"/>
                </a:solidFill>
                <a:latin typeface="Arial"/>
                <a:cs typeface="Arial" charset="0"/>
              </a:rPr>
              <a:t>Prevention</a:t>
            </a:r>
          </a:p>
        </p:txBody>
      </p:sp>
      <p:sp>
        <p:nvSpPr>
          <p:cNvPr id="107528" name="Text Box 8"/>
          <p:cNvSpPr txBox="1">
            <a:spLocks noChangeArrowheads="1"/>
          </p:cNvSpPr>
          <p:nvPr/>
        </p:nvSpPr>
        <p:spPr bwMode="auto">
          <a:xfrm>
            <a:off x="5537200" y="990600"/>
            <a:ext cx="15160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dirty="0">
                <a:solidFill>
                  <a:srgbClr val="669933"/>
                </a:solidFill>
                <a:latin typeface="Arial"/>
                <a:cs typeface="Arial" charset="0"/>
              </a:rPr>
              <a:t>Restoration</a:t>
            </a:r>
          </a:p>
        </p:txBody>
      </p:sp>
      <p:sp>
        <p:nvSpPr>
          <p:cNvPr id="107529" name="Text Box 9"/>
          <p:cNvSpPr txBox="1">
            <a:spLocks noChangeArrowheads="1"/>
          </p:cNvSpPr>
          <p:nvPr/>
        </p:nvSpPr>
        <p:spPr bwMode="auto">
          <a:xfrm>
            <a:off x="1524000" y="1371600"/>
            <a:ext cx="2362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b="1" dirty="0">
                <a:solidFill>
                  <a:srgbClr val="000000"/>
                </a:solidFill>
                <a:latin typeface="Arial"/>
                <a:cs typeface="Arial" charset="0"/>
              </a:rPr>
              <a:t>Protect the most diverse and endangered areas</a:t>
            </a:r>
          </a:p>
        </p:txBody>
      </p:sp>
      <p:sp>
        <p:nvSpPr>
          <p:cNvPr id="107530" name="Text Box 10"/>
          <p:cNvSpPr txBox="1">
            <a:spLocks noChangeArrowheads="1"/>
          </p:cNvSpPr>
          <p:nvPr/>
        </p:nvSpPr>
        <p:spPr bwMode="auto">
          <a:xfrm>
            <a:off x="5537200" y="1371600"/>
            <a:ext cx="194945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b="1" dirty="0">
                <a:solidFill>
                  <a:srgbClr val="000000"/>
                </a:solidFill>
                <a:latin typeface="Arial"/>
                <a:cs typeface="Arial" charset="0"/>
              </a:rPr>
              <a:t>Encourage regrowth through secondary succession</a:t>
            </a:r>
          </a:p>
        </p:txBody>
      </p:sp>
      <p:sp>
        <p:nvSpPr>
          <p:cNvPr id="107531" name="Text Box 11"/>
          <p:cNvSpPr txBox="1">
            <a:spLocks noChangeArrowheads="1"/>
          </p:cNvSpPr>
          <p:nvPr/>
        </p:nvSpPr>
        <p:spPr bwMode="auto">
          <a:xfrm>
            <a:off x="1524000" y="2274888"/>
            <a:ext cx="23622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b="1" dirty="0">
                <a:solidFill>
                  <a:srgbClr val="000000"/>
                </a:solidFill>
                <a:latin typeface="Arial"/>
                <a:cs typeface="Arial" charset="0"/>
              </a:rPr>
              <a:t>Educate settlers about sustainable agriculture and forestry</a:t>
            </a:r>
          </a:p>
        </p:txBody>
      </p:sp>
      <p:sp>
        <p:nvSpPr>
          <p:cNvPr id="107532" name="Text Box 12"/>
          <p:cNvSpPr txBox="1">
            <a:spLocks noChangeArrowheads="1"/>
          </p:cNvSpPr>
          <p:nvPr/>
        </p:nvSpPr>
        <p:spPr bwMode="auto">
          <a:xfrm>
            <a:off x="1524000" y="3390900"/>
            <a:ext cx="2362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b="1" dirty="0">
                <a:solidFill>
                  <a:srgbClr val="000000"/>
                </a:solidFill>
                <a:latin typeface="Arial"/>
                <a:cs typeface="Arial" charset="0"/>
              </a:rPr>
              <a:t>Subsidize only sustainable forest use</a:t>
            </a:r>
          </a:p>
        </p:txBody>
      </p:sp>
      <p:sp>
        <p:nvSpPr>
          <p:cNvPr id="107533" name="Text Box 13"/>
          <p:cNvSpPr txBox="1">
            <a:spLocks noChangeArrowheads="1"/>
          </p:cNvSpPr>
          <p:nvPr/>
        </p:nvSpPr>
        <p:spPr bwMode="auto">
          <a:xfrm>
            <a:off x="5537200" y="3352800"/>
            <a:ext cx="1935163"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b="1" dirty="0">
                <a:solidFill>
                  <a:srgbClr val="000000"/>
                </a:solidFill>
                <a:latin typeface="Arial"/>
                <a:cs typeface="Arial" charset="0"/>
              </a:rPr>
              <a:t>Rehabilitate degraded areas</a:t>
            </a:r>
          </a:p>
        </p:txBody>
      </p:sp>
      <p:sp>
        <p:nvSpPr>
          <p:cNvPr id="107534" name="Text Box 14"/>
          <p:cNvSpPr txBox="1">
            <a:spLocks noChangeArrowheads="1"/>
          </p:cNvSpPr>
          <p:nvPr/>
        </p:nvSpPr>
        <p:spPr bwMode="auto">
          <a:xfrm>
            <a:off x="1524000" y="4067175"/>
            <a:ext cx="25987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b="1" dirty="0">
                <a:solidFill>
                  <a:srgbClr val="000000"/>
                </a:solidFill>
                <a:latin typeface="Arial"/>
                <a:cs typeface="Arial" charset="0"/>
              </a:rPr>
              <a:t>Protect forests through </a:t>
            </a:r>
          </a:p>
          <a:p>
            <a:pPr>
              <a:defRPr/>
            </a:pPr>
            <a:r>
              <a:rPr lang="en-US" sz="1600" b="1" dirty="0">
                <a:solidFill>
                  <a:srgbClr val="000000"/>
                </a:solidFill>
                <a:latin typeface="Arial"/>
                <a:cs typeface="Arial" charset="0"/>
              </a:rPr>
              <a:t>debt-for-nature swaps and conservation concessions</a:t>
            </a:r>
          </a:p>
        </p:txBody>
      </p:sp>
      <p:sp>
        <p:nvSpPr>
          <p:cNvPr id="107535" name="Text Box 15"/>
          <p:cNvSpPr txBox="1">
            <a:spLocks noChangeArrowheads="1"/>
          </p:cNvSpPr>
          <p:nvPr/>
        </p:nvSpPr>
        <p:spPr bwMode="auto">
          <a:xfrm>
            <a:off x="1524000" y="5149850"/>
            <a:ext cx="242093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b="1" dirty="0">
                <a:solidFill>
                  <a:srgbClr val="000000"/>
                </a:solidFill>
                <a:latin typeface="Arial"/>
                <a:cs typeface="Arial" charset="0"/>
              </a:rPr>
              <a:t>Certify sustainably grown timber</a:t>
            </a:r>
          </a:p>
        </p:txBody>
      </p:sp>
      <p:sp>
        <p:nvSpPr>
          <p:cNvPr id="107536" name="Text Box 16"/>
          <p:cNvSpPr txBox="1">
            <a:spLocks noChangeArrowheads="1"/>
          </p:cNvSpPr>
          <p:nvPr/>
        </p:nvSpPr>
        <p:spPr bwMode="auto">
          <a:xfrm>
            <a:off x="5537200" y="4876800"/>
            <a:ext cx="1854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600" b="1" dirty="0">
                <a:solidFill>
                  <a:srgbClr val="000000"/>
                </a:solidFill>
                <a:latin typeface="Arial"/>
                <a:cs typeface="Arial" charset="0"/>
              </a:rPr>
              <a:t>Concentrate farming and ranching in already-cleared areas</a:t>
            </a:r>
          </a:p>
        </p:txBody>
      </p:sp>
      <p:sp>
        <p:nvSpPr>
          <p:cNvPr id="107537" name="Text Box 17"/>
          <p:cNvSpPr txBox="1">
            <a:spLocks noChangeArrowheads="1"/>
          </p:cNvSpPr>
          <p:nvPr/>
        </p:nvSpPr>
        <p:spPr bwMode="auto">
          <a:xfrm>
            <a:off x="1524000" y="5791200"/>
            <a:ext cx="19605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b="1" dirty="0">
                <a:solidFill>
                  <a:srgbClr val="000000"/>
                </a:solidFill>
                <a:latin typeface="Arial"/>
                <a:cs typeface="Arial" charset="0"/>
              </a:rPr>
              <a:t>Reduce poverty and slow population growth</a:t>
            </a:r>
          </a:p>
          <a:p>
            <a:pPr>
              <a:defRPr/>
            </a:pPr>
            <a:endParaRPr lang="en-US" sz="1600" b="1" dirty="0">
              <a:solidFill>
                <a:srgbClr val="000000"/>
              </a:solidFill>
              <a:latin typeface="Arial"/>
              <a:cs typeface="Arial" charset="0"/>
            </a:endParaRPr>
          </a:p>
        </p:txBody>
      </p:sp>
    </p:spTree>
    <p:extLst>
      <p:ext uri="{BB962C8B-B14F-4D97-AF65-F5344CB8AC3E}">
        <p14:creationId xmlns:p14="http://schemas.microsoft.com/office/powerpoint/2010/main" val="296925929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27"/>
          <p:cNvSpPr>
            <a:spLocks noGrp="1" noChangeArrowheads="1"/>
          </p:cNvSpPr>
          <p:nvPr>
            <p:ph idx="1"/>
          </p:nvPr>
        </p:nvSpPr>
        <p:spPr/>
        <p:txBody>
          <a:bodyPr/>
          <a:lstStyle/>
          <a:p>
            <a:r>
              <a:rPr lang="en-US" dirty="0" smtClean="0"/>
              <a:t>We can sustain the productivity of grasslands by:</a:t>
            </a:r>
          </a:p>
          <a:p>
            <a:pPr lvl="1"/>
            <a:r>
              <a:rPr lang="en-US" dirty="0" smtClean="0"/>
              <a:t>Controlling the numbers and distribution of grazing livestock</a:t>
            </a:r>
          </a:p>
          <a:p>
            <a:pPr lvl="1"/>
            <a:r>
              <a:rPr lang="en-US" dirty="0" smtClean="0"/>
              <a:t>Restoring degraded grasslands</a:t>
            </a:r>
          </a:p>
        </p:txBody>
      </p:sp>
      <p:sp>
        <p:nvSpPr>
          <p:cNvPr id="46082" name="Rectangle 1026"/>
          <p:cNvSpPr>
            <a:spLocks noGrp="1" noChangeArrowheads="1"/>
          </p:cNvSpPr>
          <p:nvPr>
            <p:ph type="title"/>
          </p:nvPr>
        </p:nvSpPr>
        <p:spPr/>
        <p:txBody>
          <a:bodyPr/>
          <a:lstStyle/>
          <a:p>
            <a:r>
              <a:rPr lang="en-US" dirty="0" smtClean="0"/>
              <a:t>10-3 How Should We Manage and </a:t>
            </a:r>
            <a:br>
              <a:rPr lang="en-US" dirty="0" smtClean="0"/>
            </a:br>
            <a:r>
              <a:rPr lang="en-US" dirty="0" smtClean="0"/>
              <a:t>Sustain Grasslands?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p:txBody>
          <a:bodyPr/>
          <a:lstStyle/>
          <a:p>
            <a:r>
              <a:rPr lang="en-US" dirty="0" smtClean="0"/>
              <a:t>Rangelands</a:t>
            </a:r>
          </a:p>
          <a:p>
            <a:pPr lvl="1"/>
            <a:r>
              <a:rPr lang="en-US" dirty="0" smtClean="0"/>
              <a:t>Unfenced grasslands in temperate and tropical climates that provide forage for animals</a:t>
            </a:r>
          </a:p>
          <a:p>
            <a:r>
              <a:rPr lang="en-US" dirty="0" smtClean="0"/>
              <a:t>Pastures</a:t>
            </a:r>
          </a:p>
          <a:p>
            <a:pPr lvl="1"/>
            <a:r>
              <a:rPr lang="en-US" dirty="0" smtClean="0"/>
              <a:t>Managed grasslands and fences meadows used for grazing livestock</a:t>
            </a:r>
          </a:p>
          <a:p>
            <a:endParaRPr lang="en-US" dirty="0"/>
          </a:p>
        </p:txBody>
      </p:sp>
      <p:sp>
        <p:nvSpPr>
          <p:cNvPr id="47106" name="Rectangle 2"/>
          <p:cNvSpPr>
            <a:spLocks noGrp="1" noChangeArrowheads="1"/>
          </p:cNvSpPr>
          <p:nvPr>
            <p:ph type="title"/>
          </p:nvPr>
        </p:nvSpPr>
        <p:spPr/>
        <p:txBody>
          <a:bodyPr/>
          <a:lstStyle/>
          <a:p>
            <a:r>
              <a:rPr lang="en-US" dirty="0" smtClean="0"/>
              <a:t>Some Rangelands Are Overgrazed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p:txBody>
          <a:bodyPr/>
          <a:lstStyle/>
          <a:p>
            <a:r>
              <a:rPr lang="en-US" dirty="0" smtClean="0"/>
              <a:t>Forest ecosystems provide ecosystem services far greater in value than the value of raw materials obtained from forests</a:t>
            </a:r>
          </a:p>
          <a:p>
            <a:r>
              <a:rPr lang="en-US" dirty="0" smtClean="0"/>
              <a:t>Chief threats to forest ecosystems</a:t>
            </a:r>
          </a:p>
          <a:p>
            <a:pPr lvl="1"/>
            <a:r>
              <a:rPr lang="en-US" dirty="0" smtClean="0"/>
              <a:t>Unsustainable cutting and burning of forests</a:t>
            </a:r>
          </a:p>
          <a:p>
            <a:pPr lvl="1"/>
            <a:r>
              <a:rPr lang="en-US" dirty="0" smtClean="0"/>
              <a:t>Diseases and insects</a:t>
            </a:r>
          </a:p>
          <a:p>
            <a:pPr lvl="1"/>
            <a:r>
              <a:rPr lang="en-US" dirty="0" smtClean="0"/>
              <a:t>Projected climate change</a:t>
            </a:r>
            <a:endParaRPr lang="en-US" dirty="0"/>
          </a:p>
        </p:txBody>
      </p:sp>
      <p:sp>
        <p:nvSpPr>
          <p:cNvPr id="6146" name="Rectangle 2"/>
          <p:cNvSpPr>
            <a:spLocks noGrp="1" noChangeArrowheads="1"/>
          </p:cNvSpPr>
          <p:nvPr>
            <p:ph type="title"/>
          </p:nvPr>
        </p:nvSpPr>
        <p:spPr/>
        <p:txBody>
          <a:bodyPr/>
          <a:lstStyle/>
          <a:p>
            <a:r>
              <a:rPr lang="en-US" dirty="0" smtClean="0"/>
              <a:t>10-1 What Are the Major Threats to Forest Ecosystems?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p:txBody>
          <a:bodyPr/>
          <a:lstStyle/>
          <a:p>
            <a:r>
              <a:rPr lang="en-US" dirty="0" smtClean="0"/>
              <a:t>Overgrazing of rangelands</a:t>
            </a:r>
          </a:p>
          <a:p>
            <a:pPr lvl="1"/>
            <a:r>
              <a:rPr lang="en-US" dirty="0" smtClean="0"/>
              <a:t>Reduces grass cover</a:t>
            </a:r>
          </a:p>
          <a:p>
            <a:pPr lvl="1"/>
            <a:r>
              <a:rPr lang="en-US" dirty="0" smtClean="0"/>
              <a:t>Leads to erosion of soil by water and wind</a:t>
            </a:r>
          </a:p>
          <a:p>
            <a:pPr lvl="1"/>
            <a:r>
              <a:rPr lang="en-US" dirty="0" smtClean="0"/>
              <a:t>Soil becomes compacted </a:t>
            </a:r>
          </a:p>
          <a:p>
            <a:pPr lvl="1"/>
            <a:r>
              <a:rPr lang="en-US" dirty="0" smtClean="0"/>
              <a:t>Enhances invasion of plant species that cattle won’t eat</a:t>
            </a:r>
          </a:p>
        </p:txBody>
      </p:sp>
      <p:sp>
        <p:nvSpPr>
          <p:cNvPr id="49154" name="Rectangle 2"/>
          <p:cNvSpPr>
            <a:spLocks noGrp="1" noChangeArrowheads="1"/>
          </p:cNvSpPr>
          <p:nvPr>
            <p:ph type="title"/>
          </p:nvPr>
        </p:nvSpPr>
        <p:spPr/>
        <p:txBody>
          <a:bodyPr/>
          <a:lstStyle/>
          <a:p>
            <a:r>
              <a:rPr lang="en-US" dirty="0" smtClean="0"/>
              <a:t>Some Rangelands are Overgrazed (cont’d.)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747000" y="6584950"/>
            <a:ext cx="13970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10-22, p. 231</a:t>
            </a:r>
          </a:p>
        </p:txBody>
      </p:sp>
      <p:pic>
        <p:nvPicPr>
          <p:cNvPr id="5" name="Picture 1" descr="10p231_f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785813"/>
            <a:ext cx="8975725"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p:txBody>
          <a:bodyPr/>
          <a:lstStyle/>
          <a:p>
            <a:r>
              <a:rPr lang="en-US" dirty="0" smtClean="0"/>
              <a:t>Rotational grazing</a:t>
            </a:r>
          </a:p>
          <a:p>
            <a:pPr lvl="1"/>
            <a:r>
              <a:rPr lang="en-US" dirty="0" smtClean="0"/>
              <a:t>Cattle moved around</a:t>
            </a:r>
          </a:p>
          <a:p>
            <a:r>
              <a:rPr lang="en-US" dirty="0" smtClean="0"/>
              <a:t>Fence damaged areas</a:t>
            </a:r>
          </a:p>
          <a:p>
            <a:r>
              <a:rPr lang="en-US" dirty="0" smtClean="0"/>
              <a:t>Suppress growth of unwanted plants</a:t>
            </a:r>
          </a:p>
          <a:p>
            <a:pPr lvl="1"/>
            <a:r>
              <a:rPr lang="en-US" dirty="0" smtClean="0"/>
              <a:t>Herbicides</a:t>
            </a:r>
          </a:p>
          <a:p>
            <a:pPr lvl="1"/>
            <a:r>
              <a:rPr lang="en-US" dirty="0" smtClean="0"/>
              <a:t>Controlled burning</a:t>
            </a:r>
          </a:p>
          <a:p>
            <a:endParaRPr lang="en-US" dirty="0" smtClean="0"/>
          </a:p>
          <a:p>
            <a:endParaRPr lang="en-US" dirty="0" smtClean="0"/>
          </a:p>
          <a:p>
            <a:endParaRPr lang="en-US" dirty="0"/>
          </a:p>
        </p:txBody>
      </p:sp>
      <p:sp>
        <p:nvSpPr>
          <p:cNvPr id="51202" name="Rectangle 2"/>
          <p:cNvSpPr>
            <a:spLocks noGrp="1" noChangeArrowheads="1"/>
          </p:cNvSpPr>
          <p:nvPr>
            <p:ph type="title"/>
          </p:nvPr>
        </p:nvSpPr>
        <p:spPr/>
        <p:txBody>
          <a:bodyPr/>
          <a:lstStyle/>
          <a:p>
            <a:r>
              <a:rPr lang="en-US" dirty="0" smtClean="0"/>
              <a:t>We Can Manage Rangelands More Sustainably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747000" y="6584950"/>
            <a:ext cx="13970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10-23, p. 232</a:t>
            </a:r>
          </a:p>
        </p:txBody>
      </p:sp>
      <p:pic>
        <p:nvPicPr>
          <p:cNvPr id="5" name="Picture 1" descr="10p232_f2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876300"/>
            <a:ext cx="8791575"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p:txBody>
          <a:bodyPr/>
          <a:lstStyle/>
          <a:p>
            <a:r>
              <a:rPr lang="en-US" dirty="0" smtClean="0"/>
              <a:t>American southwest population surge since 1980</a:t>
            </a:r>
          </a:p>
          <a:p>
            <a:r>
              <a:rPr lang="en-US" dirty="0" smtClean="0"/>
              <a:t>Land trust groups – conservation easements</a:t>
            </a:r>
          </a:p>
          <a:p>
            <a:r>
              <a:rPr lang="en-US" dirty="0" smtClean="0"/>
              <a:t>Reduce the harmful environmental impact of herds</a:t>
            </a:r>
          </a:p>
          <a:p>
            <a:pPr lvl="1"/>
            <a:r>
              <a:rPr lang="en-US" dirty="0" smtClean="0"/>
              <a:t>Operate ranch more economically and sustainably</a:t>
            </a:r>
          </a:p>
          <a:p>
            <a:endParaRPr lang="en-US" dirty="0" smtClean="0"/>
          </a:p>
          <a:p>
            <a:endParaRPr lang="en-US" dirty="0"/>
          </a:p>
        </p:txBody>
      </p:sp>
      <p:sp>
        <p:nvSpPr>
          <p:cNvPr id="54274" name="Rectangle 2"/>
          <p:cNvSpPr>
            <a:spLocks noGrp="1" noChangeArrowheads="1"/>
          </p:cNvSpPr>
          <p:nvPr>
            <p:ph type="title"/>
          </p:nvPr>
        </p:nvSpPr>
        <p:spPr/>
        <p:txBody>
          <a:bodyPr/>
          <a:lstStyle/>
          <a:p>
            <a:r>
              <a:rPr lang="en-US" dirty="0" smtClean="0"/>
              <a:t>Case Study: Grazing and Urban Development the American West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p:txBody>
          <a:bodyPr/>
          <a:lstStyle/>
          <a:p>
            <a:r>
              <a:rPr lang="en-US" dirty="0" smtClean="0"/>
              <a:t>Sustaining biodiversity will require:</a:t>
            </a:r>
          </a:p>
          <a:p>
            <a:pPr lvl="1"/>
            <a:r>
              <a:rPr lang="en-US" dirty="0" smtClean="0"/>
              <a:t>More effective protection of existing parks and nature reserves</a:t>
            </a:r>
          </a:p>
          <a:p>
            <a:pPr lvl="1"/>
            <a:r>
              <a:rPr lang="en-US" dirty="0" smtClean="0"/>
              <a:t>The protection of much more of the earth’s remaining undisturbed land area</a:t>
            </a:r>
          </a:p>
          <a:p>
            <a:endParaRPr lang="en-US" dirty="0"/>
          </a:p>
        </p:txBody>
      </p:sp>
      <p:sp>
        <p:nvSpPr>
          <p:cNvPr id="55298" name="Rectangle 2"/>
          <p:cNvSpPr>
            <a:spLocks noGrp="1" noChangeArrowheads="1"/>
          </p:cNvSpPr>
          <p:nvPr>
            <p:ph type="title"/>
          </p:nvPr>
        </p:nvSpPr>
        <p:spPr/>
        <p:txBody>
          <a:bodyPr/>
          <a:lstStyle/>
          <a:p>
            <a:r>
              <a:rPr lang="en-US" dirty="0" smtClean="0"/>
              <a:t>10-4 How Should We Manage and Sustain Parks and Natural Reserves?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p:txBody>
          <a:bodyPr/>
          <a:lstStyle/>
          <a:p>
            <a:r>
              <a:rPr lang="en-US" dirty="0" smtClean="0"/>
              <a:t>Worldwide – 6600 national parks</a:t>
            </a:r>
          </a:p>
          <a:p>
            <a:r>
              <a:rPr lang="en-US" dirty="0" smtClean="0"/>
              <a:t>Parks in developing countries </a:t>
            </a:r>
          </a:p>
          <a:p>
            <a:pPr lvl="1"/>
            <a:r>
              <a:rPr lang="en-US" dirty="0" smtClean="0"/>
              <a:t>Greatest biodiversity	</a:t>
            </a:r>
          </a:p>
          <a:p>
            <a:pPr lvl="1"/>
            <a:r>
              <a:rPr lang="en-US" dirty="0" smtClean="0"/>
              <a:t>1% protected against illegal:</a:t>
            </a:r>
          </a:p>
          <a:p>
            <a:pPr lvl="2"/>
            <a:r>
              <a:rPr lang="en-US" dirty="0" smtClean="0"/>
              <a:t>Animal poaching</a:t>
            </a:r>
          </a:p>
          <a:p>
            <a:pPr lvl="2"/>
            <a:r>
              <a:rPr lang="en-US" dirty="0" smtClean="0"/>
              <a:t>Logging and mining</a:t>
            </a:r>
          </a:p>
          <a:p>
            <a:pPr lvl="2"/>
            <a:endParaRPr lang="en-US" dirty="0" smtClean="0"/>
          </a:p>
          <a:p>
            <a:pPr lvl="2"/>
            <a:endParaRPr lang="en-US" dirty="0" smtClean="0"/>
          </a:p>
          <a:p>
            <a:pPr lvl="2"/>
            <a:endParaRPr lang="en-US" dirty="0"/>
          </a:p>
        </p:txBody>
      </p:sp>
      <p:sp>
        <p:nvSpPr>
          <p:cNvPr id="56322" name="Rectangle 2"/>
          <p:cNvSpPr>
            <a:spLocks noGrp="1" noChangeArrowheads="1"/>
          </p:cNvSpPr>
          <p:nvPr>
            <p:ph type="title"/>
          </p:nvPr>
        </p:nvSpPr>
        <p:spPr/>
        <p:txBody>
          <a:bodyPr/>
          <a:lstStyle/>
          <a:p>
            <a:r>
              <a:rPr lang="en-US" dirty="0" smtClean="0"/>
              <a:t>National Parks Face Many Environmental Threats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idx="1"/>
          </p:nvPr>
        </p:nvSpPr>
        <p:spPr/>
        <p:txBody>
          <a:bodyPr/>
          <a:lstStyle/>
          <a:p>
            <a:r>
              <a:rPr lang="en-US" dirty="0" smtClean="0"/>
              <a:t>There are 58 major national parks in the U.S.</a:t>
            </a:r>
          </a:p>
          <a:p>
            <a:r>
              <a:rPr lang="en-US" dirty="0" smtClean="0"/>
              <a:t>The biggest problem may be popularity</a:t>
            </a:r>
          </a:p>
          <a:p>
            <a:r>
              <a:rPr lang="en-US" dirty="0" smtClean="0"/>
              <a:t>Other problems include:</a:t>
            </a:r>
          </a:p>
          <a:p>
            <a:pPr lvl="1"/>
            <a:r>
              <a:rPr lang="en-US" dirty="0" smtClean="0"/>
              <a:t>Nonnative species</a:t>
            </a:r>
          </a:p>
          <a:p>
            <a:pPr lvl="1"/>
            <a:r>
              <a:rPr lang="en-US" dirty="0" smtClean="0"/>
              <a:t>Poaching</a:t>
            </a:r>
          </a:p>
          <a:p>
            <a:pPr lvl="1"/>
            <a:r>
              <a:rPr lang="en-US" dirty="0" smtClean="0"/>
              <a:t>Commercial development</a:t>
            </a:r>
          </a:p>
          <a:p>
            <a:pPr lvl="1"/>
            <a:r>
              <a:rPr lang="en-US" dirty="0" smtClean="0"/>
              <a:t>Park maintenance</a:t>
            </a:r>
          </a:p>
          <a:p>
            <a:pPr lvl="2"/>
            <a:endParaRPr lang="en-US" dirty="0" smtClean="0"/>
          </a:p>
          <a:p>
            <a:endParaRPr lang="en-US" dirty="0"/>
          </a:p>
        </p:txBody>
      </p:sp>
      <p:sp>
        <p:nvSpPr>
          <p:cNvPr id="57346" name="Rectangle 2"/>
          <p:cNvSpPr>
            <a:spLocks noGrp="1" noChangeArrowheads="1"/>
          </p:cNvSpPr>
          <p:nvPr>
            <p:ph type="title"/>
          </p:nvPr>
        </p:nvSpPr>
        <p:spPr/>
        <p:txBody>
          <a:bodyPr/>
          <a:lstStyle/>
          <a:p>
            <a:pPr indent="-112713"/>
            <a:r>
              <a:rPr lang="en-US" dirty="0" smtClean="0"/>
              <a:t>Case Study: Stresses on U.S. Public Parks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smtClean="0"/>
              <a:t>Grand Teton National Park</a:t>
            </a:r>
            <a:endParaRPr lang="en-US" dirty="0"/>
          </a:p>
        </p:txBody>
      </p:sp>
      <p:pic>
        <p:nvPicPr>
          <p:cNvPr id="5" name="Picture 1" descr="10p234_f24.jpg"/>
          <p:cNvPicPr>
            <a:picLocks noGrp="1" noChangeAspect="1"/>
          </p:cNvPicPr>
          <p:nvPr>
            <p:ph idx="1"/>
          </p:nvPr>
        </p:nvPicPr>
        <p:blipFill>
          <a:blip r:embed="rId3">
            <a:extLst>
              <a:ext uri="{28A0092B-C50C-407E-A947-70E740481C1C}">
                <a14:useLocalDpi xmlns:a14="http://schemas.microsoft.com/office/drawing/2010/main" val="0"/>
              </a:ext>
            </a:extLst>
          </a:blip>
          <a:srcRect l="-29845" r="-29845"/>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7747000" y="6592888"/>
            <a:ext cx="13970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10-24, p. 234</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p:txBody>
          <a:bodyPr/>
          <a:lstStyle/>
          <a:p>
            <a:r>
              <a:rPr lang="en-US" dirty="0" smtClean="0"/>
              <a:t>Currently less than 13% is protected </a:t>
            </a:r>
          </a:p>
          <a:p>
            <a:r>
              <a:rPr lang="en-US" dirty="0" smtClean="0"/>
              <a:t>Conservationists’ goal – protect 20%</a:t>
            </a:r>
          </a:p>
          <a:p>
            <a:r>
              <a:rPr lang="en-US" dirty="0" smtClean="0"/>
              <a:t>Size and design of protected area is important</a:t>
            </a:r>
          </a:p>
          <a:p>
            <a:pPr lvl="1"/>
            <a:r>
              <a:rPr lang="en-US" dirty="0" smtClean="0"/>
              <a:t>Buffer zone</a:t>
            </a:r>
          </a:p>
          <a:p>
            <a:pPr lvl="1"/>
            <a:r>
              <a:rPr lang="en-US" dirty="0" smtClean="0"/>
              <a:t>Habitat corridor</a:t>
            </a:r>
            <a:endParaRPr lang="en-US" dirty="0"/>
          </a:p>
        </p:txBody>
      </p:sp>
      <p:sp>
        <p:nvSpPr>
          <p:cNvPr id="64514" name="Rectangle 2"/>
          <p:cNvSpPr>
            <a:spLocks noGrp="1" noChangeArrowheads="1"/>
          </p:cNvSpPr>
          <p:nvPr>
            <p:ph type="title"/>
          </p:nvPr>
        </p:nvSpPr>
        <p:spPr/>
        <p:txBody>
          <a:bodyPr/>
          <a:lstStyle/>
          <a:p>
            <a:r>
              <a:rPr lang="en-US" dirty="0" smtClean="0"/>
              <a:t>Nature Reserves Occupy Only a Small Part of the Earth’s Land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lstStyle/>
          <a:p>
            <a:r>
              <a:rPr lang="en-US" dirty="0" smtClean="0"/>
              <a:t>Old-growth or primary forest (about 36%)</a:t>
            </a:r>
          </a:p>
          <a:p>
            <a:pPr lvl="1"/>
            <a:r>
              <a:rPr lang="en-US" dirty="0" smtClean="0"/>
              <a:t>Uncut not disturbed for several hundred years</a:t>
            </a:r>
          </a:p>
          <a:p>
            <a:pPr lvl="1"/>
            <a:r>
              <a:rPr lang="en-US" dirty="0" smtClean="0"/>
              <a:t>Reservoirs of biodiversity</a:t>
            </a:r>
          </a:p>
          <a:p>
            <a:r>
              <a:rPr lang="en-US" dirty="0" smtClean="0"/>
              <a:t>Second-growth forest</a:t>
            </a:r>
          </a:p>
          <a:p>
            <a:pPr lvl="1"/>
            <a:r>
              <a:rPr lang="en-US" dirty="0" smtClean="0"/>
              <a:t>Secondary ecological succession</a:t>
            </a:r>
          </a:p>
          <a:p>
            <a:r>
              <a:rPr lang="en-US" dirty="0" smtClean="0"/>
              <a:t>Tree plantation (tree farm, commercial forest)</a:t>
            </a:r>
          </a:p>
          <a:p>
            <a:pPr lvl="1"/>
            <a:r>
              <a:rPr lang="en-US" dirty="0" smtClean="0"/>
              <a:t>May supply most industrial wood in the future</a:t>
            </a:r>
            <a:endParaRPr lang="en-US" dirty="0"/>
          </a:p>
        </p:txBody>
      </p:sp>
      <p:sp>
        <p:nvSpPr>
          <p:cNvPr id="7170" name="Rectangle 2"/>
          <p:cNvSpPr>
            <a:spLocks noGrp="1" noChangeArrowheads="1"/>
          </p:cNvSpPr>
          <p:nvPr>
            <p:ph type="title"/>
          </p:nvPr>
        </p:nvSpPr>
        <p:spPr/>
        <p:txBody>
          <a:bodyPr/>
          <a:lstStyle/>
          <a:p>
            <a:r>
              <a:rPr lang="en-US" dirty="0" smtClean="0"/>
              <a:t>Forests Vary in Their Age, Make-Up, and Origins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p:txBody>
          <a:bodyPr/>
          <a:lstStyle/>
          <a:p>
            <a:r>
              <a:rPr lang="en-US" dirty="0" smtClean="0"/>
              <a:t>Megareserves – large conservation areas</a:t>
            </a:r>
          </a:p>
          <a:p>
            <a:pPr lvl="1"/>
            <a:r>
              <a:rPr lang="en-US" dirty="0" smtClean="0"/>
              <a:t>Designed to sustain about 80% of the country’s biodiversity</a:t>
            </a:r>
          </a:p>
          <a:p>
            <a:r>
              <a:rPr lang="en-US" dirty="0" smtClean="0"/>
              <a:t>Large eco-tourism industry</a:t>
            </a:r>
            <a:endParaRPr lang="en-US" dirty="0"/>
          </a:p>
        </p:txBody>
      </p:sp>
      <p:sp>
        <p:nvSpPr>
          <p:cNvPr id="67586" name="Rectangle 2"/>
          <p:cNvSpPr>
            <a:spLocks noGrp="1" noChangeArrowheads="1"/>
          </p:cNvSpPr>
          <p:nvPr>
            <p:ph type="title"/>
          </p:nvPr>
        </p:nvSpPr>
        <p:spPr/>
        <p:txBody>
          <a:bodyPr/>
          <a:lstStyle/>
          <a:p>
            <a:r>
              <a:rPr lang="en-US" dirty="0" smtClean="0"/>
              <a:t>Case Study: Identifying and Protecting Biodiversity in Costa Rica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747000" y="6584950"/>
            <a:ext cx="13970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10-25, p. 236</a:t>
            </a:r>
          </a:p>
        </p:txBody>
      </p:sp>
      <p:pic>
        <p:nvPicPr>
          <p:cNvPr id="5" name="Picture 1" descr="10p236_f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9325" y="233363"/>
            <a:ext cx="7224713"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747000" y="6584950"/>
            <a:ext cx="13970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10-26, p. 236</a:t>
            </a:r>
          </a:p>
        </p:txBody>
      </p:sp>
      <p:pic>
        <p:nvPicPr>
          <p:cNvPr id="5" name="Picture 1" descr="10p236_f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4113" y="152400"/>
            <a:ext cx="6821487"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p:txBody>
          <a:bodyPr/>
          <a:lstStyle/>
          <a:p>
            <a:r>
              <a:rPr lang="en-US" dirty="0" smtClean="0"/>
              <a:t>Wilderness</a:t>
            </a:r>
          </a:p>
          <a:p>
            <a:pPr lvl="1"/>
            <a:r>
              <a:rPr lang="en-US" dirty="0" smtClean="0"/>
              <a:t>Land officially designated as having no serious disturbance from human activities</a:t>
            </a:r>
          </a:p>
          <a:p>
            <a:pPr lvl="1"/>
            <a:r>
              <a:rPr lang="en-US" dirty="0" smtClean="0"/>
              <a:t>Wilderness Act of 1964</a:t>
            </a:r>
          </a:p>
          <a:p>
            <a:r>
              <a:rPr lang="en-US" dirty="0" smtClean="0"/>
              <a:t>5% of U.S. land protected as wilderness</a:t>
            </a:r>
          </a:p>
          <a:p>
            <a:r>
              <a:rPr lang="en-US" dirty="0" smtClean="0"/>
              <a:t>Why is wilderness protection being eroded today?</a:t>
            </a:r>
          </a:p>
          <a:p>
            <a:endParaRPr lang="en-US" dirty="0" smtClean="0"/>
          </a:p>
          <a:p>
            <a:endParaRPr lang="en-US" dirty="0"/>
          </a:p>
        </p:txBody>
      </p:sp>
      <p:sp>
        <p:nvSpPr>
          <p:cNvPr id="69634" name="Rectangle 2"/>
          <p:cNvSpPr>
            <a:spLocks noGrp="1" noChangeArrowheads="1"/>
          </p:cNvSpPr>
          <p:nvPr>
            <p:ph type="title"/>
          </p:nvPr>
        </p:nvSpPr>
        <p:spPr/>
        <p:txBody>
          <a:bodyPr/>
          <a:lstStyle/>
          <a:p>
            <a:r>
              <a:rPr lang="en-US" dirty="0" smtClean="0"/>
              <a:t>Protecting Wilderness Is an Important Way to Preserve Biodiversity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747000" y="6584950"/>
            <a:ext cx="13970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10-27, p. 237</a:t>
            </a:r>
          </a:p>
        </p:txBody>
      </p:sp>
      <p:pic>
        <p:nvPicPr>
          <p:cNvPr id="5" name="Picture 1" descr="10p237_f2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925" y="411162"/>
            <a:ext cx="831215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idx="1"/>
          </p:nvPr>
        </p:nvSpPr>
        <p:spPr/>
        <p:txBody>
          <a:bodyPr/>
          <a:lstStyle/>
          <a:p>
            <a:r>
              <a:rPr lang="en-US" dirty="0" smtClean="0"/>
              <a:t>We can help to sustain terrestrial biodiversity by:</a:t>
            </a:r>
          </a:p>
          <a:p>
            <a:pPr lvl="1"/>
            <a:r>
              <a:rPr lang="en-US" dirty="0" smtClean="0"/>
              <a:t>Identifying and protecting severely threatened areas (biodiversity hotspots), sustaining ecosystem services</a:t>
            </a:r>
          </a:p>
          <a:p>
            <a:pPr lvl="1"/>
            <a:r>
              <a:rPr lang="en-US" dirty="0" smtClean="0"/>
              <a:t>Restoring damaged ecosystems (using restoration ecology)</a:t>
            </a:r>
          </a:p>
          <a:p>
            <a:pPr lvl="1"/>
            <a:r>
              <a:rPr lang="en-US" dirty="0"/>
              <a:t>S</a:t>
            </a:r>
            <a:r>
              <a:rPr lang="en-US" dirty="0" smtClean="0"/>
              <a:t>haring with other species much of the land we dominate (using reconciliation ecology)</a:t>
            </a:r>
            <a:endParaRPr lang="en-US" dirty="0"/>
          </a:p>
        </p:txBody>
      </p:sp>
      <p:sp>
        <p:nvSpPr>
          <p:cNvPr id="71682" name="Rectangle 2"/>
          <p:cNvSpPr>
            <a:spLocks noGrp="1" noChangeArrowheads="1"/>
          </p:cNvSpPr>
          <p:nvPr>
            <p:ph type="title"/>
          </p:nvPr>
        </p:nvSpPr>
        <p:spPr/>
        <p:txBody>
          <a:bodyPr/>
          <a:lstStyle/>
          <a:p>
            <a:r>
              <a:rPr lang="en-US" dirty="0" smtClean="0"/>
              <a:t>10-5 What is the Ecosystem Approach </a:t>
            </a:r>
            <a:br>
              <a:rPr lang="en-US" dirty="0" smtClean="0"/>
            </a:br>
            <a:r>
              <a:rPr lang="en-US" dirty="0" smtClean="0"/>
              <a:t>to Sustaining Terrestrial Biodiversity?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idx="1"/>
          </p:nvPr>
        </p:nvSpPr>
        <p:spPr/>
        <p:txBody>
          <a:bodyPr/>
          <a:lstStyle/>
          <a:p>
            <a:r>
              <a:rPr lang="en-US" dirty="0" smtClean="0"/>
              <a:t>Map global ecosystems and identify species</a:t>
            </a:r>
          </a:p>
          <a:p>
            <a:r>
              <a:rPr lang="en-US" dirty="0" smtClean="0"/>
              <a:t>Identify resilient and fragile ecosystems</a:t>
            </a:r>
          </a:p>
          <a:p>
            <a:r>
              <a:rPr lang="en-US" dirty="0" smtClean="0"/>
              <a:t>Protect the most endangered</a:t>
            </a:r>
          </a:p>
          <a:p>
            <a:r>
              <a:rPr lang="en-US" dirty="0" smtClean="0"/>
              <a:t>Restore as many degraded ecosystems as possible</a:t>
            </a:r>
          </a:p>
          <a:p>
            <a:r>
              <a:rPr lang="en-US" dirty="0" smtClean="0"/>
              <a:t>Make development biodiversity friendly</a:t>
            </a:r>
          </a:p>
        </p:txBody>
      </p:sp>
      <p:sp>
        <p:nvSpPr>
          <p:cNvPr id="72706" name="Rectangle 2"/>
          <p:cNvSpPr>
            <a:spLocks noGrp="1" noChangeArrowheads="1"/>
          </p:cNvSpPr>
          <p:nvPr>
            <p:ph type="title"/>
          </p:nvPr>
        </p:nvSpPr>
        <p:spPr/>
        <p:txBody>
          <a:bodyPr/>
          <a:lstStyle/>
          <a:p>
            <a:r>
              <a:rPr lang="en-US" dirty="0" smtClean="0"/>
              <a:t>The Ecosystems Approach: A Five-Point Strategy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idx="1"/>
          </p:nvPr>
        </p:nvSpPr>
        <p:spPr/>
        <p:txBody>
          <a:bodyPr/>
          <a:lstStyle/>
          <a:p>
            <a:r>
              <a:rPr lang="en-US" dirty="0" smtClean="0"/>
              <a:t>34 biodiversity hot spots are rich in plant species</a:t>
            </a:r>
          </a:p>
          <a:p>
            <a:pPr lvl="1"/>
            <a:r>
              <a:rPr lang="en-US" dirty="0" smtClean="0"/>
              <a:t>2% of earth’s surface, but 50% of flowering plant species and 42% of terrestrial vertebrates </a:t>
            </a:r>
          </a:p>
          <a:p>
            <a:pPr lvl="1"/>
            <a:r>
              <a:rPr lang="en-US" dirty="0" smtClean="0"/>
              <a:t>1.2 billion people</a:t>
            </a:r>
          </a:p>
          <a:p>
            <a:endParaRPr lang="en-US" dirty="0" smtClean="0"/>
          </a:p>
          <a:p>
            <a:endParaRPr lang="en-US" dirty="0"/>
          </a:p>
        </p:txBody>
      </p:sp>
      <p:sp>
        <p:nvSpPr>
          <p:cNvPr id="73730" name="Rectangle 2"/>
          <p:cNvSpPr>
            <a:spLocks noGrp="1" noChangeArrowheads="1"/>
          </p:cNvSpPr>
          <p:nvPr>
            <p:ph type="title"/>
          </p:nvPr>
        </p:nvSpPr>
        <p:spPr/>
        <p:txBody>
          <a:bodyPr/>
          <a:lstStyle/>
          <a:p>
            <a:r>
              <a:rPr lang="en-US" dirty="0" smtClean="0"/>
              <a:t>Protecting Global Biodiversity Hot Spots Is an Urgent Priority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747000" y="6584950"/>
            <a:ext cx="13970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10-28, p. 238</a:t>
            </a:r>
          </a:p>
        </p:txBody>
      </p:sp>
      <p:pic>
        <p:nvPicPr>
          <p:cNvPr id="5" name="Picture 2" descr="10p238_f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8" y="790575"/>
            <a:ext cx="8963025"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world’s fourth largest island</a:t>
            </a:r>
          </a:p>
          <a:p>
            <a:r>
              <a:rPr lang="en-US" dirty="0" smtClean="0"/>
              <a:t>Roughly 90% of the species found there are unique</a:t>
            </a:r>
          </a:p>
          <a:p>
            <a:r>
              <a:rPr lang="en-US" dirty="0" smtClean="0"/>
              <a:t>Severe habitat loss</a:t>
            </a:r>
          </a:p>
          <a:p>
            <a:r>
              <a:rPr lang="en-US" dirty="0" smtClean="0"/>
              <a:t>Population growth</a:t>
            </a:r>
          </a:p>
          <a:p>
            <a:r>
              <a:rPr lang="en-US" dirty="0" smtClean="0"/>
              <a:t>Less than 3% of the land area is officially protected</a:t>
            </a:r>
            <a:endParaRPr lang="en-US" dirty="0"/>
          </a:p>
        </p:txBody>
      </p:sp>
      <p:sp>
        <p:nvSpPr>
          <p:cNvPr id="2" name="Title 1"/>
          <p:cNvSpPr>
            <a:spLocks noGrp="1"/>
          </p:cNvSpPr>
          <p:nvPr>
            <p:ph type="title"/>
          </p:nvPr>
        </p:nvSpPr>
        <p:spPr/>
        <p:txBody>
          <a:bodyPr/>
          <a:lstStyle/>
          <a:p>
            <a:r>
              <a:rPr lang="en-US" dirty="0" smtClean="0"/>
              <a:t>Case Study: Madagascar: An Endangered Center of Biodiversity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853363" y="6584950"/>
            <a:ext cx="1300162"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10-2, p. 219</a:t>
            </a:r>
          </a:p>
        </p:txBody>
      </p:sp>
      <p:pic>
        <p:nvPicPr>
          <p:cNvPr id="5" name="Picture 1" descr="10p219_f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750" y="238125"/>
            <a:ext cx="829945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747000" y="6584950"/>
            <a:ext cx="13970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10-29, p. 239</a:t>
            </a:r>
          </a:p>
        </p:txBody>
      </p:sp>
      <p:pic>
        <p:nvPicPr>
          <p:cNvPr id="5" name="Picture 1" descr="10p239_f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988" y="1146175"/>
            <a:ext cx="8836025"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idx="1"/>
          </p:nvPr>
        </p:nvSpPr>
        <p:spPr/>
        <p:txBody>
          <a:bodyPr/>
          <a:lstStyle/>
          <a:p>
            <a:r>
              <a:rPr lang="en-US" dirty="0" smtClean="0"/>
              <a:t>2005 U.N. Millennium Ecosystem Assessment</a:t>
            </a:r>
          </a:p>
          <a:p>
            <a:pPr lvl="1"/>
            <a:r>
              <a:rPr lang="en-US" dirty="0" smtClean="0"/>
              <a:t>Identify key ecosystem services</a:t>
            </a:r>
          </a:p>
          <a:p>
            <a:pPr lvl="1"/>
            <a:r>
              <a:rPr lang="en-US" dirty="0" smtClean="0"/>
              <a:t>Human activities degrade or overuse 60% of the earth’s natural services</a:t>
            </a:r>
          </a:p>
          <a:p>
            <a:r>
              <a:rPr lang="en-US" dirty="0" smtClean="0"/>
              <a:t>Identify highly stressed life raft ecosystems</a:t>
            </a:r>
          </a:p>
          <a:p>
            <a:pPr lvl="1"/>
            <a:r>
              <a:rPr lang="en-US" dirty="0" smtClean="0"/>
              <a:t>Residents, public officials, and conservation scientists would work together</a:t>
            </a:r>
            <a:endParaRPr lang="en-US" dirty="0"/>
          </a:p>
        </p:txBody>
      </p:sp>
      <p:sp>
        <p:nvSpPr>
          <p:cNvPr id="76802" name="Rectangle 2"/>
          <p:cNvSpPr>
            <a:spLocks noGrp="1" noChangeArrowheads="1"/>
          </p:cNvSpPr>
          <p:nvPr>
            <p:ph type="title"/>
          </p:nvPr>
        </p:nvSpPr>
        <p:spPr/>
        <p:txBody>
          <a:bodyPr/>
          <a:lstStyle/>
          <a:p>
            <a:r>
              <a:rPr lang="en-US" dirty="0" smtClean="0"/>
              <a:t>Protecting Ecosystem Services Is Also an Urgent Priority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p:txBody>
          <a:bodyPr/>
          <a:lstStyle/>
          <a:p>
            <a:r>
              <a:rPr lang="en-US" dirty="0" smtClean="0"/>
              <a:t>Ecological restoration</a:t>
            </a:r>
          </a:p>
          <a:p>
            <a:pPr lvl="1"/>
            <a:r>
              <a:rPr lang="en-US" dirty="0" smtClean="0"/>
              <a:t>Repairing damage</a:t>
            </a:r>
          </a:p>
          <a:p>
            <a:pPr lvl="1"/>
            <a:r>
              <a:rPr lang="en-US" dirty="0" smtClean="0"/>
              <a:t>Succession processes</a:t>
            </a:r>
          </a:p>
          <a:p>
            <a:pPr lvl="2"/>
            <a:r>
              <a:rPr lang="en-US" dirty="0" smtClean="0"/>
              <a:t>Restoration</a:t>
            </a:r>
          </a:p>
          <a:p>
            <a:pPr lvl="2"/>
            <a:r>
              <a:rPr lang="en-US" dirty="0" smtClean="0"/>
              <a:t>Rehabilitation</a:t>
            </a:r>
          </a:p>
          <a:p>
            <a:pPr lvl="2"/>
            <a:r>
              <a:rPr lang="en-US" dirty="0" smtClean="0"/>
              <a:t>Replacement</a:t>
            </a:r>
          </a:p>
          <a:p>
            <a:pPr lvl="2"/>
            <a:r>
              <a:rPr lang="en-US" dirty="0" smtClean="0"/>
              <a:t>Creating artificial ecosystems</a:t>
            </a:r>
          </a:p>
          <a:p>
            <a:pPr lvl="1"/>
            <a:endParaRPr lang="en-US" dirty="0" smtClean="0"/>
          </a:p>
          <a:p>
            <a:pPr lvl="1"/>
            <a:endParaRPr lang="en-US" dirty="0" smtClean="0"/>
          </a:p>
          <a:p>
            <a:pPr lvl="1"/>
            <a:endParaRPr lang="en-US" dirty="0" smtClean="0"/>
          </a:p>
          <a:p>
            <a:endParaRPr lang="en-US" dirty="0"/>
          </a:p>
        </p:txBody>
      </p:sp>
      <p:sp>
        <p:nvSpPr>
          <p:cNvPr id="77826" name="Rectangle 2"/>
          <p:cNvSpPr>
            <a:spLocks noGrp="1" noChangeArrowheads="1"/>
          </p:cNvSpPr>
          <p:nvPr>
            <p:ph type="title"/>
          </p:nvPr>
        </p:nvSpPr>
        <p:spPr/>
        <p:txBody>
          <a:bodyPr/>
          <a:lstStyle/>
          <a:p>
            <a:r>
              <a:rPr lang="en-US" dirty="0" smtClean="0"/>
              <a:t>We Can Rehabilitate and Partially Restore Ecosystems That We Have Damaged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idx="1"/>
          </p:nvPr>
        </p:nvSpPr>
        <p:spPr/>
        <p:txBody>
          <a:bodyPr/>
          <a:lstStyle/>
          <a:p>
            <a:r>
              <a:rPr lang="en-US" dirty="0" smtClean="0"/>
              <a:t>Carrying out rehabilitation</a:t>
            </a:r>
          </a:p>
          <a:p>
            <a:pPr lvl="1"/>
            <a:r>
              <a:rPr lang="en-US" dirty="0" smtClean="0"/>
              <a:t>Identify what caused the degradation</a:t>
            </a:r>
          </a:p>
          <a:p>
            <a:pPr lvl="1"/>
            <a:r>
              <a:rPr lang="en-US" dirty="0" smtClean="0"/>
              <a:t>Stop the abuse</a:t>
            </a:r>
          </a:p>
          <a:p>
            <a:pPr lvl="1"/>
            <a:r>
              <a:rPr lang="en-US" dirty="0" smtClean="0"/>
              <a:t>Reintroduce species, if possible</a:t>
            </a:r>
          </a:p>
          <a:p>
            <a:pPr lvl="1"/>
            <a:r>
              <a:rPr lang="en-US" dirty="0" smtClean="0"/>
              <a:t>Protect from further degradation</a:t>
            </a:r>
          </a:p>
          <a:p>
            <a:endParaRPr lang="en-US" dirty="0" smtClean="0"/>
          </a:p>
          <a:p>
            <a:endParaRPr lang="en-US" dirty="0" smtClean="0"/>
          </a:p>
          <a:p>
            <a:endParaRPr lang="en-US" dirty="0"/>
          </a:p>
        </p:txBody>
      </p:sp>
      <p:sp>
        <p:nvSpPr>
          <p:cNvPr id="6" name="Title 5"/>
          <p:cNvSpPr>
            <a:spLocks noGrp="1"/>
          </p:cNvSpPr>
          <p:nvPr>
            <p:ph type="title"/>
          </p:nvPr>
        </p:nvSpPr>
        <p:spPr/>
        <p:txBody>
          <a:bodyPr>
            <a:normAutofit/>
          </a:bodyPr>
          <a:lstStyle/>
          <a:p>
            <a:r>
              <a:rPr lang="en-US" dirty="0" smtClean="0"/>
              <a:t>We Can Rehabilitate and Partially Restore Ecosystems (cont’d.)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p:txBody>
          <a:bodyPr/>
          <a:lstStyle/>
          <a:p>
            <a:r>
              <a:rPr lang="en-US" dirty="0" smtClean="0"/>
              <a:t>Reconciliation ecology </a:t>
            </a:r>
          </a:p>
          <a:p>
            <a:pPr lvl="1"/>
            <a:r>
              <a:rPr lang="en-US" dirty="0" smtClean="0"/>
              <a:t>Invent and maintain habitats for species diversity where people live, work, and play</a:t>
            </a:r>
          </a:p>
          <a:p>
            <a:r>
              <a:rPr lang="en-US" dirty="0" smtClean="0"/>
              <a:t>Community-based conservation</a:t>
            </a:r>
          </a:p>
          <a:p>
            <a:pPr lvl="1"/>
            <a:r>
              <a:rPr lang="en-US" dirty="0" smtClean="0"/>
              <a:t>Protect vital insect pollinators</a:t>
            </a:r>
          </a:p>
          <a:p>
            <a:pPr lvl="1"/>
            <a:endParaRPr lang="en-US" dirty="0"/>
          </a:p>
        </p:txBody>
      </p:sp>
      <p:sp>
        <p:nvSpPr>
          <p:cNvPr id="81922" name="Rectangle 2"/>
          <p:cNvSpPr>
            <a:spLocks noGrp="1" noChangeArrowheads="1"/>
          </p:cNvSpPr>
          <p:nvPr>
            <p:ph type="title"/>
          </p:nvPr>
        </p:nvSpPr>
        <p:spPr/>
        <p:txBody>
          <a:bodyPr/>
          <a:lstStyle/>
          <a:p>
            <a:r>
              <a:rPr lang="en-US" dirty="0" smtClean="0"/>
              <a:t>We Can Share Areas We Dominate With Other Species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smtClean="0"/>
              <a:t>What Can You Do? Sustaining Terrestrial Biodiversity</a:t>
            </a:r>
            <a:endParaRPr lang="en-US" dirty="0"/>
          </a:p>
        </p:txBody>
      </p:sp>
      <p:pic>
        <p:nvPicPr>
          <p:cNvPr id="5" name="Picture 2" descr="10p243_u01.jpg"/>
          <p:cNvPicPr>
            <a:picLocks noGrp="1" noChangeAspect="1"/>
          </p:cNvPicPr>
          <p:nvPr>
            <p:ph idx="1"/>
          </p:nvPr>
        </p:nvPicPr>
        <p:blipFill>
          <a:blip r:embed="rId3">
            <a:extLst>
              <a:ext uri="{28A0092B-C50C-407E-A947-70E740481C1C}">
                <a14:useLocalDpi xmlns:a14="http://schemas.microsoft.com/office/drawing/2010/main" val="0"/>
              </a:ext>
            </a:extLst>
          </a:blip>
          <a:srcRect l="-5397" r="-5397"/>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7747000" y="6584950"/>
            <a:ext cx="13970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10-30, p. 242</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Content Placeholder 2"/>
          <p:cNvSpPr>
            <a:spLocks noGrp="1"/>
          </p:cNvSpPr>
          <p:nvPr>
            <p:ph idx="1"/>
          </p:nvPr>
        </p:nvSpPr>
        <p:spPr/>
        <p:txBody>
          <a:bodyPr/>
          <a:lstStyle/>
          <a:p>
            <a:r>
              <a:rPr lang="en-US" dirty="0" smtClean="0"/>
              <a:t>The economic values of the important ecological services provided by the world’s ecosystems are far greater than the value of the raw materials obtained from those systems</a:t>
            </a:r>
          </a:p>
        </p:txBody>
      </p:sp>
      <p:sp>
        <p:nvSpPr>
          <p:cNvPr id="84994" name="Title 1"/>
          <p:cNvSpPr>
            <a:spLocks noGrp="1"/>
          </p:cNvSpPr>
          <p:nvPr>
            <p:ph type="title"/>
          </p:nvPr>
        </p:nvSpPr>
        <p:spPr/>
        <p:txBody>
          <a:bodyPr/>
          <a:lstStyle/>
          <a:p>
            <a:r>
              <a:rPr lang="en-US" dirty="0" smtClean="0"/>
              <a:t>Three Big Ideas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We can manage forests, grasslands, and nature reserves more effectively by:</a:t>
            </a:r>
          </a:p>
          <a:p>
            <a:pPr lvl="1"/>
            <a:r>
              <a:rPr lang="en-US" dirty="0" smtClean="0"/>
              <a:t>Protecting more land</a:t>
            </a:r>
          </a:p>
          <a:p>
            <a:pPr lvl="1"/>
            <a:r>
              <a:rPr lang="en-US" dirty="0" smtClean="0"/>
              <a:t>Preventing overuse and degradation of these areas and the renewable resources they contain</a:t>
            </a:r>
            <a:endParaRPr lang="en-US" dirty="0"/>
          </a:p>
        </p:txBody>
      </p:sp>
      <p:sp>
        <p:nvSpPr>
          <p:cNvPr id="2" name="Title 1"/>
          <p:cNvSpPr>
            <a:spLocks noGrp="1"/>
          </p:cNvSpPr>
          <p:nvPr>
            <p:ph type="title"/>
          </p:nvPr>
        </p:nvSpPr>
        <p:spPr/>
        <p:txBody>
          <a:bodyPr/>
          <a:lstStyle/>
          <a:p>
            <a:r>
              <a:rPr lang="en-US" dirty="0" smtClean="0"/>
              <a:t>Three Big Ideas (cont’d.)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Content Placeholder 2"/>
          <p:cNvSpPr>
            <a:spLocks noGrp="1"/>
          </p:cNvSpPr>
          <p:nvPr>
            <p:ph idx="1"/>
          </p:nvPr>
        </p:nvSpPr>
        <p:spPr/>
        <p:txBody>
          <a:bodyPr/>
          <a:lstStyle/>
          <a:p>
            <a:r>
              <a:rPr lang="en-US" dirty="0" smtClean="0"/>
              <a:t>We can sustain terrestrial biodiversity and ecosystem services by:</a:t>
            </a:r>
          </a:p>
          <a:p>
            <a:pPr lvl="1"/>
            <a:r>
              <a:rPr lang="en-US" dirty="0" smtClean="0"/>
              <a:t>Protecting biodiversity hotspots and ecosystem services</a:t>
            </a:r>
          </a:p>
          <a:p>
            <a:pPr lvl="1"/>
            <a:r>
              <a:rPr lang="en-US" dirty="0" smtClean="0"/>
              <a:t>Restoring damaged ecosystems</a:t>
            </a:r>
          </a:p>
          <a:p>
            <a:pPr lvl="1"/>
            <a:r>
              <a:rPr lang="en-US" dirty="0" smtClean="0"/>
              <a:t>Sharing with other species much of the land we dominate</a:t>
            </a:r>
            <a:endParaRPr lang="en-US" dirty="0"/>
          </a:p>
        </p:txBody>
      </p:sp>
      <p:sp>
        <p:nvSpPr>
          <p:cNvPr id="86018" name="Title 1"/>
          <p:cNvSpPr>
            <a:spLocks noGrp="1"/>
          </p:cNvSpPr>
          <p:nvPr>
            <p:ph type="title"/>
          </p:nvPr>
        </p:nvSpPr>
        <p:spPr/>
        <p:txBody>
          <a:bodyPr/>
          <a:lstStyle/>
          <a:p>
            <a:r>
              <a:rPr lang="en-US" dirty="0" smtClean="0"/>
              <a:t>Three Big Ideas (cont’d.)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Costa Rica protects a larger portion of its land than any other country</a:t>
            </a:r>
          </a:p>
          <a:p>
            <a:r>
              <a:rPr lang="en-US" dirty="0" smtClean="0"/>
              <a:t>Principles of biodiversity</a:t>
            </a:r>
          </a:p>
          <a:p>
            <a:pPr lvl="1"/>
            <a:r>
              <a:rPr lang="en-US" dirty="0" smtClean="0"/>
              <a:t>Respect biodiversity and understand the value of sustaining it</a:t>
            </a:r>
          </a:p>
          <a:p>
            <a:pPr lvl="1"/>
            <a:r>
              <a:rPr lang="en-US" dirty="0" smtClean="0"/>
              <a:t>Place an economic value on ecosystem services</a:t>
            </a:r>
          </a:p>
          <a:p>
            <a:pPr lvl="1"/>
            <a:r>
              <a:rPr lang="en-US" dirty="0" smtClean="0"/>
              <a:t>Encourage people to work together</a:t>
            </a:r>
          </a:p>
          <a:p>
            <a:endParaRPr lang="en-US" dirty="0"/>
          </a:p>
        </p:txBody>
      </p:sp>
      <p:sp>
        <p:nvSpPr>
          <p:cNvPr id="2" name="Title 1"/>
          <p:cNvSpPr>
            <a:spLocks noGrp="1"/>
          </p:cNvSpPr>
          <p:nvPr>
            <p:ph type="title"/>
          </p:nvPr>
        </p:nvSpPr>
        <p:spPr/>
        <p:txBody>
          <a:bodyPr/>
          <a:lstStyle/>
          <a:p>
            <a:r>
              <a:rPr lang="en-US" dirty="0" smtClean="0"/>
              <a:t>Tying It All Together: Sustaining Costa Rica’s Biodiversity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0p219_f03a_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82563"/>
            <a:ext cx="882015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hidden="1"/>
          <p:cNvSpPr>
            <a:spLocks noGrp="1" noChangeArrowheads="1"/>
          </p:cNvSpPr>
          <p:nvPr>
            <p:ph type="title"/>
          </p:nvPr>
        </p:nvSpPr>
        <p:spPr>
          <a:xfrm>
            <a:off x="381000" y="274638"/>
            <a:ext cx="8229600" cy="1143000"/>
          </a:xfrm>
        </p:spPr>
        <p:txBody>
          <a:bodyPr/>
          <a:lstStyle/>
          <a:p>
            <a:pPr eaLnBrk="1" hangingPunct="1">
              <a:defRPr/>
            </a:pPr>
            <a:endParaRPr lang="en-US" sz="4800" smtClean="0"/>
          </a:p>
        </p:txBody>
      </p:sp>
      <p:sp>
        <p:nvSpPr>
          <p:cNvPr id="87044" name="Rectangle 4"/>
          <p:cNvSpPr>
            <a:spLocks noChangeArrowheads="1"/>
          </p:cNvSpPr>
          <p:nvPr/>
        </p:nvSpPr>
        <p:spPr bwMode="auto">
          <a:xfrm>
            <a:off x="7759700" y="6584950"/>
            <a:ext cx="1384300"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10-3a, p. 219</a:t>
            </a:r>
          </a:p>
        </p:txBody>
      </p:sp>
      <p:sp>
        <p:nvSpPr>
          <p:cNvPr id="87045" name="Text Box 5"/>
          <p:cNvSpPr txBox="1">
            <a:spLocks noChangeArrowheads="1"/>
          </p:cNvSpPr>
          <p:nvPr/>
        </p:nvSpPr>
        <p:spPr bwMode="auto">
          <a:xfrm>
            <a:off x="1219200" y="1130300"/>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25 </a:t>
            </a:r>
            <a:r>
              <a:rPr lang="en-US" sz="2000" b="1" dirty="0" err="1">
                <a:solidFill>
                  <a:srgbClr val="000000"/>
                </a:solidFill>
                <a:latin typeface="Arial"/>
                <a:cs typeface="Arial" charset="0"/>
              </a:rPr>
              <a:t>yrs</a:t>
            </a:r>
            <a:endParaRPr lang="en-US" sz="2000" b="1" dirty="0">
              <a:solidFill>
                <a:srgbClr val="000000"/>
              </a:solidFill>
              <a:latin typeface="Arial"/>
              <a:cs typeface="Arial" charset="0"/>
            </a:endParaRPr>
          </a:p>
        </p:txBody>
      </p:sp>
      <p:sp>
        <p:nvSpPr>
          <p:cNvPr id="87046" name="Text Box 6"/>
          <p:cNvSpPr txBox="1">
            <a:spLocks noChangeArrowheads="1"/>
          </p:cNvSpPr>
          <p:nvPr/>
        </p:nvSpPr>
        <p:spPr bwMode="auto">
          <a:xfrm>
            <a:off x="7467600" y="862013"/>
            <a:ext cx="16271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Weak trees removed</a:t>
            </a:r>
          </a:p>
        </p:txBody>
      </p:sp>
      <p:sp>
        <p:nvSpPr>
          <p:cNvPr id="87047" name="Text Box 7"/>
          <p:cNvSpPr txBox="1">
            <a:spLocks noChangeArrowheads="1"/>
          </p:cNvSpPr>
          <p:nvPr/>
        </p:nvSpPr>
        <p:spPr bwMode="auto">
          <a:xfrm>
            <a:off x="0" y="224155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Clear cut</a:t>
            </a:r>
          </a:p>
        </p:txBody>
      </p:sp>
      <p:sp>
        <p:nvSpPr>
          <p:cNvPr id="87048" name="Text Box 8"/>
          <p:cNvSpPr txBox="1">
            <a:spLocks noChangeArrowheads="1"/>
          </p:cNvSpPr>
          <p:nvPr/>
        </p:nvSpPr>
        <p:spPr bwMode="auto">
          <a:xfrm>
            <a:off x="0" y="3413125"/>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30 </a:t>
            </a:r>
            <a:r>
              <a:rPr lang="en-US" sz="2000" b="1" dirty="0" err="1">
                <a:solidFill>
                  <a:srgbClr val="000000"/>
                </a:solidFill>
                <a:latin typeface="Arial"/>
                <a:cs typeface="Arial" charset="0"/>
              </a:rPr>
              <a:t>yrs</a:t>
            </a:r>
            <a:endParaRPr lang="en-US" sz="2000" b="1" dirty="0">
              <a:solidFill>
                <a:srgbClr val="000000"/>
              </a:solidFill>
              <a:latin typeface="Arial"/>
              <a:cs typeface="Arial" charset="0"/>
            </a:endParaRPr>
          </a:p>
        </p:txBody>
      </p:sp>
      <p:sp>
        <p:nvSpPr>
          <p:cNvPr id="87049" name="Text Box 9"/>
          <p:cNvSpPr txBox="1">
            <a:spLocks noChangeArrowheads="1"/>
          </p:cNvSpPr>
          <p:nvPr/>
        </p:nvSpPr>
        <p:spPr bwMode="auto">
          <a:xfrm>
            <a:off x="3373438" y="4043363"/>
            <a:ext cx="2265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Years of growth</a:t>
            </a:r>
          </a:p>
        </p:txBody>
      </p:sp>
      <p:sp>
        <p:nvSpPr>
          <p:cNvPr id="87050" name="Text Box 10"/>
          <p:cNvSpPr txBox="1">
            <a:spLocks noChangeArrowheads="1"/>
          </p:cNvSpPr>
          <p:nvPr/>
        </p:nvSpPr>
        <p:spPr bwMode="auto">
          <a:xfrm>
            <a:off x="8158163" y="3946525"/>
            <a:ext cx="985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15 </a:t>
            </a:r>
            <a:r>
              <a:rPr lang="en-US" sz="2000" b="1" dirty="0" err="1">
                <a:solidFill>
                  <a:srgbClr val="000000"/>
                </a:solidFill>
                <a:latin typeface="Arial"/>
                <a:cs typeface="Arial" charset="0"/>
              </a:rPr>
              <a:t>yrs</a:t>
            </a:r>
            <a:endParaRPr lang="en-US" sz="2000" b="1" dirty="0">
              <a:solidFill>
                <a:srgbClr val="000000"/>
              </a:solidFill>
              <a:latin typeface="Arial"/>
              <a:cs typeface="Arial" charset="0"/>
            </a:endParaRPr>
          </a:p>
        </p:txBody>
      </p:sp>
      <p:sp>
        <p:nvSpPr>
          <p:cNvPr id="87051" name="Text Box 11"/>
          <p:cNvSpPr txBox="1">
            <a:spLocks noChangeArrowheads="1"/>
          </p:cNvSpPr>
          <p:nvPr/>
        </p:nvSpPr>
        <p:spPr bwMode="auto">
          <a:xfrm>
            <a:off x="0" y="5692775"/>
            <a:ext cx="2201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Seedlings planted</a:t>
            </a:r>
          </a:p>
        </p:txBody>
      </p:sp>
      <p:sp>
        <p:nvSpPr>
          <p:cNvPr id="87052" name="Text Box 12"/>
          <p:cNvSpPr txBox="1">
            <a:spLocks noChangeArrowheads="1"/>
          </p:cNvSpPr>
          <p:nvPr/>
        </p:nvSpPr>
        <p:spPr bwMode="auto">
          <a:xfrm>
            <a:off x="1676400" y="6384925"/>
            <a:ext cx="779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5 </a:t>
            </a:r>
            <a:r>
              <a:rPr lang="en-US" sz="2000" b="1" dirty="0" err="1">
                <a:solidFill>
                  <a:srgbClr val="000000"/>
                </a:solidFill>
                <a:latin typeface="Arial"/>
                <a:cs typeface="Arial" charset="0"/>
              </a:rPr>
              <a:t>yrs</a:t>
            </a:r>
            <a:endParaRPr lang="en-US" sz="2000" b="1" dirty="0">
              <a:solidFill>
                <a:srgbClr val="000000"/>
              </a:solidFill>
              <a:latin typeface="Arial"/>
              <a:cs typeface="Arial" charset="0"/>
            </a:endParaRPr>
          </a:p>
        </p:txBody>
      </p:sp>
      <p:sp>
        <p:nvSpPr>
          <p:cNvPr id="87053" name="Text Box 13"/>
          <p:cNvSpPr txBox="1">
            <a:spLocks noChangeArrowheads="1"/>
          </p:cNvSpPr>
          <p:nvPr/>
        </p:nvSpPr>
        <p:spPr bwMode="auto">
          <a:xfrm>
            <a:off x="6248400" y="6384925"/>
            <a:ext cx="1233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Arial"/>
                <a:cs typeface="Arial" charset="0"/>
              </a:rPr>
              <a:t>10 </a:t>
            </a:r>
            <a:r>
              <a:rPr lang="en-US" sz="2000" b="1" dirty="0" err="1">
                <a:solidFill>
                  <a:srgbClr val="000000"/>
                </a:solidFill>
                <a:latin typeface="Arial"/>
                <a:cs typeface="Arial" charset="0"/>
              </a:rPr>
              <a:t>yrs</a:t>
            </a:r>
            <a:endParaRPr lang="en-US" sz="2000" b="1" dirty="0">
              <a:solidFill>
                <a:srgbClr val="000000"/>
              </a:solidFill>
              <a:latin typeface="Arial"/>
              <a:cs typeface="Arial" charset="0"/>
            </a:endParaRPr>
          </a:p>
        </p:txBody>
      </p:sp>
      <p:sp>
        <p:nvSpPr>
          <p:cNvPr id="87056" name="Line 16"/>
          <p:cNvSpPr>
            <a:spLocks noChangeShapeType="1"/>
          </p:cNvSpPr>
          <p:nvPr/>
        </p:nvSpPr>
        <p:spPr bwMode="auto">
          <a:xfrm flipH="1">
            <a:off x="7924800" y="1608138"/>
            <a:ext cx="246063" cy="10969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dirty="0">
              <a:latin typeface="Arial"/>
              <a:cs typeface="Arial" charset="0"/>
            </a:endParaRPr>
          </a:p>
        </p:txBody>
      </p:sp>
    </p:spTree>
    <p:extLst>
      <p:ext uri="{BB962C8B-B14F-4D97-AF65-F5344CB8AC3E}">
        <p14:creationId xmlns:p14="http://schemas.microsoft.com/office/powerpoint/2010/main" val="27723025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pPr eaLnBrk="1" hangingPunct="1">
              <a:defRPr/>
            </a:pPr>
            <a:endParaRPr lang="en-US" smtClean="0"/>
          </a:p>
        </p:txBody>
      </p:sp>
      <p:sp>
        <p:nvSpPr>
          <p:cNvPr id="9219" name="Rectangle 3"/>
          <p:cNvSpPr>
            <a:spLocks noChangeArrowheads="1"/>
          </p:cNvSpPr>
          <p:nvPr/>
        </p:nvSpPr>
        <p:spPr bwMode="auto">
          <a:xfrm>
            <a:off x="7758113" y="6584950"/>
            <a:ext cx="1393825"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58" tIns="41029" rIns="82058" bIns="41029">
            <a:spAutoFit/>
          </a:bodyPr>
          <a:lstStyle/>
          <a:p>
            <a:pPr algn="r" defTabSz="820738" eaLnBrk="0" hangingPunct="0">
              <a:defRPr/>
            </a:pPr>
            <a:r>
              <a:rPr lang="en-US" sz="1200" b="1" dirty="0">
                <a:latin typeface="Arial"/>
                <a:cs typeface="Arial" charset="0"/>
              </a:rPr>
              <a:t>Fig. 10-3b, p. 219</a:t>
            </a:r>
          </a:p>
        </p:txBody>
      </p:sp>
      <p:pic>
        <p:nvPicPr>
          <p:cNvPr id="19459" name="Picture 1" descr="10p219_f0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446088"/>
            <a:ext cx="8763000" cy="59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7684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p:txBody>
          <a:bodyPr/>
          <a:lstStyle/>
          <a:p>
            <a:r>
              <a:rPr lang="en-US" dirty="0" smtClean="0"/>
              <a:t>Store atmospheric carbon</a:t>
            </a:r>
          </a:p>
          <a:p>
            <a:r>
              <a:rPr lang="en-US" dirty="0" smtClean="0"/>
              <a:t>Provide habitats</a:t>
            </a:r>
          </a:p>
          <a:p>
            <a:r>
              <a:rPr lang="en-US" dirty="0" smtClean="0"/>
              <a:t>Influence local and regional climate</a:t>
            </a:r>
          </a:p>
          <a:p>
            <a:r>
              <a:rPr lang="en-US" dirty="0" smtClean="0"/>
              <a:t>Provide raw materials</a:t>
            </a:r>
          </a:p>
          <a:p>
            <a:r>
              <a:rPr lang="en-US" dirty="0" smtClean="0"/>
              <a:t>Provide health benefits</a:t>
            </a:r>
          </a:p>
          <a:p>
            <a:pPr lvl="1"/>
            <a:r>
              <a:rPr lang="en-US" dirty="0" smtClean="0"/>
              <a:t>Medicines derived from plant species</a:t>
            </a:r>
          </a:p>
          <a:p>
            <a:endParaRPr lang="en-US" dirty="0"/>
          </a:p>
        </p:txBody>
      </p:sp>
      <p:sp>
        <p:nvSpPr>
          <p:cNvPr id="10242" name="Rectangle 2"/>
          <p:cNvSpPr>
            <a:spLocks noGrp="1" noChangeArrowheads="1"/>
          </p:cNvSpPr>
          <p:nvPr>
            <p:ph type="title"/>
          </p:nvPr>
        </p:nvSpPr>
        <p:spPr/>
        <p:txBody>
          <a:bodyPr/>
          <a:lstStyle/>
          <a:p>
            <a:r>
              <a:rPr lang="en-US" dirty="0" smtClean="0"/>
              <a:t>Forests Provide Important Economic and Ecosystem Services</a:t>
            </a:r>
            <a:endParaRPr lang="en-US" dirty="0"/>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TVERSION" val="XP"/>
  <p:tag name="ISGAMESHOW" val="False"/>
</p:tagLst>
</file>

<file path=ppt/theme/theme1.xml><?xml version="1.0" encoding="utf-8"?>
<a:theme xmlns:a="http://schemas.openxmlformats.org/drawingml/2006/main" name="2_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3457</TotalTime>
  <Words>3113</Words>
  <Application>Microsoft Macintosh PowerPoint</Application>
  <PresentationFormat>On-screen Show (4:3)</PresentationFormat>
  <Paragraphs>446</Paragraphs>
  <Slides>69</Slides>
  <Notes>60</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2_Office Theme</vt:lpstr>
      <vt:lpstr>10</vt:lpstr>
      <vt:lpstr>Core Case Study: Costa Rica – A Global Conservation Leader</vt:lpstr>
      <vt:lpstr>PowerPoint Presentation</vt:lpstr>
      <vt:lpstr>10-1 What Are the Major Threats to Forest Ecosystems? </vt:lpstr>
      <vt:lpstr>Forests Vary in Their Age, Make-Up, and Origins</vt:lpstr>
      <vt:lpstr>PowerPoint Presentation</vt:lpstr>
      <vt:lpstr>PowerPoint Presentation</vt:lpstr>
      <vt:lpstr>PowerPoint Presentation</vt:lpstr>
      <vt:lpstr>Forests Provide Important Economic and Ecosystem Services</vt:lpstr>
      <vt:lpstr>PowerPoint Presentation</vt:lpstr>
      <vt:lpstr>There Are Several Ways to Harvest Trees</vt:lpstr>
      <vt:lpstr>PowerPoint Presentation</vt:lpstr>
      <vt:lpstr>PowerPoint Presentation</vt:lpstr>
      <vt:lpstr>PowerPoint Presentation</vt:lpstr>
      <vt:lpstr>PowerPoint Presentation</vt:lpstr>
      <vt:lpstr>Fire, Insects, and Climate Change Can Threaten Forest Ecosystems</vt:lpstr>
      <vt:lpstr>Fire, Insects, and Climate Change Can Threaten Forest Ecosystems (cont’d.)</vt:lpstr>
      <vt:lpstr>PowerPoint Presentation</vt:lpstr>
      <vt:lpstr>Almost Half of the World’s Forests Have Been Cut Down</vt:lpstr>
      <vt:lpstr>Almost Half of the World’s Forests Have Been Cut Down (cont’d.)</vt:lpstr>
      <vt:lpstr>PowerPoint Presentation</vt:lpstr>
      <vt:lpstr>PowerPoint Presentation</vt:lpstr>
      <vt:lpstr>Case Study: Many Cleared Forests in the United States Have Grown Back</vt:lpstr>
      <vt:lpstr>Tropical Forests are Disappearing Rapidly </vt:lpstr>
      <vt:lpstr>PowerPoint Presentation</vt:lpstr>
      <vt:lpstr>Causes of Tropical Deforestation Are Varied and Complex</vt:lpstr>
      <vt:lpstr>10-2 How Should We Manage and  Sustain Forests?</vt:lpstr>
      <vt:lpstr>Solutions: Sustainable Forestry</vt:lpstr>
      <vt:lpstr>We Can Manage Forests More Sustainably</vt:lpstr>
      <vt:lpstr>We Can Improve the Management of Forest Fires</vt:lpstr>
      <vt:lpstr>We Can Improve the Management of Forest Fires (cont’d.)</vt:lpstr>
      <vt:lpstr>We Can Reduce the Demand for Harvested Trees</vt:lpstr>
      <vt:lpstr>Solutions: Fast-Growing Plant: Kenaf</vt:lpstr>
      <vt:lpstr>Case Study: Deforestation and the Fuelwood Crisis</vt:lpstr>
      <vt:lpstr>PowerPoint Presentation</vt:lpstr>
      <vt:lpstr>There Are Several Ways to Reduce Tropical Deforestation</vt:lpstr>
      <vt:lpstr>PowerPoint Presentation</vt:lpstr>
      <vt:lpstr>10-3 How Should We Manage and  Sustain Grasslands?</vt:lpstr>
      <vt:lpstr>Some Rangelands Are Overgrazed</vt:lpstr>
      <vt:lpstr>Some Rangelands are Overgrazed (cont’d.)</vt:lpstr>
      <vt:lpstr>PowerPoint Presentation</vt:lpstr>
      <vt:lpstr>We Can Manage Rangelands More Sustainably</vt:lpstr>
      <vt:lpstr>PowerPoint Presentation</vt:lpstr>
      <vt:lpstr>Case Study: Grazing and Urban Development the American West</vt:lpstr>
      <vt:lpstr>10-4 How Should We Manage and Sustain Parks and Natural Reserves?</vt:lpstr>
      <vt:lpstr>National Parks Face Many Environmental Threats</vt:lpstr>
      <vt:lpstr>Case Study: Stresses on U.S. Public Parks</vt:lpstr>
      <vt:lpstr>Grand Teton National Park</vt:lpstr>
      <vt:lpstr>Nature Reserves Occupy Only a Small Part of the Earth’s Land</vt:lpstr>
      <vt:lpstr>Case Study: Identifying and Protecting Biodiversity in Costa Rica</vt:lpstr>
      <vt:lpstr>PowerPoint Presentation</vt:lpstr>
      <vt:lpstr>PowerPoint Presentation</vt:lpstr>
      <vt:lpstr>Protecting Wilderness Is an Important Way to Preserve Biodiversity</vt:lpstr>
      <vt:lpstr>PowerPoint Presentation</vt:lpstr>
      <vt:lpstr>10-5 What is the Ecosystem Approach  to Sustaining Terrestrial Biodiversity? </vt:lpstr>
      <vt:lpstr>The Ecosystems Approach: A Five-Point Strategy</vt:lpstr>
      <vt:lpstr>Protecting Global Biodiversity Hot Spots Is an Urgent Priority</vt:lpstr>
      <vt:lpstr>PowerPoint Presentation</vt:lpstr>
      <vt:lpstr>Case Study: Madagascar: An Endangered Center of Biodiversity</vt:lpstr>
      <vt:lpstr>PowerPoint Presentation</vt:lpstr>
      <vt:lpstr>Protecting Ecosystem Services Is Also an Urgent Priority</vt:lpstr>
      <vt:lpstr>We Can Rehabilitate and Partially Restore Ecosystems That We Have Damaged</vt:lpstr>
      <vt:lpstr>We Can Rehabilitate and Partially Restore Ecosystems (cont’d.)</vt:lpstr>
      <vt:lpstr>We Can Share Areas We Dominate With Other Species</vt:lpstr>
      <vt:lpstr>What Can You Do? Sustaining Terrestrial Biodiversity</vt:lpstr>
      <vt:lpstr>Three Big Ideas</vt:lpstr>
      <vt:lpstr>Three Big Ideas (cont’d.)</vt:lpstr>
      <vt:lpstr>Three Big Ideas (cont’d.)</vt:lpstr>
      <vt:lpstr>Tying It All Together: Sustaining Costa Rica’s Biodiversity</vt:lpstr>
    </vt:vector>
  </TitlesOfParts>
  <Company>LMP Media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dc:creator>
  <cp:lastModifiedBy>you</cp:lastModifiedBy>
  <cp:revision>348</cp:revision>
  <dcterms:created xsi:type="dcterms:W3CDTF">2013-09-24T19:50:44Z</dcterms:created>
  <dcterms:modified xsi:type="dcterms:W3CDTF">2013-11-18T22:38:52Z</dcterms:modified>
</cp:coreProperties>
</file>