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6" r:id="rId1"/>
  </p:sldMasterIdLst>
  <p:notesMasterIdLst>
    <p:notesMasterId r:id="rId54"/>
  </p:notesMasterIdLst>
  <p:sldIdLst>
    <p:sldId id="261" r:id="rId2"/>
    <p:sldId id="397" r:id="rId3"/>
    <p:sldId id="429" r:id="rId4"/>
    <p:sldId id="344" r:id="rId5"/>
    <p:sldId id="345" r:id="rId6"/>
    <p:sldId id="430" r:id="rId7"/>
    <p:sldId id="377" r:id="rId8"/>
    <p:sldId id="431" r:id="rId9"/>
    <p:sldId id="403" r:id="rId10"/>
    <p:sldId id="432" r:id="rId11"/>
    <p:sldId id="379" r:id="rId12"/>
    <p:sldId id="380" r:id="rId13"/>
    <p:sldId id="433" r:id="rId14"/>
    <p:sldId id="349" r:id="rId15"/>
    <p:sldId id="350" r:id="rId16"/>
    <p:sldId id="434" r:id="rId17"/>
    <p:sldId id="351" r:id="rId18"/>
    <p:sldId id="352" r:id="rId19"/>
    <p:sldId id="381" r:id="rId20"/>
    <p:sldId id="353" r:id="rId21"/>
    <p:sldId id="354" r:id="rId22"/>
    <p:sldId id="355" r:id="rId23"/>
    <p:sldId id="435" r:id="rId24"/>
    <p:sldId id="356" r:id="rId25"/>
    <p:sldId id="385" r:id="rId26"/>
    <p:sldId id="360" r:id="rId27"/>
    <p:sldId id="387" r:id="rId28"/>
    <p:sldId id="358" r:id="rId29"/>
    <p:sldId id="361" r:id="rId30"/>
    <p:sldId id="362" r:id="rId31"/>
    <p:sldId id="388" r:id="rId32"/>
    <p:sldId id="363" r:id="rId33"/>
    <p:sldId id="364" r:id="rId34"/>
    <p:sldId id="365" r:id="rId35"/>
    <p:sldId id="410" r:id="rId36"/>
    <p:sldId id="411" r:id="rId37"/>
    <p:sldId id="412" r:id="rId38"/>
    <p:sldId id="368" r:id="rId39"/>
    <p:sldId id="440" r:id="rId40"/>
    <p:sldId id="441" r:id="rId41"/>
    <p:sldId id="369" r:id="rId42"/>
    <p:sldId id="370" r:id="rId43"/>
    <p:sldId id="372" r:id="rId44"/>
    <p:sldId id="392" r:id="rId45"/>
    <p:sldId id="373" r:id="rId46"/>
    <p:sldId id="413" r:id="rId47"/>
    <p:sldId id="374" r:id="rId48"/>
    <p:sldId id="436" r:id="rId49"/>
    <p:sldId id="395" r:id="rId50"/>
    <p:sldId id="437" r:id="rId51"/>
    <p:sldId id="438" r:id="rId52"/>
    <p:sldId id="439" r:id="rId53"/>
  </p:sldIdLst>
  <p:sldSz cx="9144000" cy="6858000" type="screen4x3"/>
  <p:notesSz cx="6858000" cy="9144000"/>
  <p:custDataLst>
    <p:tags r:id="rId56"/>
  </p:custDataLst>
  <p:defaultTextStyle>
    <a:defPPr>
      <a:defRPr lang="en-US"/>
    </a:defPPr>
    <a:lvl1pPr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81A"/>
    <a:srgbClr val="1A7016"/>
    <a:srgbClr val="F9F9F9"/>
    <a:srgbClr val="4560B7"/>
    <a:srgbClr val="2244C8"/>
    <a:srgbClr val="4E6CC8"/>
    <a:srgbClr val="00CC66"/>
    <a:srgbClr val="18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6" autoAdjust="0"/>
    <p:restoredTop sz="91473" autoAdjust="0"/>
  </p:normalViewPr>
  <p:slideViewPr>
    <p:cSldViewPr>
      <p:cViewPr varScale="1">
        <p:scale>
          <a:sx n="163" d="100"/>
          <a:sy n="163" d="100"/>
        </p:scale>
        <p:origin x="-120"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tags" Target="tags/tag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a:defRPr>
            </a:lvl1pPr>
          </a:lstStyle>
          <a:p>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a:defRPr>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a:defRPr>
            </a:lvl1pPr>
          </a:lstStyle>
          <a:p>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a:defRPr>
            </a:lvl1pPr>
          </a:lstStyle>
          <a:p>
            <a:fld id="{4B40286F-89C9-6344-8385-A322B3F07E9E}" type="slidenum">
              <a:rPr lang="en-US" smtClean="0"/>
              <a:pPr/>
              <a:t>‹#›</a:t>
            </a:fld>
            <a:endParaRPr lang="en-US" dirty="0"/>
          </a:p>
        </p:txBody>
      </p:sp>
    </p:spTree>
    <p:extLst>
      <p:ext uri="{BB962C8B-B14F-4D97-AF65-F5344CB8AC3E}">
        <p14:creationId xmlns:p14="http://schemas.microsoft.com/office/powerpoint/2010/main" val="2510287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5540" name="Slide Number Placeholder 3"/>
          <p:cNvSpPr>
            <a:spLocks noGrp="1"/>
          </p:cNvSpPr>
          <p:nvPr>
            <p:ph type="sldNum" sz="quarter" idx="5"/>
          </p:nvPr>
        </p:nvSpPr>
        <p:spPr>
          <a:noFill/>
        </p:spPr>
        <p:txBody>
          <a:bodyPr/>
          <a:lstStyle/>
          <a:p>
            <a:fld id="{659DB40F-8A14-404B-8C98-C1D6BFEAAF7D}" type="slidenum">
              <a:rPr lang="en-US"/>
              <a:pPr/>
              <a:t>1</a:t>
            </a:fld>
            <a:endParaRPr lang="en-US" dirty="0"/>
          </a:p>
        </p:txBody>
      </p:sp>
    </p:spTree>
    <p:extLst>
      <p:ext uri="{BB962C8B-B14F-4D97-AF65-F5344CB8AC3E}">
        <p14:creationId xmlns:p14="http://schemas.microsoft.com/office/powerpoint/2010/main" val="123165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29EF14E3-B646-8D47-870B-A4B24C9AC643}" type="slidenum">
              <a:rPr lang="en-US"/>
              <a:pPr/>
              <a:t>15</a:t>
            </a:fld>
            <a:endParaRPr lang="en-US" dirty="0"/>
          </a:p>
        </p:txBody>
      </p:sp>
    </p:spTree>
    <p:extLst>
      <p:ext uri="{BB962C8B-B14F-4D97-AF65-F5344CB8AC3E}">
        <p14:creationId xmlns:p14="http://schemas.microsoft.com/office/powerpoint/2010/main" val="99701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23-6: </a:t>
            </a:r>
            <a:r>
              <a:rPr lang="en-US" sz="1200" b="1" kern="1200" baseline="0" dirty="0" smtClean="0">
                <a:solidFill>
                  <a:schemeClr val="tx1"/>
                </a:solidFill>
                <a:ea typeface="ＭＳ Ｐゴシック" pitchFamily="1" charset="-128"/>
                <a:cs typeface="ＭＳ Ｐゴシック" charset="-128"/>
              </a:rPr>
              <a:t>Natural capital</a:t>
            </a:r>
            <a:r>
              <a:rPr lang="en-US" sz="1200" kern="1200" baseline="0" dirty="0" smtClean="0">
                <a:solidFill>
                  <a:schemeClr val="tx1"/>
                </a:solidFill>
                <a:ea typeface="ＭＳ Ｐゴシック" pitchFamily="1" charset="-128"/>
                <a:cs typeface="ＭＳ Ｐゴシック" charset="-128"/>
              </a:rPr>
              <a:t>: Estimated monetary value of ecosystem services provided each year by the world’s major terrestrial and aquatic ecosystems.</a:t>
            </a:r>
            <a:endParaRPr lang="en-US" b="1" dirty="0"/>
          </a:p>
        </p:txBody>
      </p:sp>
      <p:sp>
        <p:nvSpPr>
          <p:cNvPr id="4" name="Slide Number Placeholder 3"/>
          <p:cNvSpPr>
            <a:spLocks noGrp="1"/>
          </p:cNvSpPr>
          <p:nvPr>
            <p:ph type="sldNum" sz="quarter" idx="10"/>
          </p:nvPr>
        </p:nvSpPr>
        <p:spPr/>
        <p:txBody>
          <a:bodyPr/>
          <a:lstStyle/>
          <a:p>
            <a:fld id="{4B40286F-89C9-6344-8385-A322B3F07E9E}" type="slidenum">
              <a:rPr lang="en-US" smtClean="0"/>
              <a:pPr/>
              <a:t>16</a:t>
            </a:fld>
            <a:endParaRPr lang="en-US" dirty="0"/>
          </a:p>
        </p:txBody>
      </p:sp>
    </p:spTree>
    <p:extLst>
      <p:ext uri="{BB962C8B-B14F-4D97-AF65-F5344CB8AC3E}">
        <p14:creationId xmlns:p14="http://schemas.microsoft.com/office/powerpoint/2010/main" val="206463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2948" name="Slide Number Placeholder 3"/>
          <p:cNvSpPr>
            <a:spLocks noGrp="1"/>
          </p:cNvSpPr>
          <p:nvPr>
            <p:ph type="sldNum" sz="quarter" idx="5"/>
          </p:nvPr>
        </p:nvSpPr>
        <p:spPr>
          <a:noFill/>
        </p:spPr>
        <p:txBody>
          <a:bodyPr/>
          <a:lstStyle/>
          <a:p>
            <a:fld id="{D651C5FF-F014-4041-945D-E618C5A72860}" type="slidenum">
              <a:rPr lang="en-US"/>
              <a:pPr/>
              <a:t>17</a:t>
            </a:fld>
            <a:endParaRPr lang="en-US" dirty="0"/>
          </a:p>
        </p:txBody>
      </p:sp>
    </p:spTree>
    <p:extLst>
      <p:ext uri="{BB962C8B-B14F-4D97-AF65-F5344CB8AC3E}">
        <p14:creationId xmlns:p14="http://schemas.microsoft.com/office/powerpoint/2010/main" val="68851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B4BF82D0-8D7C-E34E-B0AD-426C88FC9151}" type="slidenum">
              <a:rPr lang="en-US"/>
              <a:pPr/>
              <a:t>18</a:t>
            </a:fld>
            <a:endParaRPr lang="en-US" dirty="0"/>
          </a:p>
        </p:txBody>
      </p:sp>
    </p:spTree>
    <p:extLst>
      <p:ext uri="{BB962C8B-B14F-4D97-AF65-F5344CB8AC3E}">
        <p14:creationId xmlns:p14="http://schemas.microsoft.com/office/powerpoint/2010/main" val="2862213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b="1" noProof="1">
                <a:solidFill>
                  <a:srgbClr val="000000"/>
                </a:solidFill>
                <a:ea typeface="ＭＳ Ｐゴシック" charset="-128"/>
              </a:rPr>
              <a:t>Figure </a:t>
            </a:r>
            <a:r>
              <a:rPr b="1" noProof="1" smtClean="0">
                <a:solidFill>
                  <a:srgbClr val="000000"/>
                </a:solidFill>
                <a:ea typeface="ＭＳ Ｐゴシック" charset="-128"/>
              </a:rPr>
              <a:t>23</a:t>
            </a:r>
            <a:r>
              <a:rPr lang="en-US" b="1" noProof="1" smtClean="0">
                <a:solidFill>
                  <a:srgbClr val="000000"/>
                </a:solidFill>
                <a:ea typeface="ＭＳ Ｐゴシック" charset="-128"/>
              </a:rPr>
              <a:t>-8</a:t>
            </a:r>
            <a:r>
              <a:rPr b="1" noProof="1" smtClean="0">
                <a:solidFill>
                  <a:srgbClr val="000000"/>
                </a:solidFill>
                <a:ea typeface="ＭＳ Ｐゴシック" charset="-128"/>
              </a:rPr>
              <a:t>:</a:t>
            </a:r>
            <a:r>
              <a:rPr noProof="1" smtClean="0">
                <a:solidFill>
                  <a:srgbClr val="0000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Optimum resource use: The cost of extracting coal (blue line) from a particular mine rises with each additional unit removed. Mining a certain amount of coal is profitable, but at some point, the marginal cost of further removal exceeds the monetary benefits (red line). </a:t>
            </a:r>
            <a:r>
              <a:rPr lang="en-US" sz="1200" b="1" kern="1200" baseline="0" dirty="0" smtClean="0">
                <a:solidFill>
                  <a:schemeClr val="tx1"/>
                </a:solidFill>
                <a:ea typeface="ＭＳ Ｐゴシック" pitchFamily="1" charset="-128"/>
                <a:cs typeface="ＭＳ Ｐゴシック" charset="-128"/>
              </a:rPr>
              <a:t>Question</a:t>
            </a:r>
            <a:r>
              <a:rPr lang="en-US" sz="1200" kern="1200" baseline="0" dirty="0" smtClean="0">
                <a:solidFill>
                  <a:schemeClr val="tx1"/>
                </a:solidFill>
                <a:ea typeface="ＭＳ Ｐゴシック" pitchFamily="1" charset="-128"/>
                <a:cs typeface="ＭＳ Ｐゴシック" charset="-128"/>
              </a:rPr>
              <a:t>: How would the location of the optimum level of resource use shift if the price of coal doubled?</a:t>
            </a:r>
            <a:endParaRPr noProof="1">
              <a:solidFill>
                <a:srgbClr val="000000"/>
              </a:solidFill>
              <a:ea typeface="ＭＳ Ｐゴシック" charset="-128"/>
            </a:endParaRPr>
          </a:p>
        </p:txBody>
      </p:sp>
      <p:sp>
        <p:nvSpPr>
          <p:cNvPr id="84996" name="Slide Number Placeholder 3"/>
          <p:cNvSpPr>
            <a:spLocks noGrp="1"/>
          </p:cNvSpPr>
          <p:nvPr>
            <p:ph type="sldNum" sz="quarter" idx="5"/>
          </p:nvPr>
        </p:nvSpPr>
        <p:spPr>
          <a:noFill/>
        </p:spPr>
        <p:txBody>
          <a:bodyPr/>
          <a:lstStyle/>
          <a:p>
            <a:fld id="{A0C91654-D3C2-B649-A33A-AF2022F8A090}" type="slidenum">
              <a:rPr lang="en-US"/>
              <a:pPr/>
              <a:t>19</a:t>
            </a:fld>
            <a:endParaRPr lang="en-US" dirty="0"/>
          </a:p>
        </p:txBody>
      </p:sp>
    </p:spTree>
    <p:extLst>
      <p:ext uri="{BB962C8B-B14F-4D97-AF65-F5344CB8AC3E}">
        <p14:creationId xmlns:p14="http://schemas.microsoft.com/office/powerpoint/2010/main" val="170763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6020" name="Slide Number Placeholder 3"/>
          <p:cNvSpPr>
            <a:spLocks noGrp="1"/>
          </p:cNvSpPr>
          <p:nvPr>
            <p:ph type="sldNum" sz="quarter" idx="5"/>
          </p:nvPr>
        </p:nvSpPr>
        <p:spPr>
          <a:noFill/>
        </p:spPr>
        <p:txBody>
          <a:bodyPr/>
          <a:lstStyle/>
          <a:p>
            <a:fld id="{54C6DF21-4F2A-2943-AAB6-946417AE90A5}" type="slidenum">
              <a:rPr lang="en-US"/>
              <a:pPr/>
              <a:t>20</a:t>
            </a:fld>
            <a:endParaRPr lang="en-US" dirty="0"/>
          </a:p>
        </p:txBody>
      </p:sp>
    </p:spTree>
    <p:extLst>
      <p:ext uri="{BB962C8B-B14F-4D97-AF65-F5344CB8AC3E}">
        <p14:creationId xmlns:p14="http://schemas.microsoft.com/office/powerpoint/2010/main" val="191950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69552595-E8AB-5A48-BA4D-BF2351C85620}" type="slidenum">
              <a:rPr lang="en-US"/>
              <a:pPr/>
              <a:t>21</a:t>
            </a:fld>
            <a:endParaRPr lang="en-US" dirty="0"/>
          </a:p>
        </p:txBody>
      </p:sp>
    </p:spTree>
    <p:extLst>
      <p:ext uri="{BB962C8B-B14F-4D97-AF65-F5344CB8AC3E}">
        <p14:creationId xmlns:p14="http://schemas.microsoft.com/office/powerpoint/2010/main" val="3559384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D41BDF13-7215-BC45-A846-365257E7EC17}" type="slidenum">
              <a:rPr lang="en-US"/>
              <a:pPr/>
              <a:t>22</a:t>
            </a:fld>
            <a:endParaRPr lang="en-US" dirty="0"/>
          </a:p>
        </p:txBody>
      </p:sp>
    </p:spTree>
    <p:extLst>
      <p:ext uri="{BB962C8B-B14F-4D97-AF65-F5344CB8AC3E}">
        <p14:creationId xmlns:p14="http://schemas.microsoft.com/office/powerpoint/2010/main" val="3988334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098C05B4-C5C8-5B4B-93A8-700A51C1FB40}" type="slidenum">
              <a:rPr lang="en-US"/>
              <a:pPr/>
              <a:t>24</a:t>
            </a:fld>
            <a:endParaRPr lang="en-US" dirty="0"/>
          </a:p>
        </p:txBody>
      </p:sp>
    </p:spTree>
    <p:extLst>
      <p:ext uri="{BB962C8B-B14F-4D97-AF65-F5344CB8AC3E}">
        <p14:creationId xmlns:p14="http://schemas.microsoft.com/office/powerpoint/2010/main" val="2964590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b="1" noProof="1">
                <a:solidFill>
                  <a:srgbClr val="000000"/>
                </a:solidFill>
                <a:ea typeface="ＭＳ Ｐゴシック" charset="-128"/>
              </a:rPr>
              <a:t>Figure </a:t>
            </a:r>
            <a:r>
              <a:rPr b="1" noProof="1" smtClean="0">
                <a:solidFill>
                  <a:srgbClr val="000000"/>
                </a:solidFill>
                <a:ea typeface="ＭＳ Ｐゴシック" charset="-128"/>
              </a:rPr>
              <a:t>23</a:t>
            </a:r>
            <a:r>
              <a:rPr lang="en-US" b="1" noProof="1" smtClean="0">
                <a:solidFill>
                  <a:srgbClr val="000000"/>
                </a:solidFill>
                <a:ea typeface="ＭＳ Ｐゴシック" charset="-128"/>
              </a:rPr>
              <a:t>-10</a:t>
            </a:r>
            <a:r>
              <a:rPr b="1" noProof="1" smtClean="0">
                <a:solidFill>
                  <a:srgbClr val="000000"/>
                </a:solidFill>
                <a:ea typeface="ＭＳ Ｐゴシック" charset="-128"/>
              </a:rPr>
              <a:t>:</a:t>
            </a:r>
            <a:r>
              <a:rPr noProof="1" smtClean="0">
                <a:solidFill>
                  <a:srgbClr val="0000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Monitoring environmental progress: The per capita gross domestic product (GDP) compared with the per capita genuine progress indicator (GPI) in the United States between 1950 and 2004. </a:t>
            </a:r>
            <a:r>
              <a:rPr lang="en-US" sz="1200" b="1" kern="1200" baseline="0" dirty="0" smtClean="0">
                <a:solidFill>
                  <a:schemeClr val="tx1"/>
                </a:solidFill>
                <a:ea typeface="ＭＳ Ｐゴシック" pitchFamily="1" charset="-128"/>
                <a:cs typeface="ＭＳ Ｐゴシック" charset="-128"/>
              </a:rPr>
              <a:t>Questions:</a:t>
            </a:r>
            <a:r>
              <a:rPr lang="en-US" sz="1200" kern="1200" baseline="0" dirty="0" smtClean="0">
                <a:solidFill>
                  <a:schemeClr val="tx1"/>
                </a:solidFill>
                <a:ea typeface="ＭＳ Ｐゴシック" pitchFamily="1" charset="-128"/>
                <a:cs typeface="ＭＳ Ｐゴシック" charset="-128"/>
              </a:rPr>
              <a:t> Would you favor making widespread use of this or similar green economic indicators? Why do you think this hasn’t been done?</a:t>
            </a:r>
            <a:endParaRPr noProof="1">
              <a:solidFill>
                <a:srgbClr val="000000"/>
              </a:solidFill>
              <a:ea typeface="ＭＳ Ｐゴシック" charset="-128"/>
            </a:endParaRPr>
          </a:p>
        </p:txBody>
      </p:sp>
      <p:sp>
        <p:nvSpPr>
          <p:cNvPr id="90116" name="Slide Number Placeholder 3"/>
          <p:cNvSpPr>
            <a:spLocks noGrp="1"/>
          </p:cNvSpPr>
          <p:nvPr>
            <p:ph type="sldNum" sz="quarter" idx="5"/>
          </p:nvPr>
        </p:nvSpPr>
        <p:spPr>
          <a:noFill/>
        </p:spPr>
        <p:txBody>
          <a:bodyPr/>
          <a:lstStyle/>
          <a:p>
            <a:fld id="{1601D1D2-61EC-6045-B8AE-D061391D4021}" type="slidenum">
              <a:rPr lang="en-US"/>
              <a:pPr/>
              <a:t>25</a:t>
            </a:fld>
            <a:endParaRPr lang="en-US" dirty="0"/>
          </a:p>
        </p:txBody>
      </p:sp>
    </p:spTree>
    <p:extLst>
      <p:ext uri="{BB962C8B-B14F-4D97-AF65-F5344CB8AC3E}">
        <p14:creationId xmlns:p14="http://schemas.microsoft.com/office/powerpoint/2010/main" val="222741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6564" name="Slide Number Placeholder 3"/>
          <p:cNvSpPr>
            <a:spLocks noGrp="1"/>
          </p:cNvSpPr>
          <p:nvPr>
            <p:ph type="sldNum" sz="quarter" idx="5"/>
          </p:nvPr>
        </p:nvSpPr>
        <p:spPr>
          <a:noFill/>
        </p:spPr>
        <p:txBody>
          <a:bodyPr/>
          <a:lstStyle/>
          <a:p>
            <a:fld id="{4D568026-10E4-5B49-A80B-4D40304F9044}" type="slidenum">
              <a:rPr lang="en-US"/>
              <a:pPr/>
              <a:t>2</a:t>
            </a:fld>
            <a:endParaRPr lang="en-US" dirty="0"/>
          </a:p>
        </p:txBody>
      </p:sp>
    </p:spTree>
    <p:extLst>
      <p:ext uri="{BB962C8B-B14F-4D97-AF65-F5344CB8AC3E}">
        <p14:creationId xmlns:p14="http://schemas.microsoft.com/office/powerpoint/2010/main" val="79623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4212" name="Slide Number Placeholder 3"/>
          <p:cNvSpPr>
            <a:spLocks noGrp="1"/>
          </p:cNvSpPr>
          <p:nvPr>
            <p:ph type="sldNum" sz="quarter" idx="5"/>
          </p:nvPr>
        </p:nvSpPr>
        <p:spPr>
          <a:noFill/>
        </p:spPr>
        <p:txBody>
          <a:bodyPr/>
          <a:lstStyle/>
          <a:p>
            <a:fld id="{2BBF518B-177C-FF45-B818-3BD1BAA8F68C}" type="slidenum">
              <a:rPr lang="en-US"/>
              <a:pPr/>
              <a:t>26</a:t>
            </a:fld>
            <a:endParaRPr lang="en-US" dirty="0"/>
          </a:p>
        </p:txBody>
      </p:sp>
    </p:spTree>
    <p:extLst>
      <p:ext uri="{BB962C8B-B14F-4D97-AF65-F5344CB8AC3E}">
        <p14:creationId xmlns:p14="http://schemas.microsoft.com/office/powerpoint/2010/main" val="772095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b="1" noProof="1">
                <a:solidFill>
                  <a:srgbClr val="000000"/>
                </a:solidFill>
                <a:ea typeface="ＭＳ Ｐゴシック" charset="-128"/>
              </a:rPr>
              <a:t>Figure </a:t>
            </a:r>
            <a:r>
              <a:rPr b="1" noProof="1" smtClean="0">
                <a:solidFill>
                  <a:srgbClr val="000000"/>
                </a:solidFill>
                <a:ea typeface="ＭＳ Ｐゴシック" charset="-128"/>
              </a:rPr>
              <a:t>23</a:t>
            </a:r>
            <a:r>
              <a:rPr lang="en-US" b="1" noProof="1" smtClean="0">
                <a:solidFill>
                  <a:srgbClr val="000000"/>
                </a:solidFill>
                <a:ea typeface="ＭＳ Ｐゴシック" charset="-128"/>
              </a:rPr>
              <a:t>-11</a:t>
            </a:r>
            <a:r>
              <a:rPr b="1" noProof="1" smtClean="0">
                <a:solidFill>
                  <a:srgbClr val="000000"/>
                </a:solidFill>
                <a:ea typeface="ＭＳ Ｐゴシック" charset="-128"/>
              </a:rPr>
              <a:t>:</a:t>
            </a:r>
            <a:r>
              <a:rPr noProof="1" smtClean="0">
                <a:solidFill>
                  <a:srgbClr val="0000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Using green taxes to help reduce pollution and resource waste has advantages and disadvantages. </a:t>
            </a:r>
            <a:r>
              <a:rPr lang="en-US" sz="1200" b="1" kern="1200" baseline="0" dirty="0" smtClean="0">
                <a:solidFill>
                  <a:schemeClr val="tx1"/>
                </a:solidFill>
                <a:ea typeface="ＭＳ Ｐゴシック" pitchFamily="1" charset="-128"/>
                <a:cs typeface="ＭＳ Ｐゴシック" charset="-128"/>
              </a:rPr>
              <a:t>Questions</a:t>
            </a:r>
            <a:r>
              <a:rPr lang="en-US" sz="1200" kern="1200" baseline="0" dirty="0" smtClean="0">
                <a:solidFill>
                  <a:schemeClr val="tx1"/>
                </a:solidFill>
                <a:ea typeface="ＭＳ Ｐゴシック" pitchFamily="1" charset="-128"/>
                <a:cs typeface="ＭＳ Ｐゴシック" charset="-128"/>
              </a:rPr>
              <a:t>: Which single advantage and which single disadvantage do you think are the most important? Why?</a:t>
            </a:r>
            <a:endParaRPr noProof="1">
              <a:solidFill>
                <a:srgbClr val="000000"/>
              </a:solidFill>
              <a:ea typeface="ＭＳ Ｐゴシック" charset="-128"/>
            </a:endParaRPr>
          </a:p>
        </p:txBody>
      </p:sp>
      <p:sp>
        <p:nvSpPr>
          <p:cNvPr id="95236" name="Slide Number Placeholder 3"/>
          <p:cNvSpPr>
            <a:spLocks noGrp="1"/>
          </p:cNvSpPr>
          <p:nvPr>
            <p:ph type="sldNum" sz="quarter" idx="5"/>
          </p:nvPr>
        </p:nvSpPr>
        <p:spPr>
          <a:noFill/>
        </p:spPr>
        <p:txBody>
          <a:bodyPr/>
          <a:lstStyle/>
          <a:p>
            <a:fld id="{A12EEE11-BFAB-FC48-A554-40D46B4ED575}" type="slidenum">
              <a:rPr lang="en-US"/>
              <a:pPr/>
              <a:t>27</a:t>
            </a:fld>
            <a:endParaRPr lang="en-US" dirty="0"/>
          </a:p>
        </p:txBody>
      </p:sp>
    </p:spTree>
    <p:extLst>
      <p:ext uri="{BB962C8B-B14F-4D97-AF65-F5344CB8AC3E}">
        <p14:creationId xmlns:p14="http://schemas.microsoft.com/office/powerpoint/2010/main" val="2308654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7B83AD9F-A3DE-A246-97C4-239AF2010F04}" type="slidenum">
              <a:rPr lang="en-US"/>
              <a:pPr/>
              <a:t>28</a:t>
            </a:fld>
            <a:endParaRPr lang="en-US" dirty="0"/>
          </a:p>
        </p:txBody>
      </p:sp>
    </p:spTree>
    <p:extLst>
      <p:ext uri="{BB962C8B-B14F-4D97-AF65-F5344CB8AC3E}">
        <p14:creationId xmlns:p14="http://schemas.microsoft.com/office/powerpoint/2010/main" val="2073257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4B4ED5B9-2207-E046-8449-57335A69A222}" type="slidenum">
              <a:rPr lang="en-US"/>
              <a:pPr/>
              <a:t>29</a:t>
            </a:fld>
            <a:endParaRPr lang="en-US" dirty="0"/>
          </a:p>
        </p:txBody>
      </p:sp>
    </p:spTree>
    <p:extLst>
      <p:ext uri="{BB962C8B-B14F-4D97-AF65-F5344CB8AC3E}">
        <p14:creationId xmlns:p14="http://schemas.microsoft.com/office/powerpoint/2010/main" val="3055593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7284" name="Slide Number Placeholder 3"/>
          <p:cNvSpPr>
            <a:spLocks noGrp="1"/>
          </p:cNvSpPr>
          <p:nvPr>
            <p:ph type="sldNum" sz="quarter" idx="5"/>
          </p:nvPr>
        </p:nvSpPr>
        <p:spPr>
          <a:noFill/>
        </p:spPr>
        <p:txBody>
          <a:bodyPr/>
          <a:lstStyle/>
          <a:p>
            <a:fld id="{CF374F52-F3D2-384D-85F4-2D7809901529}" type="slidenum">
              <a:rPr lang="en-US"/>
              <a:pPr/>
              <a:t>30</a:t>
            </a:fld>
            <a:endParaRPr lang="en-US" dirty="0"/>
          </a:p>
        </p:txBody>
      </p:sp>
    </p:spTree>
    <p:extLst>
      <p:ext uri="{BB962C8B-B14F-4D97-AF65-F5344CB8AC3E}">
        <p14:creationId xmlns:p14="http://schemas.microsoft.com/office/powerpoint/2010/main" val="3307173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b="1" noProof="1">
                <a:solidFill>
                  <a:srgbClr val="000000"/>
                </a:solidFill>
                <a:ea typeface="ＭＳ Ｐゴシック" charset="-128"/>
              </a:rPr>
              <a:t>Figure </a:t>
            </a:r>
            <a:r>
              <a:rPr b="1" noProof="1" smtClean="0">
                <a:solidFill>
                  <a:srgbClr val="000000"/>
                </a:solidFill>
                <a:ea typeface="ＭＳ Ｐゴシック" charset="-128"/>
              </a:rPr>
              <a:t>23</a:t>
            </a:r>
            <a:r>
              <a:rPr lang="en-US" b="1" noProof="1" smtClean="0">
                <a:solidFill>
                  <a:srgbClr val="000000"/>
                </a:solidFill>
                <a:ea typeface="ＭＳ Ｐゴシック" charset="-128"/>
              </a:rPr>
              <a:t>-13</a:t>
            </a:r>
            <a:r>
              <a:rPr b="1" noProof="1" smtClean="0">
                <a:solidFill>
                  <a:srgbClr val="000000"/>
                </a:solidFill>
                <a:ea typeface="ＭＳ Ｐゴシック" charset="-128"/>
              </a:rPr>
              <a:t>:</a:t>
            </a:r>
            <a:r>
              <a:rPr noProof="1" smtClean="0">
                <a:solidFill>
                  <a:srgbClr val="0000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Using tradable pollution and resource-use permits to reduce pollution and resource waste has advantages and disadvantages. Question: Which two advantages and which two disadvantages do you think are the most important? Why?</a:t>
            </a:r>
            <a:endParaRPr noProof="1">
              <a:solidFill>
                <a:srgbClr val="000000"/>
              </a:solidFill>
              <a:ea typeface="ＭＳ Ｐゴシック" charset="-128"/>
            </a:endParaRPr>
          </a:p>
        </p:txBody>
      </p:sp>
      <p:sp>
        <p:nvSpPr>
          <p:cNvPr id="98308" name="Slide Number Placeholder 3"/>
          <p:cNvSpPr>
            <a:spLocks noGrp="1"/>
          </p:cNvSpPr>
          <p:nvPr>
            <p:ph type="sldNum" sz="quarter" idx="5"/>
          </p:nvPr>
        </p:nvSpPr>
        <p:spPr>
          <a:noFill/>
        </p:spPr>
        <p:txBody>
          <a:bodyPr/>
          <a:lstStyle/>
          <a:p>
            <a:fld id="{8214607E-B0C8-D84D-BCDB-C0364D6CB9C7}" type="slidenum">
              <a:rPr lang="en-US"/>
              <a:pPr/>
              <a:t>31</a:t>
            </a:fld>
            <a:endParaRPr lang="en-US" dirty="0"/>
          </a:p>
        </p:txBody>
      </p:sp>
    </p:spTree>
    <p:extLst>
      <p:ext uri="{BB962C8B-B14F-4D97-AF65-F5344CB8AC3E}">
        <p14:creationId xmlns:p14="http://schemas.microsoft.com/office/powerpoint/2010/main" val="2011921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8FDB4489-029B-1849-A0DD-F20A1EF1A9CB}" type="slidenum">
              <a:rPr lang="en-US"/>
              <a:pPr/>
              <a:t>32</a:t>
            </a:fld>
            <a:endParaRPr lang="en-US" dirty="0"/>
          </a:p>
        </p:txBody>
      </p:sp>
    </p:spTree>
    <p:extLst>
      <p:ext uri="{BB962C8B-B14F-4D97-AF65-F5344CB8AC3E}">
        <p14:creationId xmlns:p14="http://schemas.microsoft.com/office/powerpoint/2010/main" val="1420148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2404" name="Slide Number Placeholder 3"/>
          <p:cNvSpPr>
            <a:spLocks noGrp="1"/>
          </p:cNvSpPr>
          <p:nvPr>
            <p:ph type="sldNum" sz="quarter" idx="5"/>
          </p:nvPr>
        </p:nvSpPr>
        <p:spPr>
          <a:noFill/>
        </p:spPr>
        <p:txBody>
          <a:bodyPr/>
          <a:lstStyle/>
          <a:p>
            <a:fld id="{0109C4DF-6E04-2E4C-95A2-76BDA01BFD08}" type="slidenum">
              <a:rPr lang="en-US"/>
              <a:pPr/>
              <a:t>33</a:t>
            </a:fld>
            <a:endParaRPr lang="en-US" dirty="0"/>
          </a:p>
        </p:txBody>
      </p:sp>
    </p:spTree>
    <p:extLst>
      <p:ext uri="{BB962C8B-B14F-4D97-AF65-F5344CB8AC3E}">
        <p14:creationId xmlns:p14="http://schemas.microsoft.com/office/powerpoint/2010/main" val="839694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9440F465-22D1-E54A-8EEF-6C5A570892A8}" type="slidenum">
              <a:rPr lang="en-US"/>
              <a:pPr/>
              <a:t>34</a:t>
            </a:fld>
            <a:endParaRPr lang="en-US" dirty="0"/>
          </a:p>
        </p:txBody>
      </p:sp>
    </p:spTree>
    <p:extLst>
      <p:ext uri="{BB962C8B-B14F-4D97-AF65-F5344CB8AC3E}">
        <p14:creationId xmlns:p14="http://schemas.microsoft.com/office/powerpoint/2010/main" val="384477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b="1" noProof="1">
                <a:solidFill>
                  <a:srgbClr val="000000"/>
                </a:solidFill>
                <a:ea typeface="ＭＳ Ｐゴシック" charset="-128"/>
              </a:rPr>
              <a:t>Figure </a:t>
            </a:r>
            <a:r>
              <a:rPr b="1" noProof="1" smtClean="0">
                <a:solidFill>
                  <a:srgbClr val="000000"/>
                </a:solidFill>
                <a:ea typeface="ＭＳ Ｐゴシック" charset="-128"/>
              </a:rPr>
              <a:t>23</a:t>
            </a:r>
            <a:r>
              <a:rPr lang="en-US" b="1" noProof="1" smtClean="0">
                <a:solidFill>
                  <a:srgbClr val="000000"/>
                </a:solidFill>
                <a:ea typeface="ＭＳ Ｐゴシック" charset="-128"/>
              </a:rPr>
              <a:t>-15</a:t>
            </a:r>
            <a:r>
              <a:rPr b="1" noProof="1" smtClean="0">
                <a:solidFill>
                  <a:srgbClr val="000000"/>
                </a:solidFill>
                <a:ea typeface="ＭＳ Ｐゴシック" charset="-128"/>
              </a:rPr>
              <a:t>:</a:t>
            </a:r>
            <a:r>
              <a:rPr noProof="1" smtClean="0">
                <a:solidFill>
                  <a:srgbClr val="0000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A microloan helped these women in a rural village in India to buy a small solar-cell panel (installed on the roof behind them) that provides electricity to help them make a living, thus applying the solar energy principle of sustainability.</a:t>
            </a:r>
            <a:endParaRPr noProof="1">
              <a:solidFill>
                <a:srgbClr val="000000"/>
              </a:solidFill>
              <a:ea typeface="ＭＳ Ｐゴシック" charset="-128"/>
            </a:endParaRPr>
          </a:p>
        </p:txBody>
      </p:sp>
      <p:sp>
        <p:nvSpPr>
          <p:cNvPr id="106500" name="Slide Number Placeholder 3"/>
          <p:cNvSpPr>
            <a:spLocks noGrp="1"/>
          </p:cNvSpPr>
          <p:nvPr>
            <p:ph type="sldNum" sz="quarter" idx="5"/>
          </p:nvPr>
        </p:nvSpPr>
        <p:spPr>
          <a:noFill/>
        </p:spPr>
        <p:txBody>
          <a:bodyPr/>
          <a:lstStyle/>
          <a:p>
            <a:fld id="{85F9DBD9-23BF-C141-BFF8-4443AB858345}" type="slidenum">
              <a:rPr lang="en-US"/>
              <a:pPr/>
              <a:t>37</a:t>
            </a:fld>
            <a:endParaRPr lang="en-US" dirty="0"/>
          </a:p>
        </p:txBody>
      </p:sp>
    </p:spTree>
    <p:extLst>
      <p:ext uri="{BB962C8B-B14F-4D97-AF65-F5344CB8AC3E}">
        <p14:creationId xmlns:p14="http://schemas.microsoft.com/office/powerpoint/2010/main" val="272749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23-1: </a:t>
            </a:r>
            <a:r>
              <a:rPr lang="en-US" sz="1200" kern="1200" baseline="0" dirty="0" smtClean="0">
                <a:solidFill>
                  <a:schemeClr val="tx1"/>
                </a:solidFill>
                <a:ea typeface="ＭＳ Ｐゴシック" pitchFamily="1" charset="-128"/>
                <a:cs typeface="ＭＳ Ｐゴシック" charset="-128"/>
              </a:rPr>
              <a:t>This wind farm (left) is located off Germany’s coast, and this rural village (right) in Germany’s Rhineland-Palatinate is typical for German towns in having several rooftop solar panels.</a:t>
            </a:r>
            <a:endParaRPr lang="en-US" b="1" dirty="0"/>
          </a:p>
        </p:txBody>
      </p:sp>
      <p:sp>
        <p:nvSpPr>
          <p:cNvPr id="4" name="Slide Number Placeholder 3"/>
          <p:cNvSpPr>
            <a:spLocks noGrp="1"/>
          </p:cNvSpPr>
          <p:nvPr>
            <p:ph type="sldNum" sz="quarter" idx="10"/>
          </p:nvPr>
        </p:nvSpPr>
        <p:spPr/>
        <p:txBody>
          <a:bodyPr/>
          <a:lstStyle/>
          <a:p>
            <a:fld id="{4B40286F-89C9-6344-8385-A322B3F07E9E}" type="slidenum">
              <a:rPr lang="en-US" smtClean="0"/>
              <a:pPr/>
              <a:t>3</a:t>
            </a:fld>
            <a:endParaRPr lang="en-US" dirty="0"/>
          </a:p>
        </p:txBody>
      </p:sp>
    </p:spTree>
    <p:extLst>
      <p:ext uri="{BB962C8B-B14F-4D97-AF65-F5344CB8AC3E}">
        <p14:creationId xmlns:p14="http://schemas.microsoft.com/office/powerpoint/2010/main" val="2178070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7524" name="Slide Number Placeholder 3"/>
          <p:cNvSpPr>
            <a:spLocks noGrp="1"/>
          </p:cNvSpPr>
          <p:nvPr>
            <p:ph type="sldNum" sz="quarter" idx="5"/>
          </p:nvPr>
        </p:nvSpPr>
        <p:spPr>
          <a:noFill/>
        </p:spPr>
        <p:txBody>
          <a:bodyPr/>
          <a:lstStyle/>
          <a:p>
            <a:fld id="{F600A996-EDA8-F849-B8ED-F181C27C9A1E}" type="slidenum">
              <a:rPr lang="en-US"/>
              <a:pPr/>
              <a:t>38</a:t>
            </a:fld>
            <a:endParaRPr lang="en-US" dirty="0"/>
          </a:p>
        </p:txBody>
      </p:sp>
    </p:spTree>
    <p:extLst>
      <p:ext uri="{BB962C8B-B14F-4D97-AF65-F5344CB8AC3E}">
        <p14:creationId xmlns:p14="http://schemas.microsoft.com/office/powerpoint/2010/main" val="469084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AD9CA2-90E0-C54E-B261-143DA9F37E19}" type="slidenum">
              <a:rPr lang="en-US"/>
              <a:pPr>
                <a:defRPr/>
              </a:pPr>
              <a:t>39</a:t>
            </a:fld>
            <a:endParaRPr lang="en-US"/>
          </a:p>
        </p:txBody>
      </p:sp>
      <p:sp>
        <p:nvSpPr>
          <p:cNvPr id="3686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23.16 </a:t>
            </a:r>
            <a:r>
              <a:rPr lang="en-US" dirty="0" smtClean="0"/>
              <a:t>What should our priorities be? </a:t>
            </a:r>
            <a:r>
              <a:rPr lang="en-US" b="1" i="1" dirty="0" smtClean="0"/>
              <a:t>Question: </a:t>
            </a:r>
            <a:r>
              <a:rPr lang="en-US" dirty="0" smtClean="0"/>
              <a:t>Which item on the right side of the figure would you do without or reduce to pay for solving some of the problems listed on the left side of the figure?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09A578-784D-A245-85F6-82843ACD7982}" type="slidenum">
              <a:rPr lang="en-US"/>
              <a:pPr>
                <a:defRPr/>
              </a:pPr>
              <a:t>40</a:t>
            </a:fld>
            <a:endParaRPr lang="en-US"/>
          </a:p>
        </p:txBody>
      </p:sp>
      <p:sp>
        <p:nvSpPr>
          <p:cNvPr id="3686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23.16 </a:t>
            </a:r>
            <a:r>
              <a:rPr lang="en-US" dirty="0" smtClean="0"/>
              <a:t>What should our priorities be? </a:t>
            </a:r>
            <a:r>
              <a:rPr lang="en-US" b="1" i="1" dirty="0" smtClean="0"/>
              <a:t>Question: </a:t>
            </a:r>
            <a:r>
              <a:rPr lang="en-US" dirty="0" smtClean="0"/>
              <a:t>Which item on the right side of the figure would you do without or reduce to pay for solving some of the problems listed on the left side of the figure?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9572" name="Slide Number Placeholder 3"/>
          <p:cNvSpPr>
            <a:spLocks noGrp="1"/>
          </p:cNvSpPr>
          <p:nvPr>
            <p:ph type="sldNum" sz="quarter" idx="5"/>
          </p:nvPr>
        </p:nvSpPr>
        <p:spPr>
          <a:noFill/>
        </p:spPr>
        <p:txBody>
          <a:bodyPr/>
          <a:lstStyle/>
          <a:p>
            <a:fld id="{384BF47B-DE92-A94E-8857-E798D3CB5A33}" type="slidenum">
              <a:rPr lang="en-US"/>
              <a:pPr/>
              <a:t>41</a:t>
            </a:fld>
            <a:endParaRPr lang="en-US" dirty="0"/>
          </a:p>
        </p:txBody>
      </p:sp>
    </p:spTree>
    <p:extLst>
      <p:ext uri="{BB962C8B-B14F-4D97-AF65-F5344CB8AC3E}">
        <p14:creationId xmlns:p14="http://schemas.microsoft.com/office/powerpoint/2010/main" val="3213499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0596" name="Slide Number Placeholder 3"/>
          <p:cNvSpPr>
            <a:spLocks noGrp="1"/>
          </p:cNvSpPr>
          <p:nvPr>
            <p:ph type="sldNum" sz="quarter" idx="5"/>
          </p:nvPr>
        </p:nvSpPr>
        <p:spPr>
          <a:noFill/>
        </p:spPr>
        <p:txBody>
          <a:bodyPr/>
          <a:lstStyle/>
          <a:p>
            <a:fld id="{2D38E108-674B-3A4F-BAF9-094CE59CEB43}" type="slidenum">
              <a:rPr lang="en-US"/>
              <a:pPr/>
              <a:t>42</a:t>
            </a:fld>
            <a:endParaRPr lang="en-US" dirty="0"/>
          </a:p>
        </p:txBody>
      </p:sp>
    </p:spTree>
    <p:extLst>
      <p:ext uri="{BB962C8B-B14F-4D97-AF65-F5344CB8AC3E}">
        <p14:creationId xmlns:p14="http://schemas.microsoft.com/office/powerpoint/2010/main" val="1814466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1620" name="Slide Number Placeholder 3"/>
          <p:cNvSpPr>
            <a:spLocks noGrp="1"/>
          </p:cNvSpPr>
          <p:nvPr>
            <p:ph type="sldNum" sz="quarter" idx="5"/>
          </p:nvPr>
        </p:nvSpPr>
        <p:spPr>
          <a:noFill/>
        </p:spPr>
        <p:txBody>
          <a:bodyPr/>
          <a:lstStyle/>
          <a:p>
            <a:fld id="{8879A6DE-4571-5F4A-BF11-D87A2592A10D}" type="slidenum">
              <a:rPr lang="en-US"/>
              <a:pPr/>
              <a:t>43</a:t>
            </a:fld>
            <a:endParaRPr lang="en-US" dirty="0"/>
          </a:p>
        </p:txBody>
      </p:sp>
    </p:spTree>
    <p:extLst>
      <p:ext uri="{BB962C8B-B14F-4D97-AF65-F5344CB8AC3E}">
        <p14:creationId xmlns:p14="http://schemas.microsoft.com/office/powerpoint/2010/main" val="4000979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b="1" noProof="1" smtClean="0">
                <a:solidFill>
                  <a:srgbClr val="00FF00"/>
                </a:solidFill>
                <a:ea typeface="ＭＳ Ｐゴシック" charset="-128"/>
              </a:rPr>
              <a:t>Animated </a:t>
            </a:r>
            <a:r>
              <a:rPr b="1" noProof="1" smtClean="0">
                <a:solidFill>
                  <a:srgbClr val="00FF00"/>
                </a:solidFill>
                <a:ea typeface="ＭＳ Ｐゴシック" charset="-128"/>
              </a:rPr>
              <a:t>Figure 23</a:t>
            </a:r>
            <a:r>
              <a:rPr lang="en-US" b="1" noProof="1" smtClean="0">
                <a:solidFill>
                  <a:srgbClr val="00FF00"/>
                </a:solidFill>
                <a:ea typeface="ＭＳ Ｐゴシック" charset="-128"/>
              </a:rPr>
              <a:t>-17</a:t>
            </a:r>
            <a:r>
              <a:rPr b="1" noProof="1" smtClean="0">
                <a:solidFill>
                  <a:srgbClr val="00FF00"/>
                </a:solidFill>
                <a:ea typeface="ＭＳ Ｐゴシック" charset="-128"/>
              </a:rPr>
              <a:t>:</a:t>
            </a:r>
            <a:r>
              <a:rPr noProof="1" smtClean="0">
                <a:solidFill>
                  <a:srgbClr val="00FF00"/>
                </a:solidFill>
                <a:ea typeface="ＭＳ Ｐゴシック" charset="-128"/>
              </a:rPr>
              <a:t> </a:t>
            </a:r>
            <a:r>
              <a:rPr lang="en-US" b="1" dirty="0">
                <a:solidFill>
                  <a:srgbClr val="00FF00"/>
                </a:solidFill>
                <a:ea typeface="ＭＳ Ｐゴシック" charset="-128"/>
              </a:rPr>
              <a:t>S</a:t>
            </a:r>
            <a:r>
              <a:rPr b="1" noProof="1">
                <a:solidFill>
                  <a:srgbClr val="00FF00"/>
                </a:solidFill>
                <a:ea typeface="ＭＳ Ｐゴシック" charset="-128"/>
              </a:rPr>
              <a:t>olutions.</a:t>
            </a:r>
            <a:r>
              <a:rPr b="1" noProof="1" smtClean="0">
                <a:solidFill>
                  <a:srgbClr val="00FF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Learning and applying lessons from nature can help us design and manage more sustainable low-throughput economies. </a:t>
            </a:r>
            <a:r>
              <a:rPr lang="en-US" sz="1200" b="1" kern="1200" baseline="0" dirty="0" smtClean="0">
                <a:solidFill>
                  <a:schemeClr val="tx1"/>
                </a:solidFill>
                <a:ea typeface="ＭＳ Ｐゴシック" pitchFamily="1" charset="-128"/>
                <a:cs typeface="ＭＳ Ｐゴシック" charset="-128"/>
              </a:rPr>
              <a:t>Question</a:t>
            </a:r>
            <a:r>
              <a:rPr lang="en-US" sz="1200" kern="1200" baseline="0" dirty="0" smtClean="0">
                <a:solidFill>
                  <a:schemeClr val="tx1"/>
                </a:solidFill>
                <a:ea typeface="ＭＳ Ｐゴシック" pitchFamily="1" charset="-128"/>
                <a:cs typeface="ＭＳ Ｐゴシック" charset="-128"/>
              </a:rPr>
              <a:t>: What are three ways in which your school could decrease any unsustainable economic and environmental practices, and three ways that it could promote more sustainable economic and environmental practices?</a:t>
            </a:r>
            <a:endParaRPr noProof="1">
              <a:solidFill>
                <a:srgbClr val="000000"/>
              </a:solidFill>
              <a:ea typeface="ＭＳ Ｐゴシック" charset="-128"/>
            </a:endParaRPr>
          </a:p>
        </p:txBody>
      </p:sp>
      <p:sp>
        <p:nvSpPr>
          <p:cNvPr id="112644" name="Slide Number Placeholder 3"/>
          <p:cNvSpPr>
            <a:spLocks noGrp="1"/>
          </p:cNvSpPr>
          <p:nvPr>
            <p:ph type="sldNum" sz="quarter" idx="5"/>
          </p:nvPr>
        </p:nvSpPr>
        <p:spPr>
          <a:noFill/>
        </p:spPr>
        <p:txBody>
          <a:bodyPr/>
          <a:lstStyle/>
          <a:p>
            <a:fld id="{DBAE455C-F2FD-8A46-81E7-8BE0F2C1F97C}" type="slidenum">
              <a:rPr lang="en-US"/>
              <a:pPr/>
              <a:t>44</a:t>
            </a:fld>
            <a:endParaRPr lang="en-US" dirty="0"/>
          </a:p>
        </p:txBody>
      </p:sp>
    </p:spTree>
    <p:extLst>
      <p:ext uri="{BB962C8B-B14F-4D97-AF65-F5344CB8AC3E}">
        <p14:creationId xmlns:p14="http://schemas.microsoft.com/office/powerpoint/2010/main" val="3208951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BB8FC052-72E1-4746-91DC-98B63A8778FF}" type="slidenum">
              <a:rPr lang="en-US"/>
              <a:pPr/>
              <a:t>45</a:t>
            </a:fld>
            <a:endParaRPr lang="en-US" dirty="0"/>
          </a:p>
        </p:txBody>
      </p:sp>
    </p:spTree>
    <p:extLst>
      <p:ext uri="{BB962C8B-B14F-4D97-AF65-F5344CB8AC3E}">
        <p14:creationId xmlns:p14="http://schemas.microsoft.com/office/powerpoint/2010/main" val="1276502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b="1" noProof="1">
                <a:solidFill>
                  <a:srgbClr val="00FF00"/>
                </a:solidFill>
                <a:ea typeface="ＭＳ Ｐゴシック" charset="-128"/>
              </a:rPr>
              <a:t>Figure </a:t>
            </a:r>
            <a:r>
              <a:rPr b="1" noProof="1" smtClean="0">
                <a:solidFill>
                  <a:srgbClr val="00FF00"/>
                </a:solidFill>
                <a:ea typeface="ＭＳ Ｐゴシック" charset="-128"/>
              </a:rPr>
              <a:t>23</a:t>
            </a:r>
            <a:r>
              <a:rPr lang="en-US" b="1" noProof="1" smtClean="0">
                <a:solidFill>
                  <a:srgbClr val="00FF00"/>
                </a:solidFill>
                <a:ea typeface="ＭＳ Ｐゴシック" charset="-128"/>
              </a:rPr>
              <a:t>-18</a:t>
            </a:r>
            <a:r>
              <a:rPr b="1" noProof="1" smtClean="0">
                <a:solidFill>
                  <a:srgbClr val="00FF00"/>
                </a:solidFill>
                <a:ea typeface="ＭＳ Ｐゴシック" charset="-128"/>
              </a:rPr>
              <a:t>:</a:t>
            </a:r>
            <a:r>
              <a:rPr noProof="1" smtClean="0">
                <a:solidFill>
                  <a:srgbClr val="00FF00"/>
                </a:solidFill>
                <a:ea typeface="ＭＳ Ｐゴシック" charset="-128"/>
              </a:rPr>
              <a:t> </a:t>
            </a:r>
            <a:r>
              <a:rPr b="1" noProof="1">
                <a:solidFill>
                  <a:srgbClr val="00FF00"/>
                </a:solidFill>
                <a:ea typeface="ＭＳ Ｐゴシック" charset="-128"/>
              </a:rPr>
              <a:t>Solutions.</a:t>
            </a:r>
            <a:r>
              <a:rPr b="1" noProof="1" smtClean="0">
                <a:solidFill>
                  <a:srgbClr val="00FF00"/>
                </a:solidFill>
                <a:ea typeface="ＭＳ Ｐゴシック" charset="-128"/>
              </a:rPr>
              <a:t> </a:t>
            </a:r>
            <a:r>
              <a:rPr lang="en-US" b="1" baseline="0" noProof="1" smtClean="0">
                <a:solidFill>
                  <a:srgbClr val="00FF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Some of the components of more environmentally sustainable economic development favored by ecological and environmental economists. </a:t>
            </a:r>
            <a:r>
              <a:rPr lang="en-US" sz="1200" b="1" kern="1200" baseline="0" dirty="0" smtClean="0">
                <a:solidFill>
                  <a:schemeClr val="tx1"/>
                </a:solidFill>
                <a:ea typeface="ＭＳ Ｐゴシック" pitchFamily="1" charset="-128"/>
                <a:cs typeface="ＭＳ Ｐゴシック" charset="-128"/>
              </a:rPr>
              <a:t>Question</a:t>
            </a:r>
            <a:r>
              <a:rPr lang="en-US" sz="1200" kern="1200" baseline="0" dirty="0" smtClean="0">
                <a:solidFill>
                  <a:schemeClr val="tx1"/>
                </a:solidFill>
                <a:ea typeface="ＭＳ Ｐゴシック" pitchFamily="1" charset="-128"/>
                <a:cs typeface="ＭＳ Ｐゴシック" charset="-128"/>
              </a:rPr>
              <a:t>: What are three new types of jobs that could be generated by such an economy?</a:t>
            </a:r>
            <a:endParaRPr noProof="1">
              <a:solidFill>
                <a:srgbClr val="000000"/>
              </a:solidFill>
              <a:ea typeface="ＭＳ Ｐゴシック" charset="-128"/>
            </a:endParaRPr>
          </a:p>
        </p:txBody>
      </p:sp>
      <p:sp>
        <p:nvSpPr>
          <p:cNvPr id="115716" name="Slide Number Placeholder 3"/>
          <p:cNvSpPr>
            <a:spLocks noGrp="1"/>
          </p:cNvSpPr>
          <p:nvPr>
            <p:ph type="sldNum" sz="quarter" idx="5"/>
          </p:nvPr>
        </p:nvSpPr>
        <p:spPr>
          <a:noFill/>
        </p:spPr>
        <p:txBody>
          <a:bodyPr/>
          <a:lstStyle/>
          <a:p>
            <a:fld id="{30D8F1A5-535B-0845-9034-EFD92F196D97}" type="slidenum">
              <a:rPr lang="en-US"/>
              <a:pPr/>
              <a:t>46</a:t>
            </a:fld>
            <a:endParaRPr lang="en-US" dirty="0"/>
          </a:p>
        </p:txBody>
      </p:sp>
    </p:spTree>
    <p:extLst>
      <p:ext uri="{BB962C8B-B14F-4D97-AF65-F5344CB8AC3E}">
        <p14:creationId xmlns:p14="http://schemas.microsoft.com/office/powerpoint/2010/main" val="1356700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b="1" noProof="1">
                <a:solidFill>
                  <a:srgbClr val="00FF00"/>
                </a:solidFill>
                <a:ea typeface="ＭＳ Ｐゴシック" charset="-128"/>
              </a:rPr>
              <a:t>Figure </a:t>
            </a:r>
            <a:r>
              <a:rPr b="1" noProof="1" smtClean="0">
                <a:solidFill>
                  <a:srgbClr val="00FF00"/>
                </a:solidFill>
                <a:ea typeface="ＭＳ Ｐゴシック" charset="-128"/>
              </a:rPr>
              <a:t>23</a:t>
            </a:r>
            <a:r>
              <a:rPr lang="en-US" b="1" noProof="1" smtClean="0">
                <a:solidFill>
                  <a:srgbClr val="00FF00"/>
                </a:solidFill>
                <a:ea typeface="ＭＳ Ｐゴシック" charset="-128"/>
              </a:rPr>
              <a:t>-19:</a:t>
            </a:r>
            <a:r>
              <a:rPr noProof="1" smtClean="0">
                <a:solidFill>
                  <a:srgbClr val="00FF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Green careers: Some key environmental businesses and careers are expected to flourish during this century, while environmentally harmful, or sunset, businesses are expected to decline. See the website for this book for more information on various environmental careers. </a:t>
            </a:r>
            <a:r>
              <a:rPr lang="en-US" sz="1200" b="1" kern="1200" baseline="0" dirty="0" smtClean="0">
                <a:solidFill>
                  <a:schemeClr val="tx1"/>
                </a:solidFill>
                <a:ea typeface="ＭＳ Ｐゴシック" pitchFamily="1" charset="-128"/>
                <a:cs typeface="ＭＳ Ｐゴシック" charset="-128"/>
              </a:rPr>
              <a:t>Question</a:t>
            </a:r>
            <a:r>
              <a:rPr lang="en-US" sz="1200" kern="1200" baseline="0" dirty="0" smtClean="0">
                <a:solidFill>
                  <a:schemeClr val="tx1"/>
                </a:solidFill>
                <a:ea typeface="ＭＳ Ｐゴシック" pitchFamily="1" charset="-128"/>
                <a:cs typeface="ＭＳ Ｐゴシック" charset="-128"/>
              </a:rPr>
              <a:t>: How could some of these careers help you to apply the three principles of sustainability?</a:t>
            </a:r>
            <a:endParaRPr noProof="1">
              <a:solidFill>
                <a:srgbClr val="000000"/>
              </a:solidFill>
              <a:ea typeface="ＭＳ Ｐゴシック" charset="-128"/>
            </a:endParaRPr>
          </a:p>
        </p:txBody>
      </p:sp>
      <p:sp>
        <p:nvSpPr>
          <p:cNvPr id="116740" name="Slide Number Placeholder 3"/>
          <p:cNvSpPr>
            <a:spLocks noGrp="1"/>
          </p:cNvSpPr>
          <p:nvPr>
            <p:ph type="sldNum" sz="quarter" idx="5"/>
          </p:nvPr>
        </p:nvSpPr>
        <p:spPr>
          <a:noFill/>
        </p:spPr>
        <p:txBody>
          <a:bodyPr/>
          <a:lstStyle/>
          <a:p>
            <a:fld id="{805709CC-C6AC-E14B-8689-8A9A3024A28D}" type="slidenum">
              <a:rPr lang="en-US"/>
              <a:pPr/>
              <a:t>47</a:t>
            </a:fld>
            <a:endParaRPr lang="en-US" dirty="0"/>
          </a:p>
        </p:txBody>
      </p:sp>
    </p:spTree>
    <p:extLst>
      <p:ext uri="{BB962C8B-B14F-4D97-AF65-F5344CB8AC3E}">
        <p14:creationId xmlns:p14="http://schemas.microsoft.com/office/powerpoint/2010/main" val="322501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52193AB4-9037-6C49-9A2A-77F05882EAE9}" type="slidenum">
              <a:rPr lang="en-US"/>
              <a:pPr/>
              <a:t>4</a:t>
            </a:fld>
            <a:endParaRPr lang="en-US" dirty="0"/>
          </a:p>
        </p:txBody>
      </p:sp>
    </p:spTree>
    <p:extLst>
      <p:ext uri="{BB962C8B-B14F-4D97-AF65-F5344CB8AC3E}">
        <p14:creationId xmlns:p14="http://schemas.microsoft.com/office/powerpoint/2010/main" val="324387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0660" name="Slide Number Placeholder 3"/>
          <p:cNvSpPr>
            <a:spLocks noGrp="1"/>
          </p:cNvSpPr>
          <p:nvPr>
            <p:ph type="sldNum" sz="quarter" idx="5"/>
          </p:nvPr>
        </p:nvSpPr>
        <p:spPr>
          <a:noFill/>
        </p:spPr>
        <p:txBody>
          <a:bodyPr/>
          <a:lstStyle/>
          <a:p>
            <a:fld id="{99291058-19FD-6948-8775-FAD9E877709D}" type="slidenum">
              <a:rPr lang="en-US"/>
              <a:pPr/>
              <a:t>5</a:t>
            </a:fld>
            <a:endParaRPr lang="en-US" dirty="0"/>
          </a:p>
        </p:txBody>
      </p:sp>
    </p:spTree>
    <p:extLst>
      <p:ext uri="{BB962C8B-B14F-4D97-AF65-F5344CB8AC3E}">
        <p14:creationId xmlns:p14="http://schemas.microsoft.com/office/powerpoint/2010/main" val="303869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b="1" noProof="1">
                <a:solidFill>
                  <a:srgbClr val="000000"/>
                </a:solidFill>
                <a:ea typeface="ＭＳ Ｐゴシック" charset="-128"/>
              </a:rPr>
              <a:t>Figure </a:t>
            </a:r>
            <a:r>
              <a:rPr b="1" noProof="1" smtClean="0">
                <a:solidFill>
                  <a:srgbClr val="000000"/>
                </a:solidFill>
                <a:ea typeface="ＭＳ Ｐゴシック" charset="-128"/>
              </a:rPr>
              <a:t>23</a:t>
            </a:r>
            <a:r>
              <a:rPr lang="en-US" b="1" noProof="1" smtClean="0">
                <a:solidFill>
                  <a:srgbClr val="000000"/>
                </a:solidFill>
                <a:ea typeface="ＭＳ Ｐゴシック" charset="-128"/>
              </a:rPr>
              <a:t>-</a:t>
            </a:r>
            <a:r>
              <a:rPr b="1" noProof="1" smtClean="0">
                <a:solidFill>
                  <a:srgbClr val="000000"/>
                </a:solidFill>
                <a:ea typeface="ＭＳ Ｐゴシック" charset="-128"/>
              </a:rPr>
              <a:t>2</a:t>
            </a:r>
            <a:r>
              <a:rPr b="1" noProof="1">
                <a:solidFill>
                  <a:srgbClr val="000000"/>
                </a:solidFill>
                <a:ea typeface="ＭＳ Ｐゴシック" charset="-128"/>
              </a:rPr>
              <a:t>:</a:t>
            </a:r>
            <a:r>
              <a:rPr noProof="1" smtClean="0">
                <a:solidFill>
                  <a:srgbClr val="0000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Supply and demand curves for a saleable product in a free market economic system. If all factors except supply, demand, and price are held fixed, market equilibrium occurs at the point where the supply and demand curves intersect. Question: How would a decrease in the available supply of oil shift the market equilibrium point on this diagram?</a:t>
            </a:r>
            <a:endParaRPr noProof="1">
              <a:solidFill>
                <a:srgbClr val="000000"/>
              </a:solidFill>
              <a:ea typeface="ＭＳ Ｐゴシック" charset="-128"/>
            </a:endParaRPr>
          </a:p>
        </p:txBody>
      </p:sp>
      <p:sp>
        <p:nvSpPr>
          <p:cNvPr id="71684" name="Slide Number Placeholder 3"/>
          <p:cNvSpPr>
            <a:spLocks noGrp="1"/>
          </p:cNvSpPr>
          <p:nvPr>
            <p:ph type="sldNum" sz="quarter" idx="5"/>
          </p:nvPr>
        </p:nvSpPr>
        <p:spPr>
          <a:noFill/>
        </p:spPr>
        <p:txBody>
          <a:bodyPr/>
          <a:lstStyle/>
          <a:p>
            <a:fld id="{F6C47DB7-77BC-8D43-8498-AA8CF13BDC76}" type="slidenum">
              <a:rPr lang="en-US"/>
              <a:pPr/>
              <a:t>7</a:t>
            </a:fld>
            <a:endParaRPr lang="en-US" dirty="0"/>
          </a:p>
        </p:txBody>
      </p:sp>
    </p:spTree>
    <p:extLst>
      <p:ext uri="{BB962C8B-B14F-4D97-AF65-F5344CB8AC3E}">
        <p14:creationId xmlns:p14="http://schemas.microsoft.com/office/powerpoint/2010/main" val="75934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b="1" noProof="1" smtClean="0">
                <a:solidFill>
                  <a:srgbClr val="000000"/>
                </a:solidFill>
                <a:ea typeface="ＭＳ Ｐゴシック" charset="-128"/>
              </a:rPr>
              <a:t>Animated </a:t>
            </a:r>
            <a:r>
              <a:rPr b="1" noProof="1" smtClean="0">
                <a:solidFill>
                  <a:srgbClr val="000000"/>
                </a:solidFill>
                <a:ea typeface="ＭＳ Ｐゴシック" charset="-128"/>
              </a:rPr>
              <a:t>Figure 23</a:t>
            </a:r>
            <a:r>
              <a:rPr lang="en-US" b="1" noProof="1" smtClean="0">
                <a:solidFill>
                  <a:srgbClr val="000000"/>
                </a:solidFill>
                <a:ea typeface="ＭＳ Ｐゴシック" charset="-128"/>
              </a:rPr>
              <a:t>-</a:t>
            </a:r>
            <a:r>
              <a:rPr b="1" noProof="1" smtClean="0">
                <a:solidFill>
                  <a:srgbClr val="000000"/>
                </a:solidFill>
                <a:ea typeface="ＭＳ Ｐゴシック" charset="-128"/>
              </a:rPr>
              <a:t>4</a:t>
            </a:r>
            <a:r>
              <a:rPr b="1" noProof="1">
                <a:solidFill>
                  <a:srgbClr val="000000"/>
                </a:solidFill>
                <a:ea typeface="ＭＳ Ｐゴシック" charset="-128"/>
              </a:rPr>
              <a:t>:</a:t>
            </a:r>
            <a:r>
              <a:rPr noProof="1" smtClean="0">
                <a:solidFill>
                  <a:srgbClr val="0000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The high-throughput economies of most of the world’s more-developed countries rely on continually increasing the flow of energy and matter resources to promote economic growth. </a:t>
            </a:r>
            <a:r>
              <a:rPr lang="en-US" sz="1200" b="1" kern="1200" baseline="0" dirty="0" smtClean="0">
                <a:solidFill>
                  <a:schemeClr val="tx1"/>
                </a:solidFill>
                <a:ea typeface="ＭＳ Ｐゴシック" pitchFamily="1" charset="-128"/>
                <a:cs typeface="ＭＳ Ｐゴシック" charset="-128"/>
              </a:rPr>
              <a:t>Question:</a:t>
            </a:r>
            <a:r>
              <a:rPr lang="en-US" sz="1200" kern="1200" baseline="0" dirty="0" smtClean="0">
                <a:solidFill>
                  <a:schemeClr val="tx1"/>
                </a:solidFill>
                <a:ea typeface="ＭＳ Ｐゴシック" pitchFamily="1" charset="-128"/>
                <a:cs typeface="ＭＳ Ｐゴシック" charset="-128"/>
              </a:rPr>
              <a:t> What are three ways in which you regularly add to this throughput of matter and energy through your daily activities?</a:t>
            </a:r>
            <a:endParaRPr noProof="1">
              <a:solidFill>
                <a:srgbClr val="000000"/>
              </a:solidFill>
              <a:ea typeface="ＭＳ Ｐゴシック" charset="-128"/>
            </a:endParaRPr>
          </a:p>
        </p:txBody>
      </p:sp>
      <p:sp>
        <p:nvSpPr>
          <p:cNvPr id="78852" name="Slide Number Placeholder 3"/>
          <p:cNvSpPr>
            <a:spLocks noGrp="1"/>
          </p:cNvSpPr>
          <p:nvPr>
            <p:ph type="sldNum" sz="quarter" idx="5"/>
          </p:nvPr>
        </p:nvSpPr>
        <p:spPr>
          <a:noFill/>
        </p:spPr>
        <p:txBody>
          <a:bodyPr/>
          <a:lstStyle/>
          <a:p>
            <a:fld id="{16D86066-8D6E-474A-B6E9-3DEBA2CC1B3C}" type="slidenum">
              <a:rPr lang="en-US"/>
              <a:pPr/>
              <a:t>11</a:t>
            </a:fld>
            <a:endParaRPr lang="en-US" dirty="0"/>
          </a:p>
        </p:txBody>
      </p:sp>
    </p:spTree>
    <p:extLst>
      <p:ext uri="{BB962C8B-B14F-4D97-AF65-F5344CB8AC3E}">
        <p14:creationId xmlns:p14="http://schemas.microsoft.com/office/powerpoint/2010/main" val="59780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b="1" noProof="1">
                <a:solidFill>
                  <a:srgbClr val="000000"/>
                </a:solidFill>
                <a:ea typeface="ＭＳ Ｐゴシック" charset="-128"/>
              </a:rPr>
              <a:t>Figure </a:t>
            </a:r>
            <a:r>
              <a:rPr b="1" noProof="1" smtClean="0">
                <a:solidFill>
                  <a:srgbClr val="000000"/>
                </a:solidFill>
                <a:ea typeface="ＭＳ Ｐゴシック" charset="-128"/>
              </a:rPr>
              <a:t>23</a:t>
            </a:r>
            <a:r>
              <a:rPr lang="en-US" b="1" noProof="1" smtClean="0">
                <a:solidFill>
                  <a:srgbClr val="000000"/>
                </a:solidFill>
                <a:ea typeface="ＭＳ Ｐゴシック" charset="-128"/>
              </a:rPr>
              <a:t>-</a:t>
            </a:r>
            <a:r>
              <a:rPr b="1" noProof="1" smtClean="0">
                <a:solidFill>
                  <a:srgbClr val="000000"/>
                </a:solidFill>
                <a:ea typeface="ＭＳ Ｐゴシック" charset="-128"/>
              </a:rPr>
              <a:t>5</a:t>
            </a:r>
            <a:r>
              <a:rPr b="1" noProof="1">
                <a:solidFill>
                  <a:srgbClr val="000000"/>
                </a:solidFill>
                <a:ea typeface="ＭＳ Ｐゴシック" charset="-128"/>
              </a:rPr>
              <a:t>:</a:t>
            </a:r>
            <a:r>
              <a:rPr noProof="1" smtClean="0">
                <a:solidFill>
                  <a:srgbClr val="0000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Ecological economists see all human economies as subsystems of the biosphere that depend on natural resources and services provided by the sun and earth. </a:t>
            </a:r>
            <a:r>
              <a:rPr lang="en-US" sz="1200" b="1" kern="1200" baseline="0" dirty="0" smtClean="0">
                <a:solidFill>
                  <a:schemeClr val="tx1"/>
                </a:solidFill>
                <a:ea typeface="ＭＳ Ｐゴシック" pitchFamily="1" charset="-128"/>
                <a:cs typeface="ＭＳ Ｐゴシック" charset="-128"/>
              </a:rPr>
              <a:t>Question:</a:t>
            </a:r>
            <a:r>
              <a:rPr lang="en-US" sz="1200" kern="1200" baseline="0" dirty="0" smtClean="0">
                <a:solidFill>
                  <a:schemeClr val="tx1"/>
                </a:solidFill>
                <a:ea typeface="ＭＳ Ｐゴシック" pitchFamily="1" charset="-128"/>
                <a:cs typeface="ＭＳ Ｐゴシック" charset="-128"/>
              </a:rPr>
              <a:t> Do you agree or disagree with this model? Explain.</a:t>
            </a:r>
            <a:endParaRPr noProof="1">
              <a:solidFill>
                <a:srgbClr val="000000"/>
              </a:solidFill>
              <a:ea typeface="ＭＳ Ｐゴシック" charset="-128"/>
            </a:endParaRPr>
          </a:p>
        </p:txBody>
      </p:sp>
      <p:sp>
        <p:nvSpPr>
          <p:cNvPr id="79876" name="Slide Number Placeholder 3"/>
          <p:cNvSpPr>
            <a:spLocks noGrp="1"/>
          </p:cNvSpPr>
          <p:nvPr>
            <p:ph type="sldNum" sz="quarter" idx="5"/>
          </p:nvPr>
        </p:nvSpPr>
        <p:spPr>
          <a:noFill/>
        </p:spPr>
        <p:txBody>
          <a:bodyPr/>
          <a:lstStyle/>
          <a:p>
            <a:fld id="{1A695031-3D2D-404A-8A8D-8F8DC111D44D}" type="slidenum">
              <a:rPr lang="en-US"/>
              <a:pPr/>
              <a:t>12</a:t>
            </a:fld>
            <a:endParaRPr lang="en-US" dirty="0"/>
          </a:p>
        </p:txBody>
      </p:sp>
    </p:spTree>
    <p:extLst>
      <p:ext uri="{BB962C8B-B14F-4D97-AF65-F5344CB8AC3E}">
        <p14:creationId xmlns:p14="http://schemas.microsoft.com/office/powerpoint/2010/main" val="3759724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0900" name="Slide Number Placeholder 3"/>
          <p:cNvSpPr>
            <a:spLocks noGrp="1"/>
          </p:cNvSpPr>
          <p:nvPr>
            <p:ph type="sldNum" sz="quarter" idx="5"/>
          </p:nvPr>
        </p:nvSpPr>
        <p:spPr>
          <a:noFill/>
        </p:spPr>
        <p:txBody>
          <a:bodyPr/>
          <a:lstStyle/>
          <a:p>
            <a:fld id="{4C3A66F1-7EF5-8040-ADBB-F9A442EF4192}" type="slidenum">
              <a:rPr lang="en-US"/>
              <a:pPr/>
              <a:t>14</a:t>
            </a:fld>
            <a:endParaRPr lang="en-US" dirty="0"/>
          </a:p>
        </p:txBody>
      </p:sp>
    </p:spTree>
    <p:extLst>
      <p:ext uri="{BB962C8B-B14F-4D97-AF65-F5344CB8AC3E}">
        <p14:creationId xmlns:p14="http://schemas.microsoft.com/office/powerpoint/2010/main" val="215348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smtClean="0">
                <a:solidFill>
                  <a:srgbClr val="5E0608"/>
                </a:solidFill>
                <a:effectLst>
                  <a:outerShdw blurRad="50800" dist="38100" dir="2700000" algn="tl" rotWithShape="0">
                    <a:prstClr val="black"/>
                  </a:outerShdw>
                </a:effectLst>
                <a:latin typeface="Arial"/>
              </a:rPr>
              <a:t>LIVING IN THE ENVIRONMENT, 18e</a:t>
            </a:r>
            <a:endParaRPr lang="en-US" sz="3200" b="1" spc="100" baseline="0" dirty="0">
              <a:solidFill>
                <a:srgbClr val="5E0608"/>
              </a:solidFill>
              <a:effectLst>
                <a:outerShdw blurRad="50800" dist="38100" dir="2700000" algn="tl" rotWithShape="0">
                  <a:prstClr val="black"/>
                </a:outerShdw>
              </a:effectLst>
              <a:latin typeface="Arial"/>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smtClean="0">
                <a:solidFill>
                  <a:srgbClr val="FFF6CC"/>
                </a:solidFill>
                <a:effectLst>
                  <a:outerShdw dist="50800" dir="2700000" algn="tl" rotWithShape="0">
                    <a:prstClr val="black"/>
                  </a:outerShdw>
                </a:effectLst>
                <a:latin typeface="Arial"/>
              </a:rPr>
              <a:t>G. TYLER MILLER </a:t>
            </a:r>
            <a:r>
              <a:rPr lang="en-US" sz="2000" b="1" spc="100" dirty="0" smtClean="0">
                <a:solidFill>
                  <a:srgbClr val="FFEC8F"/>
                </a:solidFill>
                <a:effectLst>
                  <a:outerShdw dist="50800" dir="2700000" algn="tl" rotWithShape="0">
                    <a:prstClr val="black"/>
                  </a:outerShdw>
                </a:effectLst>
                <a:latin typeface="Arial"/>
              </a:rPr>
              <a:t>•</a:t>
            </a:r>
            <a:r>
              <a:rPr lang="en-US" sz="1800" b="1" spc="100" dirty="0" smtClean="0">
                <a:effectLst>
                  <a:outerShdw dist="50800" dir="2700000" algn="tl" rotWithShape="0">
                    <a:prstClr val="black"/>
                  </a:outerShdw>
                </a:effectLst>
                <a:latin typeface="Arial"/>
              </a:rPr>
              <a:t> </a:t>
            </a:r>
            <a:r>
              <a:rPr lang="en-US" sz="1800" b="1" spc="100" dirty="0" smtClean="0">
                <a:solidFill>
                  <a:srgbClr val="FFF6CC"/>
                </a:solidFill>
                <a:effectLst>
                  <a:outerShdw dist="50800" dir="2700000" algn="tl" rotWithShape="0">
                    <a:prstClr val="black"/>
                  </a:outerShdw>
                </a:effectLst>
                <a:latin typeface="Arial"/>
              </a:rPr>
              <a:t>SCOTT E. SPOOLMAN</a:t>
            </a:r>
            <a:endParaRPr lang="en-US" sz="1800" b="1" spc="100" dirty="0">
              <a:solidFill>
                <a:srgbClr val="FFF6CC"/>
              </a:solidFill>
              <a:effectLst>
                <a:outerShdw dist="50800" dir="2700000" algn="tl" rotWithShape="0">
                  <a:prstClr val="black"/>
                </a:outerShdw>
              </a:effectLst>
              <a:latin typeface="Arial"/>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324600"/>
            <a:ext cx="2293517" cy="307777"/>
          </a:xfrm>
          <a:prstGeom prst="rect">
            <a:avLst/>
          </a:prstGeom>
          <a:noFill/>
        </p:spPr>
        <p:txBody>
          <a:bodyPr wrap="none" rtlCol="0">
            <a:spAutoFit/>
          </a:bodyPr>
          <a:lstStyle/>
          <a:p>
            <a:r>
              <a:rPr lang="en-US" sz="1400" dirty="0" smtClean="0">
                <a:solidFill>
                  <a:srgbClr val="FFF6CC"/>
                </a:solidFill>
                <a:latin typeface="Arial"/>
              </a:rPr>
              <a:t>© Cengage Learning 2015</a:t>
            </a:r>
            <a:endParaRPr lang="en-US" sz="1400" dirty="0">
              <a:solidFill>
                <a:srgbClr val="FFF6CC"/>
              </a:solidFill>
              <a:latin typeface="Arial"/>
            </a:endParaRPr>
          </a:p>
        </p:txBody>
      </p:sp>
    </p:spTree>
    <p:extLst>
      <p:ext uri="{BB962C8B-B14F-4D97-AF65-F5344CB8AC3E}">
        <p14:creationId xmlns:p14="http://schemas.microsoft.com/office/powerpoint/2010/main" val="24931725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a:defRPr>
            </a:lvl6pPr>
            <a:lvl7pPr>
              <a:defRPr>
                <a:latin typeface="Arial"/>
              </a:defRPr>
            </a:lvl7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053245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778478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344683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202798341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46363979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339840"/>
            <a:ext cx="2293517" cy="67710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a:ea typeface="ＭＳ Ｐゴシック" charset="-128"/>
              </a:rPr>
              <a:t>© Cengage Learning 2015</a:t>
            </a:r>
          </a:p>
          <a:p>
            <a:endParaRPr lang="en-US" dirty="0">
              <a:latin typeface="Arial"/>
            </a:endParaRPr>
          </a:p>
        </p:txBody>
      </p:sp>
    </p:spTree>
    <p:extLst>
      <p:ext uri="{BB962C8B-B14F-4D97-AF65-F5344CB8AC3E}">
        <p14:creationId xmlns:p14="http://schemas.microsoft.com/office/powerpoint/2010/main" val="83423577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timing>
    <p:tnLst>
      <p:par>
        <p:cTn xmlns:p14="http://schemas.microsoft.com/office/powerpoint/2010/mai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4542" y="3276600"/>
            <a:ext cx="3156858" cy="1534887"/>
          </a:xfrm>
        </p:spPr>
        <p:txBody>
          <a:bodyPr/>
          <a:lstStyle/>
          <a:p>
            <a:r>
              <a:rPr lang="en-US" dirty="0" smtClean="0"/>
              <a:t>23</a:t>
            </a:r>
            <a:endParaRPr lang="en-US" dirty="0"/>
          </a:p>
        </p:txBody>
      </p:sp>
      <p:sp>
        <p:nvSpPr>
          <p:cNvPr id="3075" name="Rectangle 3"/>
          <p:cNvSpPr>
            <a:spLocks noGrp="1" noChangeArrowheads="1"/>
          </p:cNvSpPr>
          <p:nvPr>
            <p:ph type="subTitle" idx="1"/>
          </p:nvPr>
        </p:nvSpPr>
        <p:spPr/>
        <p:txBody>
          <a:bodyPr/>
          <a:lstStyle/>
          <a:p>
            <a:r>
              <a:rPr lang="en-US" dirty="0" smtClean="0"/>
              <a:t>Economics, Environment, </a:t>
            </a:r>
            <a:br>
              <a:rPr lang="en-US" dirty="0" smtClean="0"/>
            </a:br>
            <a:r>
              <a:rPr lang="en-US" dirty="0" smtClean="0"/>
              <a:t>and Sustainability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Economic development</a:t>
            </a:r>
          </a:p>
          <a:p>
            <a:pPr lvl="1"/>
            <a:r>
              <a:rPr lang="en-US" dirty="0" smtClean="0"/>
              <a:t>Improvement of living standards</a:t>
            </a:r>
          </a:p>
          <a:p>
            <a:r>
              <a:rPr lang="en-US" dirty="0" smtClean="0"/>
              <a:t>Environmentally sustainable economic development	</a:t>
            </a:r>
          </a:p>
          <a:p>
            <a:pPr lvl="1"/>
            <a:r>
              <a:rPr lang="en-US" dirty="0" smtClean="0"/>
              <a:t>Environmentally beneficial</a:t>
            </a:r>
          </a:p>
          <a:p>
            <a:endParaRPr lang="en-US" dirty="0"/>
          </a:p>
        </p:txBody>
      </p:sp>
      <p:sp>
        <p:nvSpPr>
          <p:cNvPr id="2" name="Title 1"/>
          <p:cNvSpPr>
            <a:spLocks noGrp="1"/>
          </p:cNvSpPr>
          <p:nvPr>
            <p:ph type="title"/>
          </p:nvPr>
        </p:nvSpPr>
        <p:spPr/>
        <p:txBody>
          <a:bodyPr/>
          <a:lstStyle/>
          <a:p>
            <a:r>
              <a:rPr lang="en-US" dirty="0" smtClean="0"/>
              <a:t>Economists Disagree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42250"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23-4, p. 634</a:t>
            </a:r>
          </a:p>
        </p:txBody>
      </p:sp>
      <p:pic>
        <p:nvPicPr>
          <p:cNvPr id="4" name="Picture 2" descr="23p634_f04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2232025"/>
            <a:ext cx="73310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60338" y="1393825"/>
            <a:ext cx="2460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000000"/>
                </a:solidFill>
                <a:latin typeface="Arial"/>
                <a:cs typeface="Arial" charset="0"/>
              </a:rPr>
              <a:t>Inputs </a:t>
            </a:r>
          </a:p>
          <a:p>
            <a:pPr algn="ctr">
              <a:defRPr/>
            </a:pPr>
            <a:r>
              <a:rPr lang="en-US" sz="1800" b="1" dirty="0">
                <a:solidFill>
                  <a:srgbClr val="000000"/>
                </a:solidFill>
                <a:latin typeface="Arial"/>
                <a:cs typeface="Arial" charset="0"/>
              </a:rPr>
              <a:t>(from environment)</a:t>
            </a:r>
          </a:p>
        </p:txBody>
      </p:sp>
      <p:sp>
        <p:nvSpPr>
          <p:cNvPr id="7" name="Text Box 6"/>
          <p:cNvSpPr txBox="1">
            <a:spLocks noChangeArrowheads="1"/>
          </p:cNvSpPr>
          <p:nvPr/>
        </p:nvSpPr>
        <p:spPr bwMode="auto">
          <a:xfrm>
            <a:off x="3352800" y="1393825"/>
            <a:ext cx="2238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000000"/>
                </a:solidFill>
                <a:latin typeface="Arial"/>
                <a:cs typeface="Arial" charset="0"/>
              </a:rPr>
              <a:t>System throughputs</a:t>
            </a:r>
          </a:p>
        </p:txBody>
      </p:sp>
      <p:sp>
        <p:nvSpPr>
          <p:cNvPr id="8" name="Text Box 7"/>
          <p:cNvSpPr txBox="1">
            <a:spLocks noChangeArrowheads="1"/>
          </p:cNvSpPr>
          <p:nvPr/>
        </p:nvSpPr>
        <p:spPr bwMode="auto">
          <a:xfrm>
            <a:off x="6019800" y="1393825"/>
            <a:ext cx="2797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000000"/>
                </a:solidFill>
                <a:latin typeface="Arial"/>
                <a:cs typeface="Arial" charset="0"/>
              </a:rPr>
              <a:t>Outputs </a:t>
            </a:r>
          </a:p>
          <a:p>
            <a:pPr algn="ctr">
              <a:defRPr/>
            </a:pPr>
            <a:r>
              <a:rPr lang="en-US" sz="1800" b="1" dirty="0">
                <a:solidFill>
                  <a:srgbClr val="000000"/>
                </a:solidFill>
                <a:latin typeface="Arial"/>
                <a:cs typeface="Arial" charset="0"/>
              </a:rPr>
              <a:t>(into environment)</a:t>
            </a:r>
          </a:p>
        </p:txBody>
      </p:sp>
      <p:sp>
        <p:nvSpPr>
          <p:cNvPr id="9" name="Text Box 8"/>
          <p:cNvSpPr txBox="1">
            <a:spLocks noChangeArrowheads="1"/>
          </p:cNvSpPr>
          <p:nvPr/>
        </p:nvSpPr>
        <p:spPr bwMode="auto">
          <a:xfrm>
            <a:off x="6350" y="2649538"/>
            <a:ext cx="1793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High-quality energy</a:t>
            </a:r>
          </a:p>
        </p:txBody>
      </p:sp>
      <p:sp>
        <p:nvSpPr>
          <p:cNvPr id="10" name="Text Box 9"/>
          <p:cNvSpPr txBox="1">
            <a:spLocks noChangeArrowheads="1"/>
          </p:cNvSpPr>
          <p:nvPr/>
        </p:nvSpPr>
        <p:spPr bwMode="auto">
          <a:xfrm>
            <a:off x="6934200" y="2613025"/>
            <a:ext cx="1628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Low-quality energy (heat)</a:t>
            </a:r>
          </a:p>
        </p:txBody>
      </p:sp>
      <p:sp>
        <p:nvSpPr>
          <p:cNvPr id="11" name="Text Box 10"/>
          <p:cNvSpPr txBox="1">
            <a:spLocks noChangeArrowheads="1"/>
          </p:cNvSpPr>
          <p:nvPr/>
        </p:nvSpPr>
        <p:spPr bwMode="auto">
          <a:xfrm>
            <a:off x="3124200" y="3298825"/>
            <a:ext cx="2532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FFFFFF"/>
                </a:solidFill>
                <a:latin typeface="Arial"/>
                <a:cs typeface="Arial" charset="0"/>
              </a:rPr>
              <a:t>High-waste </a:t>
            </a:r>
          </a:p>
          <a:p>
            <a:pPr algn="ctr">
              <a:defRPr/>
            </a:pPr>
            <a:r>
              <a:rPr lang="en-US" sz="1800" b="1" dirty="0">
                <a:solidFill>
                  <a:srgbClr val="FFFFFF"/>
                </a:solidFill>
                <a:latin typeface="Arial"/>
                <a:cs typeface="Arial" charset="0"/>
              </a:rPr>
              <a:t>economy</a:t>
            </a:r>
          </a:p>
        </p:txBody>
      </p:sp>
      <p:sp>
        <p:nvSpPr>
          <p:cNvPr id="12" name="Text Box 11"/>
          <p:cNvSpPr txBox="1">
            <a:spLocks noChangeArrowheads="1"/>
          </p:cNvSpPr>
          <p:nvPr/>
        </p:nvSpPr>
        <p:spPr bwMode="auto">
          <a:xfrm>
            <a:off x="0" y="3952875"/>
            <a:ext cx="175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High-quality matter</a:t>
            </a:r>
          </a:p>
        </p:txBody>
      </p:sp>
      <p:sp>
        <p:nvSpPr>
          <p:cNvPr id="13" name="Text Box 12"/>
          <p:cNvSpPr txBox="1">
            <a:spLocks noChangeArrowheads="1"/>
          </p:cNvSpPr>
          <p:nvPr/>
        </p:nvSpPr>
        <p:spPr bwMode="auto">
          <a:xfrm>
            <a:off x="6934200" y="3916363"/>
            <a:ext cx="169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Waste and pollution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39075"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23-5, p. 635</a:t>
            </a:r>
          </a:p>
        </p:txBody>
      </p:sp>
      <p:pic>
        <p:nvPicPr>
          <p:cNvPr id="4" name="Picture 2" descr="23p635_f05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 y="452438"/>
            <a:ext cx="90424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969963" y="936625"/>
            <a:ext cx="10112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charset="0"/>
              </a:rPr>
              <a:t>Solar Capital</a:t>
            </a:r>
          </a:p>
        </p:txBody>
      </p:sp>
      <p:sp>
        <p:nvSpPr>
          <p:cNvPr id="7" name="Text Box 6"/>
          <p:cNvSpPr txBox="1">
            <a:spLocks noChangeArrowheads="1"/>
          </p:cNvSpPr>
          <p:nvPr/>
        </p:nvSpPr>
        <p:spPr bwMode="auto">
          <a:xfrm>
            <a:off x="5943600" y="1524000"/>
            <a:ext cx="2417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FFFFFF"/>
                </a:solidFill>
                <a:latin typeface="Arial"/>
                <a:cs typeface="Arial" charset="0"/>
              </a:rPr>
              <a:t>Goods and services</a:t>
            </a:r>
          </a:p>
        </p:txBody>
      </p:sp>
      <p:sp>
        <p:nvSpPr>
          <p:cNvPr id="8" name="Text Box 7"/>
          <p:cNvSpPr txBox="1">
            <a:spLocks noChangeArrowheads="1"/>
          </p:cNvSpPr>
          <p:nvPr/>
        </p:nvSpPr>
        <p:spPr bwMode="auto">
          <a:xfrm>
            <a:off x="3602038" y="1787525"/>
            <a:ext cx="15795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charset="0"/>
              </a:rPr>
              <a:t>Economic Systems</a:t>
            </a:r>
          </a:p>
        </p:txBody>
      </p:sp>
      <p:sp>
        <p:nvSpPr>
          <p:cNvPr id="9" name="Text Box 8"/>
          <p:cNvSpPr txBox="1">
            <a:spLocks noChangeArrowheads="1"/>
          </p:cNvSpPr>
          <p:nvPr/>
        </p:nvSpPr>
        <p:spPr bwMode="auto">
          <a:xfrm>
            <a:off x="5943600" y="2143125"/>
            <a:ext cx="741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FFFFFF"/>
                </a:solidFill>
                <a:latin typeface="Arial"/>
                <a:cs typeface="Arial" charset="0"/>
              </a:rPr>
              <a:t>Heat</a:t>
            </a:r>
          </a:p>
        </p:txBody>
      </p:sp>
      <p:sp>
        <p:nvSpPr>
          <p:cNvPr id="10" name="Text Box 9"/>
          <p:cNvSpPr txBox="1">
            <a:spLocks noChangeArrowheads="1"/>
          </p:cNvSpPr>
          <p:nvPr/>
        </p:nvSpPr>
        <p:spPr bwMode="auto">
          <a:xfrm>
            <a:off x="3854450" y="2514600"/>
            <a:ext cx="1452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Production</a:t>
            </a:r>
          </a:p>
        </p:txBody>
      </p:sp>
      <p:sp>
        <p:nvSpPr>
          <p:cNvPr id="11" name="Text Box 10"/>
          <p:cNvSpPr txBox="1">
            <a:spLocks noChangeArrowheads="1"/>
          </p:cNvSpPr>
          <p:nvPr/>
        </p:nvSpPr>
        <p:spPr bwMode="auto">
          <a:xfrm>
            <a:off x="474663" y="2689225"/>
            <a:ext cx="1858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FFFFFF"/>
                </a:solidFill>
                <a:latin typeface="Arial"/>
                <a:cs typeface="Arial" charset="0"/>
              </a:rPr>
              <a:t>Natural Capital</a:t>
            </a:r>
          </a:p>
        </p:txBody>
      </p:sp>
      <p:sp>
        <p:nvSpPr>
          <p:cNvPr id="12" name="Text Box 11"/>
          <p:cNvSpPr txBox="1">
            <a:spLocks noChangeArrowheads="1"/>
          </p:cNvSpPr>
          <p:nvPr/>
        </p:nvSpPr>
        <p:spPr bwMode="auto">
          <a:xfrm>
            <a:off x="5943600" y="2835275"/>
            <a:ext cx="25177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FFFFFF"/>
                </a:solidFill>
                <a:latin typeface="Arial"/>
                <a:cs typeface="Arial" charset="0"/>
              </a:rPr>
              <a:t>Depletion of nonrenewable resources</a:t>
            </a:r>
          </a:p>
        </p:txBody>
      </p:sp>
      <p:sp>
        <p:nvSpPr>
          <p:cNvPr id="13" name="Text Box 12"/>
          <p:cNvSpPr txBox="1">
            <a:spLocks noChangeArrowheads="1"/>
          </p:cNvSpPr>
          <p:nvPr/>
        </p:nvSpPr>
        <p:spPr bwMode="auto">
          <a:xfrm>
            <a:off x="457200" y="2982913"/>
            <a:ext cx="2133600" cy="165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FFFFFF"/>
                </a:solidFill>
                <a:latin typeface="Arial"/>
                <a:cs typeface="Arial" charset="0"/>
              </a:rPr>
              <a:t>Natural resources such as air, land, soil, biodiversity, minerals, and energy, and natural services such as air and water purification, nutrient cycling, and climate control</a:t>
            </a:r>
          </a:p>
        </p:txBody>
      </p:sp>
      <p:sp>
        <p:nvSpPr>
          <p:cNvPr id="14" name="Text Box 13"/>
          <p:cNvSpPr txBox="1">
            <a:spLocks noChangeArrowheads="1"/>
          </p:cNvSpPr>
          <p:nvPr/>
        </p:nvSpPr>
        <p:spPr bwMode="auto">
          <a:xfrm>
            <a:off x="3752850" y="3986213"/>
            <a:ext cx="1719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Consumption</a:t>
            </a:r>
          </a:p>
        </p:txBody>
      </p:sp>
      <p:sp>
        <p:nvSpPr>
          <p:cNvPr id="15" name="Text Box 14"/>
          <p:cNvSpPr txBox="1">
            <a:spLocks noChangeArrowheads="1"/>
          </p:cNvSpPr>
          <p:nvPr/>
        </p:nvSpPr>
        <p:spPr bwMode="auto">
          <a:xfrm>
            <a:off x="5962650" y="3603625"/>
            <a:ext cx="251936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FFFFFF"/>
                </a:solidFill>
                <a:latin typeface="Arial"/>
                <a:cs typeface="Arial" charset="0"/>
              </a:rPr>
              <a:t>Degradation of renewable resources (used faster </a:t>
            </a:r>
          </a:p>
          <a:p>
            <a:pPr>
              <a:defRPr/>
            </a:pPr>
            <a:r>
              <a:rPr lang="en-US" sz="1400" b="1" dirty="0">
                <a:solidFill>
                  <a:srgbClr val="FFFFFF"/>
                </a:solidFill>
                <a:latin typeface="Arial"/>
                <a:cs typeface="Arial" charset="0"/>
              </a:rPr>
              <a:t>than replenished)</a:t>
            </a:r>
          </a:p>
        </p:txBody>
      </p:sp>
      <p:sp>
        <p:nvSpPr>
          <p:cNvPr id="16" name="Text Box 15"/>
          <p:cNvSpPr txBox="1">
            <a:spLocks noChangeArrowheads="1"/>
          </p:cNvSpPr>
          <p:nvPr/>
        </p:nvSpPr>
        <p:spPr bwMode="auto">
          <a:xfrm>
            <a:off x="5954713" y="4513263"/>
            <a:ext cx="2427287"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FFFFFF"/>
                </a:solidFill>
                <a:latin typeface="Arial"/>
                <a:cs typeface="Arial" charset="0"/>
              </a:rPr>
              <a:t>Pollution and waste </a:t>
            </a:r>
          </a:p>
          <a:p>
            <a:pPr>
              <a:lnSpc>
                <a:spcPct val="80000"/>
              </a:lnSpc>
              <a:defRPr/>
            </a:pPr>
            <a:r>
              <a:rPr lang="en-US" sz="1400" b="1" dirty="0">
                <a:solidFill>
                  <a:srgbClr val="FFFFFF"/>
                </a:solidFill>
                <a:latin typeface="Arial"/>
                <a:cs typeface="Arial" charset="0"/>
              </a:rPr>
              <a:t>(overloading </a:t>
            </a:r>
            <a:r>
              <a:rPr lang="en-US" sz="1400" b="1" dirty="0">
                <a:solidFill>
                  <a:srgbClr val="FFFFFF"/>
                </a:solidFill>
                <a:latin typeface="Arial"/>
                <a:cs typeface="Arial" charset="0"/>
              </a:rPr>
              <a:t>nature’s </a:t>
            </a:r>
            <a:r>
              <a:rPr lang="en-US" sz="1400" b="1" dirty="0">
                <a:solidFill>
                  <a:srgbClr val="FFFFFF"/>
                </a:solidFill>
                <a:latin typeface="Arial"/>
                <a:cs typeface="Arial" charset="0"/>
              </a:rPr>
              <a:t>waste disposal and recycling systems)</a:t>
            </a:r>
          </a:p>
        </p:txBody>
      </p:sp>
      <p:sp>
        <p:nvSpPr>
          <p:cNvPr id="17" name="WordArt 19"/>
          <p:cNvSpPr>
            <a:spLocks noChangeArrowheads="1" noChangeShapeType="1" noTextEdit="1"/>
          </p:cNvSpPr>
          <p:nvPr/>
        </p:nvSpPr>
        <p:spPr bwMode="auto">
          <a:xfrm>
            <a:off x="3594100" y="5257800"/>
            <a:ext cx="1828800" cy="333375"/>
          </a:xfrm>
          <a:prstGeom prst="rect">
            <a:avLst/>
          </a:prstGeom>
        </p:spPr>
        <p:txBody>
          <a:bodyPr spcFirstLastPara="1" wrap="none" fromWordArt="1">
            <a:prstTxWarp prst="textArchDown">
              <a:avLst>
                <a:gd name="adj" fmla="val 0"/>
              </a:avLst>
            </a:prstTxWarp>
          </a:bodyPr>
          <a:lstStyle/>
          <a:p>
            <a:pPr algn="ctr"/>
            <a:r>
              <a:rPr lang="en-US" sz="1400" b="1" kern="10">
                <a:ln w="9525">
                  <a:solidFill>
                    <a:srgbClr val="000000"/>
                  </a:solidFill>
                  <a:round/>
                  <a:headEnd/>
                  <a:tailEnd/>
                </a:ln>
                <a:solidFill>
                  <a:srgbClr val="000000"/>
                </a:solidFill>
                <a:latin typeface="Arial"/>
                <a:ea typeface="Arial"/>
                <a:cs typeface="Arial"/>
              </a:rPr>
              <a:t>Recycling and reuse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Neoclassical economists</a:t>
            </a:r>
          </a:p>
          <a:p>
            <a:pPr lvl="1"/>
            <a:r>
              <a:rPr lang="en-US" dirty="0" smtClean="0"/>
              <a:t>View the earth’s natural capital as part of a human economic system</a:t>
            </a:r>
          </a:p>
          <a:p>
            <a:r>
              <a:rPr lang="en-US" dirty="0" smtClean="0"/>
              <a:t>Ecological economists</a:t>
            </a:r>
          </a:p>
          <a:p>
            <a:pPr lvl="1"/>
            <a:r>
              <a:rPr lang="en-US" dirty="0" smtClean="0"/>
              <a:t>View human economic systems as subsystems of the biosphere</a:t>
            </a:r>
          </a:p>
          <a:p>
            <a:pPr lvl="1"/>
            <a:r>
              <a:rPr lang="en-US" dirty="0" smtClean="0"/>
              <a:t>Believe that conventional economic growth will become unsustainable</a:t>
            </a:r>
          </a:p>
          <a:p>
            <a:r>
              <a:rPr lang="en-US" dirty="0" smtClean="0"/>
              <a:t>Environmental economists: middle ground</a:t>
            </a:r>
            <a:endParaRPr lang="en-US" dirty="0"/>
          </a:p>
        </p:txBody>
      </p:sp>
      <p:sp>
        <p:nvSpPr>
          <p:cNvPr id="2" name="Title 1"/>
          <p:cNvSpPr>
            <a:spLocks noGrp="1"/>
          </p:cNvSpPr>
          <p:nvPr>
            <p:ph type="title"/>
          </p:nvPr>
        </p:nvSpPr>
        <p:spPr/>
        <p:txBody>
          <a:bodyPr/>
          <a:lstStyle/>
          <a:p>
            <a:r>
              <a:rPr lang="en-US" dirty="0" smtClean="0"/>
              <a:t>Economists Disagree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US" dirty="0" smtClean="0"/>
              <a:t>Economists have developed several ways to estimate:</a:t>
            </a:r>
          </a:p>
          <a:p>
            <a:pPr lvl="1"/>
            <a:r>
              <a:rPr lang="en-US" dirty="0" smtClean="0"/>
              <a:t>Present and future values of a resource or ecosystem service</a:t>
            </a:r>
          </a:p>
          <a:p>
            <a:pPr lvl="1"/>
            <a:r>
              <a:rPr lang="en-US" dirty="0" smtClean="0"/>
              <a:t>Optimum levels of pollution control and resource use</a:t>
            </a:r>
          </a:p>
          <a:p>
            <a:r>
              <a:rPr lang="en-US" dirty="0" smtClean="0"/>
              <a:t>Comparing the likely costs and benefits of an environmental action is useful, but it involves many uncertainties</a:t>
            </a:r>
            <a:endParaRPr lang="en-US" dirty="0"/>
          </a:p>
        </p:txBody>
      </p:sp>
      <p:sp>
        <p:nvSpPr>
          <p:cNvPr id="22530" name="Rectangle 2"/>
          <p:cNvSpPr>
            <a:spLocks noGrp="1" noChangeArrowheads="1"/>
          </p:cNvSpPr>
          <p:nvPr>
            <p:ph type="title"/>
          </p:nvPr>
        </p:nvSpPr>
        <p:spPr/>
        <p:txBody>
          <a:bodyPr>
            <a:normAutofit/>
          </a:bodyPr>
          <a:lstStyle/>
          <a:p>
            <a:r>
              <a:rPr lang="en-US" dirty="0" smtClean="0"/>
              <a:t>23-2 How Can We Estimate Natural Capital, Pollution Control, Resource Use?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dirty="0" smtClean="0"/>
              <a:t>Estimating the values of the earth’s natural capital</a:t>
            </a:r>
          </a:p>
          <a:p>
            <a:pPr lvl="1"/>
            <a:r>
              <a:rPr lang="en-US" dirty="0" smtClean="0"/>
              <a:t>Monetary worth</a:t>
            </a:r>
          </a:p>
          <a:p>
            <a:r>
              <a:rPr lang="en-US" dirty="0" smtClean="0"/>
              <a:t>Estimate nonuse values </a:t>
            </a:r>
          </a:p>
          <a:p>
            <a:pPr lvl="1"/>
            <a:r>
              <a:rPr lang="en-US" dirty="0" smtClean="0"/>
              <a:t>Existence value</a:t>
            </a:r>
          </a:p>
          <a:p>
            <a:pPr lvl="1"/>
            <a:r>
              <a:rPr lang="en-US" dirty="0" smtClean="0"/>
              <a:t>Aesthetic value</a:t>
            </a:r>
          </a:p>
          <a:p>
            <a:pPr lvl="1"/>
            <a:r>
              <a:rPr lang="en-US" dirty="0" smtClean="0"/>
              <a:t>Bequest value, option value</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a:p>
        </p:txBody>
      </p:sp>
      <p:sp>
        <p:nvSpPr>
          <p:cNvPr id="23554" name="Rectangle 2"/>
          <p:cNvSpPr>
            <a:spLocks noGrp="1" noChangeArrowheads="1"/>
          </p:cNvSpPr>
          <p:nvPr>
            <p:ph type="title"/>
          </p:nvPr>
        </p:nvSpPr>
        <p:spPr/>
        <p:txBody>
          <a:bodyPr/>
          <a:lstStyle/>
          <a:p>
            <a:r>
              <a:rPr lang="en-US" dirty="0" smtClean="0"/>
              <a:t>There Are Various Ways to Value Natural Capital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40663"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23-6, p. 636</a:t>
            </a:r>
          </a:p>
        </p:txBody>
      </p:sp>
      <p:pic>
        <p:nvPicPr>
          <p:cNvPr id="5" name="Picture 2" descr="23p636_f0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436688"/>
            <a:ext cx="69246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1628775" y="1028700"/>
            <a:ext cx="1296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Terrestrial </a:t>
            </a:r>
          </a:p>
        </p:txBody>
      </p:sp>
      <p:sp>
        <p:nvSpPr>
          <p:cNvPr id="7" name="TextBox 4"/>
          <p:cNvSpPr txBox="1">
            <a:spLocks noChangeArrowheads="1"/>
          </p:cNvSpPr>
          <p:nvPr/>
        </p:nvSpPr>
        <p:spPr bwMode="auto">
          <a:xfrm>
            <a:off x="1782763" y="1400175"/>
            <a:ext cx="1093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b="1"/>
              <a:t>Wetlands </a:t>
            </a:r>
          </a:p>
        </p:txBody>
      </p:sp>
      <p:sp>
        <p:nvSpPr>
          <p:cNvPr id="8" name="TextBox 5"/>
          <p:cNvSpPr txBox="1">
            <a:spLocks noChangeArrowheads="1"/>
          </p:cNvSpPr>
          <p:nvPr/>
        </p:nvSpPr>
        <p:spPr bwMode="auto">
          <a:xfrm>
            <a:off x="1949450" y="1828800"/>
            <a:ext cx="92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b="1"/>
              <a:t>Forests </a:t>
            </a:r>
          </a:p>
        </p:txBody>
      </p:sp>
      <p:sp>
        <p:nvSpPr>
          <p:cNvPr id="9" name="TextBox 6"/>
          <p:cNvSpPr txBox="1">
            <a:spLocks noChangeArrowheads="1"/>
          </p:cNvSpPr>
          <p:nvPr/>
        </p:nvSpPr>
        <p:spPr bwMode="auto">
          <a:xfrm>
            <a:off x="0" y="2263775"/>
            <a:ext cx="2876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b="1"/>
              <a:t>Grasslands and rangelands </a:t>
            </a:r>
          </a:p>
        </p:txBody>
      </p:sp>
      <p:sp>
        <p:nvSpPr>
          <p:cNvPr id="10" name="TextBox 7"/>
          <p:cNvSpPr txBox="1">
            <a:spLocks noChangeArrowheads="1"/>
          </p:cNvSpPr>
          <p:nvPr/>
        </p:nvSpPr>
        <p:spPr bwMode="auto">
          <a:xfrm>
            <a:off x="1790700" y="2709863"/>
            <a:ext cx="1085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b="1"/>
              <a:t>Cropland </a:t>
            </a:r>
          </a:p>
        </p:txBody>
      </p:sp>
      <p:sp>
        <p:nvSpPr>
          <p:cNvPr id="11" name="TextBox 8"/>
          <p:cNvSpPr txBox="1">
            <a:spLocks noChangeArrowheads="1"/>
          </p:cNvSpPr>
          <p:nvPr/>
        </p:nvSpPr>
        <p:spPr bwMode="auto">
          <a:xfrm>
            <a:off x="1844675" y="3282950"/>
            <a:ext cx="103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Aquatic </a:t>
            </a:r>
          </a:p>
        </p:txBody>
      </p:sp>
      <p:sp>
        <p:nvSpPr>
          <p:cNvPr id="12" name="TextBox 9"/>
          <p:cNvSpPr txBox="1">
            <a:spLocks noChangeArrowheads="1"/>
          </p:cNvSpPr>
          <p:nvPr/>
        </p:nvSpPr>
        <p:spPr bwMode="auto">
          <a:xfrm>
            <a:off x="1243013" y="3651250"/>
            <a:ext cx="1633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b="1"/>
              <a:t>Coastal waters </a:t>
            </a:r>
          </a:p>
        </p:txBody>
      </p:sp>
      <p:sp>
        <p:nvSpPr>
          <p:cNvPr id="13" name="TextBox 10"/>
          <p:cNvSpPr txBox="1">
            <a:spLocks noChangeArrowheads="1"/>
          </p:cNvSpPr>
          <p:nvPr/>
        </p:nvSpPr>
        <p:spPr bwMode="auto">
          <a:xfrm>
            <a:off x="1516063" y="4086225"/>
            <a:ext cx="13604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b="1"/>
              <a:t>Open ocean </a:t>
            </a:r>
          </a:p>
        </p:txBody>
      </p:sp>
      <p:sp>
        <p:nvSpPr>
          <p:cNvPr id="14" name="TextBox 11"/>
          <p:cNvSpPr txBox="1">
            <a:spLocks noChangeArrowheads="1"/>
          </p:cNvSpPr>
          <p:nvPr/>
        </p:nvSpPr>
        <p:spPr bwMode="auto">
          <a:xfrm>
            <a:off x="1071563" y="4522788"/>
            <a:ext cx="1804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b="1"/>
              <a:t>Lakes and rivers </a:t>
            </a:r>
          </a:p>
        </p:txBody>
      </p:sp>
      <p:sp>
        <p:nvSpPr>
          <p:cNvPr id="15" name="TextBox 12"/>
          <p:cNvSpPr txBox="1">
            <a:spLocks noChangeArrowheads="1"/>
          </p:cNvSpPr>
          <p:nvPr/>
        </p:nvSpPr>
        <p:spPr bwMode="auto">
          <a:xfrm>
            <a:off x="3532188" y="4532313"/>
            <a:ext cx="12684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$1.7 trillion </a:t>
            </a:r>
          </a:p>
        </p:txBody>
      </p:sp>
      <p:sp>
        <p:nvSpPr>
          <p:cNvPr id="16" name="TextBox 13"/>
          <p:cNvSpPr txBox="1">
            <a:spLocks noChangeArrowheads="1"/>
          </p:cNvSpPr>
          <p:nvPr/>
        </p:nvSpPr>
        <p:spPr bwMode="auto">
          <a:xfrm>
            <a:off x="6172200" y="4086225"/>
            <a:ext cx="1268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$8.4 trillion </a:t>
            </a:r>
          </a:p>
        </p:txBody>
      </p:sp>
      <p:sp>
        <p:nvSpPr>
          <p:cNvPr id="17" name="TextBox 14"/>
          <p:cNvSpPr txBox="1">
            <a:spLocks noChangeArrowheads="1"/>
          </p:cNvSpPr>
          <p:nvPr/>
        </p:nvSpPr>
        <p:spPr bwMode="auto">
          <a:xfrm>
            <a:off x="7761288" y="3649663"/>
            <a:ext cx="1382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$12.6 trillion </a:t>
            </a:r>
          </a:p>
        </p:txBody>
      </p:sp>
      <p:sp>
        <p:nvSpPr>
          <p:cNvPr id="18" name="TextBox 15"/>
          <p:cNvSpPr txBox="1">
            <a:spLocks noChangeArrowheads="1"/>
          </p:cNvSpPr>
          <p:nvPr/>
        </p:nvSpPr>
        <p:spPr bwMode="auto">
          <a:xfrm>
            <a:off x="2878138" y="2701925"/>
            <a:ext cx="138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$0.13 trillion </a:t>
            </a:r>
          </a:p>
        </p:txBody>
      </p:sp>
      <p:sp>
        <p:nvSpPr>
          <p:cNvPr id="19" name="TextBox 16"/>
          <p:cNvSpPr txBox="1">
            <a:spLocks noChangeArrowheads="1"/>
          </p:cNvSpPr>
          <p:nvPr/>
        </p:nvSpPr>
        <p:spPr bwMode="auto">
          <a:xfrm>
            <a:off x="3200400" y="2032000"/>
            <a:ext cx="1268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600" b="1"/>
          </a:p>
          <a:p>
            <a:pPr eaLnBrk="1" hangingPunct="1"/>
            <a:r>
              <a:rPr lang="en-US" sz="1600" b="1"/>
              <a:t>$0.9 trillion </a:t>
            </a:r>
          </a:p>
        </p:txBody>
      </p:sp>
      <p:sp>
        <p:nvSpPr>
          <p:cNvPr id="20" name="TextBox 17"/>
          <p:cNvSpPr txBox="1">
            <a:spLocks noChangeArrowheads="1"/>
          </p:cNvSpPr>
          <p:nvPr/>
        </p:nvSpPr>
        <p:spPr bwMode="auto">
          <a:xfrm>
            <a:off x="4800600" y="1397000"/>
            <a:ext cx="1268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$4.9 trillion </a:t>
            </a:r>
          </a:p>
        </p:txBody>
      </p:sp>
      <p:sp>
        <p:nvSpPr>
          <p:cNvPr id="21" name="TextBox 19"/>
          <p:cNvSpPr txBox="1">
            <a:spLocks noChangeArrowheads="1"/>
          </p:cNvSpPr>
          <p:nvPr/>
        </p:nvSpPr>
        <p:spPr bwMode="auto">
          <a:xfrm>
            <a:off x="4691063" y="1846263"/>
            <a:ext cx="12684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$4.7 trillion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dirty="0" smtClean="0"/>
              <a:t>Discount rates</a:t>
            </a:r>
          </a:p>
          <a:p>
            <a:pPr lvl="1"/>
            <a:r>
              <a:rPr lang="en-US" dirty="0" smtClean="0"/>
              <a:t>Estimate of a resource’s future economic value compared to its present value</a:t>
            </a:r>
          </a:p>
          <a:p>
            <a:r>
              <a:rPr lang="en-US" dirty="0" smtClean="0"/>
              <a:t>Proponents of a high discount rate</a:t>
            </a:r>
          </a:p>
          <a:p>
            <a:pPr lvl="1"/>
            <a:r>
              <a:rPr lang="en-US" dirty="0" smtClean="0"/>
              <a:t>Inflation </a:t>
            </a:r>
          </a:p>
          <a:p>
            <a:r>
              <a:rPr lang="en-US" dirty="0" smtClean="0"/>
              <a:t>Critics of a high discount rate</a:t>
            </a:r>
          </a:p>
          <a:p>
            <a:pPr lvl="1"/>
            <a:r>
              <a:rPr lang="en-US" dirty="0" smtClean="0"/>
              <a:t>Encourages rapid exploitation of resources</a:t>
            </a:r>
          </a:p>
        </p:txBody>
      </p:sp>
      <p:sp>
        <p:nvSpPr>
          <p:cNvPr id="24578" name="Rectangle 2"/>
          <p:cNvSpPr>
            <a:spLocks noGrp="1" noChangeArrowheads="1"/>
          </p:cNvSpPr>
          <p:nvPr>
            <p:ph type="title"/>
          </p:nvPr>
        </p:nvSpPr>
        <p:spPr/>
        <p:txBody>
          <a:bodyPr/>
          <a:lstStyle/>
          <a:p>
            <a:r>
              <a:rPr lang="en-US" dirty="0" smtClean="0"/>
              <a:t>Estimating the Future Value of a Resource Is Controversial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r>
              <a:rPr lang="en-US" dirty="0" smtClean="0"/>
              <a:t>Marginal cost of resource production</a:t>
            </a:r>
          </a:p>
          <a:p>
            <a:pPr lvl="1"/>
            <a:r>
              <a:rPr lang="en-US" dirty="0" smtClean="0"/>
              <a:t>Cost of removal goes up with each additional unit taken</a:t>
            </a:r>
          </a:p>
          <a:p>
            <a:r>
              <a:rPr lang="en-US" dirty="0" smtClean="0"/>
              <a:t>Optimum level of resource use</a:t>
            </a:r>
          </a:p>
          <a:p>
            <a:pPr lvl="1"/>
            <a:r>
              <a:rPr lang="en-US" dirty="0" smtClean="0"/>
              <a:t>Intersection of supply and demand curves</a:t>
            </a:r>
          </a:p>
          <a:p>
            <a:r>
              <a:rPr lang="en-US" dirty="0" smtClean="0"/>
              <a:t>Optimum level for pollution cleanup</a:t>
            </a:r>
          </a:p>
          <a:p>
            <a:pPr lvl="1"/>
            <a:r>
              <a:rPr lang="en-US" dirty="0" smtClean="0"/>
              <a:t>Equilibrium point</a:t>
            </a:r>
            <a:endParaRPr lang="en-US" dirty="0"/>
          </a:p>
        </p:txBody>
      </p:sp>
      <p:sp>
        <p:nvSpPr>
          <p:cNvPr id="25602" name="Rectangle 2"/>
          <p:cNvSpPr>
            <a:spLocks noGrp="1" noChangeArrowheads="1"/>
          </p:cNvSpPr>
          <p:nvPr>
            <p:ph type="title"/>
          </p:nvPr>
        </p:nvSpPr>
        <p:spPr/>
        <p:txBody>
          <a:bodyPr/>
          <a:lstStyle/>
          <a:p>
            <a:r>
              <a:rPr lang="en-US" dirty="0" smtClean="0"/>
              <a:t>We Can Estimate Optimum Levels of Pollution Control and Resource 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37488"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23-8, p. 638</a:t>
            </a:r>
          </a:p>
        </p:txBody>
      </p:sp>
      <p:pic>
        <p:nvPicPr>
          <p:cNvPr id="4" name="Picture 2" descr="23p638_f08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312150"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65138" y="547688"/>
            <a:ext cx="754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High</a:t>
            </a:r>
          </a:p>
        </p:txBody>
      </p:sp>
      <p:sp>
        <p:nvSpPr>
          <p:cNvPr id="7" name="Text Box 6"/>
          <p:cNvSpPr txBox="1">
            <a:spLocks noChangeArrowheads="1"/>
          </p:cNvSpPr>
          <p:nvPr/>
        </p:nvSpPr>
        <p:spPr bwMode="auto">
          <a:xfrm>
            <a:off x="6858000" y="2057400"/>
            <a:ext cx="152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Marginal cost of resource production</a:t>
            </a:r>
          </a:p>
        </p:txBody>
      </p:sp>
      <p:sp>
        <p:nvSpPr>
          <p:cNvPr id="8" name="Text Box 7"/>
          <p:cNvSpPr txBox="1">
            <a:spLocks noChangeArrowheads="1"/>
          </p:cNvSpPr>
          <p:nvPr/>
        </p:nvSpPr>
        <p:spPr bwMode="auto">
          <a:xfrm>
            <a:off x="1524000" y="2665413"/>
            <a:ext cx="17637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Marginal benefit of resource use</a:t>
            </a:r>
          </a:p>
        </p:txBody>
      </p:sp>
      <p:sp>
        <p:nvSpPr>
          <p:cNvPr id="9" name="Text Box 8"/>
          <p:cNvSpPr txBox="1">
            <a:spLocks noChangeArrowheads="1"/>
          </p:cNvSpPr>
          <p:nvPr/>
        </p:nvSpPr>
        <p:spPr bwMode="auto">
          <a:xfrm rot="16200000">
            <a:off x="125413" y="3173413"/>
            <a:ext cx="754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Cost</a:t>
            </a:r>
          </a:p>
        </p:txBody>
      </p:sp>
      <p:sp>
        <p:nvSpPr>
          <p:cNvPr id="10" name="Text Box 9"/>
          <p:cNvSpPr txBox="1">
            <a:spLocks noChangeArrowheads="1"/>
          </p:cNvSpPr>
          <p:nvPr/>
        </p:nvSpPr>
        <p:spPr bwMode="auto">
          <a:xfrm>
            <a:off x="5448300" y="5076825"/>
            <a:ext cx="21002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Optimum level of resource use</a:t>
            </a:r>
          </a:p>
        </p:txBody>
      </p:sp>
      <p:sp>
        <p:nvSpPr>
          <p:cNvPr id="11" name="Text Box 10"/>
          <p:cNvSpPr txBox="1">
            <a:spLocks noChangeArrowheads="1"/>
          </p:cNvSpPr>
          <p:nvPr/>
        </p:nvSpPr>
        <p:spPr bwMode="auto">
          <a:xfrm>
            <a:off x="515938" y="5562600"/>
            <a:ext cx="703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Low</a:t>
            </a:r>
          </a:p>
        </p:txBody>
      </p:sp>
      <p:sp>
        <p:nvSpPr>
          <p:cNvPr id="12" name="Text Box 11"/>
          <p:cNvSpPr txBox="1">
            <a:spLocks noChangeArrowheads="1"/>
          </p:cNvSpPr>
          <p:nvPr/>
        </p:nvSpPr>
        <p:spPr bwMode="auto">
          <a:xfrm>
            <a:off x="1089025" y="6103938"/>
            <a:ext cx="373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0</a:t>
            </a:r>
          </a:p>
        </p:txBody>
      </p:sp>
      <p:sp>
        <p:nvSpPr>
          <p:cNvPr id="13" name="Text Box 12"/>
          <p:cNvSpPr txBox="1">
            <a:spLocks noChangeArrowheads="1"/>
          </p:cNvSpPr>
          <p:nvPr/>
        </p:nvSpPr>
        <p:spPr bwMode="auto">
          <a:xfrm>
            <a:off x="2751138" y="6103938"/>
            <a:ext cx="500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25</a:t>
            </a:r>
          </a:p>
        </p:txBody>
      </p:sp>
      <p:sp>
        <p:nvSpPr>
          <p:cNvPr id="14" name="Text Box 13"/>
          <p:cNvSpPr txBox="1">
            <a:spLocks noChangeArrowheads="1"/>
          </p:cNvSpPr>
          <p:nvPr/>
        </p:nvSpPr>
        <p:spPr bwMode="auto">
          <a:xfrm>
            <a:off x="3678238" y="6491288"/>
            <a:ext cx="249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Coal removed (%)</a:t>
            </a:r>
          </a:p>
        </p:txBody>
      </p:sp>
      <p:sp>
        <p:nvSpPr>
          <p:cNvPr id="15" name="Text Box 14"/>
          <p:cNvSpPr txBox="1">
            <a:spLocks noChangeArrowheads="1"/>
          </p:cNvSpPr>
          <p:nvPr/>
        </p:nvSpPr>
        <p:spPr bwMode="auto">
          <a:xfrm>
            <a:off x="6248400" y="6103938"/>
            <a:ext cx="500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75</a:t>
            </a:r>
          </a:p>
        </p:txBody>
      </p:sp>
      <p:sp>
        <p:nvSpPr>
          <p:cNvPr id="16" name="Text Box 15"/>
          <p:cNvSpPr txBox="1">
            <a:spLocks noChangeArrowheads="1"/>
          </p:cNvSpPr>
          <p:nvPr/>
        </p:nvSpPr>
        <p:spPr bwMode="auto">
          <a:xfrm>
            <a:off x="7924800" y="6103938"/>
            <a:ext cx="627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100</a:t>
            </a:r>
          </a:p>
        </p:txBody>
      </p:sp>
      <p:sp>
        <p:nvSpPr>
          <p:cNvPr id="17" name="Rectangle 17"/>
          <p:cNvSpPr>
            <a:spLocks noChangeArrowheads="1"/>
          </p:cNvSpPr>
          <p:nvPr/>
        </p:nvSpPr>
        <p:spPr bwMode="auto">
          <a:xfrm>
            <a:off x="4495800" y="608965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solidFill>
                  <a:srgbClr val="000000"/>
                </a:solidFill>
                <a:latin typeface="Arial"/>
                <a:cs typeface="Arial" charset="0"/>
              </a:rPr>
              <a:t>50</a:t>
            </a:r>
          </a:p>
        </p:txBody>
      </p:sp>
      <p:sp>
        <p:nvSpPr>
          <p:cNvPr id="18" name="Line 18"/>
          <p:cNvSpPr>
            <a:spLocks noChangeShapeType="1"/>
          </p:cNvSpPr>
          <p:nvPr/>
        </p:nvSpPr>
        <p:spPr bwMode="auto">
          <a:xfrm>
            <a:off x="5195888" y="4416425"/>
            <a:ext cx="322262" cy="665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latin typeface="Aria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smtClean="0"/>
              <a:t>Phase out dependence on fossil fuels and nuclear energy</a:t>
            </a:r>
          </a:p>
          <a:p>
            <a:pPr lvl="1"/>
            <a:r>
              <a:rPr lang="en-US" dirty="0" smtClean="0"/>
              <a:t>By 2050</a:t>
            </a:r>
          </a:p>
          <a:p>
            <a:pPr lvl="1"/>
            <a:r>
              <a:rPr lang="en-US" dirty="0" smtClean="0"/>
              <a:t>80% of electricity from renewable sources</a:t>
            </a:r>
          </a:p>
          <a:p>
            <a:r>
              <a:rPr lang="en-US" dirty="0" smtClean="0"/>
              <a:t>Government legislation</a:t>
            </a:r>
          </a:p>
          <a:p>
            <a:r>
              <a:rPr lang="en-US" dirty="0" smtClean="0"/>
              <a:t>Offshore wind farms</a:t>
            </a:r>
          </a:p>
          <a:p>
            <a:endParaRPr lang="en-US" dirty="0"/>
          </a:p>
        </p:txBody>
      </p:sp>
      <p:sp>
        <p:nvSpPr>
          <p:cNvPr id="4098" name="Rectangle 2"/>
          <p:cNvSpPr>
            <a:spLocks noGrp="1" noChangeArrowheads="1"/>
          </p:cNvSpPr>
          <p:nvPr>
            <p:ph type="title"/>
          </p:nvPr>
        </p:nvSpPr>
        <p:spPr/>
        <p:txBody>
          <a:bodyPr/>
          <a:lstStyle/>
          <a:p>
            <a:r>
              <a:rPr lang="en-US" dirty="0" smtClean="0"/>
              <a:t>Case Study: Germany: Using Economics to Spur a Shift to Renewable Energy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dirty="0" smtClean="0"/>
              <a:t>Cost-benefit analysis follows guidelines</a:t>
            </a:r>
          </a:p>
          <a:p>
            <a:pPr lvl="1"/>
            <a:r>
              <a:rPr lang="en-US" dirty="0" smtClean="0"/>
              <a:t>State all assumptions used</a:t>
            </a:r>
          </a:p>
          <a:p>
            <a:pPr lvl="1"/>
            <a:r>
              <a:rPr lang="en-US" dirty="0" smtClean="0"/>
              <a:t>Include estimates of the ecological services</a:t>
            </a:r>
          </a:p>
          <a:p>
            <a:pPr lvl="1"/>
            <a:r>
              <a:rPr lang="en-US" dirty="0" smtClean="0"/>
              <a:t>Estimate short-and long-term benefits and costs</a:t>
            </a:r>
          </a:p>
          <a:p>
            <a:pPr lvl="1"/>
            <a:r>
              <a:rPr lang="en-US" dirty="0" smtClean="0"/>
              <a:t>Compare the costs and benefits of alternative courses of action</a:t>
            </a:r>
          </a:p>
          <a:p>
            <a:r>
              <a:rPr lang="en-US" dirty="0" smtClean="0"/>
              <a:t>There are always uncertainties</a:t>
            </a:r>
          </a:p>
          <a:p>
            <a:endParaRPr lang="en-US" dirty="0"/>
          </a:p>
        </p:txBody>
      </p:sp>
      <p:sp>
        <p:nvSpPr>
          <p:cNvPr id="27650" name="Rectangle 2"/>
          <p:cNvSpPr>
            <a:spLocks noGrp="1" noChangeArrowheads="1"/>
          </p:cNvSpPr>
          <p:nvPr>
            <p:ph type="title"/>
          </p:nvPr>
        </p:nvSpPr>
        <p:spPr/>
        <p:txBody>
          <a:bodyPr/>
          <a:lstStyle/>
          <a:p>
            <a:r>
              <a:rPr lang="en-US" dirty="0" smtClean="0"/>
              <a:t>Cost-Benefit Analysis Is a Useful but Crude Tool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r>
              <a:rPr lang="en-US" dirty="0" smtClean="0"/>
              <a:t>We can use resources more sustainably by:</a:t>
            </a:r>
          </a:p>
          <a:p>
            <a:pPr lvl="1"/>
            <a:r>
              <a:rPr lang="en-US" dirty="0" smtClean="0"/>
              <a:t>Including the harmful environmental and health costs of producing goods and services in their market prices (full-cost pricing)</a:t>
            </a:r>
          </a:p>
          <a:p>
            <a:pPr lvl="1"/>
            <a:r>
              <a:rPr lang="en-US" dirty="0" smtClean="0"/>
              <a:t>Subsidizing environmentally beneficial goods and services</a:t>
            </a:r>
          </a:p>
          <a:p>
            <a:pPr lvl="1"/>
            <a:r>
              <a:rPr lang="en-US" dirty="0" smtClean="0"/>
              <a:t>Taxing pollution and waste instead of wages and profits</a:t>
            </a:r>
            <a:endParaRPr lang="en-US" dirty="0"/>
          </a:p>
        </p:txBody>
      </p:sp>
      <p:sp>
        <p:nvSpPr>
          <p:cNvPr id="28674" name="Rectangle 2"/>
          <p:cNvSpPr>
            <a:spLocks noGrp="1" noChangeArrowheads="1"/>
          </p:cNvSpPr>
          <p:nvPr>
            <p:ph type="title"/>
          </p:nvPr>
        </p:nvSpPr>
        <p:spPr/>
        <p:txBody>
          <a:bodyPr/>
          <a:lstStyle/>
          <a:p>
            <a:r>
              <a:rPr lang="en-US" dirty="0" smtClean="0"/>
              <a:t>23-3 How Can We Use Economic Tools to Deal with Environmental Problems?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r>
              <a:rPr lang="en-US" dirty="0" smtClean="0"/>
              <a:t>Market price</a:t>
            </a:r>
          </a:p>
          <a:p>
            <a:pPr lvl="1"/>
            <a:r>
              <a:rPr lang="en-US" dirty="0" smtClean="0"/>
              <a:t>Does not include indirect, external, or hidden costs</a:t>
            </a:r>
          </a:p>
          <a:p>
            <a:r>
              <a:rPr lang="en-US" dirty="0" smtClean="0"/>
              <a:t>What are the direct and indirect costs of a car?</a:t>
            </a:r>
          </a:p>
          <a:p>
            <a:r>
              <a:rPr lang="en-US" dirty="0" smtClean="0"/>
              <a:t>Full-cost pricing </a:t>
            </a:r>
          </a:p>
          <a:p>
            <a:pPr lvl="1"/>
            <a:r>
              <a:rPr lang="en-US" dirty="0" smtClean="0"/>
              <a:t>Includes estimated costs of harmful environmental and health effects of production</a:t>
            </a:r>
          </a:p>
        </p:txBody>
      </p:sp>
      <p:sp>
        <p:nvSpPr>
          <p:cNvPr id="29698" name="Rectangle 2"/>
          <p:cNvSpPr>
            <a:spLocks noGrp="1" noChangeArrowheads="1"/>
          </p:cNvSpPr>
          <p:nvPr>
            <p:ph type="title"/>
          </p:nvPr>
        </p:nvSpPr>
        <p:spPr/>
        <p:txBody>
          <a:bodyPr/>
          <a:lstStyle/>
          <a:p>
            <a:r>
              <a:rPr lang="en-US" dirty="0" smtClean="0"/>
              <a:t>We Can Apply the Principle of Full-Cost Pricing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Perverse subsidies</a:t>
            </a:r>
          </a:p>
          <a:p>
            <a:pPr lvl="1"/>
            <a:r>
              <a:rPr lang="en-US" dirty="0" smtClean="0"/>
              <a:t>Lead to environmental damage</a:t>
            </a:r>
          </a:p>
          <a:p>
            <a:pPr lvl="1"/>
            <a:r>
              <a:rPr lang="en-US" dirty="0" smtClean="0"/>
              <a:t>Should be phased out</a:t>
            </a:r>
          </a:p>
          <a:p>
            <a:r>
              <a:rPr lang="en-US" dirty="0" smtClean="0"/>
              <a:t>Lobbying groups</a:t>
            </a:r>
          </a:p>
          <a:p>
            <a:pPr lvl="1"/>
            <a:r>
              <a:rPr lang="en-US" dirty="0" smtClean="0"/>
              <a:t>Influence governments</a:t>
            </a:r>
          </a:p>
          <a:p>
            <a:r>
              <a:rPr lang="en-US" dirty="0" smtClean="0"/>
              <a:t>Subsidies can also be used for environmental benefits</a:t>
            </a:r>
            <a:endParaRPr lang="en-US" dirty="0"/>
          </a:p>
        </p:txBody>
      </p:sp>
      <p:sp>
        <p:nvSpPr>
          <p:cNvPr id="2" name="Title 1"/>
          <p:cNvSpPr>
            <a:spLocks noGrp="1"/>
          </p:cNvSpPr>
          <p:nvPr>
            <p:ph type="title"/>
          </p:nvPr>
        </p:nvSpPr>
        <p:spPr/>
        <p:txBody>
          <a:bodyPr/>
          <a:lstStyle/>
          <a:p>
            <a:r>
              <a:rPr lang="en-US" dirty="0" smtClean="0"/>
              <a:t>Subsidies Can Be Environmentally Harmful or Beneficial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r>
              <a:rPr lang="en-US" dirty="0" smtClean="0"/>
              <a:t>Measurement and comparison of the economic output of nations</a:t>
            </a:r>
          </a:p>
          <a:p>
            <a:pPr lvl="1"/>
            <a:r>
              <a:rPr lang="en-US" dirty="0" smtClean="0"/>
              <a:t>Gross domestic product (GDP) </a:t>
            </a:r>
          </a:p>
          <a:p>
            <a:pPr lvl="1"/>
            <a:r>
              <a:rPr lang="en-US" dirty="0" smtClean="0"/>
              <a:t>Per capita GDP</a:t>
            </a:r>
          </a:p>
          <a:p>
            <a:r>
              <a:rPr lang="en-US" dirty="0" smtClean="0"/>
              <a:t>Newer methods of comparison</a:t>
            </a:r>
          </a:p>
          <a:p>
            <a:pPr lvl="1"/>
            <a:r>
              <a:rPr lang="en-US" dirty="0" smtClean="0"/>
              <a:t>Genuine progress indicator (GPI)</a:t>
            </a:r>
          </a:p>
          <a:p>
            <a:pPr lvl="2"/>
            <a:r>
              <a:rPr lang="en-US" dirty="0" smtClean="0"/>
              <a:t>GDP plus estimated value of beneficial transactions</a:t>
            </a:r>
          </a:p>
        </p:txBody>
      </p:sp>
      <p:sp>
        <p:nvSpPr>
          <p:cNvPr id="30722" name="Rectangle 2"/>
          <p:cNvSpPr>
            <a:spLocks noGrp="1" noChangeArrowheads="1"/>
          </p:cNvSpPr>
          <p:nvPr>
            <p:ph type="title"/>
          </p:nvPr>
        </p:nvSpPr>
        <p:spPr/>
        <p:txBody>
          <a:bodyPr>
            <a:normAutofit/>
          </a:bodyPr>
          <a:lstStyle/>
          <a:p>
            <a:r>
              <a:rPr lang="en-US" dirty="0" smtClean="0"/>
              <a:t>Environmental Economic Indicators Could Help Reduce Our Environmental Impact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23-10, p. 641</a:t>
            </a:r>
          </a:p>
        </p:txBody>
      </p:sp>
      <p:pic>
        <p:nvPicPr>
          <p:cNvPr id="4" name="Picture 2" descr="23p641_f10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2013" y="319088"/>
            <a:ext cx="63881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219200" y="127000"/>
            <a:ext cx="944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35,000</a:t>
            </a:r>
          </a:p>
        </p:txBody>
      </p:sp>
      <p:sp>
        <p:nvSpPr>
          <p:cNvPr id="7" name="Text Box 6"/>
          <p:cNvSpPr txBox="1">
            <a:spLocks noChangeArrowheads="1"/>
          </p:cNvSpPr>
          <p:nvPr/>
        </p:nvSpPr>
        <p:spPr bwMode="auto">
          <a:xfrm>
            <a:off x="1219200" y="890588"/>
            <a:ext cx="944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30,000</a:t>
            </a:r>
          </a:p>
        </p:txBody>
      </p:sp>
      <p:sp>
        <p:nvSpPr>
          <p:cNvPr id="8" name="Text Box 7"/>
          <p:cNvSpPr txBox="1">
            <a:spLocks noChangeArrowheads="1"/>
          </p:cNvSpPr>
          <p:nvPr/>
        </p:nvSpPr>
        <p:spPr bwMode="auto">
          <a:xfrm>
            <a:off x="1219200" y="1666875"/>
            <a:ext cx="944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25,000</a:t>
            </a:r>
          </a:p>
        </p:txBody>
      </p:sp>
      <p:sp>
        <p:nvSpPr>
          <p:cNvPr id="9" name="Text Box 8"/>
          <p:cNvSpPr txBox="1">
            <a:spLocks noChangeArrowheads="1"/>
          </p:cNvSpPr>
          <p:nvPr/>
        </p:nvSpPr>
        <p:spPr bwMode="auto">
          <a:xfrm>
            <a:off x="1219200" y="2476500"/>
            <a:ext cx="944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20,000</a:t>
            </a:r>
          </a:p>
        </p:txBody>
      </p:sp>
      <p:sp>
        <p:nvSpPr>
          <p:cNvPr id="10" name="Text Box 9"/>
          <p:cNvSpPr txBox="1">
            <a:spLocks noChangeArrowheads="1"/>
          </p:cNvSpPr>
          <p:nvPr/>
        </p:nvSpPr>
        <p:spPr bwMode="auto">
          <a:xfrm>
            <a:off x="4953000" y="2895600"/>
            <a:ext cx="295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Per capita gross domestic product (GDP)</a:t>
            </a:r>
          </a:p>
        </p:txBody>
      </p:sp>
      <p:sp>
        <p:nvSpPr>
          <p:cNvPr id="11" name="Text Box 10"/>
          <p:cNvSpPr txBox="1">
            <a:spLocks noChangeArrowheads="1"/>
          </p:cNvSpPr>
          <p:nvPr/>
        </p:nvSpPr>
        <p:spPr bwMode="auto">
          <a:xfrm>
            <a:off x="1219200" y="3267075"/>
            <a:ext cx="944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15,000</a:t>
            </a:r>
          </a:p>
        </p:txBody>
      </p:sp>
      <p:sp>
        <p:nvSpPr>
          <p:cNvPr id="12" name="Text Box 11"/>
          <p:cNvSpPr txBox="1">
            <a:spLocks noChangeArrowheads="1"/>
          </p:cNvSpPr>
          <p:nvPr/>
        </p:nvSpPr>
        <p:spPr bwMode="auto">
          <a:xfrm rot="16200000">
            <a:off x="-659606" y="2959894"/>
            <a:ext cx="3238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1996 Dollars per person</a:t>
            </a:r>
          </a:p>
        </p:txBody>
      </p:sp>
      <p:sp>
        <p:nvSpPr>
          <p:cNvPr id="13" name="Text Box 12"/>
          <p:cNvSpPr txBox="1">
            <a:spLocks noChangeArrowheads="1"/>
          </p:cNvSpPr>
          <p:nvPr/>
        </p:nvSpPr>
        <p:spPr bwMode="auto">
          <a:xfrm>
            <a:off x="1219200" y="4038600"/>
            <a:ext cx="944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10,000</a:t>
            </a:r>
          </a:p>
        </p:txBody>
      </p:sp>
      <p:sp>
        <p:nvSpPr>
          <p:cNvPr id="14" name="Text Box 13"/>
          <p:cNvSpPr txBox="1">
            <a:spLocks noChangeArrowheads="1"/>
          </p:cNvSpPr>
          <p:nvPr/>
        </p:nvSpPr>
        <p:spPr bwMode="auto">
          <a:xfrm>
            <a:off x="1346200" y="4848225"/>
            <a:ext cx="817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5,000</a:t>
            </a:r>
          </a:p>
        </p:txBody>
      </p:sp>
      <p:sp>
        <p:nvSpPr>
          <p:cNvPr id="15" name="Text Box 14"/>
          <p:cNvSpPr txBox="1">
            <a:spLocks noChangeArrowheads="1"/>
          </p:cNvSpPr>
          <p:nvPr/>
        </p:nvSpPr>
        <p:spPr bwMode="auto">
          <a:xfrm>
            <a:off x="2819400" y="5116513"/>
            <a:ext cx="5686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1800" b="1" dirty="0">
                <a:solidFill>
                  <a:srgbClr val="FFFFFF"/>
                </a:solidFill>
                <a:latin typeface="Arial"/>
                <a:cs typeface="Arial" charset="0"/>
              </a:rPr>
              <a:t>Per capita genuine progress </a:t>
            </a:r>
            <a:r>
              <a:rPr lang="it-IT" sz="1800" b="1" dirty="0" err="1">
                <a:solidFill>
                  <a:srgbClr val="FFFFFF"/>
                </a:solidFill>
                <a:latin typeface="Arial"/>
                <a:cs typeface="Arial" charset="0"/>
              </a:rPr>
              <a:t>indicator</a:t>
            </a:r>
            <a:r>
              <a:rPr lang="it-IT" sz="1800" b="1" dirty="0">
                <a:solidFill>
                  <a:srgbClr val="FFFFFF"/>
                </a:solidFill>
                <a:latin typeface="Arial"/>
                <a:cs typeface="Arial" charset="0"/>
              </a:rPr>
              <a:t> (GPI)</a:t>
            </a:r>
            <a:endParaRPr lang="en-US" sz="1800" b="1" dirty="0">
              <a:solidFill>
                <a:srgbClr val="FFFFFF"/>
              </a:solidFill>
              <a:latin typeface="Arial"/>
              <a:cs typeface="Arial" charset="0"/>
            </a:endParaRPr>
          </a:p>
        </p:txBody>
      </p:sp>
      <p:sp>
        <p:nvSpPr>
          <p:cNvPr id="16" name="Text Box 15"/>
          <p:cNvSpPr txBox="1">
            <a:spLocks noChangeArrowheads="1"/>
          </p:cNvSpPr>
          <p:nvPr/>
        </p:nvSpPr>
        <p:spPr bwMode="auto">
          <a:xfrm>
            <a:off x="1790700" y="5656263"/>
            <a:ext cx="373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0</a:t>
            </a:r>
          </a:p>
        </p:txBody>
      </p:sp>
      <p:sp>
        <p:nvSpPr>
          <p:cNvPr id="17" name="Text Box 16"/>
          <p:cNvSpPr txBox="1">
            <a:spLocks noChangeArrowheads="1"/>
          </p:cNvSpPr>
          <p:nvPr/>
        </p:nvSpPr>
        <p:spPr bwMode="auto">
          <a:xfrm>
            <a:off x="1912938" y="5983288"/>
            <a:ext cx="754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1950</a:t>
            </a:r>
          </a:p>
        </p:txBody>
      </p:sp>
      <p:sp>
        <p:nvSpPr>
          <p:cNvPr id="18" name="Text Box 17"/>
          <p:cNvSpPr txBox="1">
            <a:spLocks noChangeArrowheads="1"/>
          </p:cNvSpPr>
          <p:nvPr/>
        </p:nvSpPr>
        <p:spPr bwMode="auto">
          <a:xfrm>
            <a:off x="3055938" y="5983288"/>
            <a:ext cx="754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1960</a:t>
            </a:r>
          </a:p>
        </p:txBody>
      </p:sp>
      <p:sp>
        <p:nvSpPr>
          <p:cNvPr id="19" name="Text Box 18"/>
          <p:cNvSpPr txBox="1">
            <a:spLocks noChangeArrowheads="1"/>
          </p:cNvSpPr>
          <p:nvPr/>
        </p:nvSpPr>
        <p:spPr bwMode="auto">
          <a:xfrm>
            <a:off x="4275138" y="5983288"/>
            <a:ext cx="754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1970</a:t>
            </a:r>
          </a:p>
        </p:txBody>
      </p:sp>
      <p:sp>
        <p:nvSpPr>
          <p:cNvPr id="20" name="Text Box 19"/>
          <p:cNvSpPr txBox="1">
            <a:spLocks noChangeArrowheads="1"/>
          </p:cNvSpPr>
          <p:nvPr/>
        </p:nvSpPr>
        <p:spPr bwMode="auto">
          <a:xfrm>
            <a:off x="5468938" y="5983288"/>
            <a:ext cx="1312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1980</a:t>
            </a:r>
          </a:p>
        </p:txBody>
      </p:sp>
      <p:sp>
        <p:nvSpPr>
          <p:cNvPr id="21" name="Text Box 20"/>
          <p:cNvSpPr txBox="1">
            <a:spLocks noChangeArrowheads="1"/>
          </p:cNvSpPr>
          <p:nvPr/>
        </p:nvSpPr>
        <p:spPr bwMode="auto">
          <a:xfrm>
            <a:off x="6713538" y="5983288"/>
            <a:ext cx="754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1990</a:t>
            </a:r>
          </a:p>
        </p:txBody>
      </p:sp>
      <p:sp>
        <p:nvSpPr>
          <p:cNvPr id="22" name="Text Box 21"/>
          <p:cNvSpPr txBox="1">
            <a:spLocks noChangeArrowheads="1"/>
          </p:cNvSpPr>
          <p:nvPr/>
        </p:nvSpPr>
        <p:spPr bwMode="auto">
          <a:xfrm>
            <a:off x="7856538" y="5983288"/>
            <a:ext cx="754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2000</a:t>
            </a:r>
          </a:p>
        </p:txBody>
      </p:sp>
      <p:sp>
        <p:nvSpPr>
          <p:cNvPr id="23" name="Rectangle 23"/>
          <p:cNvSpPr>
            <a:spLocks noChangeArrowheads="1"/>
          </p:cNvSpPr>
          <p:nvPr/>
        </p:nvSpPr>
        <p:spPr bwMode="auto">
          <a:xfrm>
            <a:off x="4965700" y="6367463"/>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solidFill>
                  <a:srgbClr val="000000"/>
                </a:solidFill>
                <a:latin typeface="Arial"/>
                <a:cs typeface="Arial" charset="0"/>
              </a:rPr>
              <a:t>Year</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r>
              <a:rPr lang="en-US" dirty="0" smtClean="0"/>
              <a:t>Green taxes</a:t>
            </a:r>
          </a:p>
          <a:p>
            <a:pPr lvl="1"/>
            <a:r>
              <a:rPr lang="en-US" dirty="0" smtClean="0"/>
              <a:t>So that harmful products and services are at true cost</a:t>
            </a:r>
          </a:p>
          <a:p>
            <a:r>
              <a:rPr lang="en-US" dirty="0" smtClean="0"/>
              <a:t>Steps for successful implementation of green taxes</a:t>
            </a:r>
          </a:p>
          <a:p>
            <a:pPr lvl="1"/>
            <a:r>
              <a:rPr lang="en-US" dirty="0" smtClean="0"/>
              <a:t>Phased in slowly, other taxes reduced, safety-net for the poor</a:t>
            </a:r>
          </a:p>
          <a:p>
            <a:r>
              <a:rPr lang="en-US" dirty="0" smtClean="0"/>
              <a:t>Costa Rica</a:t>
            </a:r>
          </a:p>
          <a:p>
            <a:pPr lvl="1"/>
            <a:r>
              <a:rPr lang="en-US" dirty="0" smtClean="0"/>
              <a:t>3.5% tax on market prices of fossil fuels</a:t>
            </a:r>
            <a:endParaRPr lang="en-US" dirty="0"/>
          </a:p>
        </p:txBody>
      </p:sp>
      <p:sp>
        <p:nvSpPr>
          <p:cNvPr id="35842" name="Rectangle 2"/>
          <p:cNvSpPr>
            <a:spLocks noGrp="1" noChangeArrowheads="1"/>
          </p:cNvSpPr>
          <p:nvPr>
            <p:ph type="title"/>
          </p:nvPr>
        </p:nvSpPr>
        <p:spPr/>
        <p:txBody>
          <a:bodyPr/>
          <a:lstStyle/>
          <a:p>
            <a:r>
              <a:rPr lang="en-US" dirty="0" smtClean="0"/>
              <a:t>Tax Pollution and Wastes Instead of Wages and Profits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7754938" y="6584950"/>
            <a:ext cx="1389062"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23-11, p. 641</a:t>
            </a:r>
          </a:p>
        </p:txBody>
      </p:sp>
      <p:pic>
        <p:nvPicPr>
          <p:cNvPr id="8" name="Picture 2" descr="23p641_f11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152400"/>
            <a:ext cx="6713537"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1330325" y="238125"/>
            <a:ext cx="5222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Trade-Offs</a:t>
            </a:r>
          </a:p>
        </p:txBody>
      </p:sp>
      <p:sp>
        <p:nvSpPr>
          <p:cNvPr id="10" name="Text Box 6"/>
          <p:cNvSpPr txBox="1">
            <a:spLocks noChangeArrowheads="1"/>
          </p:cNvSpPr>
          <p:nvPr/>
        </p:nvSpPr>
        <p:spPr bwMode="auto">
          <a:xfrm>
            <a:off x="1330325" y="769938"/>
            <a:ext cx="5057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3B6B"/>
                </a:solidFill>
              </a:rPr>
              <a:t>Environmental Taxes and Fees</a:t>
            </a:r>
          </a:p>
        </p:txBody>
      </p:sp>
      <p:sp>
        <p:nvSpPr>
          <p:cNvPr id="11" name="Text Box 7"/>
          <p:cNvSpPr txBox="1">
            <a:spLocks noChangeArrowheads="1"/>
          </p:cNvSpPr>
          <p:nvPr/>
        </p:nvSpPr>
        <p:spPr bwMode="auto">
          <a:xfrm>
            <a:off x="1312863" y="1841500"/>
            <a:ext cx="2455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latin typeface="Arial"/>
                <a:cs typeface="Arial" charset="0"/>
              </a:rPr>
              <a:t>Help bring about full-cost pricing</a:t>
            </a:r>
          </a:p>
        </p:txBody>
      </p:sp>
      <p:sp>
        <p:nvSpPr>
          <p:cNvPr id="12" name="Text Box 8"/>
          <p:cNvSpPr txBox="1">
            <a:spLocks noChangeArrowheads="1"/>
          </p:cNvSpPr>
          <p:nvPr/>
        </p:nvSpPr>
        <p:spPr bwMode="auto">
          <a:xfrm>
            <a:off x="5584825" y="1841500"/>
            <a:ext cx="23272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latin typeface="Arial"/>
                <a:cs typeface="Arial" charset="0"/>
              </a:rPr>
              <a:t>Low-income groups are penalized unless safety nets are provided</a:t>
            </a:r>
          </a:p>
        </p:txBody>
      </p:sp>
      <p:sp>
        <p:nvSpPr>
          <p:cNvPr id="13" name="Text Box 9"/>
          <p:cNvSpPr txBox="1">
            <a:spLocks noChangeArrowheads="1"/>
          </p:cNvSpPr>
          <p:nvPr/>
        </p:nvSpPr>
        <p:spPr bwMode="auto">
          <a:xfrm>
            <a:off x="1312863" y="2660650"/>
            <a:ext cx="22860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Encourage businesses to develop environmentally beneficial technologies and goods</a:t>
            </a:r>
          </a:p>
        </p:txBody>
      </p:sp>
      <p:sp>
        <p:nvSpPr>
          <p:cNvPr id="14" name="Text Box 10"/>
          <p:cNvSpPr txBox="1">
            <a:spLocks noChangeArrowheads="1"/>
          </p:cNvSpPr>
          <p:nvPr/>
        </p:nvSpPr>
        <p:spPr bwMode="auto">
          <a:xfrm>
            <a:off x="5584825" y="3375025"/>
            <a:ext cx="2201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Hard to determine optimal level for taxes and fees</a:t>
            </a:r>
          </a:p>
        </p:txBody>
      </p:sp>
      <p:sp>
        <p:nvSpPr>
          <p:cNvPr id="15" name="Text Box 11"/>
          <p:cNvSpPr txBox="1">
            <a:spLocks noChangeArrowheads="1"/>
          </p:cNvSpPr>
          <p:nvPr/>
        </p:nvSpPr>
        <p:spPr bwMode="auto">
          <a:xfrm>
            <a:off x="5584825" y="4398963"/>
            <a:ext cx="17938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latin typeface="Arial"/>
                <a:cs typeface="Arial" charset="0"/>
              </a:rPr>
              <a:t>If set too low, wealthy polluters can absorb taxes as costs </a:t>
            </a:r>
          </a:p>
        </p:txBody>
      </p:sp>
      <p:sp>
        <p:nvSpPr>
          <p:cNvPr id="16" name="Text Box 12"/>
          <p:cNvSpPr txBox="1">
            <a:spLocks noChangeArrowheads="1"/>
          </p:cNvSpPr>
          <p:nvPr/>
        </p:nvSpPr>
        <p:spPr bwMode="auto">
          <a:xfrm>
            <a:off x="1312863" y="4946650"/>
            <a:ext cx="23923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Easily administered by existing tax agencies</a:t>
            </a:r>
          </a:p>
        </p:txBody>
      </p:sp>
      <p:sp>
        <p:nvSpPr>
          <p:cNvPr id="17" name="Rectangle 14"/>
          <p:cNvSpPr>
            <a:spLocks noChangeArrowheads="1"/>
          </p:cNvSpPr>
          <p:nvPr/>
        </p:nvSpPr>
        <p:spPr bwMode="auto">
          <a:xfrm>
            <a:off x="5584825" y="1350963"/>
            <a:ext cx="179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solidFill>
                  <a:srgbClr val="003B6B"/>
                </a:solidFill>
                <a:latin typeface="Arial"/>
                <a:cs typeface="Arial" charset="0"/>
              </a:rPr>
              <a:t>Disadvantages</a:t>
            </a:r>
          </a:p>
        </p:txBody>
      </p:sp>
      <p:sp>
        <p:nvSpPr>
          <p:cNvPr id="18" name="Rectangle 15"/>
          <p:cNvSpPr>
            <a:spLocks noChangeArrowheads="1"/>
          </p:cNvSpPr>
          <p:nvPr/>
        </p:nvSpPr>
        <p:spPr bwMode="auto">
          <a:xfrm>
            <a:off x="1312863" y="1350963"/>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003B6B"/>
                </a:solidFill>
                <a:latin typeface="Arial"/>
              </a:rPr>
              <a:t>Advantages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r>
              <a:rPr lang="en-US" dirty="0" smtClean="0"/>
              <a:t>Product eco-labeling</a:t>
            </a:r>
          </a:p>
          <a:p>
            <a:pPr lvl="1"/>
            <a:r>
              <a:rPr lang="en-US" dirty="0" smtClean="0"/>
              <a:t>Help consumers</a:t>
            </a:r>
          </a:p>
          <a:p>
            <a:r>
              <a:rPr lang="en-US" dirty="0" smtClean="0"/>
              <a:t>Greenwashing </a:t>
            </a:r>
          </a:p>
          <a:p>
            <a:pPr lvl="1"/>
            <a:r>
              <a:rPr lang="en-US" dirty="0" smtClean="0"/>
              <a:t>Deceptive practice</a:t>
            </a:r>
          </a:p>
          <a:p>
            <a:pPr lvl="1"/>
            <a:r>
              <a:rPr lang="en-US" dirty="0" smtClean="0"/>
              <a:t>Spin environmentally harmful products as green</a:t>
            </a:r>
          </a:p>
          <a:p>
            <a:endParaRPr lang="en-US" dirty="0" smtClean="0"/>
          </a:p>
          <a:p>
            <a:endParaRPr lang="en-US" dirty="0" smtClean="0"/>
          </a:p>
          <a:p>
            <a:pPr lvl="1"/>
            <a:endParaRPr lang="en-US" dirty="0" smtClean="0"/>
          </a:p>
          <a:p>
            <a:pPr lvl="1"/>
            <a:endParaRPr lang="en-US" dirty="0" smtClean="0"/>
          </a:p>
          <a:p>
            <a:endParaRPr lang="en-US" dirty="0" smtClean="0"/>
          </a:p>
          <a:p>
            <a:endParaRPr lang="en-US" dirty="0"/>
          </a:p>
        </p:txBody>
      </p:sp>
      <p:sp>
        <p:nvSpPr>
          <p:cNvPr id="33794" name="Rectangle 2"/>
          <p:cNvSpPr>
            <a:spLocks noGrp="1" noChangeArrowheads="1"/>
          </p:cNvSpPr>
          <p:nvPr>
            <p:ph type="title"/>
          </p:nvPr>
        </p:nvSpPr>
        <p:spPr/>
        <p:txBody>
          <a:bodyPr/>
          <a:lstStyle/>
          <a:p>
            <a:pPr marL="117475"/>
            <a:r>
              <a:rPr lang="en-US" dirty="0" smtClean="0"/>
              <a:t>We Could Label Environmentally Beneficial Goods and Services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dirty="0" smtClean="0"/>
              <a:t>Environmental regulation</a:t>
            </a:r>
          </a:p>
          <a:p>
            <a:pPr lvl="1"/>
            <a:r>
              <a:rPr lang="en-US" dirty="0" smtClean="0"/>
              <a:t>Control pollution and reduce environmental degradation</a:t>
            </a:r>
          </a:p>
          <a:p>
            <a:r>
              <a:rPr lang="en-US" dirty="0" smtClean="0"/>
              <a:t>Command and control approach</a:t>
            </a:r>
          </a:p>
          <a:p>
            <a:r>
              <a:rPr lang="en-US" dirty="0" smtClean="0"/>
              <a:t>Incentive-based environmental regulations</a:t>
            </a:r>
          </a:p>
          <a:p>
            <a:pPr lvl="1"/>
            <a:r>
              <a:rPr lang="en-US" dirty="0" smtClean="0"/>
              <a:t>Uses economic forces</a:t>
            </a:r>
          </a:p>
          <a:p>
            <a:r>
              <a:rPr lang="en-US" dirty="0" smtClean="0"/>
              <a:t>Innovation-friendly regulations</a:t>
            </a:r>
          </a:p>
          <a:p>
            <a:pPr lvl="1"/>
            <a:r>
              <a:rPr lang="en-US" dirty="0" smtClean="0"/>
              <a:t>Frees industries and allows time for innovation</a:t>
            </a:r>
          </a:p>
          <a:p>
            <a:endParaRPr lang="en-US" dirty="0" smtClean="0"/>
          </a:p>
          <a:p>
            <a:endParaRPr lang="en-US" dirty="0" smtClean="0"/>
          </a:p>
          <a:p>
            <a:endParaRPr lang="en-US" dirty="0"/>
          </a:p>
        </p:txBody>
      </p:sp>
      <p:sp>
        <p:nvSpPr>
          <p:cNvPr id="37890" name="Rectangle 2"/>
          <p:cNvSpPr>
            <a:spLocks noGrp="1" noChangeArrowheads="1"/>
          </p:cNvSpPr>
          <p:nvPr>
            <p:ph type="title"/>
          </p:nvPr>
        </p:nvSpPr>
        <p:spPr/>
        <p:txBody>
          <a:bodyPr/>
          <a:lstStyle/>
          <a:p>
            <a:r>
              <a:rPr lang="en-US" dirty="0" smtClean="0"/>
              <a:t>Environmental Regulations Can Discourage or Encourage Innovation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39075"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23-1, p. 632</a:t>
            </a:r>
          </a:p>
        </p:txBody>
      </p:sp>
      <p:pic>
        <p:nvPicPr>
          <p:cNvPr id="5" name="Picture 1" descr="23p632_f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63" y="1811338"/>
            <a:ext cx="8956675"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US" dirty="0" smtClean="0"/>
              <a:t>Incentive-based regulation example</a:t>
            </a:r>
          </a:p>
          <a:p>
            <a:pPr lvl="1"/>
            <a:r>
              <a:rPr lang="en-US" dirty="0" smtClean="0"/>
              <a:t>Tradable pollution or resource-use permits</a:t>
            </a:r>
          </a:p>
          <a:p>
            <a:r>
              <a:rPr lang="en-US" dirty="0" smtClean="0"/>
              <a:t>Cap-and-trade approach used to reduce SO</a:t>
            </a:r>
            <a:r>
              <a:rPr lang="en-US" baseline="-25000" dirty="0" smtClean="0"/>
              <a:t>2</a:t>
            </a:r>
            <a:endParaRPr lang="en-US" dirty="0" smtClean="0"/>
          </a:p>
        </p:txBody>
      </p:sp>
      <p:sp>
        <p:nvSpPr>
          <p:cNvPr id="38914" name="Rectangle 2"/>
          <p:cNvSpPr>
            <a:spLocks noGrp="1" noChangeArrowheads="1"/>
          </p:cNvSpPr>
          <p:nvPr>
            <p:ph type="title"/>
          </p:nvPr>
        </p:nvSpPr>
        <p:spPr/>
        <p:txBody>
          <a:bodyPr/>
          <a:lstStyle/>
          <a:p>
            <a:r>
              <a:rPr lang="en-US" dirty="0" smtClean="0"/>
              <a:t>Using the Marketplace to Reduce Pollution and Resource Waste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23-13, p. 644</a:t>
            </a:r>
          </a:p>
        </p:txBody>
      </p:sp>
      <p:pic>
        <p:nvPicPr>
          <p:cNvPr id="8" name="Picture 2" descr="23p644_f13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152400"/>
            <a:ext cx="6810375"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330325" y="736600"/>
            <a:ext cx="4341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3B6B"/>
                </a:solidFill>
              </a:rPr>
              <a:t>Tradable Environmental Permits</a:t>
            </a:r>
          </a:p>
        </p:txBody>
      </p:sp>
      <p:sp>
        <p:nvSpPr>
          <p:cNvPr id="10" name="Text Box 7"/>
          <p:cNvSpPr txBox="1">
            <a:spLocks noChangeArrowheads="1"/>
          </p:cNvSpPr>
          <p:nvPr/>
        </p:nvSpPr>
        <p:spPr bwMode="auto">
          <a:xfrm>
            <a:off x="1330325" y="1289050"/>
            <a:ext cx="1541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3B6B"/>
                </a:solidFill>
              </a:rPr>
              <a:t>Advantages</a:t>
            </a:r>
          </a:p>
        </p:txBody>
      </p:sp>
      <p:sp>
        <p:nvSpPr>
          <p:cNvPr id="11" name="Text Box 8"/>
          <p:cNvSpPr txBox="1">
            <a:spLocks noChangeArrowheads="1"/>
          </p:cNvSpPr>
          <p:nvPr/>
        </p:nvSpPr>
        <p:spPr bwMode="auto">
          <a:xfrm>
            <a:off x="5486400" y="1289050"/>
            <a:ext cx="1858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3B6B"/>
                </a:solidFill>
                <a:latin typeface="Arial"/>
                <a:cs typeface="Arial" charset="0"/>
              </a:rPr>
              <a:t>Disadvantages</a:t>
            </a:r>
          </a:p>
        </p:txBody>
      </p:sp>
      <p:sp>
        <p:nvSpPr>
          <p:cNvPr id="12" name="Text Box 9"/>
          <p:cNvSpPr txBox="1">
            <a:spLocks noChangeArrowheads="1"/>
          </p:cNvSpPr>
          <p:nvPr/>
        </p:nvSpPr>
        <p:spPr bwMode="auto">
          <a:xfrm>
            <a:off x="5486400" y="1695450"/>
            <a:ext cx="2286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latin typeface="Arial"/>
                <a:cs typeface="Arial" charset="0"/>
              </a:rPr>
              <a:t>Wealthy polluters </a:t>
            </a:r>
            <a:r>
              <a:rPr lang="en-US" sz="1800" b="1" dirty="0">
                <a:solidFill>
                  <a:srgbClr val="000000"/>
                </a:solidFill>
                <a:latin typeface="Arial"/>
                <a:cs typeface="Arial" charset="0"/>
              </a:rPr>
              <a:t>and resource users can buy their way out</a:t>
            </a:r>
          </a:p>
        </p:txBody>
      </p:sp>
      <p:sp>
        <p:nvSpPr>
          <p:cNvPr id="13" name="Text Box 10"/>
          <p:cNvSpPr txBox="1">
            <a:spLocks noChangeArrowheads="1"/>
          </p:cNvSpPr>
          <p:nvPr/>
        </p:nvSpPr>
        <p:spPr bwMode="auto">
          <a:xfrm>
            <a:off x="1330325" y="1771650"/>
            <a:ext cx="2022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Flexible and easy to administer</a:t>
            </a:r>
          </a:p>
          <a:p>
            <a:pPr>
              <a:defRPr/>
            </a:pPr>
            <a:endParaRPr lang="en-US" sz="1800" b="1" dirty="0">
              <a:solidFill>
                <a:srgbClr val="000000"/>
              </a:solidFill>
              <a:latin typeface="Arial"/>
              <a:cs typeface="Arial" charset="0"/>
            </a:endParaRPr>
          </a:p>
        </p:txBody>
      </p:sp>
      <p:sp>
        <p:nvSpPr>
          <p:cNvPr id="14" name="Text Box 13"/>
          <p:cNvSpPr txBox="1">
            <a:spLocks noChangeArrowheads="1"/>
          </p:cNvSpPr>
          <p:nvPr/>
        </p:nvSpPr>
        <p:spPr bwMode="auto">
          <a:xfrm>
            <a:off x="1330325" y="3117850"/>
            <a:ext cx="220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Encourage pollution prevention and waste reduction</a:t>
            </a:r>
          </a:p>
        </p:txBody>
      </p:sp>
      <p:sp>
        <p:nvSpPr>
          <p:cNvPr id="15" name="Text Box 14"/>
          <p:cNvSpPr txBox="1">
            <a:spLocks noChangeArrowheads="1"/>
          </p:cNvSpPr>
          <p:nvPr/>
        </p:nvSpPr>
        <p:spPr bwMode="auto">
          <a:xfrm>
            <a:off x="5486400" y="3117850"/>
            <a:ext cx="22860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Caps can be too high and not regularly reduced to promote progress</a:t>
            </a:r>
          </a:p>
        </p:txBody>
      </p:sp>
      <p:sp>
        <p:nvSpPr>
          <p:cNvPr id="16" name="Text Box 15"/>
          <p:cNvSpPr txBox="1">
            <a:spLocks noChangeArrowheads="1"/>
          </p:cNvSpPr>
          <p:nvPr/>
        </p:nvSpPr>
        <p:spPr bwMode="auto">
          <a:xfrm>
            <a:off x="1295400" y="4641850"/>
            <a:ext cx="21986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Permit prices determined by market transactions</a:t>
            </a:r>
          </a:p>
        </p:txBody>
      </p:sp>
      <p:sp>
        <p:nvSpPr>
          <p:cNvPr id="17" name="Text Box 16"/>
          <p:cNvSpPr txBox="1">
            <a:spLocks noChangeArrowheads="1"/>
          </p:cNvSpPr>
          <p:nvPr/>
        </p:nvSpPr>
        <p:spPr bwMode="auto">
          <a:xfrm>
            <a:off x="5486400" y="4870450"/>
            <a:ext cx="22320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Self-monitoring </a:t>
            </a:r>
          </a:p>
          <a:p>
            <a:pPr>
              <a:defRPr/>
            </a:pPr>
            <a:r>
              <a:rPr lang="en-US" sz="1800" b="1" dirty="0">
                <a:solidFill>
                  <a:srgbClr val="000000"/>
                </a:solidFill>
                <a:latin typeface="Arial"/>
                <a:cs typeface="Arial" charset="0"/>
              </a:rPr>
              <a:t>of emissions can allow cheating</a:t>
            </a:r>
          </a:p>
        </p:txBody>
      </p:sp>
      <p:sp>
        <p:nvSpPr>
          <p:cNvPr id="18" name="Text Box 18"/>
          <p:cNvSpPr txBox="1">
            <a:spLocks noChangeArrowheads="1"/>
          </p:cNvSpPr>
          <p:nvPr/>
        </p:nvSpPr>
        <p:spPr bwMode="auto">
          <a:xfrm>
            <a:off x="1330325" y="222250"/>
            <a:ext cx="5222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Trade-Offs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dirty="0" smtClean="0"/>
              <a:t>Shift from material-flow to service-flow economy</a:t>
            </a:r>
          </a:p>
          <a:p>
            <a:pPr lvl="1"/>
            <a:r>
              <a:rPr lang="en-US" dirty="0" smtClean="0"/>
              <a:t>Lease or rent services that goods provide</a:t>
            </a:r>
          </a:p>
          <a:p>
            <a:r>
              <a:rPr lang="en-US" dirty="0" smtClean="0"/>
              <a:t>Shift underway in some businesses</a:t>
            </a:r>
          </a:p>
          <a:p>
            <a:pPr lvl="1"/>
            <a:r>
              <a:rPr lang="en-US" dirty="0" smtClean="0"/>
              <a:t>Xerox</a:t>
            </a:r>
          </a:p>
          <a:p>
            <a:pPr lvl="1"/>
            <a:r>
              <a:rPr lang="en-US" dirty="0" smtClean="0"/>
              <a:t>Carrier</a:t>
            </a:r>
          </a:p>
          <a:p>
            <a:pPr>
              <a:buNone/>
            </a:pPr>
            <a:endParaRPr lang="en-US" dirty="0" smtClean="0"/>
          </a:p>
          <a:p>
            <a:endParaRPr lang="en-US" dirty="0"/>
          </a:p>
        </p:txBody>
      </p:sp>
      <p:sp>
        <p:nvSpPr>
          <p:cNvPr id="40962" name="Rectangle 2"/>
          <p:cNvSpPr>
            <a:spLocks noGrp="1" noChangeArrowheads="1"/>
          </p:cNvSpPr>
          <p:nvPr>
            <p:ph type="title"/>
          </p:nvPr>
        </p:nvSpPr>
        <p:spPr/>
        <p:txBody>
          <a:bodyPr/>
          <a:lstStyle/>
          <a:p>
            <a:r>
              <a:rPr lang="en-US" dirty="0" smtClean="0"/>
              <a:t>Reducing Pollution and Resource Waste by Selling Services Instead of Goods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dirty="0" smtClean="0"/>
              <a:t>Reducing poverty can help us to reduce:</a:t>
            </a:r>
          </a:p>
          <a:p>
            <a:pPr lvl="1"/>
            <a:r>
              <a:rPr lang="en-US" dirty="0" smtClean="0"/>
              <a:t>Population growth</a:t>
            </a:r>
          </a:p>
          <a:p>
            <a:pPr lvl="1"/>
            <a:r>
              <a:rPr lang="en-US" dirty="0" smtClean="0"/>
              <a:t>Resource use</a:t>
            </a:r>
          </a:p>
          <a:p>
            <a:pPr lvl="1"/>
            <a:r>
              <a:rPr lang="en-US" dirty="0" smtClean="0"/>
              <a:t>Environmental degradation</a:t>
            </a:r>
            <a:endParaRPr lang="en-US" dirty="0"/>
          </a:p>
        </p:txBody>
      </p:sp>
      <p:sp>
        <p:nvSpPr>
          <p:cNvPr id="44034" name="Rectangle 2"/>
          <p:cNvSpPr>
            <a:spLocks noGrp="1" noChangeArrowheads="1"/>
          </p:cNvSpPr>
          <p:nvPr>
            <p:ph type="title"/>
          </p:nvPr>
        </p:nvSpPr>
        <p:spPr/>
        <p:txBody>
          <a:bodyPr/>
          <a:lstStyle/>
          <a:p>
            <a:r>
              <a:rPr lang="en-US" dirty="0" smtClean="0"/>
              <a:t>23-4 How Can Reducing Poverty Help Us to Deal with Environmental Problems?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r>
              <a:rPr lang="en-US" dirty="0" smtClean="0"/>
              <a:t>Poverty</a:t>
            </a:r>
          </a:p>
          <a:p>
            <a:pPr lvl="1"/>
            <a:r>
              <a:rPr lang="en-US" dirty="0" smtClean="0"/>
              <a:t>People cannot meet basic needs</a:t>
            </a:r>
          </a:p>
          <a:p>
            <a:pPr lvl="1"/>
            <a:r>
              <a:rPr lang="en-US" dirty="0" smtClean="0"/>
              <a:t>One fifth of the world’s population lives on less than $1.25 per day</a:t>
            </a:r>
          </a:p>
          <a:p>
            <a:r>
              <a:rPr lang="en-US" dirty="0" smtClean="0"/>
              <a:t>Reducing poverty benefits society</a:t>
            </a:r>
          </a:p>
          <a:p>
            <a:endParaRPr lang="en-US" dirty="0"/>
          </a:p>
        </p:txBody>
      </p:sp>
      <p:sp>
        <p:nvSpPr>
          <p:cNvPr id="45058" name="Rectangle 2"/>
          <p:cNvSpPr>
            <a:spLocks noGrp="1" noChangeArrowheads="1"/>
          </p:cNvSpPr>
          <p:nvPr>
            <p:ph type="title"/>
          </p:nvPr>
        </p:nvSpPr>
        <p:spPr/>
        <p:txBody>
          <a:bodyPr/>
          <a:lstStyle/>
          <a:p>
            <a:r>
              <a:rPr lang="en-US" dirty="0" smtClean="0"/>
              <a:t>We Can Reduce Poverty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p:txBody>
          <a:bodyPr/>
          <a:lstStyle/>
          <a:p>
            <a:r>
              <a:rPr lang="en-US" dirty="0" smtClean="0"/>
              <a:t>Important measures</a:t>
            </a:r>
          </a:p>
          <a:p>
            <a:pPr lvl="1"/>
            <a:r>
              <a:rPr lang="en-US" dirty="0" smtClean="0"/>
              <a:t>Combat malnutrition and infectious diseases</a:t>
            </a:r>
          </a:p>
          <a:p>
            <a:pPr lvl="1"/>
            <a:r>
              <a:rPr lang="en-US" dirty="0" smtClean="0"/>
              <a:t>Enact universal primary school education</a:t>
            </a:r>
          </a:p>
          <a:p>
            <a:pPr lvl="1"/>
            <a:r>
              <a:rPr lang="en-US" dirty="0" smtClean="0"/>
              <a:t>Stabilize population growth</a:t>
            </a:r>
          </a:p>
          <a:p>
            <a:pPr lvl="1"/>
            <a:r>
              <a:rPr lang="en-US" dirty="0" smtClean="0"/>
              <a:t>Reduce total and per-capita ecological footprints</a:t>
            </a:r>
          </a:p>
          <a:p>
            <a:pPr lvl="1"/>
            <a:r>
              <a:rPr lang="en-US" dirty="0" smtClean="0"/>
              <a:t>Large investments in small-scale infrastructure</a:t>
            </a:r>
            <a:endParaRPr lang="en-US" dirty="0"/>
          </a:p>
        </p:txBody>
      </p:sp>
      <p:sp>
        <p:nvSpPr>
          <p:cNvPr id="48130" name="Title 1"/>
          <p:cNvSpPr>
            <a:spLocks noGrp="1"/>
          </p:cNvSpPr>
          <p:nvPr>
            <p:ph type="title"/>
          </p:nvPr>
        </p:nvSpPr>
        <p:spPr/>
        <p:txBody>
          <a:bodyPr/>
          <a:lstStyle/>
          <a:p>
            <a:r>
              <a:rPr lang="en-US" dirty="0" smtClean="0"/>
              <a:t>We Can Reduce Poverty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r>
              <a:rPr lang="en-US" dirty="0"/>
              <a:t>Microloans give hope to the </a:t>
            </a:r>
            <a:r>
              <a:rPr lang="en-US" dirty="0" smtClean="0"/>
              <a:t>poor</a:t>
            </a:r>
          </a:p>
          <a:p>
            <a:r>
              <a:rPr lang="en-US" dirty="0"/>
              <a:t>Microloans help more than direct aid</a:t>
            </a:r>
            <a:endParaRPr lang="en-US" dirty="0" smtClean="0"/>
          </a:p>
          <a:p>
            <a:pPr lvl="1"/>
            <a:r>
              <a:rPr lang="en-US" dirty="0" smtClean="0"/>
              <a:t>$5 to $500</a:t>
            </a:r>
          </a:p>
          <a:p>
            <a:pPr lvl="1"/>
            <a:r>
              <a:rPr lang="en-US" dirty="0" smtClean="0"/>
              <a:t>Mostly to women</a:t>
            </a:r>
          </a:p>
          <a:p>
            <a:endParaRPr lang="en-US" dirty="0"/>
          </a:p>
        </p:txBody>
      </p:sp>
      <p:sp>
        <p:nvSpPr>
          <p:cNvPr id="49154" name="Title 1"/>
          <p:cNvSpPr>
            <a:spLocks noGrp="1"/>
          </p:cNvSpPr>
          <p:nvPr>
            <p:ph type="title"/>
          </p:nvPr>
        </p:nvSpPr>
        <p:spPr/>
        <p:txBody>
          <a:bodyPr/>
          <a:lstStyle/>
          <a:p>
            <a:r>
              <a:rPr lang="en-US" dirty="0" smtClean="0"/>
              <a:t>Case Study: Microlending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23-15, p. 645</a:t>
            </a:r>
          </a:p>
        </p:txBody>
      </p:sp>
      <p:pic>
        <p:nvPicPr>
          <p:cNvPr id="4" name="Picture 2" descr="23p645_f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311150"/>
            <a:ext cx="45847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en-US" dirty="0" smtClean="0"/>
              <a:t>Millennium development goals</a:t>
            </a:r>
          </a:p>
          <a:p>
            <a:pPr lvl="1"/>
            <a:r>
              <a:rPr lang="en-US" dirty="0" smtClean="0"/>
              <a:t>Sharply reduce hunger and poverty</a:t>
            </a:r>
          </a:p>
          <a:p>
            <a:pPr lvl="1"/>
            <a:r>
              <a:rPr lang="en-US" dirty="0" smtClean="0"/>
              <a:t>Improve health care</a:t>
            </a:r>
          </a:p>
          <a:p>
            <a:pPr lvl="1"/>
            <a:r>
              <a:rPr lang="en-US" dirty="0" smtClean="0"/>
              <a:t>Empower women</a:t>
            </a:r>
          </a:p>
          <a:p>
            <a:pPr lvl="1"/>
            <a:r>
              <a:rPr lang="en-US" dirty="0" smtClean="0"/>
              <a:t>Environmental sustainability by 2015</a:t>
            </a:r>
          </a:p>
          <a:p>
            <a:pPr lvl="1"/>
            <a:r>
              <a:rPr lang="en-US" dirty="0" smtClean="0"/>
              <a:t>Developed countries: spend 0.7% of national budget toward these goals</a:t>
            </a:r>
          </a:p>
        </p:txBody>
      </p:sp>
      <p:sp>
        <p:nvSpPr>
          <p:cNvPr id="51202" name="Rectangle 2"/>
          <p:cNvSpPr>
            <a:spLocks noGrp="1" noChangeArrowheads="1"/>
          </p:cNvSpPr>
          <p:nvPr>
            <p:ph type="title"/>
          </p:nvPr>
        </p:nvSpPr>
        <p:spPr/>
        <p:txBody>
          <a:bodyPr/>
          <a:lstStyle/>
          <a:p>
            <a:r>
              <a:rPr lang="en-US" dirty="0" smtClean="0"/>
              <a:t>Working Toward the Millennium Development Goals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5" name="Picture 1" descr="23p647_f16a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547688"/>
            <a:ext cx="7010400"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7661275" y="6584950"/>
            <a:ext cx="14827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23-16a, p. 647</a:t>
            </a:r>
          </a:p>
        </p:txBody>
      </p:sp>
      <p:sp>
        <p:nvSpPr>
          <p:cNvPr id="5" name="Text Box 5"/>
          <p:cNvSpPr txBox="1">
            <a:spLocks noChangeArrowheads="1"/>
          </p:cNvSpPr>
          <p:nvPr/>
        </p:nvSpPr>
        <p:spPr bwMode="auto">
          <a:xfrm>
            <a:off x="3022600" y="0"/>
            <a:ext cx="1770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Expenditures </a:t>
            </a:r>
          </a:p>
          <a:p>
            <a:pPr>
              <a:defRPr/>
            </a:pPr>
            <a:r>
              <a:rPr lang="en-US" sz="1400" b="1" dirty="0">
                <a:solidFill>
                  <a:srgbClr val="000000"/>
                </a:solidFill>
                <a:latin typeface="Arial"/>
                <a:cs typeface="Arial" charset="0"/>
              </a:rPr>
              <a:t>per year needed to</a:t>
            </a:r>
          </a:p>
        </p:txBody>
      </p:sp>
      <p:sp>
        <p:nvSpPr>
          <p:cNvPr id="6" name="Text Box 7"/>
          <p:cNvSpPr txBox="1">
            <a:spLocks noChangeArrowheads="1"/>
          </p:cNvSpPr>
          <p:nvPr/>
        </p:nvSpPr>
        <p:spPr bwMode="auto">
          <a:xfrm>
            <a:off x="1243013" y="479425"/>
            <a:ext cx="1912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Reforest the earth</a:t>
            </a:r>
          </a:p>
        </p:txBody>
      </p:sp>
      <p:sp>
        <p:nvSpPr>
          <p:cNvPr id="7" name="Text Box 8"/>
          <p:cNvSpPr txBox="1">
            <a:spLocks noChangeArrowheads="1"/>
          </p:cNvSpPr>
          <p:nvPr/>
        </p:nvSpPr>
        <p:spPr bwMode="auto">
          <a:xfrm>
            <a:off x="3321050" y="485775"/>
            <a:ext cx="12366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$6 billion</a:t>
            </a:r>
          </a:p>
        </p:txBody>
      </p:sp>
      <p:sp>
        <p:nvSpPr>
          <p:cNvPr id="8" name="Text Box 11"/>
          <p:cNvSpPr txBox="1">
            <a:spLocks noChangeArrowheads="1"/>
          </p:cNvSpPr>
          <p:nvPr/>
        </p:nvSpPr>
        <p:spPr bwMode="auto">
          <a:xfrm>
            <a:off x="958850" y="922338"/>
            <a:ext cx="21971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Protect tropical forests</a:t>
            </a:r>
          </a:p>
        </p:txBody>
      </p:sp>
      <p:sp>
        <p:nvSpPr>
          <p:cNvPr id="9" name="Text Box 12"/>
          <p:cNvSpPr txBox="1">
            <a:spLocks noChangeArrowheads="1"/>
          </p:cNvSpPr>
          <p:nvPr/>
        </p:nvSpPr>
        <p:spPr bwMode="auto">
          <a:xfrm>
            <a:off x="3411538" y="914400"/>
            <a:ext cx="12366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$8 billion</a:t>
            </a:r>
          </a:p>
        </p:txBody>
      </p:sp>
      <p:sp>
        <p:nvSpPr>
          <p:cNvPr id="10" name="Text Box 15"/>
          <p:cNvSpPr txBox="1">
            <a:spLocks noChangeArrowheads="1"/>
          </p:cNvSpPr>
          <p:nvPr/>
        </p:nvSpPr>
        <p:spPr bwMode="auto">
          <a:xfrm>
            <a:off x="1308100" y="1338263"/>
            <a:ext cx="18478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Restore rangelands</a:t>
            </a:r>
          </a:p>
        </p:txBody>
      </p:sp>
      <p:sp>
        <p:nvSpPr>
          <p:cNvPr id="11" name="Text Box 16"/>
          <p:cNvSpPr txBox="1">
            <a:spLocks noChangeArrowheads="1"/>
          </p:cNvSpPr>
          <p:nvPr/>
        </p:nvSpPr>
        <p:spPr bwMode="auto">
          <a:xfrm>
            <a:off x="3429000" y="1371600"/>
            <a:ext cx="12366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$9 billion</a:t>
            </a:r>
          </a:p>
        </p:txBody>
      </p:sp>
      <p:sp>
        <p:nvSpPr>
          <p:cNvPr id="12" name="Text Box 21"/>
          <p:cNvSpPr txBox="1">
            <a:spLocks noChangeArrowheads="1"/>
          </p:cNvSpPr>
          <p:nvPr/>
        </p:nvSpPr>
        <p:spPr bwMode="auto">
          <a:xfrm>
            <a:off x="987425" y="1774825"/>
            <a:ext cx="21685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Stabilize water tables</a:t>
            </a:r>
          </a:p>
        </p:txBody>
      </p:sp>
      <p:sp>
        <p:nvSpPr>
          <p:cNvPr id="13" name="Text Box 22"/>
          <p:cNvSpPr txBox="1">
            <a:spLocks noChangeArrowheads="1"/>
          </p:cNvSpPr>
          <p:nvPr/>
        </p:nvSpPr>
        <p:spPr bwMode="auto">
          <a:xfrm>
            <a:off x="3459163" y="1825625"/>
            <a:ext cx="13636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$10 billion</a:t>
            </a:r>
          </a:p>
        </p:txBody>
      </p:sp>
      <p:sp>
        <p:nvSpPr>
          <p:cNvPr id="14" name="Text Box 25"/>
          <p:cNvSpPr txBox="1">
            <a:spLocks noChangeArrowheads="1"/>
          </p:cNvSpPr>
          <p:nvPr/>
        </p:nvSpPr>
        <p:spPr bwMode="auto">
          <a:xfrm>
            <a:off x="676275" y="2230438"/>
            <a:ext cx="2479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Deal with global HIV/AIDS</a:t>
            </a:r>
          </a:p>
        </p:txBody>
      </p:sp>
      <p:sp>
        <p:nvSpPr>
          <p:cNvPr id="15" name="Text Box 26"/>
          <p:cNvSpPr txBox="1">
            <a:spLocks noChangeArrowheads="1"/>
          </p:cNvSpPr>
          <p:nvPr/>
        </p:nvSpPr>
        <p:spPr bwMode="auto">
          <a:xfrm>
            <a:off x="3459163" y="2260600"/>
            <a:ext cx="13636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$10 billion</a:t>
            </a:r>
          </a:p>
        </p:txBody>
      </p:sp>
      <p:sp>
        <p:nvSpPr>
          <p:cNvPr id="16" name="Text Box 29"/>
          <p:cNvSpPr txBox="1">
            <a:spLocks noChangeArrowheads="1"/>
          </p:cNvSpPr>
          <p:nvPr/>
        </p:nvSpPr>
        <p:spPr bwMode="auto">
          <a:xfrm>
            <a:off x="1225550" y="2667000"/>
            <a:ext cx="1930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Restore fisheries</a:t>
            </a:r>
          </a:p>
        </p:txBody>
      </p:sp>
      <p:sp>
        <p:nvSpPr>
          <p:cNvPr id="17" name="Text Box 30"/>
          <p:cNvSpPr txBox="1">
            <a:spLocks noChangeArrowheads="1"/>
          </p:cNvSpPr>
          <p:nvPr/>
        </p:nvSpPr>
        <p:spPr bwMode="auto">
          <a:xfrm>
            <a:off x="3538538" y="2667000"/>
            <a:ext cx="13636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$13 billion</a:t>
            </a:r>
          </a:p>
        </p:txBody>
      </p:sp>
      <p:sp>
        <p:nvSpPr>
          <p:cNvPr id="18" name="Text Box 33"/>
          <p:cNvSpPr txBox="1">
            <a:spLocks noChangeArrowheads="1"/>
          </p:cNvSpPr>
          <p:nvPr/>
        </p:nvSpPr>
        <p:spPr bwMode="auto">
          <a:xfrm>
            <a:off x="92075" y="3021013"/>
            <a:ext cx="30638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90000"/>
              </a:lnSpc>
              <a:defRPr/>
            </a:pPr>
            <a:r>
              <a:rPr lang="en-US" sz="1400" b="1" dirty="0">
                <a:solidFill>
                  <a:srgbClr val="000000"/>
                </a:solidFill>
                <a:latin typeface="Arial"/>
                <a:cs typeface="Arial" charset="0"/>
              </a:rPr>
              <a:t>Provide universal primary education and eliminate illiteracy</a:t>
            </a:r>
          </a:p>
        </p:txBody>
      </p:sp>
      <p:sp>
        <p:nvSpPr>
          <p:cNvPr id="19" name="Text Box 34"/>
          <p:cNvSpPr txBox="1">
            <a:spLocks noChangeArrowheads="1"/>
          </p:cNvSpPr>
          <p:nvPr/>
        </p:nvSpPr>
        <p:spPr bwMode="auto">
          <a:xfrm>
            <a:off x="3625850" y="3116263"/>
            <a:ext cx="13636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$14 billion</a:t>
            </a:r>
          </a:p>
        </p:txBody>
      </p:sp>
      <p:sp>
        <p:nvSpPr>
          <p:cNvPr id="20" name="Text Box 37"/>
          <p:cNvSpPr txBox="1">
            <a:spLocks noChangeArrowheads="1"/>
          </p:cNvSpPr>
          <p:nvPr/>
        </p:nvSpPr>
        <p:spPr bwMode="auto">
          <a:xfrm>
            <a:off x="307975" y="3581400"/>
            <a:ext cx="2847975" cy="28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90000"/>
              </a:lnSpc>
              <a:defRPr/>
            </a:pPr>
            <a:r>
              <a:rPr lang="en-US" sz="1400" b="1" dirty="0">
                <a:solidFill>
                  <a:srgbClr val="000000"/>
                </a:solidFill>
                <a:latin typeface="Arial"/>
                <a:cs typeface="Arial" charset="0"/>
              </a:rPr>
              <a:t>Protect topsoil on cropland</a:t>
            </a:r>
          </a:p>
        </p:txBody>
      </p:sp>
      <p:sp>
        <p:nvSpPr>
          <p:cNvPr id="21" name="Text Box 38"/>
          <p:cNvSpPr txBox="1">
            <a:spLocks noChangeArrowheads="1"/>
          </p:cNvSpPr>
          <p:nvPr/>
        </p:nvSpPr>
        <p:spPr bwMode="auto">
          <a:xfrm>
            <a:off x="3894138" y="3573463"/>
            <a:ext cx="13636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$24 billion</a:t>
            </a:r>
          </a:p>
        </p:txBody>
      </p:sp>
      <p:sp>
        <p:nvSpPr>
          <p:cNvPr id="22" name="Text Box 39"/>
          <p:cNvSpPr txBox="1">
            <a:spLocks noChangeArrowheads="1"/>
          </p:cNvSpPr>
          <p:nvPr/>
        </p:nvSpPr>
        <p:spPr bwMode="auto">
          <a:xfrm>
            <a:off x="1127125" y="3971925"/>
            <a:ext cx="20288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Protect biodiversity</a:t>
            </a:r>
          </a:p>
        </p:txBody>
      </p:sp>
      <p:sp>
        <p:nvSpPr>
          <p:cNvPr id="23" name="Text Box 40"/>
          <p:cNvSpPr txBox="1">
            <a:spLocks noChangeArrowheads="1"/>
          </p:cNvSpPr>
          <p:nvPr/>
        </p:nvSpPr>
        <p:spPr bwMode="auto">
          <a:xfrm>
            <a:off x="4122738" y="4013200"/>
            <a:ext cx="13636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$31 billion</a:t>
            </a:r>
          </a:p>
        </p:txBody>
      </p:sp>
      <p:sp>
        <p:nvSpPr>
          <p:cNvPr id="24" name="Text Box 41"/>
          <p:cNvSpPr txBox="1">
            <a:spLocks noChangeArrowheads="1"/>
          </p:cNvSpPr>
          <p:nvPr/>
        </p:nvSpPr>
        <p:spPr bwMode="auto">
          <a:xfrm>
            <a:off x="1463675" y="4316413"/>
            <a:ext cx="16922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90000"/>
              </a:lnSpc>
              <a:defRPr/>
            </a:pPr>
            <a:r>
              <a:rPr lang="en-US" sz="1400" b="1" dirty="0">
                <a:solidFill>
                  <a:srgbClr val="000000"/>
                </a:solidFill>
                <a:latin typeface="Arial"/>
                <a:cs typeface="Arial" charset="0"/>
              </a:rPr>
              <a:t>Provide basic health care for all</a:t>
            </a:r>
          </a:p>
        </p:txBody>
      </p:sp>
      <p:sp>
        <p:nvSpPr>
          <p:cNvPr id="25" name="Text Box 42"/>
          <p:cNvSpPr txBox="1">
            <a:spLocks noChangeArrowheads="1"/>
          </p:cNvSpPr>
          <p:nvPr/>
        </p:nvSpPr>
        <p:spPr bwMode="auto">
          <a:xfrm>
            <a:off x="4198938" y="4452938"/>
            <a:ext cx="13636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$33 billion</a:t>
            </a:r>
          </a:p>
        </p:txBody>
      </p:sp>
      <p:sp>
        <p:nvSpPr>
          <p:cNvPr id="26" name="Text Box 43"/>
          <p:cNvSpPr txBox="1">
            <a:spLocks noChangeArrowheads="1"/>
          </p:cNvSpPr>
          <p:nvPr/>
        </p:nvSpPr>
        <p:spPr bwMode="auto">
          <a:xfrm>
            <a:off x="242888" y="4792663"/>
            <a:ext cx="2924175" cy="48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90000"/>
              </a:lnSpc>
              <a:defRPr/>
            </a:pPr>
            <a:r>
              <a:rPr lang="en-US" sz="1400" b="1" dirty="0">
                <a:solidFill>
                  <a:srgbClr val="000000"/>
                </a:solidFill>
                <a:latin typeface="Arial"/>
                <a:cs typeface="Arial" charset="0"/>
              </a:rPr>
              <a:t>Provide clean drinking water and sewage treatment for all</a:t>
            </a:r>
          </a:p>
        </p:txBody>
      </p:sp>
      <p:sp>
        <p:nvSpPr>
          <p:cNvPr id="27" name="Text Box 44"/>
          <p:cNvSpPr txBox="1">
            <a:spLocks noChangeArrowheads="1"/>
          </p:cNvSpPr>
          <p:nvPr/>
        </p:nvSpPr>
        <p:spPr bwMode="auto">
          <a:xfrm>
            <a:off x="4314825" y="4873625"/>
            <a:ext cx="13636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$37 billion</a:t>
            </a:r>
          </a:p>
        </p:txBody>
      </p:sp>
      <p:sp>
        <p:nvSpPr>
          <p:cNvPr id="28" name="Text Box 45"/>
          <p:cNvSpPr txBox="1">
            <a:spLocks noChangeArrowheads="1"/>
          </p:cNvSpPr>
          <p:nvPr/>
        </p:nvSpPr>
        <p:spPr bwMode="auto">
          <a:xfrm>
            <a:off x="1403350" y="5230813"/>
            <a:ext cx="17526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90000"/>
              </a:lnSpc>
              <a:defRPr/>
            </a:pPr>
            <a:r>
              <a:rPr lang="en-US" sz="1400" b="1" dirty="0">
                <a:solidFill>
                  <a:srgbClr val="000000"/>
                </a:solidFill>
                <a:latin typeface="Arial"/>
                <a:cs typeface="Arial" charset="0"/>
              </a:rPr>
              <a:t>Eliminate hunger and malnutrition</a:t>
            </a:r>
          </a:p>
        </p:txBody>
      </p:sp>
      <p:sp>
        <p:nvSpPr>
          <p:cNvPr id="29" name="Text Box 46"/>
          <p:cNvSpPr txBox="1">
            <a:spLocks noChangeArrowheads="1"/>
          </p:cNvSpPr>
          <p:nvPr/>
        </p:nvSpPr>
        <p:spPr bwMode="auto">
          <a:xfrm>
            <a:off x="4678363" y="5294313"/>
            <a:ext cx="13636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$48 billion</a:t>
            </a:r>
          </a:p>
        </p:txBody>
      </p:sp>
      <p:sp>
        <p:nvSpPr>
          <p:cNvPr id="30" name="Text Box 47"/>
          <p:cNvSpPr txBox="1">
            <a:spLocks noChangeArrowheads="1"/>
          </p:cNvSpPr>
          <p:nvPr/>
        </p:nvSpPr>
        <p:spPr bwMode="auto">
          <a:xfrm>
            <a:off x="2954338" y="5635625"/>
            <a:ext cx="3971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Total Earth Restoration and Social Budget</a:t>
            </a:r>
          </a:p>
        </p:txBody>
      </p:sp>
      <p:sp>
        <p:nvSpPr>
          <p:cNvPr id="31" name="Text Box 48"/>
          <p:cNvSpPr txBox="1">
            <a:spLocks noChangeArrowheads="1"/>
          </p:cNvSpPr>
          <p:nvPr/>
        </p:nvSpPr>
        <p:spPr bwMode="auto">
          <a:xfrm>
            <a:off x="6967538" y="5999163"/>
            <a:ext cx="14906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$245 billion</a:t>
            </a:r>
          </a:p>
        </p:txBody>
      </p:sp>
    </p:spTree>
    <p:extLst>
      <p:ext uri="{BB962C8B-B14F-4D97-AF65-F5344CB8AC3E}">
        <p14:creationId xmlns:p14="http://schemas.microsoft.com/office/powerpoint/2010/main" val="324540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dirty="0" smtClean="0"/>
              <a:t>Ecological economists and most sustainability experts regard human economic systems as subsystems of the biosphere</a:t>
            </a:r>
            <a:endParaRPr lang="en-US" dirty="0"/>
          </a:p>
        </p:txBody>
      </p:sp>
      <p:sp>
        <p:nvSpPr>
          <p:cNvPr id="7170" name="Rectangle 2"/>
          <p:cNvSpPr>
            <a:spLocks noGrp="1" noChangeArrowheads="1"/>
          </p:cNvSpPr>
          <p:nvPr>
            <p:ph type="title"/>
          </p:nvPr>
        </p:nvSpPr>
        <p:spPr/>
        <p:txBody>
          <a:bodyPr/>
          <a:lstStyle/>
          <a:p>
            <a:r>
              <a:rPr lang="en-US" dirty="0" smtClean="0"/>
              <a:t>23-1 How Are Economic Systems Related to the Biosphere?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7653338" y="6584950"/>
            <a:ext cx="1490662"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23-16b, p. 647</a:t>
            </a:r>
          </a:p>
        </p:txBody>
      </p:sp>
      <p:pic>
        <p:nvPicPr>
          <p:cNvPr id="81922" name="Picture 1" descr="23p647_f16b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8" y="1130300"/>
            <a:ext cx="8313737"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2352675" y="533400"/>
            <a:ext cx="18557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Expenditures </a:t>
            </a:r>
          </a:p>
          <a:p>
            <a:pPr>
              <a:defRPr/>
            </a:pPr>
            <a:r>
              <a:rPr lang="en-US" sz="1800" b="1" dirty="0">
                <a:solidFill>
                  <a:srgbClr val="000000"/>
                </a:solidFill>
                <a:latin typeface="Arial"/>
                <a:cs typeface="Arial" charset="0"/>
              </a:rPr>
              <a:t>per year (2008)</a:t>
            </a:r>
          </a:p>
        </p:txBody>
      </p:sp>
      <p:sp>
        <p:nvSpPr>
          <p:cNvPr id="6" name="Text Box 9"/>
          <p:cNvSpPr txBox="1">
            <a:spLocks noChangeArrowheads="1"/>
          </p:cNvSpPr>
          <p:nvPr/>
        </p:nvSpPr>
        <p:spPr bwMode="auto">
          <a:xfrm>
            <a:off x="658813" y="1154113"/>
            <a:ext cx="17700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World military</a:t>
            </a:r>
          </a:p>
        </p:txBody>
      </p:sp>
      <p:sp>
        <p:nvSpPr>
          <p:cNvPr id="7" name="Text Box 10"/>
          <p:cNvSpPr txBox="1">
            <a:spLocks noChangeArrowheads="1"/>
          </p:cNvSpPr>
          <p:nvPr/>
        </p:nvSpPr>
        <p:spPr bwMode="auto">
          <a:xfrm>
            <a:off x="7516813" y="1182688"/>
            <a:ext cx="15414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$1.4 trillion</a:t>
            </a:r>
          </a:p>
        </p:txBody>
      </p:sp>
      <p:sp>
        <p:nvSpPr>
          <p:cNvPr id="8" name="Text Box 13"/>
          <p:cNvSpPr txBox="1">
            <a:spLocks noChangeArrowheads="1"/>
          </p:cNvSpPr>
          <p:nvPr/>
        </p:nvSpPr>
        <p:spPr bwMode="auto">
          <a:xfrm>
            <a:off x="798513" y="1668463"/>
            <a:ext cx="16303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U.S</a:t>
            </a:r>
            <a:r>
              <a:rPr lang="en-US" sz="1800" b="1" dirty="0">
                <a:solidFill>
                  <a:srgbClr val="000000"/>
                </a:solidFill>
                <a:latin typeface="Arial"/>
                <a:cs typeface="Arial" charset="0"/>
              </a:rPr>
              <a:t>. military</a:t>
            </a:r>
          </a:p>
        </p:txBody>
      </p:sp>
      <p:sp>
        <p:nvSpPr>
          <p:cNvPr id="9" name="Text Box 14"/>
          <p:cNvSpPr txBox="1">
            <a:spLocks noChangeArrowheads="1"/>
          </p:cNvSpPr>
          <p:nvPr/>
        </p:nvSpPr>
        <p:spPr bwMode="auto">
          <a:xfrm>
            <a:off x="6535738" y="1692275"/>
            <a:ext cx="14906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$734 billion</a:t>
            </a:r>
          </a:p>
        </p:txBody>
      </p:sp>
      <p:sp>
        <p:nvSpPr>
          <p:cNvPr id="10" name="Text Box 17"/>
          <p:cNvSpPr txBox="1">
            <a:spLocks noChangeArrowheads="1"/>
          </p:cNvSpPr>
          <p:nvPr/>
        </p:nvSpPr>
        <p:spPr bwMode="auto">
          <a:xfrm>
            <a:off x="633413" y="2195513"/>
            <a:ext cx="17954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U.S</a:t>
            </a:r>
            <a:r>
              <a:rPr lang="en-US" sz="1800" b="1" dirty="0">
                <a:solidFill>
                  <a:srgbClr val="000000"/>
                </a:solidFill>
                <a:latin typeface="Arial"/>
                <a:cs typeface="Arial" charset="0"/>
              </a:rPr>
              <a:t>. dog food</a:t>
            </a:r>
          </a:p>
        </p:txBody>
      </p:sp>
      <p:sp>
        <p:nvSpPr>
          <p:cNvPr id="11" name="Text Box 18"/>
          <p:cNvSpPr txBox="1">
            <a:spLocks noChangeArrowheads="1"/>
          </p:cNvSpPr>
          <p:nvPr/>
        </p:nvSpPr>
        <p:spPr bwMode="auto">
          <a:xfrm>
            <a:off x="4511675" y="2208213"/>
            <a:ext cx="13636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$39 billion</a:t>
            </a:r>
          </a:p>
        </p:txBody>
      </p:sp>
      <p:sp>
        <p:nvSpPr>
          <p:cNvPr id="12" name="Text Box 19"/>
          <p:cNvSpPr txBox="1">
            <a:spLocks noChangeArrowheads="1"/>
          </p:cNvSpPr>
          <p:nvPr/>
        </p:nvSpPr>
        <p:spPr bwMode="auto">
          <a:xfrm>
            <a:off x="569913" y="2701925"/>
            <a:ext cx="18589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U.S</a:t>
            </a:r>
            <a:r>
              <a:rPr lang="en-US" sz="1800" b="1" dirty="0">
                <a:solidFill>
                  <a:srgbClr val="000000"/>
                </a:solidFill>
                <a:latin typeface="Arial"/>
                <a:cs typeface="Arial" charset="0"/>
              </a:rPr>
              <a:t>. highways</a:t>
            </a:r>
          </a:p>
        </p:txBody>
      </p:sp>
      <p:sp>
        <p:nvSpPr>
          <p:cNvPr id="13" name="Text Box 20"/>
          <p:cNvSpPr txBox="1">
            <a:spLocks noChangeArrowheads="1"/>
          </p:cNvSpPr>
          <p:nvPr/>
        </p:nvSpPr>
        <p:spPr bwMode="auto">
          <a:xfrm>
            <a:off x="3983038" y="2741613"/>
            <a:ext cx="13636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$29 billion</a:t>
            </a:r>
          </a:p>
        </p:txBody>
      </p:sp>
      <p:sp>
        <p:nvSpPr>
          <p:cNvPr id="14" name="Text Box 23"/>
          <p:cNvSpPr txBox="1">
            <a:spLocks noChangeArrowheads="1"/>
          </p:cNvSpPr>
          <p:nvPr/>
        </p:nvSpPr>
        <p:spPr bwMode="auto">
          <a:xfrm>
            <a:off x="442913" y="3235325"/>
            <a:ext cx="19859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U.S</a:t>
            </a:r>
            <a:r>
              <a:rPr lang="en-US" sz="1800" b="1" dirty="0">
                <a:solidFill>
                  <a:srgbClr val="000000"/>
                </a:solidFill>
                <a:latin typeface="Arial"/>
                <a:cs typeface="Arial" charset="0"/>
              </a:rPr>
              <a:t>. foreign aid</a:t>
            </a:r>
          </a:p>
        </p:txBody>
      </p:sp>
      <p:sp>
        <p:nvSpPr>
          <p:cNvPr id="15" name="Text Box 24"/>
          <p:cNvSpPr txBox="1">
            <a:spLocks noChangeArrowheads="1"/>
          </p:cNvSpPr>
          <p:nvPr/>
        </p:nvSpPr>
        <p:spPr bwMode="auto">
          <a:xfrm>
            <a:off x="3875088" y="3255963"/>
            <a:ext cx="13636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$27 billion</a:t>
            </a:r>
          </a:p>
        </p:txBody>
      </p:sp>
      <p:sp>
        <p:nvSpPr>
          <p:cNvPr id="16" name="Text Box 27"/>
          <p:cNvSpPr txBox="1">
            <a:spLocks noChangeArrowheads="1"/>
          </p:cNvSpPr>
          <p:nvPr/>
        </p:nvSpPr>
        <p:spPr bwMode="auto">
          <a:xfrm>
            <a:off x="138113" y="3644900"/>
            <a:ext cx="229076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90000"/>
              </a:lnSpc>
              <a:defRPr/>
            </a:pPr>
            <a:r>
              <a:rPr lang="en-US" sz="1800" b="1" dirty="0">
                <a:solidFill>
                  <a:srgbClr val="000000"/>
                </a:solidFill>
                <a:latin typeface="Arial"/>
                <a:cs typeface="Arial" charset="0"/>
              </a:rPr>
              <a:t>U.S</a:t>
            </a:r>
            <a:r>
              <a:rPr lang="en-US" sz="1800" b="1" dirty="0">
                <a:solidFill>
                  <a:srgbClr val="000000"/>
                </a:solidFill>
                <a:latin typeface="Arial"/>
                <a:cs typeface="Arial" charset="0"/>
              </a:rPr>
              <a:t>. potato chips and similar snacks</a:t>
            </a:r>
          </a:p>
        </p:txBody>
      </p:sp>
      <p:sp>
        <p:nvSpPr>
          <p:cNvPr id="17" name="Text Box 28"/>
          <p:cNvSpPr txBox="1">
            <a:spLocks noChangeArrowheads="1"/>
          </p:cNvSpPr>
          <p:nvPr/>
        </p:nvSpPr>
        <p:spPr bwMode="auto">
          <a:xfrm>
            <a:off x="3624263" y="3759200"/>
            <a:ext cx="13636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$22 billion</a:t>
            </a:r>
          </a:p>
        </p:txBody>
      </p:sp>
      <p:sp>
        <p:nvSpPr>
          <p:cNvPr id="18" name="Text Box 31"/>
          <p:cNvSpPr txBox="1">
            <a:spLocks noChangeArrowheads="1"/>
          </p:cNvSpPr>
          <p:nvPr/>
        </p:nvSpPr>
        <p:spPr bwMode="auto">
          <a:xfrm>
            <a:off x="493713" y="4262438"/>
            <a:ext cx="19351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U.S</a:t>
            </a:r>
            <a:r>
              <a:rPr lang="en-US" sz="1800" b="1" dirty="0">
                <a:solidFill>
                  <a:srgbClr val="000000"/>
                </a:solidFill>
                <a:latin typeface="Arial"/>
                <a:cs typeface="Arial" charset="0"/>
              </a:rPr>
              <a:t>. cosmetics</a:t>
            </a:r>
          </a:p>
        </p:txBody>
      </p:sp>
      <p:sp>
        <p:nvSpPr>
          <p:cNvPr id="19" name="Text Box 32"/>
          <p:cNvSpPr txBox="1">
            <a:spLocks noChangeArrowheads="1"/>
          </p:cNvSpPr>
          <p:nvPr/>
        </p:nvSpPr>
        <p:spPr bwMode="auto">
          <a:xfrm>
            <a:off x="2882900" y="4260850"/>
            <a:ext cx="12366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$8 billion</a:t>
            </a:r>
          </a:p>
        </p:txBody>
      </p:sp>
      <p:sp>
        <p:nvSpPr>
          <p:cNvPr id="20" name="Text Box 35"/>
          <p:cNvSpPr txBox="1">
            <a:spLocks noChangeArrowheads="1"/>
          </p:cNvSpPr>
          <p:nvPr/>
        </p:nvSpPr>
        <p:spPr bwMode="auto">
          <a:xfrm>
            <a:off x="1141413" y="4765675"/>
            <a:ext cx="12874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latin typeface="Arial"/>
                <a:cs typeface="Arial" charset="0"/>
              </a:rPr>
              <a:t>U.S</a:t>
            </a:r>
            <a:r>
              <a:rPr lang="en-US" sz="1800" b="1" dirty="0">
                <a:solidFill>
                  <a:srgbClr val="000000"/>
                </a:solidFill>
                <a:latin typeface="Arial"/>
                <a:cs typeface="Arial" charset="0"/>
              </a:rPr>
              <a:t>. EPA</a:t>
            </a:r>
          </a:p>
        </p:txBody>
      </p:sp>
      <p:sp>
        <p:nvSpPr>
          <p:cNvPr id="21" name="Text Box 36"/>
          <p:cNvSpPr txBox="1">
            <a:spLocks noChangeArrowheads="1"/>
          </p:cNvSpPr>
          <p:nvPr/>
        </p:nvSpPr>
        <p:spPr bwMode="auto">
          <a:xfrm>
            <a:off x="2874963" y="4776788"/>
            <a:ext cx="14271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$7.2 billion</a:t>
            </a:r>
          </a:p>
        </p:txBody>
      </p:sp>
    </p:spTree>
    <p:extLst>
      <p:ext uri="{BB962C8B-B14F-4D97-AF65-F5344CB8AC3E}">
        <p14:creationId xmlns:p14="http://schemas.microsoft.com/office/powerpoint/2010/main" val="2925684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dirty="0" smtClean="0"/>
              <a:t>We can use the principles of sustainability, as well as various economic and environmental strategies, to develop more environmentally sustainable economies</a:t>
            </a:r>
            <a:endParaRPr lang="en-US" dirty="0"/>
          </a:p>
        </p:txBody>
      </p:sp>
      <p:sp>
        <p:nvSpPr>
          <p:cNvPr id="53250" name="Rectangle 2"/>
          <p:cNvSpPr>
            <a:spLocks noGrp="1" noChangeArrowheads="1"/>
          </p:cNvSpPr>
          <p:nvPr>
            <p:ph type="title"/>
          </p:nvPr>
        </p:nvSpPr>
        <p:spPr/>
        <p:txBody>
          <a:bodyPr/>
          <a:lstStyle/>
          <a:p>
            <a:r>
              <a:rPr lang="en-US" dirty="0" smtClean="0"/>
              <a:t>23-5 Making the Transition to More Environmentally Sustainable Economics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dirty="0" smtClean="0"/>
              <a:t>We are depleting natural capital</a:t>
            </a:r>
          </a:p>
          <a:p>
            <a:r>
              <a:rPr lang="en-US" dirty="0" smtClean="0"/>
              <a:t>Convert linear throughput economy to circular matter recycling and reuse economy</a:t>
            </a:r>
          </a:p>
          <a:p>
            <a:pPr lvl="1"/>
            <a:r>
              <a:rPr lang="en-US" dirty="0" smtClean="0"/>
              <a:t>Mimics nature</a:t>
            </a:r>
          </a:p>
        </p:txBody>
      </p:sp>
      <p:sp>
        <p:nvSpPr>
          <p:cNvPr id="54274" name="Rectangle 2"/>
          <p:cNvSpPr>
            <a:spLocks noGrp="1" noChangeArrowheads="1"/>
          </p:cNvSpPr>
          <p:nvPr>
            <p:ph type="title"/>
          </p:nvPr>
        </p:nvSpPr>
        <p:spPr/>
        <p:txBody>
          <a:bodyPr/>
          <a:lstStyle/>
          <a:p>
            <a:r>
              <a:rPr lang="en-US" dirty="0" smtClean="0"/>
              <a:t>We Are Living Unsustainably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dirty="0" smtClean="0"/>
              <a:t>Low-throughput economy</a:t>
            </a:r>
          </a:p>
          <a:p>
            <a:pPr lvl="1"/>
            <a:r>
              <a:rPr lang="en-US" dirty="0" smtClean="0"/>
              <a:t>Based on energy flow and matter recycling</a:t>
            </a:r>
          </a:p>
          <a:p>
            <a:pPr lvl="2"/>
            <a:r>
              <a:rPr lang="en-US" dirty="0" smtClean="0"/>
              <a:t>Reusing and recycling nonrenewable matter</a:t>
            </a:r>
          </a:p>
          <a:p>
            <a:pPr lvl="2"/>
            <a:r>
              <a:rPr lang="en-US" dirty="0" smtClean="0"/>
              <a:t>Don’t use renewable resources too fast</a:t>
            </a:r>
          </a:p>
          <a:p>
            <a:pPr lvl="2"/>
            <a:r>
              <a:rPr lang="en-US" dirty="0" smtClean="0"/>
              <a:t>Reduce waste with efficiency</a:t>
            </a:r>
          </a:p>
          <a:p>
            <a:pPr lvl="2"/>
            <a:r>
              <a:rPr lang="en-US" dirty="0" smtClean="0"/>
              <a:t>Reduce harmful forms of consumption</a:t>
            </a:r>
          </a:p>
          <a:p>
            <a:pPr lvl="2"/>
            <a:r>
              <a:rPr lang="en-US" dirty="0" smtClean="0"/>
              <a:t>Promote pollution prevention and waste reduction</a:t>
            </a:r>
          </a:p>
          <a:p>
            <a:endParaRPr lang="en-US" dirty="0"/>
          </a:p>
        </p:txBody>
      </p:sp>
      <p:sp>
        <p:nvSpPr>
          <p:cNvPr id="55298" name="Rectangle 2"/>
          <p:cNvSpPr>
            <a:spLocks noGrp="1" noChangeArrowheads="1"/>
          </p:cNvSpPr>
          <p:nvPr>
            <p:ph type="title"/>
          </p:nvPr>
        </p:nvSpPr>
        <p:spPr/>
        <p:txBody>
          <a:bodyPr/>
          <a:lstStyle/>
          <a:p>
            <a:r>
              <a:rPr lang="en-US" dirty="0" smtClean="0"/>
              <a:t>Low-Throughput Economies Are More Sustainable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23-17, p. 648</a:t>
            </a:r>
          </a:p>
        </p:txBody>
      </p:sp>
      <p:pic>
        <p:nvPicPr>
          <p:cNvPr id="4" name="Picture 2" descr="23p648_f17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2401888"/>
            <a:ext cx="7929563"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4288" y="1692275"/>
            <a:ext cx="1860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charset="0"/>
              </a:rPr>
              <a:t>Inputs </a:t>
            </a:r>
          </a:p>
          <a:p>
            <a:pPr algn="ctr">
              <a:defRPr/>
            </a:pPr>
            <a:r>
              <a:rPr lang="en-US" sz="1400" b="1" dirty="0">
                <a:solidFill>
                  <a:srgbClr val="000000"/>
                </a:solidFill>
                <a:latin typeface="Arial"/>
                <a:cs typeface="Arial" charset="0"/>
              </a:rPr>
              <a:t>(from environment)</a:t>
            </a:r>
          </a:p>
        </p:txBody>
      </p:sp>
      <p:sp>
        <p:nvSpPr>
          <p:cNvPr id="7" name="Text Box 6"/>
          <p:cNvSpPr txBox="1">
            <a:spLocks noChangeArrowheads="1"/>
          </p:cNvSpPr>
          <p:nvPr/>
        </p:nvSpPr>
        <p:spPr bwMode="auto">
          <a:xfrm>
            <a:off x="7348538" y="1768475"/>
            <a:ext cx="17954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charset="0"/>
              </a:rPr>
              <a:t>Outputs </a:t>
            </a:r>
          </a:p>
          <a:p>
            <a:pPr algn="ctr">
              <a:defRPr/>
            </a:pPr>
            <a:r>
              <a:rPr lang="en-US" sz="1400" b="1" dirty="0">
                <a:solidFill>
                  <a:srgbClr val="000000"/>
                </a:solidFill>
                <a:latin typeface="Arial"/>
                <a:cs typeface="Arial" charset="0"/>
              </a:rPr>
              <a:t>(into environment)</a:t>
            </a:r>
          </a:p>
        </p:txBody>
      </p:sp>
      <p:sp>
        <p:nvSpPr>
          <p:cNvPr id="8" name="Text Box 7"/>
          <p:cNvSpPr txBox="1">
            <a:spLocks noChangeArrowheads="1"/>
          </p:cNvSpPr>
          <p:nvPr/>
        </p:nvSpPr>
        <p:spPr bwMode="auto">
          <a:xfrm>
            <a:off x="3671888" y="1768475"/>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charset="0"/>
              </a:rPr>
              <a:t>System throughputs</a:t>
            </a:r>
          </a:p>
        </p:txBody>
      </p:sp>
      <p:sp>
        <p:nvSpPr>
          <p:cNvPr id="9" name="Text Box 8"/>
          <p:cNvSpPr txBox="1">
            <a:spLocks noChangeArrowheads="1"/>
          </p:cNvSpPr>
          <p:nvPr/>
        </p:nvSpPr>
        <p:spPr bwMode="auto">
          <a:xfrm>
            <a:off x="31750" y="2433638"/>
            <a:ext cx="12334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High-quality energy</a:t>
            </a:r>
          </a:p>
        </p:txBody>
      </p:sp>
      <p:sp>
        <p:nvSpPr>
          <p:cNvPr id="10" name="Text Box 9"/>
          <p:cNvSpPr txBox="1">
            <a:spLocks noChangeArrowheads="1"/>
          </p:cNvSpPr>
          <p:nvPr/>
        </p:nvSpPr>
        <p:spPr bwMode="auto">
          <a:xfrm>
            <a:off x="1868488" y="2459038"/>
            <a:ext cx="1530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FFFFFF"/>
                </a:solidFill>
                <a:latin typeface="Arial"/>
                <a:cs typeface="Arial" charset="0"/>
              </a:rPr>
              <a:t>Energy conservation</a:t>
            </a:r>
          </a:p>
        </p:txBody>
      </p:sp>
      <p:sp>
        <p:nvSpPr>
          <p:cNvPr id="11" name="Text Box 10"/>
          <p:cNvSpPr txBox="1">
            <a:spLocks noChangeArrowheads="1"/>
          </p:cNvSpPr>
          <p:nvPr/>
        </p:nvSpPr>
        <p:spPr bwMode="auto">
          <a:xfrm>
            <a:off x="7862888" y="2378075"/>
            <a:ext cx="1223962"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Low-quality energy (heat)</a:t>
            </a:r>
          </a:p>
        </p:txBody>
      </p:sp>
      <p:sp>
        <p:nvSpPr>
          <p:cNvPr id="12" name="Text Box 11"/>
          <p:cNvSpPr txBox="1">
            <a:spLocks noChangeArrowheads="1"/>
          </p:cNvSpPr>
          <p:nvPr/>
        </p:nvSpPr>
        <p:spPr bwMode="auto">
          <a:xfrm>
            <a:off x="3898900" y="2887663"/>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FFFFFF"/>
                </a:solidFill>
                <a:latin typeface="Arial"/>
                <a:cs typeface="Arial" charset="0"/>
              </a:rPr>
              <a:t>Low-waste economy</a:t>
            </a:r>
          </a:p>
        </p:txBody>
      </p:sp>
      <p:sp>
        <p:nvSpPr>
          <p:cNvPr id="13" name="Text Box 12"/>
          <p:cNvSpPr txBox="1">
            <a:spLocks noChangeArrowheads="1"/>
          </p:cNvSpPr>
          <p:nvPr/>
        </p:nvSpPr>
        <p:spPr bwMode="auto">
          <a:xfrm>
            <a:off x="1871663" y="3155950"/>
            <a:ext cx="14763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FFFFFF"/>
                </a:solidFill>
                <a:latin typeface="Arial"/>
                <a:cs typeface="Arial" charset="0"/>
              </a:rPr>
              <a:t>Waste and pollution prevention</a:t>
            </a:r>
          </a:p>
        </p:txBody>
      </p:sp>
      <p:sp>
        <p:nvSpPr>
          <p:cNvPr id="14" name="Text Box 13"/>
          <p:cNvSpPr txBox="1">
            <a:spLocks noChangeArrowheads="1"/>
          </p:cNvSpPr>
          <p:nvPr/>
        </p:nvSpPr>
        <p:spPr bwMode="auto">
          <a:xfrm>
            <a:off x="5715000" y="3262313"/>
            <a:ext cx="1528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FFFFFF"/>
                </a:solidFill>
                <a:latin typeface="Arial"/>
                <a:cs typeface="Arial" charset="0"/>
              </a:rPr>
              <a:t>Pollution control</a:t>
            </a:r>
          </a:p>
        </p:txBody>
      </p:sp>
      <p:sp>
        <p:nvSpPr>
          <p:cNvPr id="15" name="Text Box 14"/>
          <p:cNvSpPr txBox="1">
            <a:spLocks noChangeArrowheads="1"/>
          </p:cNvSpPr>
          <p:nvPr/>
        </p:nvSpPr>
        <p:spPr bwMode="auto">
          <a:xfrm>
            <a:off x="7862888" y="3268663"/>
            <a:ext cx="11255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Waste and pollution</a:t>
            </a:r>
          </a:p>
        </p:txBody>
      </p:sp>
      <p:sp>
        <p:nvSpPr>
          <p:cNvPr id="16" name="Text Box 15"/>
          <p:cNvSpPr txBox="1">
            <a:spLocks noChangeArrowheads="1"/>
          </p:cNvSpPr>
          <p:nvPr/>
        </p:nvSpPr>
        <p:spPr bwMode="auto">
          <a:xfrm>
            <a:off x="39688" y="3241675"/>
            <a:ext cx="12255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High-quality matter</a:t>
            </a:r>
          </a:p>
        </p:txBody>
      </p:sp>
      <p:sp>
        <p:nvSpPr>
          <p:cNvPr id="17" name="Text Box 16"/>
          <p:cNvSpPr txBox="1">
            <a:spLocks noChangeArrowheads="1"/>
          </p:cNvSpPr>
          <p:nvPr/>
        </p:nvSpPr>
        <p:spPr bwMode="auto">
          <a:xfrm>
            <a:off x="7754938" y="4357688"/>
            <a:ext cx="11636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FFFFFF"/>
                </a:solidFill>
                <a:latin typeface="Arial"/>
                <a:cs typeface="Arial" charset="0"/>
              </a:rPr>
              <a:t>Recycle and reuse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smtClean="0"/>
              <a:t>Economic succession</a:t>
            </a:r>
          </a:p>
          <a:p>
            <a:pPr lvl="1"/>
            <a:r>
              <a:rPr lang="en-US" dirty="0" smtClean="0"/>
              <a:t>New and more innovative businesses </a:t>
            </a:r>
          </a:p>
          <a:p>
            <a:r>
              <a:rPr lang="en-US" dirty="0" smtClean="0"/>
              <a:t>Green jobs</a:t>
            </a:r>
          </a:p>
          <a:p>
            <a:pPr lvl="1"/>
            <a:r>
              <a:rPr lang="en-US" dirty="0" smtClean="0"/>
              <a:t>Environmentally friendly</a:t>
            </a:r>
          </a:p>
          <a:p>
            <a:r>
              <a:rPr lang="en-US" dirty="0" smtClean="0"/>
              <a:t>Require governments and industries to increase spending on research and development</a:t>
            </a:r>
            <a:endParaRPr lang="en-US" dirty="0"/>
          </a:p>
        </p:txBody>
      </p:sp>
      <p:sp>
        <p:nvSpPr>
          <p:cNvPr id="57346" name="Rectangle 2"/>
          <p:cNvSpPr>
            <a:spLocks noGrp="1" noChangeArrowheads="1"/>
          </p:cNvSpPr>
          <p:nvPr>
            <p:ph type="title"/>
          </p:nvPr>
        </p:nvSpPr>
        <p:spPr/>
        <p:txBody>
          <a:bodyPr/>
          <a:lstStyle/>
          <a:p>
            <a:r>
              <a:rPr lang="en-US" dirty="0" smtClean="0"/>
              <a:t>We Can Shift to More Sustainable Economies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23p649_f18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0"/>
            <a:ext cx="91440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23-18, p. 649</a:t>
            </a:r>
          </a:p>
        </p:txBody>
      </p:sp>
      <p:sp>
        <p:nvSpPr>
          <p:cNvPr id="6" name="Text Box 5"/>
          <p:cNvSpPr txBox="1">
            <a:spLocks noChangeArrowheads="1"/>
          </p:cNvSpPr>
          <p:nvPr/>
        </p:nvSpPr>
        <p:spPr bwMode="auto">
          <a:xfrm>
            <a:off x="1905000" y="152400"/>
            <a:ext cx="1579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No-till cultivation</a:t>
            </a:r>
          </a:p>
        </p:txBody>
      </p:sp>
      <p:sp>
        <p:nvSpPr>
          <p:cNvPr id="7" name="Text Box 6"/>
          <p:cNvSpPr txBox="1">
            <a:spLocks noChangeArrowheads="1"/>
          </p:cNvSpPr>
          <p:nvPr/>
        </p:nvSpPr>
        <p:spPr bwMode="auto">
          <a:xfrm>
            <a:off x="5402263" y="371475"/>
            <a:ext cx="31242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Production of energy-efficient electric cars recharged by </a:t>
            </a:r>
          </a:p>
          <a:p>
            <a:pPr>
              <a:defRPr/>
            </a:pPr>
            <a:r>
              <a:rPr lang="en-US" sz="1400" b="1" dirty="0">
                <a:solidFill>
                  <a:srgbClr val="000000"/>
                </a:solidFill>
                <a:latin typeface="Arial"/>
                <a:cs typeface="Arial" charset="0"/>
              </a:rPr>
              <a:t>wind and solar energy</a:t>
            </a:r>
          </a:p>
        </p:txBody>
      </p:sp>
      <p:sp>
        <p:nvSpPr>
          <p:cNvPr id="8" name="Text Box 7"/>
          <p:cNvSpPr txBox="1">
            <a:spLocks noChangeArrowheads="1"/>
          </p:cNvSpPr>
          <p:nvPr/>
        </p:nvSpPr>
        <p:spPr bwMode="auto">
          <a:xfrm>
            <a:off x="3186113" y="152400"/>
            <a:ext cx="182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Forest conservation</a:t>
            </a:r>
          </a:p>
        </p:txBody>
      </p:sp>
      <p:sp>
        <p:nvSpPr>
          <p:cNvPr id="9" name="Text Box 8"/>
          <p:cNvSpPr txBox="1">
            <a:spLocks noChangeArrowheads="1"/>
          </p:cNvSpPr>
          <p:nvPr/>
        </p:nvSpPr>
        <p:spPr bwMode="auto">
          <a:xfrm>
            <a:off x="6629400" y="1157288"/>
            <a:ext cx="1865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Sustainable fishing and aquaculture</a:t>
            </a:r>
          </a:p>
        </p:txBody>
      </p:sp>
      <p:sp>
        <p:nvSpPr>
          <p:cNvPr id="10" name="Text Box 9"/>
          <p:cNvSpPr txBox="1">
            <a:spLocks noChangeArrowheads="1"/>
          </p:cNvSpPr>
          <p:nvPr/>
        </p:nvSpPr>
        <p:spPr bwMode="auto">
          <a:xfrm>
            <a:off x="0" y="1235075"/>
            <a:ext cx="19050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Sustainable organic agriculture and drip-irrigation</a:t>
            </a:r>
          </a:p>
        </p:txBody>
      </p:sp>
      <p:sp>
        <p:nvSpPr>
          <p:cNvPr id="11" name="Text Box 10"/>
          <p:cNvSpPr txBox="1">
            <a:spLocks noChangeArrowheads="1"/>
          </p:cNvSpPr>
          <p:nvPr/>
        </p:nvSpPr>
        <p:spPr bwMode="auto">
          <a:xfrm>
            <a:off x="6804025" y="2706688"/>
            <a:ext cx="1782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High-speed trains</a:t>
            </a:r>
          </a:p>
        </p:txBody>
      </p:sp>
      <p:sp>
        <p:nvSpPr>
          <p:cNvPr id="12" name="Text Box 11"/>
          <p:cNvSpPr txBox="1">
            <a:spLocks noChangeArrowheads="1"/>
          </p:cNvSpPr>
          <p:nvPr/>
        </p:nvSpPr>
        <p:spPr bwMode="auto">
          <a:xfrm>
            <a:off x="-14288" y="2057400"/>
            <a:ext cx="13096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Solar-cell fields</a:t>
            </a:r>
          </a:p>
        </p:txBody>
      </p:sp>
      <p:sp>
        <p:nvSpPr>
          <p:cNvPr id="13" name="Text Box 12"/>
          <p:cNvSpPr txBox="1">
            <a:spLocks noChangeArrowheads="1"/>
          </p:cNvSpPr>
          <p:nvPr/>
        </p:nvSpPr>
        <p:spPr bwMode="auto">
          <a:xfrm>
            <a:off x="3276600" y="3578225"/>
            <a:ext cx="1143000" cy="307975"/>
          </a:xfrm>
          <a:prstGeom prst="rect">
            <a:avLst/>
          </a:prstGeom>
          <a:solidFill>
            <a:srgbClr val="FFFFCC"/>
          </a:solidFill>
          <a:ln w="9525">
            <a:solidFill>
              <a:srgbClr val="000000"/>
            </a:solidFill>
            <a:miter lim="800000"/>
            <a:headEnd/>
            <a:tailEnd/>
          </a:ln>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000000"/>
                </a:solidFill>
              </a:rPr>
              <a:t>Eco-village</a:t>
            </a:r>
          </a:p>
        </p:txBody>
      </p:sp>
      <p:sp>
        <p:nvSpPr>
          <p:cNvPr id="14" name="Text Box 13"/>
          <p:cNvSpPr txBox="1">
            <a:spLocks noChangeArrowheads="1"/>
          </p:cNvSpPr>
          <p:nvPr/>
        </p:nvSpPr>
        <p:spPr bwMode="auto">
          <a:xfrm>
            <a:off x="7112000" y="4030663"/>
            <a:ext cx="1414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Wind farms</a:t>
            </a:r>
          </a:p>
        </p:txBody>
      </p:sp>
      <p:sp>
        <p:nvSpPr>
          <p:cNvPr id="15" name="Text Box 14"/>
          <p:cNvSpPr txBox="1">
            <a:spLocks noChangeArrowheads="1"/>
          </p:cNvSpPr>
          <p:nvPr/>
        </p:nvSpPr>
        <p:spPr bwMode="auto">
          <a:xfrm>
            <a:off x="5867400" y="4586288"/>
            <a:ext cx="1262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Bicycling</a:t>
            </a:r>
          </a:p>
        </p:txBody>
      </p:sp>
      <p:sp>
        <p:nvSpPr>
          <p:cNvPr id="16" name="Text Box 15"/>
          <p:cNvSpPr txBox="1">
            <a:spLocks noChangeArrowheads="1"/>
          </p:cNvSpPr>
          <p:nvPr/>
        </p:nvSpPr>
        <p:spPr bwMode="auto">
          <a:xfrm>
            <a:off x="341313" y="4611688"/>
            <a:ext cx="160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Water conservation</a:t>
            </a:r>
          </a:p>
        </p:txBody>
      </p:sp>
      <p:sp>
        <p:nvSpPr>
          <p:cNvPr id="17" name="Text Box 16"/>
          <p:cNvSpPr txBox="1">
            <a:spLocks noChangeArrowheads="1"/>
          </p:cNvSpPr>
          <p:nvPr/>
        </p:nvSpPr>
        <p:spPr bwMode="auto">
          <a:xfrm>
            <a:off x="1501775" y="5334000"/>
            <a:ext cx="19272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Communities of passive solar homes (eco-villages)</a:t>
            </a:r>
          </a:p>
        </p:txBody>
      </p:sp>
      <p:sp>
        <p:nvSpPr>
          <p:cNvPr id="18" name="Text Box 17"/>
          <p:cNvSpPr txBox="1">
            <a:spLocks noChangeArrowheads="1"/>
          </p:cNvSpPr>
          <p:nvPr/>
        </p:nvSpPr>
        <p:spPr bwMode="auto">
          <a:xfrm>
            <a:off x="5105400" y="5207000"/>
            <a:ext cx="17843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latin typeface="Arial"/>
                <a:cs typeface="Arial" charset="0"/>
              </a:rPr>
              <a:t>Reuse, recycling, and composting </a:t>
            </a:r>
          </a:p>
        </p:txBody>
      </p:sp>
      <p:sp>
        <p:nvSpPr>
          <p:cNvPr id="19" name="Text Box 18"/>
          <p:cNvSpPr txBox="1">
            <a:spLocks noChangeArrowheads="1"/>
          </p:cNvSpPr>
          <p:nvPr/>
        </p:nvSpPr>
        <p:spPr bwMode="auto">
          <a:xfrm>
            <a:off x="3509963" y="5659438"/>
            <a:ext cx="2112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Recycling facility</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23-19, p. 651</a:t>
            </a:r>
          </a:p>
        </p:txBody>
      </p:sp>
      <p:pic>
        <p:nvPicPr>
          <p:cNvPr id="4" name="Picture 1" descr="23p651_f19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8688" y="244475"/>
            <a:ext cx="496411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209800" y="-44450"/>
            <a:ext cx="5715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3B6B"/>
                </a:solidFill>
                <a:latin typeface="Arial"/>
                <a:cs typeface="Arial" charset="0"/>
              </a:rPr>
              <a:t>Environmentally Sustainable Businesses and Careers</a:t>
            </a:r>
          </a:p>
        </p:txBody>
      </p:sp>
      <p:sp>
        <p:nvSpPr>
          <p:cNvPr id="7" name="Text Box 6"/>
          <p:cNvSpPr txBox="1">
            <a:spLocks noChangeArrowheads="1"/>
          </p:cNvSpPr>
          <p:nvPr/>
        </p:nvSpPr>
        <p:spPr bwMode="auto">
          <a:xfrm>
            <a:off x="2232025" y="228600"/>
            <a:ext cx="15795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Aquaculture</a:t>
            </a:r>
          </a:p>
        </p:txBody>
      </p:sp>
      <p:sp>
        <p:nvSpPr>
          <p:cNvPr id="8" name="Text Box 7"/>
          <p:cNvSpPr txBox="1">
            <a:spLocks noChangeArrowheads="1"/>
          </p:cNvSpPr>
          <p:nvPr/>
        </p:nvSpPr>
        <p:spPr bwMode="auto">
          <a:xfrm>
            <a:off x="5222875" y="228600"/>
            <a:ext cx="22653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Environmental law</a:t>
            </a:r>
          </a:p>
        </p:txBody>
      </p:sp>
      <p:sp>
        <p:nvSpPr>
          <p:cNvPr id="9" name="Text Box 8"/>
          <p:cNvSpPr txBox="1">
            <a:spLocks noChangeArrowheads="1"/>
          </p:cNvSpPr>
          <p:nvPr/>
        </p:nvSpPr>
        <p:spPr bwMode="auto">
          <a:xfrm>
            <a:off x="2232025" y="485775"/>
            <a:ext cx="15541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Biodiversity protection</a:t>
            </a:r>
          </a:p>
        </p:txBody>
      </p:sp>
      <p:sp>
        <p:nvSpPr>
          <p:cNvPr id="10" name="Text Box 9"/>
          <p:cNvSpPr txBox="1">
            <a:spLocks noChangeArrowheads="1"/>
          </p:cNvSpPr>
          <p:nvPr/>
        </p:nvSpPr>
        <p:spPr bwMode="auto">
          <a:xfrm>
            <a:off x="5222875" y="471488"/>
            <a:ext cx="20113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Environmental nanotechnology</a:t>
            </a:r>
          </a:p>
        </p:txBody>
      </p:sp>
      <p:sp>
        <p:nvSpPr>
          <p:cNvPr id="11" name="Text Box 10"/>
          <p:cNvSpPr txBox="1">
            <a:spLocks noChangeArrowheads="1"/>
          </p:cNvSpPr>
          <p:nvPr/>
        </p:nvSpPr>
        <p:spPr bwMode="auto">
          <a:xfrm>
            <a:off x="2232025" y="936625"/>
            <a:ext cx="11477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Biofuels</a:t>
            </a:r>
          </a:p>
        </p:txBody>
      </p:sp>
      <p:sp>
        <p:nvSpPr>
          <p:cNvPr id="12" name="Text Box 11"/>
          <p:cNvSpPr txBox="1">
            <a:spLocks noChangeArrowheads="1"/>
          </p:cNvSpPr>
          <p:nvPr/>
        </p:nvSpPr>
        <p:spPr bwMode="auto">
          <a:xfrm>
            <a:off x="5222875" y="889000"/>
            <a:ext cx="24431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300" b="1" dirty="0">
                <a:solidFill>
                  <a:srgbClr val="000000"/>
                </a:solidFill>
                <a:latin typeface="Arial"/>
                <a:cs typeface="Arial" charset="0"/>
              </a:rPr>
              <a:t>Fuel cell technology</a:t>
            </a:r>
          </a:p>
        </p:txBody>
      </p:sp>
      <p:sp>
        <p:nvSpPr>
          <p:cNvPr id="13" name="Text Box 12"/>
          <p:cNvSpPr txBox="1">
            <a:spLocks noChangeArrowheads="1"/>
          </p:cNvSpPr>
          <p:nvPr/>
        </p:nvSpPr>
        <p:spPr bwMode="auto">
          <a:xfrm>
            <a:off x="2232025" y="1219200"/>
            <a:ext cx="19351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Climate change research</a:t>
            </a:r>
          </a:p>
        </p:txBody>
      </p:sp>
      <p:sp>
        <p:nvSpPr>
          <p:cNvPr id="14" name="Text Box 13"/>
          <p:cNvSpPr txBox="1">
            <a:spLocks noChangeArrowheads="1"/>
          </p:cNvSpPr>
          <p:nvPr/>
        </p:nvSpPr>
        <p:spPr bwMode="auto">
          <a:xfrm>
            <a:off x="5222875" y="1128713"/>
            <a:ext cx="1817688" cy="61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Geographic information systems (GIS)</a:t>
            </a:r>
          </a:p>
        </p:txBody>
      </p:sp>
      <p:sp>
        <p:nvSpPr>
          <p:cNvPr id="15" name="Text Box 14"/>
          <p:cNvSpPr txBox="1">
            <a:spLocks noChangeArrowheads="1"/>
          </p:cNvSpPr>
          <p:nvPr/>
        </p:nvSpPr>
        <p:spPr bwMode="auto">
          <a:xfrm>
            <a:off x="2232025" y="1651000"/>
            <a:ext cx="1862138"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Conservation biology</a:t>
            </a:r>
          </a:p>
        </p:txBody>
      </p:sp>
      <p:sp>
        <p:nvSpPr>
          <p:cNvPr id="16" name="Text Box 15"/>
          <p:cNvSpPr txBox="1">
            <a:spLocks noChangeArrowheads="1"/>
          </p:cNvSpPr>
          <p:nvPr/>
        </p:nvSpPr>
        <p:spPr bwMode="auto">
          <a:xfrm>
            <a:off x="5222875" y="2133600"/>
            <a:ext cx="21256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Hydrogen energy</a:t>
            </a:r>
          </a:p>
        </p:txBody>
      </p:sp>
      <p:sp>
        <p:nvSpPr>
          <p:cNvPr id="17" name="Text Box 16"/>
          <p:cNvSpPr txBox="1">
            <a:spLocks noChangeArrowheads="1"/>
          </p:cNvSpPr>
          <p:nvPr/>
        </p:nvSpPr>
        <p:spPr bwMode="auto">
          <a:xfrm>
            <a:off x="5222875" y="1701800"/>
            <a:ext cx="1893888"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Geothermal geologist</a:t>
            </a:r>
          </a:p>
        </p:txBody>
      </p:sp>
      <p:sp>
        <p:nvSpPr>
          <p:cNvPr id="18" name="Text Box 17"/>
          <p:cNvSpPr txBox="1">
            <a:spLocks noChangeArrowheads="1"/>
          </p:cNvSpPr>
          <p:nvPr/>
        </p:nvSpPr>
        <p:spPr bwMode="auto">
          <a:xfrm>
            <a:off x="2232025" y="2116138"/>
            <a:ext cx="16557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Ecotourism management</a:t>
            </a:r>
          </a:p>
        </p:txBody>
      </p:sp>
      <p:sp>
        <p:nvSpPr>
          <p:cNvPr id="19" name="Text Box 18"/>
          <p:cNvSpPr txBox="1">
            <a:spLocks noChangeArrowheads="1"/>
          </p:cNvSpPr>
          <p:nvPr/>
        </p:nvSpPr>
        <p:spPr bwMode="auto">
          <a:xfrm>
            <a:off x="5222875" y="2405063"/>
            <a:ext cx="15160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Hydrologist</a:t>
            </a:r>
          </a:p>
        </p:txBody>
      </p:sp>
      <p:sp>
        <p:nvSpPr>
          <p:cNvPr id="20" name="Text Box 19"/>
          <p:cNvSpPr txBox="1">
            <a:spLocks noChangeArrowheads="1"/>
          </p:cNvSpPr>
          <p:nvPr/>
        </p:nvSpPr>
        <p:spPr bwMode="auto">
          <a:xfrm>
            <a:off x="2232025" y="2593975"/>
            <a:ext cx="19732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Energy-efficient product design</a:t>
            </a:r>
          </a:p>
        </p:txBody>
      </p:sp>
      <p:sp>
        <p:nvSpPr>
          <p:cNvPr id="21" name="Text Box 20"/>
          <p:cNvSpPr txBox="1">
            <a:spLocks noChangeArrowheads="1"/>
          </p:cNvSpPr>
          <p:nvPr/>
        </p:nvSpPr>
        <p:spPr bwMode="auto">
          <a:xfrm>
            <a:off x="5222875" y="2667000"/>
            <a:ext cx="18843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Marine science</a:t>
            </a:r>
          </a:p>
        </p:txBody>
      </p:sp>
      <p:sp>
        <p:nvSpPr>
          <p:cNvPr id="22" name="Text Box 21"/>
          <p:cNvSpPr txBox="1">
            <a:spLocks noChangeArrowheads="1"/>
          </p:cNvSpPr>
          <p:nvPr/>
        </p:nvSpPr>
        <p:spPr bwMode="auto">
          <a:xfrm>
            <a:off x="5222875" y="2928938"/>
            <a:ext cx="24558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300" b="1" dirty="0">
                <a:solidFill>
                  <a:srgbClr val="000000"/>
                </a:solidFill>
                <a:latin typeface="Arial"/>
                <a:cs typeface="Arial" charset="0"/>
              </a:rPr>
              <a:t>Pollution prevention</a:t>
            </a:r>
          </a:p>
        </p:txBody>
      </p:sp>
      <p:sp>
        <p:nvSpPr>
          <p:cNvPr id="23" name="Text Box 22"/>
          <p:cNvSpPr txBox="1">
            <a:spLocks noChangeArrowheads="1"/>
          </p:cNvSpPr>
          <p:nvPr/>
        </p:nvSpPr>
        <p:spPr bwMode="auto">
          <a:xfrm>
            <a:off x="2232025" y="3073400"/>
            <a:ext cx="18335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Environmental chemistry</a:t>
            </a:r>
          </a:p>
        </p:txBody>
      </p:sp>
      <p:sp>
        <p:nvSpPr>
          <p:cNvPr id="24" name="Text Box 23"/>
          <p:cNvSpPr txBox="1">
            <a:spLocks noChangeArrowheads="1"/>
          </p:cNvSpPr>
          <p:nvPr/>
        </p:nvSpPr>
        <p:spPr bwMode="auto">
          <a:xfrm>
            <a:off x="5222875" y="3436938"/>
            <a:ext cx="2006600"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Selling services in place of products</a:t>
            </a:r>
          </a:p>
        </p:txBody>
      </p:sp>
      <p:sp>
        <p:nvSpPr>
          <p:cNvPr id="25" name="Text Box 24"/>
          <p:cNvSpPr txBox="1">
            <a:spLocks noChangeArrowheads="1"/>
          </p:cNvSpPr>
          <p:nvPr/>
        </p:nvSpPr>
        <p:spPr bwMode="auto">
          <a:xfrm>
            <a:off x="2232025" y="3513138"/>
            <a:ext cx="1833563" cy="61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Environmental design and architecture</a:t>
            </a:r>
          </a:p>
        </p:txBody>
      </p:sp>
      <p:sp>
        <p:nvSpPr>
          <p:cNvPr id="26" name="Text Box 25"/>
          <p:cNvSpPr txBox="1">
            <a:spLocks noChangeArrowheads="1"/>
          </p:cNvSpPr>
          <p:nvPr/>
        </p:nvSpPr>
        <p:spPr bwMode="auto">
          <a:xfrm>
            <a:off x="5222875" y="3178175"/>
            <a:ext cx="24685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300" b="1" dirty="0">
                <a:solidFill>
                  <a:srgbClr val="000000"/>
                </a:solidFill>
                <a:latin typeface="Arial"/>
                <a:cs typeface="Arial" charset="0"/>
              </a:rPr>
              <a:t>Recycling and reuse</a:t>
            </a:r>
          </a:p>
        </p:txBody>
      </p:sp>
      <p:sp>
        <p:nvSpPr>
          <p:cNvPr id="27" name="Text Box 26"/>
          <p:cNvSpPr txBox="1">
            <a:spLocks noChangeArrowheads="1"/>
          </p:cNvSpPr>
          <p:nvPr/>
        </p:nvSpPr>
        <p:spPr bwMode="auto">
          <a:xfrm>
            <a:off x="5222875" y="4289425"/>
            <a:ext cx="15287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Sustainable agriculture</a:t>
            </a:r>
          </a:p>
        </p:txBody>
      </p:sp>
      <p:sp>
        <p:nvSpPr>
          <p:cNvPr id="28" name="Text Box 27"/>
          <p:cNvSpPr txBox="1">
            <a:spLocks noChangeArrowheads="1"/>
          </p:cNvSpPr>
          <p:nvPr/>
        </p:nvSpPr>
        <p:spPr bwMode="auto">
          <a:xfrm>
            <a:off x="2232025" y="4140200"/>
            <a:ext cx="18335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Environmental economics</a:t>
            </a:r>
          </a:p>
        </p:txBody>
      </p:sp>
      <p:sp>
        <p:nvSpPr>
          <p:cNvPr id="29" name="Text Box 28"/>
          <p:cNvSpPr txBox="1">
            <a:spLocks noChangeArrowheads="1"/>
          </p:cNvSpPr>
          <p:nvPr/>
        </p:nvSpPr>
        <p:spPr bwMode="auto">
          <a:xfrm>
            <a:off x="5222875" y="3865563"/>
            <a:ext cx="18335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Solar cell technology</a:t>
            </a:r>
          </a:p>
        </p:txBody>
      </p:sp>
      <p:sp>
        <p:nvSpPr>
          <p:cNvPr id="30" name="Text Box 29"/>
          <p:cNvSpPr txBox="1">
            <a:spLocks noChangeArrowheads="1"/>
          </p:cNvSpPr>
          <p:nvPr/>
        </p:nvSpPr>
        <p:spPr bwMode="auto">
          <a:xfrm>
            <a:off x="5222875" y="4733925"/>
            <a:ext cx="244316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300" b="1" dirty="0">
                <a:solidFill>
                  <a:srgbClr val="000000"/>
                </a:solidFill>
                <a:latin typeface="Arial"/>
                <a:cs typeface="Arial" charset="0"/>
              </a:rPr>
              <a:t>Sustainable forestry</a:t>
            </a:r>
          </a:p>
        </p:txBody>
      </p:sp>
      <p:sp>
        <p:nvSpPr>
          <p:cNvPr id="31" name="Text Box 30"/>
          <p:cNvSpPr txBox="1">
            <a:spLocks noChangeArrowheads="1"/>
          </p:cNvSpPr>
          <p:nvPr/>
        </p:nvSpPr>
        <p:spPr bwMode="auto">
          <a:xfrm>
            <a:off x="2232025" y="4597400"/>
            <a:ext cx="18335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Environmental education</a:t>
            </a:r>
          </a:p>
        </p:txBody>
      </p:sp>
      <p:sp>
        <p:nvSpPr>
          <p:cNvPr id="32" name="Text Box 31"/>
          <p:cNvSpPr txBox="1">
            <a:spLocks noChangeArrowheads="1"/>
          </p:cNvSpPr>
          <p:nvPr/>
        </p:nvSpPr>
        <p:spPr bwMode="auto">
          <a:xfrm>
            <a:off x="5222875" y="4973638"/>
            <a:ext cx="20748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Urban gardening</a:t>
            </a:r>
          </a:p>
        </p:txBody>
      </p:sp>
      <p:sp>
        <p:nvSpPr>
          <p:cNvPr id="33" name="Text Box 32"/>
          <p:cNvSpPr txBox="1">
            <a:spLocks noChangeArrowheads="1"/>
          </p:cNvSpPr>
          <p:nvPr/>
        </p:nvSpPr>
        <p:spPr bwMode="auto">
          <a:xfrm>
            <a:off x="2232025" y="5054600"/>
            <a:ext cx="18335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Environmental engineering</a:t>
            </a:r>
          </a:p>
        </p:txBody>
      </p:sp>
      <p:sp>
        <p:nvSpPr>
          <p:cNvPr id="34" name="Text Box 33"/>
          <p:cNvSpPr txBox="1">
            <a:spLocks noChangeArrowheads="1"/>
          </p:cNvSpPr>
          <p:nvPr/>
        </p:nvSpPr>
        <p:spPr bwMode="auto">
          <a:xfrm>
            <a:off x="5222875" y="5465763"/>
            <a:ext cx="20240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Waste reduction</a:t>
            </a:r>
          </a:p>
        </p:txBody>
      </p:sp>
      <p:sp>
        <p:nvSpPr>
          <p:cNvPr id="35" name="Text Box 34"/>
          <p:cNvSpPr txBox="1">
            <a:spLocks noChangeArrowheads="1"/>
          </p:cNvSpPr>
          <p:nvPr/>
        </p:nvSpPr>
        <p:spPr bwMode="auto">
          <a:xfrm>
            <a:off x="5222875" y="5219700"/>
            <a:ext cx="19224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Urban planning</a:t>
            </a:r>
          </a:p>
        </p:txBody>
      </p:sp>
      <p:sp>
        <p:nvSpPr>
          <p:cNvPr id="36" name="Text Box 35"/>
          <p:cNvSpPr txBox="1">
            <a:spLocks noChangeArrowheads="1"/>
          </p:cNvSpPr>
          <p:nvPr/>
        </p:nvSpPr>
        <p:spPr bwMode="auto">
          <a:xfrm>
            <a:off x="2232025" y="5588000"/>
            <a:ext cx="18335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Environmental entrepreneur</a:t>
            </a:r>
          </a:p>
        </p:txBody>
      </p:sp>
      <p:sp>
        <p:nvSpPr>
          <p:cNvPr id="37" name="Text Box 36"/>
          <p:cNvSpPr txBox="1">
            <a:spLocks noChangeArrowheads="1"/>
          </p:cNvSpPr>
          <p:nvPr/>
        </p:nvSpPr>
        <p:spPr bwMode="auto">
          <a:xfrm>
            <a:off x="5222875" y="5713413"/>
            <a:ext cx="1490663"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Watershed hydrologist</a:t>
            </a:r>
          </a:p>
        </p:txBody>
      </p:sp>
      <p:sp>
        <p:nvSpPr>
          <p:cNvPr id="38" name="Text Box 37"/>
          <p:cNvSpPr txBox="1">
            <a:spLocks noChangeArrowheads="1"/>
          </p:cNvSpPr>
          <p:nvPr/>
        </p:nvSpPr>
        <p:spPr bwMode="auto">
          <a:xfrm>
            <a:off x="2209800" y="6081713"/>
            <a:ext cx="1862138"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Environmental health</a:t>
            </a:r>
          </a:p>
        </p:txBody>
      </p:sp>
      <p:sp>
        <p:nvSpPr>
          <p:cNvPr id="39" name="Text Box 38"/>
          <p:cNvSpPr txBox="1">
            <a:spLocks noChangeArrowheads="1"/>
          </p:cNvSpPr>
          <p:nvPr/>
        </p:nvSpPr>
        <p:spPr bwMode="auto">
          <a:xfrm>
            <a:off x="5222875" y="6340475"/>
            <a:ext cx="16176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Wind energy</a:t>
            </a:r>
          </a:p>
        </p:txBody>
      </p:sp>
      <p:sp>
        <p:nvSpPr>
          <p:cNvPr id="40" name="Text Box 39"/>
          <p:cNvSpPr txBox="1">
            <a:spLocks noChangeArrowheads="1"/>
          </p:cNvSpPr>
          <p:nvPr/>
        </p:nvSpPr>
        <p:spPr bwMode="auto">
          <a:xfrm>
            <a:off x="5222875" y="6111875"/>
            <a:ext cx="2366963" cy="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Water conservation</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the earth:</a:t>
            </a:r>
          </a:p>
          <a:p>
            <a:pPr lvl="1"/>
            <a:r>
              <a:rPr lang="en-US" dirty="0" smtClean="0"/>
              <a:t>Just so much and no more</a:t>
            </a:r>
          </a:p>
          <a:p>
            <a:pPr lvl="1"/>
            <a:r>
              <a:rPr lang="en-US" dirty="0" smtClean="0"/>
              <a:t>Take what you need and leave your competitor enough to live</a:t>
            </a:r>
          </a:p>
          <a:p>
            <a:pPr lvl="1"/>
            <a:r>
              <a:rPr lang="en-US" dirty="0" smtClean="0"/>
              <a:t>Never take more in your generation than you can give back to the next</a:t>
            </a:r>
          </a:p>
          <a:p>
            <a:pPr lvl="1"/>
            <a:endParaRPr lang="en-US" dirty="0"/>
          </a:p>
        </p:txBody>
      </p:sp>
      <p:sp>
        <p:nvSpPr>
          <p:cNvPr id="2" name="Title 1"/>
          <p:cNvSpPr>
            <a:spLocks noGrp="1"/>
          </p:cNvSpPr>
          <p:nvPr>
            <p:ph type="title"/>
          </p:nvPr>
        </p:nvSpPr>
        <p:spPr/>
        <p:txBody>
          <a:bodyPr/>
          <a:lstStyle/>
          <a:p>
            <a:r>
              <a:rPr lang="en-US" dirty="0" smtClean="0"/>
              <a:t>Lessons From Nature Will Help Us in Making the Transition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p:txBody>
          <a:bodyPr/>
          <a:lstStyle/>
          <a:p>
            <a:r>
              <a:rPr lang="en-US" dirty="0" smtClean="0"/>
              <a:t>Making a transition to more sustainable economies will require finding ways to estimate and include the harmful environmental and health costs of producing goods and services in their market prices</a:t>
            </a:r>
          </a:p>
        </p:txBody>
      </p:sp>
      <p:sp>
        <p:nvSpPr>
          <p:cNvPr id="62466" name="Title 1"/>
          <p:cNvSpPr>
            <a:spLocks noGrp="1"/>
          </p:cNvSpPr>
          <p:nvPr>
            <p:ph type="title"/>
          </p:nvPr>
        </p:nvSpPr>
        <p:spPr/>
        <p:txBody>
          <a:bodyPr/>
          <a:lstStyle/>
          <a:p>
            <a:r>
              <a:rPr lang="en-US" dirty="0" smtClean="0"/>
              <a:t>Three Big Ideas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smtClean="0"/>
              <a:t>Economics</a:t>
            </a:r>
          </a:p>
          <a:p>
            <a:pPr lvl="1"/>
            <a:r>
              <a:rPr lang="en-US" dirty="0" smtClean="0"/>
              <a:t>Goods and services</a:t>
            </a:r>
          </a:p>
          <a:p>
            <a:r>
              <a:rPr lang="en-US" dirty="0" smtClean="0"/>
              <a:t>Economic system</a:t>
            </a:r>
          </a:p>
          <a:p>
            <a:pPr lvl="1"/>
            <a:r>
              <a:rPr lang="en-US" dirty="0" smtClean="0"/>
              <a:t>Social institution</a:t>
            </a:r>
          </a:p>
          <a:p>
            <a:r>
              <a:rPr lang="en-US" dirty="0" smtClean="0"/>
              <a:t>Free-market system</a:t>
            </a:r>
          </a:p>
          <a:p>
            <a:pPr lvl="1"/>
            <a:r>
              <a:rPr lang="en-US" dirty="0" smtClean="0"/>
              <a:t>Supply and demand</a:t>
            </a:r>
          </a:p>
          <a:p>
            <a:pPr lvl="1"/>
            <a:endParaRPr lang="en-US" dirty="0" smtClean="0"/>
          </a:p>
        </p:txBody>
      </p:sp>
      <p:sp>
        <p:nvSpPr>
          <p:cNvPr id="8194" name="Rectangle 2"/>
          <p:cNvSpPr>
            <a:spLocks noGrp="1" noChangeArrowheads="1"/>
          </p:cNvSpPr>
          <p:nvPr>
            <p:ph type="title"/>
          </p:nvPr>
        </p:nvSpPr>
        <p:spPr/>
        <p:txBody>
          <a:bodyPr/>
          <a:lstStyle/>
          <a:p>
            <a:r>
              <a:rPr lang="en-US" dirty="0" smtClean="0"/>
              <a:t>Economic Systems Vary, But All Depend on Natural Capital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Making this economic transition will also mean phasing out environmentally harmful subsidies and tax breaks, and replacing them with environmentally beneficial subsidies and tax breaks</a:t>
            </a:r>
          </a:p>
          <a:p>
            <a:endParaRPr lang="en-US" dirty="0"/>
          </a:p>
        </p:txBody>
      </p:sp>
      <p:sp>
        <p:nvSpPr>
          <p:cNvPr id="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Another way to further this transition would be to tax pollution and wastes instead of wages and profits, and to use most of the revenues from these taxes to promote environmental sustainability and reduce poverty</a:t>
            </a:r>
            <a:endParaRPr lang="en-US" dirty="0"/>
          </a:p>
        </p:txBody>
      </p:sp>
      <p:sp>
        <p:nvSpPr>
          <p:cNvPr id="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country can use economic policy to affect the energy market</a:t>
            </a:r>
          </a:p>
          <a:p>
            <a:r>
              <a:rPr lang="en-US" dirty="0" smtClean="0"/>
              <a:t>Economics can play a major role in determining the size of a country’s ecological footprint</a:t>
            </a:r>
          </a:p>
          <a:p>
            <a:pPr lvl="1"/>
            <a:r>
              <a:rPr lang="en-US" dirty="0" smtClean="0"/>
              <a:t>Use renewable energy resources</a:t>
            </a:r>
          </a:p>
          <a:p>
            <a:pPr lvl="1"/>
            <a:r>
              <a:rPr lang="en-US" dirty="0" smtClean="0"/>
              <a:t>Use full-cost pricing</a:t>
            </a:r>
          </a:p>
          <a:p>
            <a:endParaRPr lang="en-US" dirty="0"/>
          </a:p>
        </p:txBody>
      </p:sp>
      <p:sp>
        <p:nvSpPr>
          <p:cNvPr id="2" name="Title 1"/>
          <p:cNvSpPr>
            <a:spLocks noGrp="1"/>
          </p:cNvSpPr>
          <p:nvPr>
            <p:ph type="title"/>
          </p:nvPr>
        </p:nvSpPr>
        <p:spPr/>
        <p:txBody>
          <a:bodyPr/>
          <a:lstStyle/>
          <a:p>
            <a:r>
              <a:rPr lang="en-US" dirty="0" smtClean="0"/>
              <a:t>Tying It All Together: Germany’s Transition and Sustainability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Natural capital</a:t>
            </a:r>
          </a:p>
          <a:p>
            <a:pPr lvl="1"/>
            <a:r>
              <a:rPr lang="en-US" dirty="0" smtClean="0"/>
              <a:t>Resources provided by the earth’s natural processes</a:t>
            </a:r>
          </a:p>
          <a:p>
            <a:r>
              <a:rPr lang="en-US" dirty="0" smtClean="0"/>
              <a:t>Human capital</a:t>
            </a:r>
          </a:p>
          <a:p>
            <a:pPr lvl="1"/>
            <a:r>
              <a:rPr lang="en-US" dirty="0" smtClean="0"/>
              <a:t>People’s physical and mental talents</a:t>
            </a:r>
          </a:p>
          <a:p>
            <a:r>
              <a:rPr lang="en-US" dirty="0" smtClean="0"/>
              <a:t>Manufactured capital</a:t>
            </a:r>
          </a:p>
          <a:p>
            <a:pPr lvl="1"/>
            <a:r>
              <a:rPr lang="en-US" dirty="0" smtClean="0"/>
              <a:t>Tools and materials</a:t>
            </a:r>
            <a:endParaRPr lang="en-US" dirty="0"/>
          </a:p>
        </p:txBody>
      </p:sp>
      <p:sp>
        <p:nvSpPr>
          <p:cNvPr id="2" name="Title 1"/>
          <p:cNvSpPr>
            <a:spLocks noGrp="1"/>
          </p:cNvSpPr>
          <p:nvPr>
            <p:ph type="title"/>
          </p:nvPr>
        </p:nvSpPr>
        <p:spPr/>
        <p:txBody>
          <a:bodyPr/>
          <a:lstStyle/>
          <a:p>
            <a:r>
              <a:rPr lang="en-US" dirty="0" smtClean="0"/>
              <a:t>Economic Systems Vary, But All Depend on Natural Capital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p633_f02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1938" y="142875"/>
            <a:ext cx="6375400"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7840663"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23-2, p. 633</a:t>
            </a:r>
          </a:p>
        </p:txBody>
      </p:sp>
      <p:sp>
        <p:nvSpPr>
          <p:cNvPr id="6" name="Text Box 5"/>
          <p:cNvSpPr txBox="1">
            <a:spLocks noChangeArrowheads="1"/>
          </p:cNvSpPr>
          <p:nvPr/>
        </p:nvSpPr>
        <p:spPr bwMode="auto">
          <a:xfrm>
            <a:off x="990600" y="76200"/>
            <a:ext cx="754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High</a:t>
            </a:r>
          </a:p>
        </p:txBody>
      </p:sp>
      <p:sp>
        <p:nvSpPr>
          <p:cNvPr id="7" name="Text Box 6"/>
          <p:cNvSpPr txBox="1">
            <a:spLocks noChangeArrowheads="1"/>
          </p:cNvSpPr>
          <p:nvPr/>
        </p:nvSpPr>
        <p:spPr bwMode="auto">
          <a:xfrm>
            <a:off x="2286000" y="381000"/>
            <a:ext cx="1147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Demand</a:t>
            </a:r>
          </a:p>
        </p:txBody>
      </p:sp>
      <p:sp>
        <p:nvSpPr>
          <p:cNvPr id="8" name="Text Box 7"/>
          <p:cNvSpPr txBox="1">
            <a:spLocks noChangeArrowheads="1"/>
          </p:cNvSpPr>
          <p:nvPr/>
        </p:nvSpPr>
        <p:spPr bwMode="auto">
          <a:xfrm>
            <a:off x="6172200" y="381000"/>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Supply</a:t>
            </a:r>
          </a:p>
        </p:txBody>
      </p:sp>
      <p:sp>
        <p:nvSpPr>
          <p:cNvPr id="9" name="Text Box 8"/>
          <p:cNvSpPr txBox="1">
            <a:spLocks noChangeArrowheads="1"/>
          </p:cNvSpPr>
          <p:nvPr/>
        </p:nvSpPr>
        <p:spPr bwMode="auto">
          <a:xfrm rot="16200000">
            <a:off x="696913" y="2928938"/>
            <a:ext cx="804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Price</a:t>
            </a:r>
          </a:p>
        </p:txBody>
      </p:sp>
      <p:sp>
        <p:nvSpPr>
          <p:cNvPr id="10" name="Text Box 9"/>
          <p:cNvSpPr txBox="1">
            <a:spLocks noChangeArrowheads="1"/>
          </p:cNvSpPr>
          <p:nvPr/>
        </p:nvSpPr>
        <p:spPr bwMode="auto">
          <a:xfrm>
            <a:off x="5334000" y="2986088"/>
            <a:ext cx="2278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Market equilibrium</a:t>
            </a:r>
          </a:p>
        </p:txBody>
      </p:sp>
      <p:sp>
        <p:nvSpPr>
          <p:cNvPr id="11" name="Text Box 10"/>
          <p:cNvSpPr txBox="1">
            <a:spLocks noChangeArrowheads="1"/>
          </p:cNvSpPr>
          <p:nvPr/>
        </p:nvSpPr>
        <p:spPr bwMode="auto">
          <a:xfrm>
            <a:off x="1044575" y="5799138"/>
            <a:ext cx="703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Low</a:t>
            </a:r>
          </a:p>
        </p:txBody>
      </p:sp>
      <p:sp>
        <p:nvSpPr>
          <p:cNvPr id="12" name="Text Box 11"/>
          <p:cNvSpPr txBox="1">
            <a:spLocks noChangeArrowheads="1"/>
          </p:cNvSpPr>
          <p:nvPr/>
        </p:nvSpPr>
        <p:spPr bwMode="auto">
          <a:xfrm>
            <a:off x="1512888" y="6061075"/>
            <a:ext cx="703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Low</a:t>
            </a:r>
          </a:p>
        </p:txBody>
      </p:sp>
      <p:sp>
        <p:nvSpPr>
          <p:cNvPr id="13" name="Text Box 12"/>
          <p:cNvSpPr txBox="1">
            <a:spLocks noChangeArrowheads="1"/>
          </p:cNvSpPr>
          <p:nvPr/>
        </p:nvSpPr>
        <p:spPr bwMode="auto">
          <a:xfrm>
            <a:off x="7162800" y="6061075"/>
            <a:ext cx="754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High</a:t>
            </a:r>
          </a:p>
        </p:txBody>
      </p:sp>
      <p:sp>
        <p:nvSpPr>
          <p:cNvPr id="14" name="Text Box 13"/>
          <p:cNvSpPr txBox="1">
            <a:spLocks noChangeArrowheads="1"/>
          </p:cNvSpPr>
          <p:nvPr/>
        </p:nvSpPr>
        <p:spPr bwMode="auto">
          <a:xfrm>
            <a:off x="4114800" y="6256338"/>
            <a:ext cx="117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Quantity</a:t>
            </a:r>
          </a:p>
        </p:txBody>
      </p:sp>
      <p:sp>
        <p:nvSpPr>
          <p:cNvPr id="15" name="Line 15"/>
          <p:cNvSpPr>
            <a:spLocks noChangeShapeType="1"/>
          </p:cNvSpPr>
          <p:nvPr/>
        </p:nvSpPr>
        <p:spPr bwMode="auto">
          <a:xfrm>
            <a:off x="4743450" y="3063875"/>
            <a:ext cx="622300" cy="920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latin typeface="Aria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Market failures</a:t>
            </a:r>
          </a:p>
          <a:p>
            <a:pPr lvl="1"/>
            <a:r>
              <a:rPr lang="en-US" dirty="0" smtClean="0"/>
              <a:t>Provide public services</a:t>
            </a:r>
          </a:p>
          <a:p>
            <a:pPr lvl="1"/>
            <a:r>
              <a:rPr lang="en-US" dirty="0" smtClean="0"/>
              <a:t>Inability to prevent degradation of open-access resources</a:t>
            </a:r>
          </a:p>
          <a:p>
            <a:r>
              <a:rPr lang="en-US" dirty="0" smtClean="0"/>
              <a:t>No monetary value assigned to natural capital</a:t>
            </a:r>
            <a:endParaRPr lang="en-US" dirty="0"/>
          </a:p>
        </p:txBody>
      </p:sp>
      <p:sp>
        <p:nvSpPr>
          <p:cNvPr id="2" name="Title 1"/>
          <p:cNvSpPr>
            <a:spLocks noGrp="1"/>
          </p:cNvSpPr>
          <p:nvPr>
            <p:ph type="title"/>
          </p:nvPr>
        </p:nvSpPr>
        <p:spPr/>
        <p:txBody>
          <a:bodyPr/>
          <a:lstStyle/>
          <a:p>
            <a:r>
              <a:rPr lang="en-US" dirty="0" smtClean="0"/>
              <a:t>Governments Intervene to Help Correct Market Failures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dirty="0" smtClean="0"/>
              <a:t>Economic growth</a:t>
            </a:r>
          </a:p>
          <a:p>
            <a:pPr lvl="1"/>
            <a:r>
              <a:rPr lang="en-US" dirty="0" smtClean="0"/>
              <a:t>Increased capacity to supply goods and services</a:t>
            </a:r>
          </a:p>
          <a:p>
            <a:pPr lvl="1"/>
            <a:r>
              <a:rPr lang="en-US" dirty="0" smtClean="0"/>
              <a:t>Requires increased production and consumption</a:t>
            </a:r>
          </a:p>
          <a:p>
            <a:pPr lvl="1"/>
            <a:r>
              <a:rPr lang="en-US" dirty="0" smtClean="0"/>
              <a:t>Requires more consumers</a:t>
            </a:r>
          </a:p>
          <a:p>
            <a:r>
              <a:rPr lang="en-US" dirty="0" smtClean="0"/>
              <a:t>High-throughput economy</a:t>
            </a:r>
          </a:p>
          <a:p>
            <a:pPr lvl="1"/>
            <a:endParaRPr lang="en-US" dirty="0" smtClean="0"/>
          </a:p>
          <a:p>
            <a:endParaRPr lang="en-US" dirty="0"/>
          </a:p>
        </p:txBody>
      </p:sp>
      <p:sp>
        <p:nvSpPr>
          <p:cNvPr id="13314" name="Title 1"/>
          <p:cNvSpPr>
            <a:spLocks noGrp="1"/>
          </p:cNvSpPr>
          <p:nvPr>
            <p:ph type="title"/>
          </p:nvPr>
        </p:nvSpPr>
        <p:spPr/>
        <p:txBody>
          <a:bodyPr/>
          <a:lstStyle/>
          <a:p>
            <a:r>
              <a:rPr lang="en-US" dirty="0" smtClean="0"/>
              <a:t>Economists Disagree </a:t>
            </a:r>
            <a:endParaRPr lang="en-US"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2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3935</TotalTime>
  <Words>2938</Words>
  <Application>Microsoft Macintosh PowerPoint</Application>
  <PresentationFormat>On-screen Show (4:3)</PresentationFormat>
  <Paragraphs>491</Paragraphs>
  <Slides>52</Slides>
  <Notes>39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2_Office Theme</vt:lpstr>
      <vt:lpstr>23</vt:lpstr>
      <vt:lpstr>Case Study: Germany: Using Economics to Spur a Shift to Renewable Energy</vt:lpstr>
      <vt:lpstr>PowerPoint Presentation</vt:lpstr>
      <vt:lpstr>23-1 How Are Economic Systems Related to the Biosphere? </vt:lpstr>
      <vt:lpstr>Economic Systems Vary, But All Depend on Natural Capital</vt:lpstr>
      <vt:lpstr>Economic Systems Vary, But All Depend on Natural Capital (cont’d.)</vt:lpstr>
      <vt:lpstr>PowerPoint Presentation</vt:lpstr>
      <vt:lpstr>Governments Intervene to Help Correct Market Failures</vt:lpstr>
      <vt:lpstr>Economists Disagree </vt:lpstr>
      <vt:lpstr>Economists Disagree (cont’d.)</vt:lpstr>
      <vt:lpstr>PowerPoint Presentation</vt:lpstr>
      <vt:lpstr>PowerPoint Presentation</vt:lpstr>
      <vt:lpstr>Economists Disagree (cont’d.)</vt:lpstr>
      <vt:lpstr>23-2 How Can We Estimate Natural Capital, Pollution Control, Resource Use? </vt:lpstr>
      <vt:lpstr>There Are Various Ways to Value Natural Capital</vt:lpstr>
      <vt:lpstr>PowerPoint Presentation</vt:lpstr>
      <vt:lpstr>Estimating the Future Value of a Resource Is Controversial</vt:lpstr>
      <vt:lpstr>We Can Estimate Optimum Levels of Pollution Control and Resource Use</vt:lpstr>
      <vt:lpstr>PowerPoint Presentation</vt:lpstr>
      <vt:lpstr>Cost-Benefit Analysis Is a Useful but Crude Tool </vt:lpstr>
      <vt:lpstr>23-3 How Can We Use Economic Tools to Deal with Environmental Problems? </vt:lpstr>
      <vt:lpstr>We Can Apply the Principle of Full-Cost Pricing</vt:lpstr>
      <vt:lpstr>Subsidies Can Be Environmentally Harmful or Beneficial</vt:lpstr>
      <vt:lpstr>Environmental Economic Indicators Could Help Reduce Our Environmental Impact</vt:lpstr>
      <vt:lpstr>PowerPoint Presentation</vt:lpstr>
      <vt:lpstr>Tax Pollution and Wastes Instead of Wages and Profits</vt:lpstr>
      <vt:lpstr>PowerPoint Presentation</vt:lpstr>
      <vt:lpstr>We Could Label Environmentally Beneficial Goods and Services</vt:lpstr>
      <vt:lpstr>Environmental Regulations Can Discourage or Encourage Innovation</vt:lpstr>
      <vt:lpstr>Using the Marketplace to Reduce Pollution and Resource Waste</vt:lpstr>
      <vt:lpstr>PowerPoint Presentation</vt:lpstr>
      <vt:lpstr>Reducing Pollution and Resource Waste by Selling Services Instead of Goods</vt:lpstr>
      <vt:lpstr>23-4 How Can Reducing Poverty Help Us to Deal with Environmental Problems? </vt:lpstr>
      <vt:lpstr>We Can Reduce Poverty</vt:lpstr>
      <vt:lpstr>We Can Reduce Poverty (cont’d.)</vt:lpstr>
      <vt:lpstr>Case Study: Microlending</vt:lpstr>
      <vt:lpstr>PowerPoint Presentation</vt:lpstr>
      <vt:lpstr>Working Toward the Millennium Development Goals</vt:lpstr>
      <vt:lpstr>PowerPoint Presentation</vt:lpstr>
      <vt:lpstr>PowerPoint Presentation</vt:lpstr>
      <vt:lpstr>23-5 Making the Transition to More Environmentally Sustainable Economics</vt:lpstr>
      <vt:lpstr>We Are Living Unsustainably</vt:lpstr>
      <vt:lpstr>Low-Throughput Economies Are More Sustainable</vt:lpstr>
      <vt:lpstr>PowerPoint Presentation</vt:lpstr>
      <vt:lpstr>We Can Shift to More Sustainable Economies</vt:lpstr>
      <vt:lpstr>PowerPoint Presentation</vt:lpstr>
      <vt:lpstr>PowerPoint Presentation</vt:lpstr>
      <vt:lpstr>Lessons From Nature Will Help Us in Making the Transition</vt:lpstr>
      <vt:lpstr>Three Big Ideas</vt:lpstr>
      <vt:lpstr>Three Big Ideas (cont’d.)</vt:lpstr>
      <vt:lpstr>Three Big Ideas (cont’d.)</vt:lpstr>
      <vt:lpstr>Tying It All Together: Germany’s Transition and Sustainability</vt:lpstr>
    </vt:vector>
  </TitlesOfParts>
  <Company>LMP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Laura Perry</cp:lastModifiedBy>
  <cp:revision>226</cp:revision>
  <dcterms:created xsi:type="dcterms:W3CDTF">2013-09-27T18:52:25Z</dcterms:created>
  <dcterms:modified xsi:type="dcterms:W3CDTF">2013-11-23T00:08:05Z</dcterms:modified>
</cp:coreProperties>
</file>