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51"/>
  </p:notesMasterIdLst>
  <p:sldIdLst>
    <p:sldId id="261" r:id="rId2"/>
    <p:sldId id="350" r:id="rId3"/>
    <p:sldId id="351" r:id="rId4"/>
    <p:sldId id="260" r:id="rId5"/>
    <p:sldId id="269" r:id="rId6"/>
    <p:sldId id="271" r:id="rId7"/>
    <p:sldId id="344" r:id="rId8"/>
    <p:sldId id="419" r:id="rId9"/>
    <p:sldId id="423" r:id="rId10"/>
    <p:sldId id="424" r:id="rId11"/>
    <p:sldId id="354" r:id="rId12"/>
    <p:sldId id="277" r:id="rId13"/>
    <p:sldId id="278" r:id="rId14"/>
    <p:sldId id="262" r:id="rId15"/>
    <p:sldId id="263" r:id="rId16"/>
    <p:sldId id="280" r:id="rId17"/>
    <p:sldId id="281" r:id="rId18"/>
    <p:sldId id="409" r:id="rId19"/>
    <p:sldId id="283" r:id="rId20"/>
    <p:sldId id="285" r:id="rId21"/>
    <p:sldId id="425" r:id="rId22"/>
    <p:sldId id="426" r:id="rId23"/>
    <p:sldId id="427" r:id="rId24"/>
    <p:sldId id="288" r:id="rId25"/>
    <p:sldId id="428" r:id="rId26"/>
    <p:sldId id="429" r:id="rId27"/>
    <p:sldId id="430" r:id="rId28"/>
    <p:sldId id="289" r:id="rId29"/>
    <p:sldId id="414" r:id="rId30"/>
    <p:sldId id="290" r:id="rId31"/>
    <p:sldId id="292" r:id="rId32"/>
    <p:sldId id="431" r:id="rId33"/>
    <p:sldId id="432" r:id="rId34"/>
    <p:sldId id="433" r:id="rId35"/>
    <p:sldId id="293" r:id="rId36"/>
    <p:sldId id="434" r:id="rId37"/>
    <p:sldId id="294" r:id="rId38"/>
    <p:sldId id="295" r:id="rId39"/>
    <p:sldId id="265" r:id="rId40"/>
    <p:sldId id="299" r:id="rId41"/>
    <p:sldId id="341" r:id="rId42"/>
    <p:sldId id="300" r:id="rId43"/>
    <p:sldId id="435" r:id="rId44"/>
    <p:sldId id="415" r:id="rId45"/>
    <p:sldId id="416" r:id="rId46"/>
    <p:sldId id="417" r:id="rId47"/>
    <p:sldId id="352" r:id="rId48"/>
    <p:sldId id="353" r:id="rId49"/>
    <p:sldId id="418" r:id="rId50"/>
  </p:sldIdLst>
  <p:sldSz cx="9144000" cy="6858000" type="screen4x3"/>
  <p:notesSz cx="6858000" cy="91440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9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016"/>
    <a:srgbClr val="F9F9F9"/>
    <a:srgbClr val="4560B7"/>
    <a:srgbClr val="2244C8"/>
    <a:srgbClr val="4E6CC8"/>
    <a:srgbClr val="1F881A"/>
    <a:srgbClr val="F4F1DC"/>
    <a:srgbClr val="1D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473" autoAdjust="0"/>
  </p:normalViewPr>
  <p:slideViewPr>
    <p:cSldViewPr>
      <p:cViewPr varScale="1">
        <p:scale>
          <a:sx n="83" d="100"/>
          <a:sy n="83" d="100"/>
        </p:scale>
        <p:origin x="-1328" y="-104"/>
      </p:cViewPr>
      <p:guideLst>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dirty="0"/>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a:defRPr>
            </a:lvl1pPr>
          </a:lstStyle>
          <a:p>
            <a:fld id="{AD4E17D8-0BC7-BF46-8F16-12DAA852F562}" type="slidenum">
              <a:rPr lang="en-US" smtClean="0"/>
              <a:pPr/>
              <a:t>‹#›</a:t>
            </a:fld>
            <a:endParaRPr lang="en-US" dirty="0"/>
          </a:p>
        </p:txBody>
      </p:sp>
    </p:spTree>
    <p:extLst>
      <p:ext uri="{BB962C8B-B14F-4D97-AF65-F5344CB8AC3E}">
        <p14:creationId xmlns:p14="http://schemas.microsoft.com/office/powerpoint/2010/main" val="978025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58372" name="Slide Number Placeholder 3"/>
          <p:cNvSpPr>
            <a:spLocks noGrp="1"/>
          </p:cNvSpPr>
          <p:nvPr>
            <p:ph type="sldNum" sz="quarter" idx="5"/>
          </p:nvPr>
        </p:nvSpPr>
        <p:spPr>
          <a:noFill/>
        </p:spPr>
        <p:txBody>
          <a:bodyPr/>
          <a:lstStyle/>
          <a:p>
            <a:fld id="{9A3B5426-EC9C-ED4F-922C-05983660BF59}" type="slidenum">
              <a:rPr lang="en-US"/>
              <a:pPr/>
              <a:t>1</a:t>
            </a:fld>
            <a:endParaRPr lang="en-US" dirty="0"/>
          </a:p>
        </p:txBody>
      </p:sp>
    </p:spTree>
    <p:extLst>
      <p:ext uri="{BB962C8B-B14F-4D97-AF65-F5344CB8AC3E}">
        <p14:creationId xmlns:p14="http://schemas.microsoft.com/office/powerpoint/2010/main" val="82650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40311574-40D8-FB40-AF1C-B73E7F26F676}" type="slidenum">
              <a:rPr lang="en-US"/>
              <a:pPr/>
              <a:t>12</a:t>
            </a:fld>
            <a:endParaRPr lang="en-US" dirty="0"/>
          </a:p>
        </p:txBody>
      </p:sp>
    </p:spTree>
    <p:extLst>
      <p:ext uri="{BB962C8B-B14F-4D97-AF65-F5344CB8AC3E}">
        <p14:creationId xmlns:p14="http://schemas.microsoft.com/office/powerpoint/2010/main" val="346802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D0580428-12B0-4F43-A6F3-0301A59CE58C}" type="slidenum">
              <a:rPr lang="en-US"/>
              <a:pPr/>
              <a:t>13</a:t>
            </a:fld>
            <a:endParaRPr lang="en-US" dirty="0"/>
          </a:p>
        </p:txBody>
      </p:sp>
    </p:spTree>
    <p:extLst>
      <p:ext uri="{BB962C8B-B14F-4D97-AF65-F5344CB8AC3E}">
        <p14:creationId xmlns:p14="http://schemas.microsoft.com/office/powerpoint/2010/main" val="171444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b="1" noProof="1">
                <a:solidFill>
                  <a:srgbClr val="221E1F"/>
                </a:solidFill>
                <a:ea typeface="ＭＳ Ｐゴシック" charset="-128"/>
              </a:rPr>
              <a:t>Figure</a:t>
            </a:r>
            <a:r>
              <a:rPr b="1" noProof="1" smtClean="0">
                <a:solidFill>
                  <a:srgbClr val="221E1F"/>
                </a:solidFill>
                <a:ea typeface="ＭＳ Ｐゴシック" charset="-128"/>
              </a:rPr>
              <a:t> </a:t>
            </a:r>
            <a:r>
              <a:rPr lang="en-US" b="1" noProof="1" smtClean="0">
                <a:solidFill>
                  <a:srgbClr val="221E1F"/>
                </a:solidFill>
                <a:ea typeface="ＭＳ Ｐゴシック" charset="-128"/>
              </a:rPr>
              <a:t>7-</a:t>
            </a:r>
            <a:r>
              <a:rPr b="1" noProof="1" smtClean="0">
                <a:solidFill>
                  <a:srgbClr val="221E1F"/>
                </a:solidFill>
                <a:ea typeface="ＭＳ Ｐゴシック" charset="-128"/>
              </a:rPr>
              <a:t>6</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rain shadow effect is a reduction of rainfall and loss of moisture from the landscape on the leeward side of a mountain. Warm, moist air in onshore winds loses most of its moisture as rain and snow that fall on the windward slopes of a mountain range. This leads to semiarid and arid conditions on the leeward side of the mountain range and on the land beyond.</a:t>
            </a:r>
            <a:endParaRPr noProof="1">
              <a:solidFill>
                <a:srgbClr val="221E1F"/>
              </a:solidFill>
              <a:latin typeface="Frutiger LT Std 45 Light" charset="0"/>
              <a:ea typeface="ＭＳ Ｐゴシック" charset="-128"/>
            </a:endParaRPr>
          </a:p>
        </p:txBody>
      </p:sp>
      <p:sp>
        <p:nvSpPr>
          <p:cNvPr id="72708" name="Slide Number Placeholder 3"/>
          <p:cNvSpPr>
            <a:spLocks noGrp="1"/>
          </p:cNvSpPr>
          <p:nvPr>
            <p:ph type="sldNum" sz="quarter" idx="5"/>
          </p:nvPr>
        </p:nvSpPr>
        <p:spPr>
          <a:noFill/>
        </p:spPr>
        <p:txBody>
          <a:bodyPr/>
          <a:lstStyle/>
          <a:p>
            <a:fld id="{A15F25EA-9305-1747-AEFC-4EC4A1D26EC2}" type="slidenum">
              <a:rPr lang="en-US"/>
              <a:pPr/>
              <a:t>14</a:t>
            </a:fld>
            <a:endParaRPr lang="en-US" dirty="0"/>
          </a:p>
        </p:txBody>
      </p:sp>
    </p:spTree>
    <p:extLst>
      <p:ext uri="{BB962C8B-B14F-4D97-AF65-F5344CB8AC3E}">
        <p14:creationId xmlns:p14="http://schemas.microsoft.com/office/powerpoint/2010/main" val="43214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E0BF061A-9B0F-9C46-B03D-BDE960C0E95A}" type="slidenum">
              <a:rPr lang="en-US"/>
              <a:pPr/>
              <a:t>15</a:t>
            </a:fld>
            <a:endParaRPr lang="en-US" dirty="0"/>
          </a:p>
        </p:txBody>
      </p:sp>
    </p:spTree>
    <p:extLst>
      <p:ext uri="{BB962C8B-B14F-4D97-AF65-F5344CB8AC3E}">
        <p14:creationId xmlns:p14="http://schemas.microsoft.com/office/powerpoint/2010/main" val="140548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4756" name="Slide Number Placeholder 3"/>
          <p:cNvSpPr>
            <a:spLocks noGrp="1"/>
          </p:cNvSpPr>
          <p:nvPr>
            <p:ph type="sldNum" sz="quarter" idx="5"/>
          </p:nvPr>
        </p:nvSpPr>
        <p:spPr>
          <a:noFill/>
        </p:spPr>
        <p:txBody>
          <a:bodyPr/>
          <a:lstStyle/>
          <a:p>
            <a:fld id="{434C6471-0EBD-0E49-B918-0E838FF3C5CC}" type="slidenum">
              <a:rPr lang="en-US"/>
              <a:pPr/>
              <a:t>16</a:t>
            </a:fld>
            <a:endParaRPr lang="en-US" dirty="0"/>
          </a:p>
        </p:txBody>
      </p:sp>
    </p:spTree>
    <p:extLst>
      <p:ext uri="{BB962C8B-B14F-4D97-AF65-F5344CB8AC3E}">
        <p14:creationId xmlns:p14="http://schemas.microsoft.com/office/powerpoint/2010/main" val="164472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b="1" noProof="1">
                <a:solidFill>
                  <a:srgbClr val="00A64F"/>
                </a:solidFill>
                <a:ea typeface="ＭＳ Ｐゴシック" charset="-128"/>
              </a:rPr>
              <a:t>Figure </a:t>
            </a:r>
            <a:r>
              <a:rPr b="1" noProof="1" smtClean="0">
                <a:solidFill>
                  <a:srgbClr val="00A64F"/>
                </a:solidFill>
                <a:ea typeface="ＭＳ Ｐゴシック" charset="-128"/>
              </a:rPr>
              <a:t>7</a:t>
            </a:r>
            <a:r>
              <a:rPr lang="en-US" b="1" noProof="1" smtClean="0">
                <a:solidFill>
                  <a:srgbClr val="00A64F"/>
                </a:solidFill>
                <a:ea typeface="ＭＳ Ｐゴシック" charset="-128"/>
              </a:rPr>
              <a:t>-</a:t>
            </a:r>
            <a:r>
              <a:rPr b="1" noProof="1" smtClean="0">
                <a:solidFill>
                  <a:srgbClr val="00A64F"/>
                </a:solidFill>
                <a:ea typeface="ＭＳ Ｐゴシック" charset="-128"/>
              </a:rPr>
              <a:t>7</a:t>
            </a:r>
            <a:r>
              <a:rPr b="1" noProof="1">
                <a:solidFill>
                  <a:srgbClr val="00A64F"/>
                </a:solidFill>
                <a:ea typeface="ＭＳ Ｐゴシック" charset="-128"/>
              </a:rPr>
              <a:t>:</a:t>
            </a:r>
            <a:r>
              <a:rPr noProof="1">
                <a:solidFill>
                  <a:srgbClr val="00A64F"/>
                </a:solidFill>
                <a:ea typeface="ＭＳ Ｐゴシック" charset="-128"/>
              </a:rPr>
              <a:t> </a:t>
            </a:r>
            <a:r>
              <a:rPr b="1" noProof="1">
                <a:solidFill>
                  <a:srgbClr val="00A64F"/>
                </a:solidFill>
                <a:ea typeface="ＭＳ Ｐゴシック" charset="-128"/>
              </a:rPr>
              <a:t>Natural capital.</a:t>
            </a:r>
            <a:r>
              <a:rPr b="1" noProof="1" smtClean="0">
                <a:solidFill>
                  <a:srgbClr val="00A64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Average precipitation and average temperature, acting together as limiting factors over a long time, help to determine the type of desert, grassland, or forest in any particular area, and thus the types of plants, animals, and decomposers found in that area (assuming it has not been disturbed by human activities).</a:t>
            </a:r>
            <a:endParaRPr noProof="1">
              <a:solidFill>
                <a:srgbClr val="221E1F"/>
              </a:solidFill>
              <a:ea typeface="ＭＳ Ｐゴシック" charset="-128"/>
            </a:endParaRPr>
          </a:p>
        </p:txBody>
      </p:sp>
      <p:sp>
        <p:nvSpPr>
          <p:cNvPr id="75780" name="Slide Number Placeholder 3"/>
          <p:cNvSpPr>
            <a:spLocks noGrp="1"/>
          </p:cNvSpPr>
          <p:nvPr>
            <p:ph type="sldNum" sz="quarter" idx="5"/>
          </p:nvPr>
        </p:nvSpPr>
        <p:spPr>
          <a:noFill/>
        </p:spPr>
        <p:txBody>
          <a:bodyPr/>
          <a:lstStyle/>
          <a:p>
            <a:fld id="{7D8E6183-D2B5-3041-96A2-6CD15235B097}" type="slidenum">
              <a:rPr lang="en-US"/>
              <a:pPr/>
              <a:t>17</a:t>
            </a:fld>
            <a:endParaRPr lang="en-US" dirty="0"/>
          </a:p>
        </p:txBody>
      </p:sp>
    </p:spTree>
    <p:extLst>
      <p:ext uri="{BB962C8B-B14F-4D97-AF65-F5344CB8AC3E}">
        <p14:creationId xmlns:p14="http://schemas.microsoft.com/office/powerpoint/2010/main" val="366654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299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a:spcBef>
                <a:spcPct val="0"/>
              </a:spcBef>
            </a:pPr>
            <a:r>
              <a:rPr lang="en-US" sz="1200" b="1" i="0" u="none" strike="noStrike" kern="1200" baseline="0" dirty="0" smtClean="0">
                <a:solidFill>
                  <a:schemeClr val="tx1"/>
                </a:solidFill>
                <a:ea typeface="ＭＳ Ｐゴシック" pitchFamily="1" charset="-128"/>
                <a:cs typeface="ＭＳ Ｐゴシック" charset="-128"/>
              </a:rPr>
              <a:t>Figure 7-8 </a:t>
            </a:r>
            <a:r>
              <a:rPr lang="en-US" sz="1200" b="0" i="0" u="none" strike="noStrike" kern="1200" baseline="0" dirty="0" smtClean="0">
                <a:solidFill>
                  <a:schemeClr val="tx1"/>
                </a:solidFill>
                <a:ea typeface="ＭＳ Ｐゴシック" pitchFamily="1" charset="-128"/>
                <a:cs typeface="ＭＳ Ｐゴシック" charset="-128"/>
              </a:rPr>
              <a:t>Biomes and climate both change with elevation (left), as well as with latitude (right).</a:t>
            </a:r>
            <a:endParaRPr lang="el-GR" dirty="0">
              <a:solidFill>
                <a:srgbClr val="000000"/>
              </a:solidFill>
              <a:ea typeface="ＭＳ Ｐゴシック" charset="-128"/>
            </a:endParaRPr>
          </a:p>
        </p:txBody>
      </p:sp>
    </p:spTree>
    <p:extLst>
      <p:ext uri="{BB962C8B-B14F-4D97-AF65-F5344CB8AC3E}">
        <p14:creationId xmlns:p14="http://schemas.microsoft.com/office/powerpoint/2010/main" val="254633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b="1" noProof="1" smtClean="0">
                <a:solidFill>
                  <a:srgbClr val="00A64F"/>
                </a:solidFill>
                <a:ea typeface="ＭＳ Ｐゴシック" charset="-128"/>
              </a:rPr>
              <a:t>Animated </a:t>
            </a:r>
            <a:r>
              <a:rPr b="1" noProof="1" smtClean="0">
                <a:solidFill>
                  <a:srgbClr val="00A64F"/>
                </a:solidFill>
                <a:ea typeface="ＭＳ Ｐゴシック" charset="-128"/>
              </a:rPr>
              <a:t>Figure 7</a:t>
            </a:r>
            <a:r>
              <a:rPr lang="en-US" b="1" noProof="1" smtClean="0">
                <a:solidFill>
                  <a:srgbClr val="00A64F"/>
                </a:solidFill>
                <a:ea typeface="ＭＳ Ｐゴシック" charset="-128"/>
              </a:rPr>
              <a:t>-</a:t>
            </a:r>
            <a:r>
              <a:rPr b="1" noProof="1" smtClean="0">
                <a:solidFill>
                  <a:srgbClr val="00A64F"/>
                </a:solidFill>
                <a:ea typeface="ＭＳ Ｐゴシック" charset="-128"/>
              </a:rPr>
              <a:t>9</a:t>
            </a:r>
            <a:r>
              <a:rPr b="1" noProof="1">
                <a:solidFill>
                  <a:srgbClr val="00A64F"/>
                </a:solidFill>
                <a:ea typeface="ＭＳ Ｐゴシック" charset="-128"/>
              </a:rPr>
              <a:t>:</a:t>
            </a:r>
            <a:r>
              <a:rPr noProof="1">
                <a:solidFill>
                  <a:srgbClr val="00A64F"/>
                </a:solidFill>
                <a:ea typeface="ＭＳ Ｐゴシック" charset="-128"/>
              </a:rPr>
              <a:t> </a:t>
            </a:r>
            <a:r>
              <a:rPr b="0" noProof="1">
                <a:solidFill>
                  <a:srgbClr val="00A64F"/>
                </a:solidFill>
                <a:ea typeface="ＭＳ Ｐゴシック" charset="-128"/>
              </a:rPr>
              <a:t>Natural capital.</a:t>
            </a:r>
            <a:r>
              <a:rPr b="0" noProof="1" smtClean="0">
                <a:solidFill>
                  <a:srgbClr val="00A64F"/>
                </a:solidFill>
                <a:ea typeface="ＭＳ Ｐゴシック" charset="-128"/>
              </a:rPr>
              <a:t> </a:t>
            </a:r>
            <a:r>
              <a:rPr lang="en-US" sz="1200" b="0" kern="1200" baseline="0" dirty="0" smtClean="0">
                <a:solidFill>
                  <a:schemeClr val="tx1"/>
                </a:solidFill>
                <a:ea typeface="ＭＳ Ｐゴシック" pitchFamily="1" charset="-128"/>
                <a:cs typeface="ＭＳ Ｐゴシック" charset="-128"/>
              </a:rPr>
              <a:t>The earth’s </a:t>
            </a:r>
            <a:r>
              <a:rPr lang="en-US" sz="1200" kern="1200" baseline="0" dirty="0" smtClean="0">
                <a:solidFill>
                  <a:schemeClr val="tx1"/>
                </a:solidFill>
                <a:ea typeface="ＭＳ Ｐゴシック" pitchFamily="1" charset="-128"/>
                <a:cs typeface="ＭＳ Ｐゴシック" charset="-128"/>
              </a:rPr>
              <a:t>major biomes result primarily from differences in climate.</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1812BC8D-39FA-2047-9539-4DFEC549FB4B}" type="slidenum">
              <a:rPr lang="en-US"/>
              <a:pPr/>
              <a:t>19</a:t>
            </a:fld>
            <a:endParaRPr lang="en-US" dirty="0"/>
          </a:p>
        </p:txBody>
      </p:sp>
    </p:spTree>
    <p:extLst>
      <p:ext uri="{BB962C8B-B14F-4D97-AF65-F5344CB8AC3E}">
        <p14:creationId xmlns:p14="http://schemas.microsoft.com/office/powerpoint/2010/main" val="337440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DE6B8F97-C93A-F742-92AB-C466FD8B33FA}" type="slidenum">
              <a:rPr lang="en-US"/>
              <a:pPr/>
              <a:t>20</a:t>
            </a:fld>
            <a:endParaRPr lang="en-US" dirty="0"/>
          </a:p>
        </p:txBody>
      </p:sp>
    </p:spTree>
    <p:extLst>
      <p:ext uri="{BB962C8B-B14F-4D97-AF65-F5344CB8AC3E}">
        <p14:creationId xmlns:p14="http://schemas.microsoft.com/office/powerpoint/2010/main" val="419567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FC2A7F-F999-2240-93D9-C8A74B44AD22}" type="slidenum">
              <a:rPr lang="en-US"/>
              <a:pPr>
                <a:defRPr/>
              </a:pPr>
              <a:t>21</a:t>
            </a:fld>
            <a:endParaRPr lang="en-US"/>
          </a:p>
        </p:txBody>
      </p:sp>
      <p:sp>
        <p:nvSpPr>
          <p:cNvPr id="2867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7.10 </a:t>
            </a:r>
            <a:r>
              <a:rPr lang="en-US" dirty="0" smtClean="0"/>
              <a:t>These climate graphs track the typical variations in annual temperature (red) and precipitation (blue) in tropical, temperate, and cold deserts. Top photo: a </a:t>
            </a:r>
            <a:r>
              <a:rPr lang="en-US" i="1" dirty="0" smtClean="0"/>
              <a:t>tropical desert </a:t>
            </a:r>
            <a:r>
              <a:rPr lang="en-US" dirty="0" smtClean="0"/>
              <a:t>in Morocco. Center photo: a </a:t>
            </a:r>
            <a:r>
              <a:rPr lang="en-US" i="1" dirty="0" smtClean="0"/>
              <a:t>temperate desert </a:t>
            </a:r>
            <a:r>
              <a:rPr lang="en-US" dirty="0" smtClean="0"/>
              <a:t>in southeastern California, with saguaro cactus, a prominent species in this ecosystem. Bottom photo: a </a:t>
            </a:r>
            <a:r>
              <a:rPr lang="en-US" i="1" dirty="0" smtClean="0"/>
              <a:t>cold desert, </a:t>
            </a:r>
            <a:r>
              <a:rPr lang="en-US" dirty="0" smtClean="0"/>
              <a:t>Mongolia’s Gobi Desert, where Bactrian camels live. </a:t>
            </a:r>
            <a:r>
              <a:rPr lang="en-US" b="1" i="1" dirty="0" smtClean="0"/>
              <a:t>Question: </a:t>
            </a:r>
            <a:r>
              <a:rPr lang="en-US" dirty="0" smtClean="0"/>
              <a:t>Which month of the year has the highest temperature and which month has the lowest rainfall for each of the three types of deserts?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7</a:t>
            </a:r>
            <a:r>
              <a:rPr lang="en-US" b="1" noProof="1" smtClean="0">
                <a:solidFill>
                  <a:srgbClr val="221E1F"/>
                </a:solidFill>
                <a:ea typeface="ＭＳ Ｐゴシック" charset="-128"/>
              </a:rPr>
              <a:t>-1</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A temperate deciduous forest in fall (left) and in winter (right).</a:t>
            </a:r>
            <a:endParaRPr noProof="1">
              <a:solidFill>
                <a:srgbClr val="221E1F"/>
              </a:solidFill>
              <a:latin typeface="Frutiger LT Std 45 Light" charset="0"/>
              <a:ea typeface="ＭＳ Ｐゴシック" charset="-128"/>
            </a:endParaRPr>
          </a:p>
        </p:txBody>
      </p:sp>
      <p:sp>
        <p:nvSpPr>
          <p:cNvPr id="59396" name="Slide Number Placeholder 3"/>
          <p:cNvSpPr>
            <a:spLocks noGrp="1"/>
          </p:cNvSpPr>
          <p:nvPr>
            <p:ph type="sldNum" sz="quarter" idx="5"/>
          </p:nvPr>
        </p:nvSpPr>
        <p:spPr>
          <a:noFill/>
        </p:spPr>
        <p:txBody>
          <a:bodyPr/>
          <a:lstStyle/>
          <a:p>
            <a:fld id="{47314CB6-E6AD-264F-84BB-32CC0C566E95}" type="slidenum">
              <a:rPr lang="en-US"/>
              <a:pPr/>
              <a:t>3</a:t>
            </a:fld>
            <a:endParaRPr lang="en-US" dirty="0"/>
          </a:p>
        </p:txBody>
      </p:sp>
    </p:spTree>
    <p:extLst>
      <p:ext uri="{BB962C8B-B14F-4D97-AF65-F5344CB8AC3E}">
        <p14:creationId xmlns:p14="http://schemas.microsoft.com/office/powerpoint/2010/main" val="1970286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B7F0D5-0AC9-FD4C-B917-0BCCC6A41F20}" type="slidenum">
              <a:rPr lang="en-US"/>
              <a:pPr>
                <a:defRPr/>
              </a:pPr>
              <a:t>22</a:t>
            </a:fld>
            <a:endParaRPr lang="en-US"/>
          </a:p>
        </p:txBody>
      </p:sp>
      <p:sp>
        <p:nvSpPr>
          <p:cNvPr id="307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7.10 </a:t>
            </a:r>
            <a:r>
              <a:rPr lang="en-US" dirty="0" smtClean="0"/>
              <a:t>These climate graphs track the typical variations in annual temperature (red) and precipitation (blue) in tropical, temperate, and cold deserts. Top photo: a </a:t>
            </a:r>
            <a:r>
              <a:rPr lang="en-US" i="1" dirty="0" smtClean="0"/>
              <a:t>tropical desert </a:t>
            </a:r>
            <a:r>
              <a:rPr lang="en-US" dirty="0" smtClean="0"/>
              <a:t>in Morocco. Center photo: a </a:t>
            </a:r>
            <a:r>
              <a:rPr lang="en-US" i="1" dirty="0" smtClean="0"/>
              <a:t>temperate desert </a:t>
            </a:r>
            <a:r>
              <a:rPr lang="en-US" dirty="0" smtClean="0"/>
              <a:t>in southeastern California, with saguaro cactus, a prominent species in this ecosystem. Bottom photo: a </a:t>
            </a:r>
            <a:r>
              <a:rPr lang="en-US" i="1" dirty="0" smtClean="0"/>
              <a:t>cold desert, </a:t>
            </a:r>
            <a:r>
              <a:rPr lang="en-US" dirty="0" smtClean="0"/>
              <a:t>Mongolia’s Gobi Desert, where Bactrian camels live. </a:t>
            </a:r>
            <a:r>
              <a:rPr lang="en-US" b="1" i="1" dirty="0" smtClean="0"/>
              <a:t>Question: </a:t>
            </a:r>
            <a:r>
              <a:rPr lang="en-US" dirty="0" smtClean="0"/>
              <a:t>Which month of the year has the highest temperature and which month has the lowest rainfall for each of the three types of deserts?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7C05FB-2525-724B-87E8-F42F726F338E}" type="slidenum">
              <a:rPr lang="en-US"/>
              <a:pPr>
                <a:defRPr/>
              </a:pPr>
              <a:t>23</a:t>
            </a:fld>
            <a:endParaRPr lang="en-US"/>
          </a:p>
        </p:txBody>
      </p:sp>
      <p:sp>
        <p:nvSpPr>
          <p:cNvPr id="327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7.10 </a:t>
            </a:r>
            <a:r>
              <a:rPr lang="en-US" dirty="0" smtClean="0"/>
              <a:t>These climate graphs track the typical variations in annual temperature (red) and precipitation (blue) in tropical, temperate, and cold deserts. Top photo: a </a:t>
            </a:r>
            <a:r>
              <a:rPr lang="en-US" i="1" dirty="0" smtClean="0"/>
              <a:t>tropical desert </a:t>
            </a:r>
            <a:r>
              <a:rPr lang="en-US" dirty="0" smtClean="0"/>
              <a:t>in Morocco. Center photo: a </a:t>
            </a:r>
            <a:r>
              <a:rPr lang="en-US" i="1" dirty="0" smtClean="0"/>
              <a:t>temperate desert </a:t>
            </a:r>
            <a:r>
              <a:rPr lang="en-US" dirty="0" smtClean="0"/>
              <a:t>in southeastern California, with saguaro cactus, a prominent species in this ecosystem. Bottom photo: a </a:t>
            </a:r>
            <a:r>
              <a:rPr lang="en-US" i="1" dirty="0" smtClean="0"/>
              <a:t>cold desert, </a:t>
            </a:r>
            <a:r>
              <a:rPr lang="en-US" dirty="0" smtClean="0"/>
              <a:t>Mongolia’s Gobi Desert, where Bactrian camels live. </a:t>
            </a:r>
            <a:r>
              <a:rPr lang="en-US" b="1" i="1" dirty="0" smtClean="0"/>
              <a:t>Question: </a:t>
            </a:r>
            <a:r>
              <a:rPr lang="en-US" dirty="0" smtClean="0"/>
              <a:t>Which month of the year has the highest temperature and which month has the lowest rainfall for each of the three types of deserts? </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20619F2E-20A9-3340-AE1A-4DC4CD200E9D}" type="slidenum">
              <a:rPr lang="en-US"/>
              <a:pPr/>
              <a:t>24</a:t>
            </a:fld>
            <a:endParaRPr lang="en-US" dirty="0"/>
          </a:p>
        </p:txBody>
      </p:sp>
    </p:spTree>
    <p:extLst>
      <p:ext uri="{BB962C8B-B14F-4D97-AF65-F5344CB8AC3E}">
        <p14:creationId xmlns:p14="http://schemas.microsoft.com/office/powerpoint/2010/main" val="61252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28C3B9-BC66-F343-82E5-60E55C1B7601}" type="slidenum">
              <a:rPr lang="en-US"/>
              <a:pPr>
                <a:defRPr/>
              </a:pPr>
              <a:t>25</a:t>
            </a:fld>
            <a:endParaRPr lang="en-US"/>
          </a:p>
        </p:txBody>
      </p:sp>
      <p:sp>
        <p:nvSpPr>
          <p:cNvPr id="3891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7.11 </a:t>
            </a:r>
            <a:r>
              <a:rPr lang="en-US" dirty="0" smtClean="0"/>
              <a:t>These climate graphs track the typical variations in annual temperature (red) and precipitation (blue) in tropical, temperate, and cold (arctic tundra) grasslands. Top photo: </a:t>
            </a:r>
            <a:r>
              <a:rPr lang="en-US" i="1" dirty="0" smtClean="0"/>
              <a:t>savanna (tropical grassland) </a:t>
            </a:r>
            <a:r>
              <a:rPr lang="en-US" dirty="0" smtClean="0"/>
              <a:t>in Kenya, Africa, with zebras grazing. Center photo: </a:t>
            </a:r>
            <a:r>
              <a:rPr lang="en-US" i="1" dirty="0" smtClean="0"/>
              <a:t>prairie (temperate grassland) </a:t>
            </a:r>
            <a:r>
              <a:rPr lang="en-US" dirty="0" smtClean="0"/>
              <a:t>in the U.S. state of Illinois, with wildflowers in bloom. Bottom photo: </a:t>
            </a:r>
            <a:r>
              <a:rPr lang="en-US" i="1" dirty="0" smtClean="0"/>
              <a:t>arctic tundra (cold grassland) </a:t>
            </a:r>
            <a:r>
              <a:rPr lang="en-US" dirty="0" smtClean="0"/>
              <a:t>in Alaska’s Arctic National Wildlife Refuge in summer. </a:t>
            </a:r>
            <a:r>
              <a:rPr lang="en-US" b="1" i="1" dirty="0" smtClean="0"/>
              <a:t>Question: </a:t>
            </a:r>
            <a:r>
              <a:rPr lang="en-US" dirty="0" smtClean="0"/>
              <a:t>Which month of the year has the highest temperature and which month has the lowest rainfall for each of the three types of grasslands?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75056F-C161-6F4C-82F5-4EF3C90AAB49}" type="slidenum">
              <a:rPr lang="en-US"/>
              <a:pPr>
                <a:defRPr/>
              </a:pPr>
              <a:t>26</a:t>
            </a:fld>
            <a:endParaRPr lang="en-US"/>
          </a:p>
        </p:txBody>
      </p:sp>
      <p:sp>
        <p:nvSpPr>
          <p:cNvPr id="409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7.11 </a:t>
            </a:r>
            <a:r>
              <a:rPr lang="en-US" dirty="0" smtClean="0"/>
              <a:t>These climate graphs track the typical variations in annual temperature (red) and precipitation (blue) in tropical, temperate, and cold (arctic tundra) grasslands. Top photo: </a:t>
            </a:r>
            <a:r>
              <a:rPr lang="en-US" i="1" dirty="0" smtClean="0"/>
              <a:t>savanna (tropical grassland) </a:t>
            </a:r>
            <a:r>
              <a:rPr lang="en-US" dirty="0" smtClean="0"/>
              <a:t>in Kenya, Africa, with zebras grazing. Center photo: </a:t>
            </a:r>
            <a:r>
              <a:rPr lang="en-US" i="1" dirty="0" smtClean="0"/>
              <a:t>prairie (temperate grassland) </a:t>
            </a:r>
            <a:r>
              <a:rPr lang="en-US" dirty="0" smtClean="0"/>
              <a:t>in the U.S. state of Illinois, with wildflowers in bloom. Bottom photo: </a:t>
            </a:r>
            <a:r>
              <a:rPr lang="en-US" i="1" dirty="0" smtClean="0"/>
              <a:t>arctic tundra (cold grassland) </a:t>
            </a:r>
            <a:r>
              <a:rPr lang="en-US" dirty="0" smtClean="0"/>
              <a:t>in Alaska’s Arctic National Wildlife Refuge in summer. </a:t>
            </a:r>
            <a:r>
              <a:rPr lang="en-US" b="1" i="1" dirty="0" smtClean="0"/>
              <a:t>Question: </a:t>
            </a:r>
            <a:r>
              <a:rPr lang="en-US" dirty="0" smtClean="0"/>
              <a:t>Which month of the year has the highest temperature and which month has the lowest rainfall for each of the three types of grasslands?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95AAED-6779-5845-8C14-65BF7081EA95}" type="slidenum">
              <a:rPr lang="en-US"/>
              <a:pPr>
                <a:defRPr/>
              </a:pPr>
              <a:t>27</a:t>
            </a:fld>
            <a:endParaRPr lang="en-US"/>
          </a:p>
        </p:txBody>
      </p:sp>
      <p:sp>
        <p:nvSpPr>
          <p:cNvPr id="430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7.11 </a:t>
            </a:r>
            <a:r>
              <a:rPr lang="en-US" dirty="0" smtClean="0"/>
              <a:t>These climate graphs track the typical variations in annual temperature (red) and precipitation (blue) in tropical, temperate, and cold (arctic tundra) grasslands. Top photo: </a:t>
            </a:r>
            <a:r>
              <a:rPr lang="en-US" i="1" dirty="0" smtClean="0"/>
              <a:t>savanna (tropical grassland) </a:t>
            </a:r>
            <a:r>
              <a:rPr lang="en-US" dirty="0" smtClean="0"/>
              <a:t>in Kenya, Africa, with zebras grazing. Center photo: </a:t>
            </a:r>
            <a:r>
              <a:rPr lang="en-US" i="1" dirty="0" smtClean="0"/>
              <a:t>prairie (temperate grassland) </a:t>
            </a:r>
            <a:r>
              <a:rPr lang="en-US" dirty="0" smtClean="0"/>
              <a:t>in the U.S. state of Illinois, with wildflowers in bloom. Bottom photo: </a:t>
            </a:r>
            <a:r>
              <a:rPr lang="en-US" i="1" dirty="0" smtClean="0"/>
              <a:t>arctic tundra (cold grassland) </a:t>
            </a:r>
            <a:r>
              <a:rPr lang="en-US" dirty="0" smtClean="0"/>
              <a:t>in Alaska’s Arctic National Wildlife Refuge in summer. </a:t>
            </a:r>
            <a:r>
              <a:rPr lang="en-US" b="1" i="1" dirty="0" smtClean="0"/>
              <a:t>Question: </a:t>
            </a:r>
            <a:r>
              <a:rPr lang="en-US" dirty="0" smtClean="0"/>
              <a:t>Which month of the year has the highest temperature and which month has the lowest rainfall for each of the three types of grasslands?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EBD6A5F5-1DDF-1149-BF53-360262AD4027}" type="slidenum">
              <a:rPr lang="en-US"/>
              <a:pPr/>
              <a:t>28</a:t>
            </a:fld>
            <a:endParaRPr lang="en-US" dirty="0"/>
          </a:p>
        </p:txBody>
      </p:sp>
    </p:spTree>
    <p:extLst>
      <p:ext uri="{BB962C8B-B14F-4D97-AF65-F5344CB8AC3E}">
        <p14:creationId xmlns:p14="http://schemas.microsoft.com/office/powerpoint/2010/main" val="3435522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7-12: </a:t>
            </a:r>
            <a:r>
              <a:rPr lang="en-US" sz="1200" b="1" kern="1200" baseline="0" dirty="0" smtClean="0">
                <a:solidFill>
                  <a:schemeClr val="tx1"/>
                </a:solidFill>
                <a:ea typeface="ＭＳ Ｐゴシック" pitchFamily="1" charset="-128"/>
                <a:cs typeface="ＭＳ Ｐゴシック" charset="-128"/>
              </a:rPr>
              <a:t>Natural capital degradation</a:t>
            </a:r>
            <a:r>
              <a:rPr lang="en-US" sz="1200" kern="1200" baseline="0" dirty="0" smtClean="0">
                <a:solidFill>
                  <a:schemeClr val="tx1"/>
                </a:solidFill>
                <a:ea typeface="ＭＳ Ｐゴシック" pitchFamily="1" charset="-128"/>
                <a:cs typeface="ＭＳ Ｐゴシック" charset="-128"/>
              </a:rPr>
              <a:t>: This intensively cultivated cropland is an example of the replacement of biologically diverse temperate grasslands (such as in the center photo of Figure 7-11) with a monoculture crop.</a:t>
            </a:r>
            <a:endParaRPr lang="en-US" b="1"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29</a:t>
            </a:fld>
            <a:endParaRPr lang="en-US" dirty="0"/>
          </a:p>
        </p:txBody>
      </p:sp>
    </p:spTree>
    <p:extLst>
      <p:ext uri="{BB962C8B-B14F-4D97-AF65-F5344CB8AC3E}">
        <p14:creationId xmlns:p14="http://schemas.microsoft.com/office/powerpoint/2010/main" val="131352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3DEC0907-A6FA-A243-9AE0-0FD15E963B44}" type="slidenum">
              <a:rPr lang="en-US"/>
              <a:pPr/>
              <a:t>30</a:t>
            </a:fld>
            <a:endParaRPr lang="en-US" dirty="0"/>
          </a:p>
        </p:txBody>
      </p:sp>
    </p:spTree>
    <p:extLst>
      <p:ext uri="{BB962C8B-B14F-4D97-AF65-F5344CB8AC3E}">
        <p14:creationId xmlns:p14="http://schemas.microsoft.com/office/powerpoint/2010/main" val="19074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059B1627-F51B-CB4A-9088-DEC0086B36D7}" type="slidenum">
              <a:rPr lang="en-US"/>
              <a:pPr/>
              <a:t>31</a:t>
            </a:fld>
            <a:endParaRPr lang="en-US" dirty="0"/>
          </a:p>
        </p:txBody>
      </p:sp>
    </p:spTree>
    <p:extLst>
      <p:ext uri="{BB962C8B-B14F-4D97-AF65-F5344CB8AC3E}">
        <p14:creationId xmlns:p14="http://schemas.microsoft.com/office/powerpoint/2010/main" val="369773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0420" name="Slide Number Placeholder 3"/>
          <p:cNvSpPr>
            <a:spLocks noGrp="1"/>
          </p:cNvSpPr>
          <p:nvPr>
            <p:ph type="sldNum" sz="quarter" idx="5"/>
          </p:nvPr>
        </p:nvSpPr>
        <p:spPr>
          <a:noFill/>
        </p:spPr>
        <p:txBody>
          <a:bodyPr/>
          <a:lstStyle/>
          <a:p>
            <a:fld id="{51141FE8-8B90-1041-BC9F-0D4605846910}" type="slidenum">
              <a:rPr lang="en-US"/>
              <a:pPr/>
              <a:t>4</a:t>
            </a:fld>
            <a:endParaRPr lang="en-US" dirty="0"/>
          </a:p>
        </p:txBody>
      </p:sp>
    </p:spTree>
    <p:extLst>
      <p:ext uri="{BB962C8B-B14F-4D97-AF65-F5344CB8AC3E}">
        <p14:creationId xmlns:p14="http://schemas.microsoft.com/office/powerpoint/2010/main" val="2222951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FBB5F5-E08C-2E49-925A-8F4D4CD33AD1}" type="slidenum">
              <a:rPr lang="en-US"/>
              <a:pPr>
                <a:defRPr/>
              </a:pPr>
              <a:t>32</a:t>
            </a:fld>
            <a:endParaRPr lang="en-US"/>
          </a:p>
        </p:txBody>
      </p:sp>
      <p:sp>
        <p:nvSpPr>
          <p:cNvPr id="4915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7.13 </a:t>
            </a:r>
            <a:r>
              <a:rPr lang="en-US" dirty="0" smtClean="0"/>
              <a:t>These climate graphs track the typical variations in annual temperature (red) and precipitation (blue) in tropical, temperate, and cold (northern coniferous, or boreal) forests. Top photo: the closed canopy of a </a:t>
            </a:r>
            <a:r>
              <a:rPr lang="en-US" i="1" dirty="0" smtClean="0"/>
              <a:t>tropical rain forest </a:t>
            </a:r>
            <a:r>
              <a:rPr lang="en-US" dirty="0" smtClean="0"/>
              <a:t>in Costa Rica. Middle photo: a </a:t>
            </a:r>
            <a:r>
              <a:rPr lang="en-US" i="1" dirty="0" smtClean="0"/>
              <a:t>temperate deciduous forest </a:t>
            </a:r>
            <a:r>
              <a:rPr lang="en-US" dirty="0" smtClean="0"/>
              <a:t>in the autumn near Hamburg, Germany (see also Figure 7.1, left). Bottom photo: a </a:t>
            </a:r>
            <a:r>
              <a:rPr lang="en-US" i="1" dirty="0" smtClean="0"/>
              <a:t>northern coniferous forest </a:t>
            </a:r>
            <a:r>
              <a:rPr lang="en-US" dirty="0" smtClean="0"/>
              <a:t>in Canada’s Jasper National Park. </a:t>
            </a:r>
            <a:r>
              <a:rPr lang="en-US" b="1" i="1" dirty="0" smtClean="0"/>
              <a:t>Question: </a:t>
            </a:r>
            <a:r>
              <a:rPr lang="en-US" dirty="0" smtClean="0"/>
              <a:t>Which month of the year has the highest temperature and which month has the lowest rainfall for each of the three types of forests?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DE329E-782F-8844-9C28-049EF60BD69C}" type="slidenum">
              <a:rPr lang="en-US"/>
              <a:pPr>
                <a:defRPr/>
              </a:pPr>
              <a:t>33</a:t>
            </a:fld>
            <a:endParaRPr lang="en-US"/>
          </a:p>
        </p:txBody>
      </p:sp>
      <p:sp>
        <p:nvSpPr>
          <p:cNvPr id="5120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7.13 </a:t>
            </a:r>
            <a:r>
              <a:rPr lang="en-US" dirty="0" smtClean="0"/>
              <a:t>These climate graphs track the typical variations in annual temperature (red) and precipitation (blue) in tropical, temperate, and cold (northern coniferous, or boreal) forests. Top photo: the closed canopy of a </a:t>
            </a:r>
            <a:r>
              <a:rPr lang="en-US" i="1" dirty="0" smtClean="0"/>
              <a:t>tropical rain forest </a:t>
            </a:r>
            <a:r>
              <a:rPr lang="en-US" dirty="0" smtClean="0"/>
              <a:t>in Costa Rica. Middle photo: a </a:t>
            </a:r>
            <a:r>
              <a:rPr lang="en-US" i="1" dirty="0" smtClean="0"/>
              <a:t>temperate deciduous forest </a:t>
            </a:r>
            <a:r>
              <a:rPr lang="en-US" dirty="0" smtClean="0"/>
              <a:t>in the autumn near Hamburg, Germany (see also Figure 7.1, left). Bottom photo: a </a:t>
            </a:r>
            <a:r>
              <a:rPr lang="en-US" i="1" dirty="0" smtClean="0"/>
              <a:t>northern coniferous forest </a:t>
            </a:r>
            <a:r>
              <a:rPr lang="en-US" dirty="0" smtClean="0"/>
              <a:t>in Canada’s Jasper National Park. </a:t>
            </a:r>
            <a:r>
              <a:rPr lang="en-US" b="1" i="1" dirty="0" smtClean="0"/>
              <a:t>Question: </a:t>
            </a:r>
            <a:r>
              <a:rPr lang="en-US" dirty="0" smtClean="0"/>
              <a:t>Which month of the year has the highest temperature and which month has the lowest rainfall for each of the three types of forests?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C92E16-D5B0-724B-805C-8D54BBA741F8}" type="slidenum">
              <a:rPr lang="en-US"/>
              <a:pPr>
                <a:defRPr/>
              </a:pPr>
              <a:t>34</a:t>
            </a:fld>
            <a:endParaRPr lang="en-US"/>
          </a:p>
        </p:txBody>
      </p:sp>
      <p:sp>
        <p:nvSpPr>
          <p:cNvPr id="5325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7.13 </a:t>
            </a:r>
            <a:r>
              <a:rPr lang="en-US" dirty="0" smtClean="0"/>
              <a:t>These climate graphs track the typical variations in annual temperature (red) and precipitation (blue) in tropical, temperate, and cold (northern coniferous, or boreal) forests. Top photo: the closed canopy of a </a:t>
            </a:r>
            <a:r>
              <a:rPr lang="en-US" i="1" dirty="0" smtClean="0"/>
              <a:t>tropical rain forest </a:t>
            </a:r>
            <a:r>
              <a:rPr lang="en-US" dirty="0" smtClean="0"/>
              <a:t>in Costa Rica. Middle photo: a </a:t>
            </a:r>
            <a:r>
              <a:rPr lang="en-US" i="1" dirty="0" smtClean="0"/>
              <a:t>temperate deciduous forest </a:t>
            </a:r>
            <a:r>
              <a:rPr lang="en-US" dirty="0" smtClean="0"/>
              <a:t>in the autumn near Hamburg, Germany (see also Figure 7.1, left). Bottom photo: a </a:t>
            </a:r>
            <a:r>
              <a:rPr lang="en-US" i="1" dirty="0" smtClean="0"/>
              <a:t>northern coniferous forest </a:t>
            </a:r>
            <a:r>
              <a:rPr lang="en-US" dirty="0" smtClean="0"/>
              <a:t>in Canada’s Jasper National Park. </a:t>
            </a:r>
            <a:r>
              <a:rPr lang="en-US" b="1" i="1" dirty="0" smtClean="0"/>
              <a:t>Question: </a:t>
            </a:r>
            <a:r>
              <a:rPr lang="en-US" dirty="0" smtClean="0"/>
              <a:t>Which month of the year has the highest temperature and which month has the lowest rainfall for each of the three types of forests?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C6407602-8767-C64E-A8ED-17ACB822FE2D}" type="slidenum">
              <a:rPr lang="en-US"/>
              <a:pPr/>
              <a:t>35</a:t>
            </a:fld>
            <a:endParaRPr lang="en-US" dirty="0"/>
          </a:p>
        </p:txBody>
      </p:sp>
    </p:spTree>
    <p:extLst>
      <p:ext uri="{BB962C8B-B14F-4D97-AF65-F5344CB8AC3E}">
        <p14:creationId xmlns:p14="http://schemas.microsoft.com/office/powerpoint/2010/main" val="3432541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F3A1A7-B23D-1845-87F3-5E46915C44C4}" type="slidenum">
              <a:rPr lang="en-US"/>
              <a:pPr>
                <a:defRPr/>
              </a:pPr>
              <a:t>36</a:t>
            </a:fld>
            <a:endParaRPr lang="en-US"/>
          </a:p>
        </p:txBody>
      </p:sp>
      <p:sp>
        <p:nvSpPr>
          <p:cNvPr id="819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7.14 </a:t>
            </a:r>
            <a:r>
              <a:rPr lang="en-US" dirty="0" smtClean="0"/>
              <a:t>Specialized plant and animal niches are </a:t>
            </a:r>
            <a:r>
              <a:rPr lang="en-US" i="1" dirty="0" smtClean="0"/>
              <a:t>stratified, </a:t>
            </a:r>
            <a:r>
              <a:rPr lang="en-US" dirty="0" smtClean="0"/>
              <a:t>or arranged roughly in layers, in a tropical rain forest. Filling such specialized niches enables species to avoid or minimize competition for resources and results in the coexistence of a great variety of species.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D1EC1DD1-B182-DF47-ABB4-16D5F5D9F1B0}" type="slidenum">
              <a:rPr lang="en-US"/>
              <a:pPr/>
              <a:t>37</a:t>
            </a:fld>
            <a:endParaRPr lang="en-US" dirty="0"/>
          </a:p>
        </p:txBody>
      </p:sp>
    </p:spTree>
    <p:extLst>
      <p:ext uri="{BB962C8B-B14F-4D97-AF65-F5344CB8AC3E}">
        <p14:creationId xmlns:p14="http://schemas.microsoft.com/office/powerpoint/2010/main" val="869670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63755A48-9FD0-4247-9365-BA9878EB8229}" type="slidenum">
              <a:rPr lang="en-US"/>
              <a:pPr/>
              <a:t>38</a:t>
            </a:fld>
            <a:endParaRPr lang="en-US" dirty="0"/>
          </a:p>
        </p:txBody>
      </p:sp>
    </p:spTree>
    <p:extLst>
      <p:ext uri="{BB962C8B-B14F-4D97-AF65-F5344CB8AC3E}">
        <p14:creationId xmlns:p14="http://schemas.microsoft.com/office/powerpoint/2010/main" val="2584964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0E1C7F85-622E-F740-ACC0-7FD9F3F324CA}" type="slidenum">
              <a:rPr lang="en-US"/>
              <a:pPr/>
              <a:t>39</a:t>
            </a:fld>
            <a:endParaRPr lang="en-US" dirty="0"/>
          </a:p>
        </p:txBody>
      </p:sp>
    </p:spTree>
    <p:extLst>
      <p:ext uri="{BB962C8B-B14F-4D97-AF65-F5344CB8AC3E}">
        <p14:creationId xmlns:p14="http://schemas.microsoft.com/office/powerpoint/2010/main" val="325953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7</a:t>
            </a:r>
            <a:r>
              <a:rPr lang="en-US" b="1" noProof="1" smtClean="0">
                <a:solidFill>
                  <a:srgbClr val="221E1F"/>
                </a:solidFill>
                <a:ea typeface="ＭＳ Ｐゴシック" charset="-128"/>
              </a:rPr>
              <a:t>-16</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Mountains, such as this one in Aspen, Colorado, play important ecological roles.</a:t>
            </a:r>
            <a:endParaRPr noProof="1">
              <a:solidFill>
                <a:srgbClr val="221E1F"/>
              </a:solidFill>
              <a:latin typeface="Frutiger LT Std 45 Light" charset="0"/>
              <a:ea typeface="ＭＳ Ｐゴシック" charset="-128"/>
            </a:endParaRPr>
          </a:p>
        </p:txBody>
      </p:sp>
      <p:sp>
        <p:nvSpPr>
          <p:cNvPr id="104452" name="Slide Number Placeholder 3"/>
          <p:cNvSpPr>
            <a:spLocks noGrp="1"/>
          </p:cNvSpPr>
          <p:nvPr>
            <p:ph type="sldNum" sz="quarter" idx="5"/>
          </p:nvPr>
        </p:nvSpPr>
        <p:spPr>
          <a:noFill/>
        </p:spPr>
        <p:txBody>
          <a:bodyPr/>
          <a:lstStyle/>
          <a:p>
            <a:fld id="{0C40ACAE-1E39-A547-96F5-C071E904F4E0}" type="slidenum">
              <a:rPr lang="en-US"/>
              <a:pPr/>
              <a:t>40</a:t>
            </a:fld>
            <a:endParaRPr lang="en-US" dirty="0"/>
          </a:p>
        </p:txBody>
      </p:sp>
    </p:spTree>
    <p:extLst>
      <p:ext uri="{BB962C8B-B14F-4D97-AF65-F5344CB8AC3E}">
        <p14:creationId xmlns:p14="http://schemas.microsoft.com/office/powerpoint/2010/main" val="70029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5476" name="Slide Number Placeholder 3"/>
          <p:cNvSpPr>
            <a:spLocks noGrp="1"/>
          </p:cNvSpPr>
          <p:nvPr>
            <p:ph type="sldNum" sz="quarter" idx="5"/>
          </p:nvPr>
        </p:nvSpPr>
        <p:spPr>
          <a:noFill/>
        </p:spPr>
        <p:txBody>
          <a:bodyPr/>
          <a:lstStyle/>
          <a:p>
            <a:fld id="{AB762432-FCFF-EF4F-82B8-6A49B74A5538}" type="slidenum">
              <a:rPr lang="en-US"/>
              <a:pPr/>
              <a:t>41</a:t>
            </a:fld>
            <a:endParaRPr lang="en-US" dirty="0"/>
          </a:p>
        </p:txBody>
      </p:sp>
    </p:spTree>
    <p:extLst>
      <p:ext uri="{BB962C8B-B14F-4D97-AF65-F5344CB8AC3E}">
        <p14:creationId xmlns:p14="http://schemas.microsoft.com/office/powerpoint/2010/main" val="396187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1444" name="Slide Number Placeholder 3"/>
          <p:cNvSpPr>
            <a:spLocks noGrp="1"/>
          </p:cNvSpPr>
          <p:nvPr>
            <p:ph type="sldNum" sz="quarter" idx="5"/>
          </p:nvPr>
        </p:nvSpPr>
        <p:spPr>
          <a:noFill/>
        </p:spPr>
        <p:txBody>
          <a:bodyPr/>
          <a:lstStyle/>
          <a:p>
            <a:fld id="{7D132959-D0F9-6448-BEB0-F99FCC6E51B2}" type="slidenum">
              <a:rPr lang="en-US"/>
              <a:pPr/>
              <a:t>5</a:t>
            </a:fld>
            <a:endParaRPr lang="en-US" dirty="0"/>
          </a:p>
        </p:txBody>
      </p:sp>
    </p:spTree>
    <p:extLst>
      <p:ext uri="{BB962C8B-B14F-4D97-AF65-F5344CB8AC3E}">
        <p14:creationId xmlns:p14="http://schemas.microsoft.com/office/powerpoint/2010/main" val="383811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7544841B-80AD-6046-83CA-F1E7C4FC3B50}" type="slidenum">
              <a:rPr lang="en-US"/>
              <a:pPr/>
              <a:t>42</a:t>
            </a:fld>
            <a:endParaRPr lang="en-US" dirty="0"/>
          </a:p>
        </p:txBody>
      </p:sp>
    </p:spTree>
    <p:extLst>
      <p:ext uri="{BB962C8B-B14F-4D97-AF65-F5344CB8AC3E}">
        <p14:creationId xmlns:p14="http://schemas.microsoft.com/office/powerpoint/2010/main" val="25704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4DD5D2-8661-9646-A1F6-D34B6C7D3F96}" type="slidenum">
              <a:rPr lang="en-US"/>
              <a:pPr>
                <a:defRPr/>
              </a:pPr>
              <a:t>43</a:t>
            </a:fld>
            <a:endParaRPr lang="en-US"/>
          </a:p>
        </p:txBody>
      </p:sp>
      <p:sp>
        <p:nvSpPr>
          <p:cNvPr id="8601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7.17 </a:t>
            </a:r>
            <a:r>
              <a:rPr lang="en-US" dirty="0" smtClean="0"/>
              <a:t>Human activities have had major impacts on the world’s deserts, grasslands, forests, and mountains (Concept </a:t>
            </a:r>
            <a:r>
              <a:rPr lang="en-US" b="1" dirty="0" smtClean="0"/>
              <a:t>7-3), </a:t>
            </a:r>
            <a:r>
              <a:rPr lang="en-US" dirty="0" smtClean="0"/>
              <a:t>as summarized here. </a:t>
            </a:r>
            <a:r>
              <a:rPr lang="en-US" b="1" i="1" dirty="0" smtClean="0"/>
              <a:t>Question: </a:t>
            </a:r>
            <a:r>
              <a:rPr lang="en-US" dirty="0" smtClean="0"/>
              <a:t>For each of these biomes, which two of the impacts listed do you think are the most harmful?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7-18: </a:t>
            </a:r>
            <a:r>
              <a:rPr lang="en-US" sz="1200" b="1" kern="1200" baseline="0" dirty="0" smtClean="0">
                <a:solidFill>
                  <a:schemeClr val="tx1"/>
                </a:solidFill>
                <a:ea typeface="ＭＳ Ｐゴシック" pitchFamily="1" charset="-128"/>
                <a:cs typeface="ＭＳ Ｐゴシック" charset="-128"/>
              </a:rPr>
              <a:t>Natural capital degradation</a:t>
            </a:r>
            <a:r>
              <a:rPr lang="en-US" sz="1200" kern="1200" baseline="0" dirty="0" smtClean="0">
                <a:solidFill>
                  <a:schemeClr val="tx1"/>
                </a:solidFill>
                <a:ea typeface="ＭＳ Ｐゴシック" pitchFamily="1" charset="-128"/>
                <a:cs typeface="ＭＳ Ｐゴシック" charset="-128"/>
              </a:rPr>
              <a:t>: Projected status of biodiversity in 2018, resulting from ongoing threats of habitat loss and fragmentation, invasions of nonnative species, pollution, climate change, and unsustainable exploitation.</a:t>
            </a:r>
            <a:endParaRPr lang="en-US" b="1"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44</a:t>
            </a:fld>
            <a:endParaRPr lang="en-US" dirty="0"/>
          </a:p>
        </p:txBody>
      </p:sp>
    </p:spTree>
    <p:extLst>
      <p:ext uri="{BB962C8B-B14F-4D97-AF65-F5344CB8AC3E}">
        <p14:creationId xmlns:p14="http://schemas.microsoft.com/office/powerpoint/2010/main" val="3004516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7-19: </a:t>
            </a:r>
            <a:r>
              <a:rPr lang="en-US" sz="1200" kern="1200" baseline="0" dirty="0" smtClean="0">
                <a:solidFill>
                  <a:schemeClr val="tx1"/>
                </a:solidFill>
                <a:ea typeface="ＭＳ Ｐゴシック" pitchFamily="1" charset="-128"/>
                <a:cs typeface="ＭＳ Ｐゴシック" charset="-128"/>
              </a:rPr>
              <a:t>As temperatures rose during the last 18,000 years, huge quantities of ice melted and the global climate changed. This led to shifts in the sizes and locations of several major biomes in eastern North America. Question: Based on these maps, how might you expect the sizes and locations of these biomes to change if the earth’s average atmospheric temperature rises by about 2–5 C</a:t>
            </a:r>
            <a:r>
              <a:rPr lang="en-US" sz="1200" kern="1200" baseline="30000" dirty="0" smtClean="0">
                <a:solidFill>
                  <a:schemeClr val="tx1"/>
                </a:solidFill>
                <a:ea typeface="ＭＳ Ｐゴシック" pitchFamily="1" charset="-128"/>
                <a:cs typeface="ＭＳ Ｐゴシック" charset="-128"/>
              </a:rPr>
              <a:t>o</a:t>
            </a:r>
            <a:r>
              <a:rPr lang="en-US" sz="1200" kern="1200" baseline="0" dirty="0" smtClean="0">
                <a:solidFill>
                  <a:schemeClr val="tx1"/>
                </a:solidFill>
                <a:ea typeface="ＭＳ Ｐゴシック" pitchFamily="1" charset="-128"/>
                <a:cs typeface="ＭＳ Ｐゴシック" charset="-128"/>
              </a:rPr>
              <a:t> (4–9 F</a:t>
            </a:r>
            <a:r>
              <a:rPr lang="en-US" sz="1200" kern="1200" baseline="30000" dirty="0" smtClean="0">
                <a:solidFill>
                  <a:schemeClr val="tx1"/>
                </a:solidFill>
                <a:ea typeface="ＭＳ Ｐゴシック" pitchFamily="1" charset="-128"/>
                <a:cs typeface="ＭＳ Ｐゴシック" charset="-128"/>
              </a:rPr>
              <a:t>o</a:t>
            </a:r>
            <a:r>
              <a:rPr lang="en-US" sz="1200" kern="1200" baseline="0" dirty="0" smtClean="0">
                <a:solidFill>
                  <a:schemeClr val="tx1"/>
                </a:solidFill>
                <a:ea typeface="ＭＳ Ｐゴシック" pitchFamily="1" charset="-128"/>
                <a:cs typeface="ＭＳ Ｐゴシック" charset="-128"/>
              </a:rPr>
              <a:t>) during this century.</a:t>
            </a:r>
            <a:endParaRPr lang="en-US" b="1"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46</a:t>
            </a:fld>
            <a:endParaRPr lang="en-US" dirty="0"/>
          </a:p>
        </p:txBody>
      </p:sp>
    </p:spTree>
    <p:extLst>
      <p:ext uri="{BB962C8B-B14F-4D97-AF65-F5344CB8AC3E}">
        <p14:creationId xmlns:p14="http://schemas.microsoft.com/office/powerpoint/2010/main" val="255754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b="1" noProof="1" smtClean="0">
                <a:solidFill>
                  <a:srgbClr val="00A64F"/>
                </a:solidFill>
                <a:ea typeface="ＭＳ Ｐゴシック" charset="-128"/>
              </a:rPr>
              <a:t>Animated </a:t>
            </a:r>
            <a:r>
              <a:rPr b="1" noProof="1" smtClean="0">
                <a:solidFill>
                  <a:srgbClr val="00A64F"/>
                </a:solidFill>
                <a:ea typeface="ＭＳ Ｐゴシック" charset="-128"/>
              </a:rPr>
              <a:t>Figure 7</a:t>
            </a:r>
            <a:r>
              <a:rPr lang="en-US" b="1" noProof="1" smtClean="0">
                <a:solidFill>
                  <a:srgbClr val="00A64F"/>
                </a:solidFill>
                <a:ea typeface="ＭＳ Ｐゴシック" charset="-128"/>
              </a:rPr>
              <a:t>-</a:t>
            </a:r>
            <a:r>
              <a:rPr b="1" noProof="1" smtClean="0">
                <a:solidFill>
                  <a:srgbClr val="00A64F"/>
                </a:solidFill>
                <a:ea typeface="ＭＳ Ｐゴシック" charset="-128"/>
              </a:rPr>
              <a:t>2</a:t>
            </a:r>
            <a:r>
              <a:rPr b="1" noProof="1">
                <a:solidFill>
                  <a:srgbClr val="00A64F"/>
                </a:solidFill>
                <a:ea typeface="ＭＳ Ｐゴシック" charset="-128"/>
              </a:rPr>
              <a:t>:</a:t>
            </a:r>
            <a:r>
              <a:rPr noProof="1">
                <a:solidFill>
                  <a:srgbClr val="00A64F"/>
                </a:solidFill>
                <a:ea typeface="ＭＳ Ｐゴシック" charset="-128"/>
              </a:rPr>
              <a:t> </a:t>
            </a:r>
            <a:r>
              <a:rPr b="1" noProof="1">
                <a:solidFill>
                  <a:srgbClr val="00A64F"/>
                </a:solidFill>
                <a:ea typeface="ＭＳ Ｐゴシック" charset="-128"/>
              </a:rPr>
              <a:t>Natural capital.</a:t>
            </a:r>
            <a:r>
              <a:rPr b="1" noProof="1" smtClean="0">
                <a:solidFill>
                  <a:srgbClr val="00A64F"/>
                </a:solidFill>
                <a:ea typeface="ＭＳ Ｐゴシック" charset="-128"/>
              </a:rPr>
              <a:t> </a:t>
            </a:r>
            <a:r>
              <a:rPr lang="en-US" b="1" baseline="0" noProof="1" smtClean="0">
                <a:solidFill>
                  <a:srgbClr val="00A64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generalized map of the earth’s current climate zones also shows the major ocean currents and upwelling areas (where currents bring nutrients from the ocean bottom to the surface). Question: Based on this map, what is the general type of climate where you live?</a:t>
            </a:r>
            <a:endParaRPr noProof="1">
              <a:solidFill>
                <a:srgbClr val="221E1F"/>
              </a:solidFill>
              <a:ea typeface="ＭＳ Ｐゴシック" charset="-128"/>
            </a:endParaRPr>
          </a:p>
        </p:txBody>
      </p:sp>
      <p:sp>
        <p:nvSpPr>
          <p:cNvPr id="62468" name="Slide Number Placeholder 3"/>
          <p:cNvSpPr>
            <a:spLocks noGrp="1"/>
          </p:cNvSpPr>
          <p:nvPr>
            <p:ph type="sldNum" sz="quarter" idx="5"/>
          </p:nvPr>
        </p:nvSpPr>
        <p:spPr>
          <a:noFill/>
        </p:spPr>
        <p:txBody>
          <a:bodyPr/>
          <a:lstStyle/>
          <a:p>
            <a:fld id="{EC8A55D9-F5D3-5B49-9AB9-AFD4EF7671FD}" type="slidenum">
              <a:rPr lang="en-US"/>
              <a:pPr/>
              <a:t>6</a:t>
            </a:fld>
            <a:endParaRPr lang="en-US" dirty="0"/>
          </a:p>
        </p:txBody>
      </p:sp>
    </p:spTree>
    <p:extLst>
      <p:ext uri="{BB962C8B-B14F-4D97-AF65-F5344CB8AC3E}">
        <p14:creationId xmlns:p14="http://schemas.microsoft.com/office/powerpoint/2010/main" val="46770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3492" name="Slide Number Placeholder 3"/>
          <p:cNvSpPr>
            <a:spLocks noGrp="1"/>
          </p:cNvSpPr>
          <p:nvPr>
            <p:ph type="sldNum" sz="quarter" idx="5"/>
          </p:nvPr>
        </p:nvSpPr>
        <p:spPr>
          <a:noFill/>
        </p:spPr>
        <p:txBody>
          <a:bodyPr/>
          <a:lstStyle/>
          <a:p>
            <a:fld id="{6DE3730F-B5A4-6347-B4CB-7014FE836D18}" type="slidenum">
              <a:rPr lang="en-US"/>
              <a:pPr/>
              <a:t>7</a:t>
            </a:fld>
            <a:endParaRPr lang="en-US" dirty="0"/>
          </a:p>
        </p:txBody>
      </p:sp>
    </p:spTree>
    <p:extLst>
      <p:ext uri="{BB962C8B-B14F-4D97-AF65-F5344CB8AC3E}">
        <p14:creationId xmlns:p14="http://schemas.microsoft.com/office/powerpoint/2010/main" val="26137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3492" name="Slide Number Placeholder 3"/>
          <p:cNvSpPr>
            <a:spLocks noGrp="1"/>
          </p:cNvSpPr>
          <p:nvPr>
            <p:ph type="sldNum" sz="quarter" idx="5"/>
          </p:nvPr>
        </p:nvSpPr>
        <p:spPr>
          <a:noFill/>
        </p:spPr>
        <p:txBody>
          <a:bodyPr/>
          <a:lstStyle/>
          <a:p>
            <a:fld id="{6DE3730F-B5A4-6347-B4CB-7014FE836D18}" type="slidenum">
              <a:rPr lang="en-US"/>
              <a:pPr/>
              <a:t>8</a:t>
            </a:fld>
            <a:endParaRPr lang="en-US" dirty="0"/>
          </a:p>
        </p:txBody>
      </p:sp>
    </p:spTree>
    <p:extLst>
      <p:ext uri="{BB962C8B-B14F-4D97-AF65-F5344CB8AC3E}">
        <p14:creationId xmlns:p14="http://schemas.microsoft.com/office/powerpoint/2010/main" val="159036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3D26D9-CB5F-0A4C-8ABF-E7BB1EF8C3D2}" type="slidenum">
              <a:rPr lang="en-US"/>
              <a:pPr>
                <a:defRPr/>
              </a:pPr>
              <a:t>9</a:t>
            </a:fld>
            <a:endParaRPr lang="en-US"/>
          </a:p>
        </p:txBody>
      </p:sp>
      <p:sp>
        <p:nvSpPr>
          <p:cNvPr id="6758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7.3 </a:t>
            </a:r>
            <a:r>
              <a:rPr lang="en-US" i="1" dirty="0" smtClean="0"/>
              <a:t>Global air circulation: </a:t>
            </a:r>
            <a:r>
              <a:rPr lang="en-US" dirty="0" smtClean="0"/>
              <a:t>As air over the equator is heated, it rises and moves toward the poles. However, the earth’s rotation deflects this movement of the air over different parts of the planet (left). This creates global patterns of prevailing winds that help to distribute heat and moisture in the atmosphere, which leads to the earth’s variety of forests, grasslands, and deserts (right). </a:t>
            </a:r>
          </a:p>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C50AA0-1F4C-0C4B-A975-A1F0B19C129A}" type="slidenum">
              <a:rPr lang="en-US"/>
              <a:pPr>
                <a:defRPr/>
              </a:pPr>
              <a:t>10</a:t>
            </a:fld>
            <a:endParaRPr lang="en-US"/>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7.5 </a:t>
            </a:r>
            <a:r>
              <a:rPr lang="en-US" dirty="0" smtClean="0"/>
              <a:t>A connected loop of deep and shallow ocean currents transports warm and cool water to various parts of the earth.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latin typeface="Arial"/>
              </a:rPr>
              <a:t>LIVING IN THE ENVIRONMENT, 18e</a:t>
            </a:r>
            <a:endParaRPr lang="en-US" sz="3200" b="1" spc="100" baseline="0" dirty="0">
              <a:solidFill>
                <a:srgbClr val="5E0608"/>
              </a:solidFill>
              <a:effectLst>
                <a:outerShdw blurRad="50800" dist="38100" dir="2700000" algn="tl" rotWithShape="0">
                  <a:prstClr val="black"/>
                </a:outerShdw>
              </a:effectLst>
              <a:latin typeface="Arial"/>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latin typeface="Arial"/>
              </a:rPr>
              <a:t>G. TYLER MILLER </a:t>
            </a:r>
            <a:r>
              <a:rPr lang="en-US" sz="2000" b="1" spc="100" dirty="0" smtClean="0">
                <a:solidFill>
                  <a:srgbClr val="FFEC8F"/>
                </a:solidFill>
                <a:effectLst>
                  <a:outerShdw dist="50800" dir="2700000" algn="tl" rotWithShape="0">
                    <a:prstClr val="black"/>
                  </a:outerShdw>
                </a:effectLst>
                <a:latin typeface="Arial"/>
              </a:rPr>
              <a:t>•</a:t>
            </a:r>
            <a:r>
              <a:rPr lang="en-US" sz="1800" b="1" spc="100" dirty="0" smtClean="0">
                <a:effectLst>
                  <a:outerShdw dist="50800" dir="2700000" algn="tl" rotWithShape="0">
                    <a:prstClr val="black"/>
                  </a:outerShdw>
                </a:effectLst>
                <a:latin typeface="Arial"/>
              </a:rPr>
              <a:t> </a:t>
            </a:r>
            <a:r>
              <a:rPr lang="en-US" sz="1800" b="1" spc="100" dirty="0" smtClean="0">
                <a:solidFill>
                  <a:srgbClr val="FFF6CC"/>
                </a:solidFill>
                <a:effectLst>
                  <a:outerShdw dist="50800" dir="2700000" algn="tl" rotWithShape="0">
                    <a:prstClr val="black"/>
                  </a:outerShdw>
                </a:effectLst>
                <a:latin typeface="Arial"/>
              </a:rPr>
              <a:t>SCOTT E. SPOOLMAN</a:t>
            </a:r>
            <a:endParaRPr lang="en-US" sz="1800" b="1" spc="100" dirty="0">
              <a:solidFill>
                <a:srgbClr val="FFF6CC"/>
              </a:solidFill>
              <a:effectLst>
                <a:outerShdw dist="50800" dir="2700000" algn="tl" rotWithShape="0">
                  <a:prstClr val="black"/>
                </a:outerShdw>
              </a:effectLst>
              <a:latin typeface="Arial"/>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324600"/>
            <a:ext cx="2293517" cy="307777"/>
          </a:xfrm>
          <a:prstGeom prst="rect">
            <a:avLst/>
          </a:prstGeom>
          <a:noFill/>
        </p:spPr>
        <p:txBody>
          <a:bodyPr wrap="none" rtlCol="0">
            <a:spAutoFit/>
          </a:bodyPr>
          <a:lstStyle/>
          <a:p>
            <a:r>
              <a:rPr lang="en-US" sz="1400" dirty="0" smtClean="0">
                <a:solidFill>
                  <a:srgbClr val="FFF6CC"/>
                </a:solidFill>
                <a:latin typeface="Arial"/>
              </a:rPr>
              <a:t>© Cengage Learning 2015</a:t>
            </a:r>
            <a:endParaRPr lang="en-US" sz="1400" dirty="0">
              <a:solidFill>
                <a:srgbClr val="FFF6CC"/>
              </a:solidFill>
              <a:latin typeface="Arial"/>
            </a:endParaRPr>
          </a:p>
        </p:txBody>
      </p:sp>
    </p:spTree>
    <p:extLst>
      <p:ext uri="{BB962C8B-B14F-4D97-AF65-F5344CB8AC3E}">
        <p14:creationId xmlns:p14="http://schemas.microsoft.com/office/powerpoint/2010/main" val="39760814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a:defRPr>
            </a:lvl6pPr>
            <a:lvl7pPr>
              <a:defRPr>
                <a:latin typeface="Arial"/>
              </a:defRPr>
            </a:lvl7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47749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801357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830916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44245075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229283872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39840"/>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19197451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iming>
    <p:tnLst>
      <p:par>
        <p:cTn xmlns:p14="http://schemas.microsoft.com/office/powerpoint/2010/mai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4542" y="3276600"/>
            <a:ext cx="3156858" cy="1534887"/>
          </a:xfrm>
        </p:spPr>
        <p:txBody>
          <a:bodyPr/>
          <a:lstStyle/>
          <a:p>
            <a:r>
              <a:rPr lang="en-US" dirty="0" smtClean="0"/>
              <a:t>7</a:t>
            </a:r>
            <a:endParaRPr lang="en-US" dirty="0"/>
          </a:p>
        </p:txBody>
      </p:sp>
      <p:sp>
        <p:nvSpPr>
          <p:cNvPr id="3075" name="Rectangle 3"/>
          <p:cNvSpPr>
            <a:spLocks noGrp="1" noChangeArrowheads="1"/>
          </p:cNvSpPr>
          <p:nvPr>
            <p:ph type="subTitle" idx="1"/>
          </p:nvPr>
        </p:nvSpPr>
        <p:spPr/>
        <p:txBody>
          <a:bodyPr/>
          <a:lstStyle/>
          <a:p>
            <a:r>
              <a:rPr lang="en-US" dirty="0" smtClean="0"/>
              <a:t>Climate and Biodiversity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07p147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198438"/>
            <a:ext cx="8947150" cy="64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hidden="1"/>
          <p:cNvSpPr>
            <a:spLocks noGrp="1" noChangeArrowheads="1"/>
          </p:cNvSpPr>
          <p:nvPr>
            <p:ph type="title"/>
          </p:nvPr>
        </p:nvSpPr>
        <p:spPr/>
        <p:txBody>
          <a:bodyPr/>
          <a:lstStyle/>
          <a:p>
            <a:pPr eaLnBrk="1" hangingPunct="1">
              <a:defRPr/>
            </a:pPr>
            <a:endParaRPr lang="en-US" smtClean="0"/>
          </a:p>
        </p:txBody>
      </p:sp>
      <p:sp>
        <p:nvSpPr>
          <p:cNvPr id="70660" name="Rectangle 4"/>
          <p:cNvSpPr>
            <a:spLocks noChangeArrowheads="1"/>
          </p:cNvSpPr>
          <p:nvPr/>
        </p:nvSpPr>
        <p:spPr bwMode="auto">
          <a:xfrm>
            <a:off x="7937500"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7-5, p. 147</a:t>
            </a:r>
          </a:p>
        </p:txBody>
      </p:sp>
      <p:sp>
        <p:nvSpPr>
          <p:cNvPr id="23556" name="Text Box 5"/>
          <p:cNvSpPr txBox="1">
            <a:spLocks noChangeArrowheads="1"/>
          </p:cNvSpPr>
          <p:nvPr/>
        </p:nvSpPr>
        <p:spPr bwMode="auto">
          <a:xfrm>
            <a:off x="2284413" y="1803400"/>
            <a:ext cx="2058987" cy="1016000"/>
          </a:xfrm>
          <a:prstGeom prst="rect">
            <a:avLst/>
          </a:prstGeom>
          <a:noFill/>
          <a:ln>
            <a:noFill/>
          </a:ln>
          <a:effectLst>
            <a:outerShdw dist="38097" dir="107993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00"/>
                </a:solidFill>
              </a:rPr>
              <a:t>Warm, less salty, shallow current</a:t>
            </a:r>
          </a:p>
        </p:txBody>
      </p:sp>
      <p:sp>
        <p:nvSpPr>
          <p:cNvPr id="70662" name="Text Box 6"/>
          <p:cNvSpPr txBox="1">
            <a:spLocks noChangeArrowheads="1"/>
          </p:cNvSpPr>
          <p:nvPr/>
        </p:nvSpPr>
        <p:spPr bwMode="auto">
          <a:xfrm>
            <a:off x="5616575" y="4876800"/>
            <a:ext cx="18589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00"/>
                </a:solidFill>
                <a:latin typeface="Arial"/>
                <a:cs typeface="Arial" charset="0"/>
              </a:rPr>
              <a:t>Cold, salty, deep current</a:t>
            </a:r>
          </a:p>
        </p:txBody>
      </p:sp>
      <p:sp>
        <p:nvSpPr>
          <p:cNvPr id="7" name="Title 6"/>
          <p:cNvSpPr txBox="1">
            <a:spLocks/>
          </p:cNvSpPr>
          <p:nvPr/>
        </p:nvSpPr>
        <p:spPr bwMode="auto">
          <a:xfrm>
            <a:off x="-399" y="0"/>
            <a:ext cx="9144000" cy="3048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z="2000" dirty="0" smtClean="0"/>
              <a:t>The Earth Has Many Different Climates (cont’d.)</a:t>
            </a:r>
            <a:endParaRPr lang="en-US" sz="2000" dirty="0"/>
          </a:p>
        </p:txBody>
      </p:sp>
    </p:spTree>
    <p:extLst>
      <p:ext uri="{BB962C8B-B14F-4D97-AF65-F5344CB8AC3E}">
        <p14:creationId xmlns:p14="http://schemas.microsoft.com/office/powerpoint/2010/main" val="22988034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dirty="0" smtClean="0"/>
              <a:t>El Niño-Southern Oscillation</a:t>
            </a:r>
          </a:p>
          <a:p>
            <a:pPr lvl="1"/>
            <a:r>
              <a:rPr lang="en-US" dirty="0" smtClean="0"/>
              <a:t>Occurs every few years</a:t>
            </a:r>
          </a:p>
          <a:p>
            <a:pPr lvl="1"/>
            <a:r>
              <a:rPr lang="en-US" dirty="0" smtClean="0"/>
              <a:t>Prevailing winds in tropical Pacific Ocean change direction</a:t>
            </a:r>
          </a:p>
          <a:p>
            <a:pPr lvl="1"/>
            <a:r>
              <a:rPr lang="en-US" dirty="0" smtClean="0"/>
              <a:t>Affects much of earth’s weather for 1-2 years</a:t>
            </a:r>
          </a:p>
          <a:p>
            <a:r>
              <a:rPr lang="en-US" dirty="0" smtClean="0"/>
              <a:t>What is the link between air circulation, ocean currents, and biomes?</a:t>
            </a:r>
          </a:p>
          <a:p>
            <a:endParaRPr lang="en-US" dirty="0"/>
          </a:p>
        </p:txBody>
      </p:sp>
      <p:sp>
        <p:nvSpPr>
          <p:cNvPr id="13314" name="Title 1"/>
          <p:cNvSpPr>
            <a:spLocks noGrp="1"/>
          </p:cNvSpPr>
          <p:nvPr>
            <p:ph type="title"/>
          </p:nvPr>
        </p:nvSpPr>
        <p:spPr/>
        <p:txBody>
          <a:bodyPr/>
          <a:lstStyle/>
          <a:p>
            <a:r>
              <a:rPr lang="en-US" dirty="0" smtClean="0"/>
              <a:t>The Earth Has Many Different </a:t>
            </a:r>
            <a:br>
              <a:rPr lang="en-US" dirty="0" smtClean="0"/>
            </a:br>
            <a:r>
              <a:rPr lang="en-US" dirty="0" smtClean="0"/>
              <a:t>Climates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dirty="0" smtClean="0"/>
              <a:t>Greenhouse gases</a:t>
            </a:r>
          </a:p>
          <a:p>
            <a:pPr lvl="1"/>
            <a:r>
              <a:rPr lang="en-US" dirty="0" smtClean="0"/>
              <a:t>H</a:t>
            </a:r>
            <a:r>
              <a:rPr lang="en-US" baseline="-25000" dirty="0" smtClean="0"/>
              <a:t>2</a:t>
            </a:r>
            <a:r>
              <a:rPr lang="en-US" dirty="0" smtClean="0"/>
              <a:t>O</a:t>
            </a:r>
          </a:p>
          <a:p>
            <a:pPr lvl="1"/>
            <a:r>
              <a:rPr lang="en-US" dirty="0" smtClean="0"/>
              <a:t>CO</a:t>
            </a:r>
            <a:r>
              <a:rPr lang="en-US" baseline="-25000" dirty="0" smtClean="0"/>
              <a:t>2</a:t>
            </a:r>
          </a:p>
          <a:p>
            <a:pPr lvl="1"/>
            <a:r>
              <a:rPr lang="en-US" dirty="0" smtClean="0"/>
              <a:t>CH</a:t>
            </a:r>
            <a:r>
              <a:rPr lang="en-US" baseline="-25000" dirty="0" smtClean="0"/>
              <a:t>4</a:t>
            </a:r>
          </a:p>
          <a:p>
            <a:pPr lvl="1"/>
            <a:r>
              <a:rPr lang="en-US" dirty="0" smtClean="0"/>
              <a:t>N</a:t>
            </a:r>
            <a:r>
              <a:rPr lang="en-US" baseline="-25000" dirty="0" smtClean="0"/>
              <a:t>2</a:t>
            </a:r>
            <a:r>
              <a:rPr lang="en-US" dirty="0" smtClean="0"/>
              <a:t>O</a:t>
            </a:r>
          </a:p>
          <a:p>
            <a:r>
              <a:rPr lang="en-US" dirty="0" smtClean="0"/>
              <a:t>Natural greenhouse effect</a:t>
            </a:r>
          </a:p>
          <a:p>
            <a:pPr lvl="1"/>
            <a:r>
              <a:rPr lang="en-US" dirty="0" smtClean="0"/>
              <a:t>Gases keep earth habitable</a:t>
            </a:r>
          </a:p>
          <a:p>
            <a:r>
              <a:rPr lang="en-US" dirty="0" smtClean="0"/>
              <a:t>Human-enhanced global warming</a:t>
            </a:r>
            <a:endParaRPr lang="en-US" dirty="0"/>
          </a:p>
        </p:txBody>
      </p:sp>
      <p:sp>
        <p:nvSpPr>
          <p:cNvPr id="16386" name="Rectangle 2"/>
          <p:cNvSpPr>
            <a:spLocks noGrp="1" noChangeArrowheads="1"/>
          </p:cNvSpPr>
          <p:nvPr>
            <p:ph type="title"/>
          </p:nvPr>
        </p:nvSpPr>
        <p:spPr/>
        <p:txBody>
          <a:bodyPr/>
          <a:lstStyle/>
          <a:p>
            <a:r>
              <a:rPr lang="en-US" dirty="0" smtClean="0"/>
              <a:t>Greenhouse Gases Warm the Lower Atmosphere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27"/>
          <p:cNvSpPr>
            <a:spLocks noGrp="1" noChangeArrowheads="1"/>
          </p:cNvSpPr>
          <p:nvPr>
            <p:ph idx="1"/>
          </p:nvPr>
        </p:nvSpPr>
        <p:spPr/>
        <p:txBody>
          <a:bodyPr/>
          <a:lstStyle/>
          <a:p>
            <a:r>
              <a:rPr lang="en-US" dirty="0" smtClean="0"/>
              <a:t>Mountains interrupt flow of prevailing winds</a:t>
            </a:r>
          </a:p>
          <a:p>
            <a:r>
              <a:rPr lang="en-US" dirty="0" smtClean="0"/>
              <a:t>Rain shadow effect</a:t>
            </a:r>
          </a:p>
          <a:p>
            <a:pPr lvl="1"/>
            <a:r>
              <a:rPr lang="en-US" dirty="0" smtClean="0"/>
              <a:t>Most precipitation falls on the windward side of mountain ranges</a:t>
            </a:r>
          </a:p>
          <a:p>
            <a:pPr lvl="1"/>
            <a:r>
              <a:rPr lang="en-US" dirty="0" smtClean="0"/>
              <a:t>Deserts leeward</a:t>
            </a:r>
          </a:p>
          <a:p>
            <a:r>
              <a:rPr lang="en-US" dirty="0" smtClean="0"/>
              <a:t>Cities create microclimates</a:t>
            </a:r>
          </a:p>
          <a:p>
            <a:endParaRPr lang="en-US" dirty="0" smtClean="0"/>
          </a:p>
          <a:p>
            <a:endParaRPr lang="en-US" dirty="0"/>
          </a:p>
        </p:txBody>
      </p:sp>
      <p:sp>
        <p:nvSpPr>
          <p:cNvPr id="18434" name="Rectangle 1026"/>
          <p:cNvSpPr>
            <a:spLocks noGrp="1" noChangeArrowheads="1"/>
          </p:cNvSpPr>
          <p:nvPr>
            <p:ph type="title"/>
          </p:nvPr>
        </p:nvSpPr>
        <p:spPr/>
        <p:txBody>
          <a:bodyPr/>
          <a:lstStyle/>
          <a:p>
            <a:r>
              <a:rPr lang="en-US" dirty="0" smtClean="0"/>
              <a:t>Earth’s Surface Features Affect Local Climates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Earth’s Surface Features Affect Local </a:t>
            </a:r>
            <a:r>
              <a:rPr lang="en-US" dirty="0" smtClean="0"/>
              <a:t>Climates (cont’d.)</a:t>
            </a:r>
            <a:endParaRPr lang="en-US" dirty="0"/>
          </a:p>
        </p:txBody>
      </p:sp>
      <p:pic>
        <p:nvPicPr>
          <p:cNvPr id="5" name="Picture 1" descr="07p148_f0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900363"/>
            <a:ext cx="88677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29563"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7-6, p. 148</a:t>
            </a:r>
          </a:p>
        </p:txBody>
      </p:sp>
      <p:sp>
        <p:nvSpPr>
          <p:cNvPr id="8" name="Text Box 5"/>
          <p:cNvSpPr txBox="1">
            <a:spLocks noChangeArrowheads="1"/>
          </p:cNvSpPr>
          <p:nvPr/>
        </p:nvSpPr>
        <p:spPr bwMode="auto">
          <a:xfrm>
            <a:off x="533400" y="1811338"/>
            <a:ext cx="2133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Prevailing winds pick up moisture from an ocean.</a:t>
            </a:r>
          </a:p>
        </p:txBody>
      </p:sp>
      <p:sp>
        <p:nvSpPr>
          <p:cNvPr id="9" name="Text Box 6"/>
          <p:cNvSpPr txBox="1">
            <a:spLocks noChangeArrowheads="1"/>
          </p:cNvSpPr>
          <p:nvPr/>
        </p:nvSpPr>
        <p:spPr bwMode="auto">
          <a:xfrm>
            <a:off x="3124200" y="1811338"/>
            <a:ext cx="26463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On the windward side of a mountain range, air rises, cools, and releases moisture.</a:t>
            </a:r>
          </a:p>
        </p:txBody>
      </p:sp>
      <p:sp>
        <p:nvSpPr>
          <p:cNvPr id="10" name="Text Box 7"/>
          <p:cNvSpPr txBox="1">
            <a:spLocks noChangeArrowheads="1"/>
          </p:cNvSpPr>
          <p:nvPr/>
        </p:nvSpPr>
        <p:spPr bwMode="auto">
          <a:xfrm>
            <a:off x="5943600" y="1811338"/>
            <a:ext cx="3200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On the leeward side of the mountain range, air descends, warms, and releases little moisture, causing rain shadow effect.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en-US" dirty="0" smtClean="0"/>
              <a:t>Differences in average annual precipitation and temperature lead to the formation of tropical, temperate, and cold deserts, grasslands, and forests, and largely determine their locations</a:t>
            </a:r>
            <a:endParaRPr lang="en-US" dirty="0"/>
          </a:p>
        </p:txBody>
      </p:sp>
      <p:sp>
        <p:nvSpPr>
          <p:cNvPr id="20482" name="Rectangle 2"/>
          <p:cNvSpPr>
            <a:spLocks noGrp="1" noChangeArrowheads="1"/>
          </p:cNvSpPr>
          <p:nvPr>
            <p:ph type="title"/>
          </p:nvPr>
        </p:nvSpPr>
        <p:spPr/>
        <p:txBody>
          <a:bodyPr/>
          <a:lstStyle/>
          <a:p>
            <a:r>
              <a:rPr lang="en-US" dirty="0" smtClean="0"/>
              <a:t>7-2 How Does Climate Affect the Nature and Locations of Biomes?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Major biomes</a:t>
            </a:r>
          </a:p>
          <a:p>
            <a:pPr lvl="1"/>
            <a:r>
              <a:rPr lang="en-US" dirty="0" smtClean="0"/>
              <a:t>Large land regions with certain types of climate and dominant plant life</a:t>
            </a:r>
          </a:p>
          <a:p>
            <a:pPr lvl="2"/>
            <a:r>
              <a:rPr lang="en-US" dirty="0" smtClean="0"/>
              <a:t>Not uniform</a:t>
            </a:r>
          </a:p>
          <a:p>
            <a:pPr lvl="2"/>
            <a:r>
              <a:rPr lang="en-US" dirty="0" smtClean="0"/>
              <a:t>Mosaic of patches</a:t>
            </a:r>
          </a:p>
          <a:p>
            <a:r>
              <a:rPr lang="en-US" dirty="0" smtClean="0"/>
              <a:t>Change with latitude and elevation</a:t>
            </a:r>
          </a:p>
        </p:txBody>
      </p:sp>
      <p:sp>
        <p:nvSpPr>
          <p:cNvPr id="21506" name="Rectangle 2"/>
          <p:cNvSpPr>
            <a:spLocks noGrp="1" noChangeArrowheads="1"/>
          </p:cNvSpPr>
          <p:nvPr>
            <p:ph type="title"/>
          </p:nvPr>
        </p:nvSpPr>
        <p:spPr/>
        <p:txBody>
          <a:bodyPr/>
          <a:lstStyle/>
          <a:p>
            <a:r>
              <a:rPr lang="en-US" dirty="0" smtClean="0"/>
              <a:t>Climate Helps Determine Where Organisms Can Live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38200"/>
          </a:xfrm>
        </p:spPr>
        <p:txBody>
          <a:bodyPr>
            <a:noAutofit/>
          </a:bodyPr>
          <a:lstStyle/>
          <a:p>
            <a:r>
              <a:rPr lang="en-US" sz="2600" dirty="0"/>
              <a:t>Climate Helps Determine Where Organisms Can </a:t>
            </a:r>
            <a:r>
              <a:rPr lang="en-US" sz="2600" dirty="0" smtClean="0"/>
              <a:t>Live (cont’d.)</a:t>
            </a:r>
            <a:endParaRPr lang="en-US" sz="2600" dirty="0"/>
          </a:p>
        </p:txBody>
      </p:sp>
      <p:pic>
        <p:nvPicPr>
          <p:cNvPr id="5" name="Picture 1" descr="07p149_f0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92200"/>
            <a:ext cx="89630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7954963"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7-7, p. 149</a:t>
            </a:r>
          </a:p>
        </p:txBody>
      </p:sp>
      <p:sp>
        <p:nvSpPr>
          <p:cNvPr id="8" name="Text Box 5"/>
          <p:cNvSpPr txBox="1">
            <a:spLocks noChangeArrowheads="1"/>
          </p:cNvSpPr>
          <p:nvPr/>
        </p:nvSpPr>
        <p:spPr bwMode="auto">
          <a:xfrm>
            <a:off x="3930650" y="1111250"/>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Cold</a:t>
            </a:r>
          </a:p>
        </p:txBody>
      </p:sp>
      <p:sp>
        <p:nvSpPr>
          <p:cNvPr id="9" name="Text Box 6"/>
          <p:cNvSpPr txBox="1">
            <a:spLocks noChangeArrowheads="1"/>
          </p:cNvSpPr>
          <p:nvPr/>
        </p:nvSpPr>
        <p:spPr bwMode="auto">
          <a:xfrm>
            <a:off x="3810000" y="1687513"/>
            <a:ext cx="1627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Arctic tundra</a:t>
            </a:r>
          </a:p>
        </p:txBody>
      </p:sp>
      <p:sp>
        <p:nvSpPr>
          <p:cNvPr id="10" name="Text Box 7"/>
          <p:cNvSpPr txBox="1">
            <a:spLocks noChangeArrowheads="1"/>
          </p:cNvSpPr>
          <p:nvPr/>
        </p:nvSpPr>
        <p:spPr bwMode="auto">
          <a:xfrm>
            <a:off x="6096000" y="2647950"/>
            <a:ext cx="1503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Cold desert</a:t>
            </a:r>
          </a:p>
        </p:txBody>
      </p:sp>
      <p:sp>
        <p:nvSpPr>
          <p:cNvPr id="11" name="Text Box 8"/>
          <p:cNvSpPr txBox="1">
            <a:spLocks noChangeArrowheads="1"/>
          </p:cNvSpPr>
          <p:nvPr/>
        </p:nvSpPr>
        <p:spPr bwMode="auto">
          <a:xfrm>
            <a:off x="1981200" y="2738438"/>
            <a:ext cx="365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Evergreen coniferous forest</a:t>
            </a:r>
          </a:p>
        </p:txBody>
      </p:sp>
      <p:sp>
        <p:nvSpPr>
          <p:cNvPr id="12" name="Text Box 9"/>
          <p:cNvSpPr txBox="1">
            <a:spLocks noChangeArrowheads="1"/>
          </p:cNvSpPr>
          <p:nvPr/>
        </p:nvSpPr>
        <p:spPr bwMode="auto">
          <a:xfrm>
            <a:off x="6781800" y="3554413"/>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FFFFFF"/>
                </a:solidFill>
                <a:latin typeface="Arial"/>
                <a:cs typeface="Arial" charset="0"/>
              </a:rPr>
              <a:t>Temperate desert</a:t>
            </a:r>
          </a:p>
        </p:txBody>
      </p:sp>
      <p:sp>
        <p:nvSpPr>
          <p:cNvPr id="13" name="Text Box 10"/>
          <p:cNvSpPr txBox="1">
            <a:spLocks noChangeArrowheads="1"/>
          </p:cNvSpPr>
          <p:nvPr/>
        </p:nvSpPr>
        <p:spPr bwMode="auto">
          <a:xfrm>
            <a:off x="838200" y="401955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Temperate deciduous forest</a:t>
            </a:r>
          </a:p>
        </p:txBody>
      </p:sp>
      <p:sp>
        <p:nvSpPr>
          <p:cNvPr id="14" name="Text Box 11"/>
          <p:cNvSpPr txBox="1">
            <a:spLocks noChangeArrowheads="1"/>
          </p:cNvSpPr>
          <p:nvPr/>
        </p:nvSpPr>
        <p:spPr bwMode="auto">
          <a:xfrm>
            <a:off x="6057900" y="4171950"/>
            <a:ext cx="2247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Temperate grassland</a:t>
            </a:r>
          </a:p>
        </p:txBody>
      </p:sp>
      <p:sp>
        <p:nvSpPr>
          <p:cNvPr id="15" name="Text Box 12"/>
          <p:cNvSpPr txBox="1">
            <a:spLocks noChangeArrowheads="1"/>
          </p:cNvSpPr>
          <p:nvPr/>
        </p:nvSpPr>
        <p:spPr bwMode="auto">
          <a:xfrm>
            <a:off x="4246563" y="4262438"/>
            <a:ext cx="1392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Chaparral</a:t>
            </a:r>
          </a:p>
        </p:txBody>
      </p:sp>
      <p:sp>
        <p:nvSpPr>
          <p:cNvPr id="16" name="Text Box 13"/>
          <p:cNvSpPr txBox="1">
            <a:spLocks noChangeArrowheads="1"/>
          </p:cNvSpPr>
          <p:nvPr/>
        </p:nvSpPr>
        <p:spPr bwMode="auto">
          <a:xfrm>
            <a:off x="-46038" y="5076825"/>
            <a:ext cx="990601" cy="641350"/>
          </a:xfrm>
          <a:prstGeom prst="rect">
            <a:avLst/>
          </a:prstGeom>
          <a:noFill/>
          <a:ln>
            <a:noFill/>
          </a:ln>
          <a:effectLst>
            <a:outerShdw blurRad="50800" dist="38099" dir="2700000" algn="ctr" rotWithShape="0">
              <a:schemeClr val="bg1">
                <a:alpha val="94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1800" b="1" dirty="0">
                <a:solidFill>
                  <a:srgbClr val="000000"/>
                </a:solidFill>
                <a:latin typeface="Arial"/>
                <a:cs typeface="Arial" charset="0"/>
              </a:rPr>
              <a:t>Hot Wet</a:t>
            </a:r>
          </a:p>
        </p:txBody>
      </p:sp>
      <p:sp>
        <p:nvSpPr>
          <p:cNvPr id="17" name="Text Box 14"/>
          <p:cNvSpPr txBox="1">
            <a:spLocks noChangeArrowheads="1"/>
          </p:cNvSpPr>
          <p:nvPr/>
        </p:nvSpPr>
        <p:spPr bwMode="auto">
          <a:xfrm>
            <a:off x="655638" y="5162550"/>
            <a:ext cx="2316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Tropical rain forest</a:t>
            </a:r>
          </a:p>
        </p:txBody>
      </p:sp>
      <p:sp>
        <p:nvSpPr>
          <p:cNvPr id="18" name="Text Box 15"/>
          <p:cNvSpPr txBox="1">
            <a:spLocks noChangeArrowheads="1"/>
          </p:cNvSpPr>
          <p:nvPr/>
        </p:nvSpPr>
        <p:spPr bwMode="auto">
          <a:xfrm>
            <a:off x="8528050" y="5329238"/>
            <a:ext cx="627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Dry</a:t>
            </a:r>
          </a:p>
        </p:txBody>
      </p:sp>
      <p:sp>
        <p:nvSpPr>
          <p:cNvPr id="19" name="Text Box 16"/>
          <p:cNvSpPr txBox="1">
            <a:spLocks noChangeArrowheads="1"/>
          </p:cNvSpPr>
          <p:nvPr/>
        </p:nvSpPr>
        <p:spPr bwMode="auto">
          <a:xfrm>
            <a:off x="6802438" y="5010150"/>
            <a:ext cx="1884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Tropical desert</a:t>
            </a:r>
          </a:p>
        </p:txBody>
      </p:sp>
      <p:sp>
        <p:nvSpPr>
          <p:cNvPr id="20" name="Text Box 17"/>
          <p:cNvSpPr txBox="1">
            <a:spLocks noChangeArrowheads="1"/>
          </p:cNvSpPr>
          <p:nvPr/>
        </p:nvSpPr>
        <p:spPr bwMode="auto">
          <a:xfrm>
            <a:off x="3541713" y="5965825"/>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Tropical grassland (savanna)</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1970" name="Group 2"/>
          <p:cNvGrpSpPr>
            <a:grpSpLocks/>
          </p:cNvGrpSpPr>
          <p:nvPr/>
        </p:nvGrpSpPr>
        <p:grpSpPr bwMode="auto">
          <a:xfrm>
            <a:off x="2749550" y="1670050"/>
            <a:ext cx="6391275" cy="3543300"/>
            <a:chOff x="1732" y="1052"/>
            <a:chExt cx="4026" cy="2232"/>
          </a:xfrm>
        </p:grpSpPr>
        <p:pic>
          <p:nvPicPr>
            <p:cNvPr id="211971" name="Picture 3" descr="0709_E"/>
            <p:cNvPicPr>
              <a:picLocks noChangeAspect="1" noChangeArrowheads="1"/>
            </p:cNvPicPr>
            <p:nvPr/>
          </p:nvPicPr>
          <p:blipFill>
            <a:blip r:embed="rId3"/>
            <a:srcRect/>
            <a:stretch>
              <a:fillRect/>
            </a:stretch>
          </p:blipFill>
          <p:spPr bwMode="auto">
            <a:xfrm>
              <a:off x="1732" y="1052"/>
              <a:ext cx="3965" cy="1830"/>
            </a:xfrm>
            <a:prstGeom prst="rect">
              <a:avLst/>
            </a:prstGeom>
            <a:noFill/>
          </p:spPr>
        </p:pic>
        <p:sp>
          <p:nvSpPr>
            <p:cNvPr id="211972" name="Text Box 4"/>
            <p:cNvSpPr txBox="1">
              <a:spLocks noChangeArrowheads="1"/>
            </p:cNvSpPr>
            <p:nvPr/>
          </p:nvSpPr>
          <p:spPr bwMode="auto">
            <a:xfrm>
              <a:off x="4588" y="2205"/>
              <a:ext cx="715"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Latitude</a:t>
              </a:r>
            </a:p>
          </p:txBody>
        </p:sp>
        <p:sp>
          <p:nvSpPr>
            <p:cNvPr id="211973" name="Text Box 5"/>
            <p:cNvSpPr txBox="1">
              <a:spLocks noChangeArrowheads="1"/>
            </p:cNvSpPr>
            <p:nvPr/>
          </p:nvSpPr>
          <p:spPr bwMode="auto">
            <a:xfrm>
              <a:off x="1823" y="2888"/>
              <a:ext cx="911"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Tropical Forest</a:t>
              </a:r>
            </a:p>
          </p:txBody>
        </p:sp>
        <p:sp>
          <p:nvSpPr>
            <p:cNvPr id="211974" name="Text Box 6"/>
            <p:cNvSpPr txBox="1">
              <a:spLocks noChangeArrowheads="1"/>
            </p:cNvSpPr>
            <p:nvPr/>
          </p:nvSpPr>
          <p:spPr bwMode="auto">
            <a:xfrm>
              <a:off x="2688" y="2883"/>
              <a:ext cx="958"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Deciduous Forest</a:t>
              </a:r>
            </a:p>
          </p:txBody>
        </p:sp>
        <p:sp>
          <p:nvSpPr>
            <p:cNvPr id="211975" name="Text Box 7"/>
            <p:cNvSpPr txBox="1">
              <a:spLocks noChangeArrowheads="1"/>
            </p:cNvSpPr>
            <p:nvPr/>
          </p:nvSpPr>
          <p:spPr bwMode="auto">
            <a:xfrm>
              <a:off x="3640" y="2880"/>
              <a:ext cx="908"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Coniferous Forest</a:t>
              </a:r>
            </a:p>
          </p:txBody>
        </p:sp>
        <p:sp>
          <p:nvSpPr>
            <p:cNvPr id="211976" name="Text Box 8"/>
            <p:cNvSpPr txBox="1">
              <a:spLocks noChangeArrowheads="1"/>
            </p:cNvSpPr>
            <p:nvPr/>
          </p:nvSpPr>
          <p:spPr bwMode="auto">
            <a:xfrm>
              <a:off x="4485" y="2880"/>
              <a:ext cx="841" cy="40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Tundra (herbs, lichens, mosses)</a:t>
              </a:r>
            </a:p>
          </p:txBody>
        </p:sp>
        <p:sp>
          <p:nvSpPr>
            <p:cNvPr id="211977" name="Text Box 9"/>
            <p:cNvSpPr txBox="1">
              <a:spLocks noChangeArrowheads="1"/>
            </p:cNvSpPr>
            <p:nvPr/>
          </p:nvSpPr>
          <p:spPr bwMode="auto">
            <a:xfrm>
              <a:off x="5086" y="2889"/>
              <a:ext cx="672" cy="231"/>
            </a:xfrm>
            <a:prstGeom prst="rect">
              <a:avLst/>
            </a:prstGeom>
            <a:noFill/>
            <a:ln w="9525">
              <a:noFill/>
              <a:miter lim="800000"/>
              <a:headEnd/>
              <a:tailEnd/>
            </a:ln>
            <a:effectLst/>
          </p:spPr>
          <p:txBody>
            <a:bodyPr>
              <a:prstTxWarp prst="textNoShape">
                <a:avLst/>
              </a:prstTxWarp>
            </a:bodyPr>
            <a:lstStyle/>
            <a:p>
              <a:pPr algn="ctr" eaLnBrk="1" hangingPunct="1"/>
              <a:r>
                <a:rPr lang="en-US" sz="1400" b="1" dirty="0">
                  <a:solidFill>
                    <a:srgbClr val="000000"/>
                  </a:solidFill>
                  <a:latin typeface="Arial" charset="0"/>
                </a:rPr>
                <a:t>Polar ice and snow</a:t>
              </a:r>
            </a:p>
          </p:txBody>
        </p:sp>
      </p:grpSp>
      <p:sp>
        <p:nvSpPr>
          <p:cNvPr id="211978" name="Rectangle 10" hidden="1"/>
          <p:cNvSpPr>
            <a:spLocks noGrp="1" noChangeArrowheads="1"/>
          </p:cNvSpPr>
          <p:nvPr>
            <p:ph type="title"/>
          </p:nvPr>
        </p:nvSpPr>
        <p:spPr/>
        <p:txBody>
          <a:bodyPr/>
          <a:lstStyle/>
          <a:p>
            <a:endParaRPr lang="en-US" dirty="0"/>
          </a:p>
        </p:txBody>
      </p:sp>
      <p:grpSp>
        <p:nvGrpSpPr>
          <p:cNvPr id="211979" name="Group 11"/>
          <p:cNvGrpSpPr>
            <a:grpSpLocks/>
          </p:cNvGrpSpPr>
          <p:nvPr/>
        </p:nvGrpSpPr>
        <p:grpSpPr bwMode="auto">
          <a:xfrm>
            <a:off x="82550" y="1663700"/>
            <a:ext cx="3038475" cy="2944813"/>
            <a:chOff x="52" y="1048"/>
            <a:chExt cx="1914" cy="1855"/>
          </a:xfrm>
        </p:grpSpPr>
        <p:pic>
          <p:nvPicPr>
            <p:cNvPr id="211980" name="Picture 12" descr="0709_E copy"/>
            <p:cNvPicPr>
              <a:picLocks noChangeAspect="1" noChangeArrowheads="1"/>
            </p:cNvPicPr>
            <p:nvPr/>
          </p:nvPicPr>
          <p:blipFill>
            <a:blip r:embed="rId4"/>
            <a:srcRect/>
            <a:stretch>
              <a:fillRect/>
            </a:stretch>
          </p:blipFill>
          <p:spPr bwMode="auto">
            <a:xfrm>
              <a:off x="52" y="1062"/>
              <a:ext cx="926" cy="1841"/>
            </a:xfrm>
            <a:prstGeom prst="rect">
              <a:avLst/>
            </a:prstGeom>
            <a:noFill/>
          </p:spPr>
        </p:pic>
        <p:sp>
          <p:nvSpPr>
            <p:cNvPr id="211981" name="Text Box 13"/>
            <p:cNvSpPr txBox="1">
              <a:spLocks noChangeArrowheads="1"/>
            </p:cNvSpPr>
            <p:nvPr/>
          </p:nvSpPr>
          <p:spPr bwMode="auto">
            <a:xfrm>
              <a:off x="357" y="1048"/>
              <a:ext cx="795"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Elevation</a:t>
              </a:r>
            </a:p>
          </p:txBody>
        </p:sp>
        <p:sp>
          <p:nvSpPr>
            <p:cNvPr id="211982" name="Text Box 14"/>
            <p:cNvSpPr txBox="1">
              <a:spLocks noChangeArrowheads="1"/>
            </p:cNvSpPr>
            <p:nvPr/>
          </p:nvSpPr>
          <p:spPr bwMode="auto">
            <a:xfrm>
              <a:off x="903" y="1056"/>
              <a:ext cx="912" cy="40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Mountain ice and snow</a:t>
              </a:r>
            </a:p>
          </p:txBody>
        </p:sp>
        <p:sp>
          <p:nvSpPr>
            <p:cNvPr id="211983" name="Text Box 15"/>
            <p:cNvSpPr txBox="1">
              <a:spLocks noChangeArrowheads="1"/>
            </p:cNvSpPr>
            <p:nvPr/>
          </p:nvSpPr>
          <p:spPr bwMode="auto">
            <a:xfrm>
              <a:off x="910" y="1368"/>
              <a:ext cx="962" cy="40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Tundra (herbs, lichens, mosses)</a:t>
              </a:r>
            </a:p>
          </p:txBody>
        </p:sp>
        <p:sp>
          <p:nvSpPr>
            <p:cNvPr id="211984" name="Text Box 16"/>
            <p:cNvSpPr txBox="1">
              <a:spLocks noChangeArrowheads="1"/>
            </p:cNvSpPr>
            <p:nvPr/>
          </p:nvSpPr>
          <p:spPr bwMode="auto">
            <a:xfrm>
              <a:off x="905" y="1776"/>
              <a:ext cx="1061"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Coniferous Forest</a:t>
              </a:r>
            </a:p>
          </p:txBody>
        </p:sp>
        <p:sp>
          <p:nvSpPr>
            <p:cNvPr id="211985" name="Text Box 17"/>
            <p:cNvSpPr txBox="1">
              <a:spLocks noChangeArrowheads="1"/>
            </p:cNvSpPr>
            <p:nvPr/>
          </p:nvSpPr>
          <p:spPr bwMode="auto">
            <a:xfrm>
              <a:off x="905" y="2170"/>
              <a:ext cx="917"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Deciduous Forest</a:t>
              </a:r>
            </a:p>
          </p:txBody>
        </p:sp>
        <p:sp>
          <p:nvSpPr>
            <p:cNvPr id="211986" name="Text Box 18"/>
            <p:cNvSpPr txBox="1">
              <a:spLocks noChangeArrowheads="1"/>
            </p:cNvSpPr>
            <p:nvPr/>
          </p:nvSpPr>
          <p:spPr bwMode="auto">
            <a:xfrm>
              <a:off x="905" y="2549"/>
              <a:ext cx="821"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Tropical Forest</a:t>
              </a:r>
            </a:p>
          </p:txBody>
        </p:sp>
      </p:grpSp>
      <p:sp>
        <p:nvSpPr>
          <p:cNvPr id="211987" name="Text Box 19"/>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sp>
        <p:nvSpPr>
          <p:cNvPr id="211988" name="Rectangle 20"/>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latin typeface="Arial" charset="0"/>
                <a:ea typeface="Arial" charset="0"/>
                <a:cs typeface="Arial" charset="0"/>
              </a:rPr>
              <a:t>Fig. 7-8, p. 153</a:t>
            </a:r>
          </a:p>
        </p:txBody>
      </p:sp>
      <p:pic>
        <p:nvPicPr>
          <p:cNvPr id="21" name="Picture 1" descr="c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Climate Helps Determine Where Organisms Can Live (cont’d.)</a:t>
            </a:r>
          </a:p>
        </p:txBody>
      </p:sp>
      <p:pic>
        <p:nvPicPr>
          <p:cNvPr id="5" name="Picture 1" descr="07p150_f09.jpg"/>
          <p:cNvPicPr>
            <a:picLocks noGrp="1" noChangeAspect="1"/>
          </p:cNvPicPr>
          <p:nvPr>
            <p:ph idx="1"/>
          </p:nvPr>
        </p:nvPicPr>
        <p:blipFill>
          <a:blip r:embed="rId3">
            <a:extLst>
              <a:ext uri="{28A0092B-C50C-407E-A947-70E740481C1C}">
                <a14:useLocalDpi xmlns:a14="http://schemas.microsoft.com/office/drawing/2010/main" val="0"/>
              </a:ext>
            </a:extLst>
          </a:blip>
          <a:srcRect l="-5128" r="-5128"/>
          <a:stretch>
            <a:fillRect/>
          </a:stretch>
        </p:blipFill>
        <p:spPr bwMode="auto">
          <a:xfrm>
            <a:off x="457200" y="14478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32738"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7-9, p. 150</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dirty="0" smtClean="0"/>
              <a:t>Why do forests grow in some areas and not others?</a:t>
            </a:r>
          </a:p>
          <a:p>
            <a:pPr lvl="1"/>
            <a:r>
              <a:rPr lang="en-US" dirty="0" smtClean="0"/>
              <a:t>Climate </a:t>
            </a:r>
          </a:p>
          <a:p>
            <a:pPr lvl="2"/>
            <a:r>
              <a:rPr lang="en-US" dirty="0" smtClean="0"/>
              <a:t>Tropical </a:t>
            </a:r>
          </a:p>
          <a:p>
            <a:pPr lvl="2"/>
            <a:r>
              <a:rPr lang="en-US" dirty="0" smtClean="0"/>
              <a:t>Polar</a:t>
            </a:r>
          </a:p>
          <a:p>
            <a:pPr lvl="2"/>
            <a:r>
              <a:rPr lang="en-US" dirty="0" smtClean="0"/>
              <a:t>Temperate</a:t>
            </a:r>
          </a:p>
          <a:p>
            <a:r>
              <a:rPr lang="en-US" dirty="0" smtClean="0"/>
              <a:t>Temperate deciduous forests</a:t>
            </a:r>
          </a:p>
          <a:p>
            <a:pPr lvl="1"/>
            <a:r>
              <a:rPr lang="en-US" dirty="0" smtClean="0"/>
              <a:t>Globally more disturbed than any other ecosystem</a:t>
            </a:r>
          </a:p>
        </p:txBody>
      </p:sp>
      <p:sp>
        <p:nvSpPr>
          <p:cNvPr id="4098" name="Title 1"/>
          <p:cNvSpPr>
            <a:spLocks noGrp="1"/>
          </p:cNvSpPr>
          <p:nvPr>
            <p:ph type="title"/>
          </p:nvPr>
        </p:nvSpPr>
        <p:spPr/>
        <p:txBody>
          <a:bodyPr/>
          <a:lstStyle/>
          <a:p>
            <a:r>
              <a:rPr lang="en-US" dirty="0" smtClean="0"/>
              <a:t>Core Case Study: A Temperate Deciduous Forest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Desert – annual precipitation low and often scattered through the year</a:t>
            </a:r>
          </a:p>
          <a:p>
            <a:pPr lvl="1"/>
            <a:r>
              <a:rPr lang="en-US" dirty="0" smtClean="0"/>
              <a:t>Tropical deserts</a:t>
            </a:r>
          </a:p>
          <a:p>
            <a:pPr lvl="1"/>
            <a:r>
              <a:rPr lang="en-US" dirty="0" smtClean="0"/>
              <a:t>Temperate deserts</a:t>
            </a:r>
          </a:p>
          <a:p>
            <a:pPr lvl="1"/>
            <a:r>
              <a:rPr lang="en-US" dirty="0" smtClean="0"/>
              <a:t>Cold deserts</a:t>
            </a:r>
          </a:p>
          <a:p>
            <a:r>
              <a:rPr lang="en-US" dirty="0" smtClean="0"/>
              <a:t>Why are deserts fragile ecosystems?</a:t>
            </a:r>
          </a:p>
          <a:p>
            <a:endParaRPr lang="en-US" dirty="0"/>
          </a:p>
        </p:txBody>
      </p:sp>
      <p:sp>
        <p:nvSpPr>
          <p:cNvPr id="27650" name="Rectangle 2"/>
          <p:cNvSpPr>
            <a:spLocks noGrp="1" noChangeArrowheads="1"/>
          </p:cNvSpPr>
          <p:nvPr>
            <p:ph type="title"/>
          </p:nvPr>
        </p:nvSpPr>
        <p:spPr/>
        <p:txBody>
          <a:bodyPr/>
          <a:lstStyle/>
          <a:p>
            <a:r>
              <a:rPr lang="en-US" dirty="0" smtClean="0"/>
              <a:t>There Are Three Major Types of Deserts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hidden="1"/>
          <p:cNvSpPr>
            <a:spLocks noGrp="1" noChangeArrowheads="1"/>
          </p:cNvSpPr>
          <p:nvPr>
            <p:ph type="title"/>
          </p:nvPr>
        </p:nvSpPr>
        <p:spPr/>
        <p:txBody>
          <a:bodyPr/>
          <a:lstStyle/>
          <a:p>
            <a:pPr eaLnBrk="1" hangingPunct="1">
              <a:defRPr/>
            </a:pPr>
            <a:endParaRPr lang="en-US" smtClean="0"/>
          </a:p>
        </p:txBody>
      </p:sp>
      <p:sp>
        <p:nvSpPr>
          <p:cNvPr id="27651"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7-10a, p. 150</a:t>
            </a:r>
          </a:p>
        </p:txBody>
      </p:sp>
      <p:pic>
        <p:nvPicPr>
          <p:cNvPr id="46083" name="Picture 2" descr="07p151_f10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0"/>
            <a:ext cx="91440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35224909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hidden="1"/>
          <p:cNvSpPr>
            <a:spLocks noGrp="1" noChangeArrowheads="1"/>
          </p:cNvSpPr>
          <p:nvPr>
            <p:ph type="title"/>
          </p:nvPr>
        </p:nvSpPr>
        <p:spPr/>
        <p:txBody>
          <a:bodyPr/>
          <a:lstStyle/>
          <a:p>
            <a:pPr eaLnBrk="1" hangingPunct="1">
              <a:defRPr/>
            </a:pPr>
            <a:endParaRPr lang="en-US" smtClean="0"/>
          </a:p>
        </p:txBody>
      </p:sp>
      <p:sp>
        <p:nvSpPr>
          <p:cNvPr id="29699" name="Rectangle 3"/>
          <p:cNvSpPr>
            <a:spLocks noChangeArrowheads="1"/>
          </p:cNvSpPr>
          <p:nvPr/>
        </p:nvSpPr>
        <p:spPr bwMode="auto">
          <a:xfrm>
            <a:off x="7745413" y="6584950"/>
            <a:ext cx="14065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7-10b, p. 150</a:t>
            </a:r>
          </a:p>
        </p:txBody>
      </p:sp>
      <p:pic>
        <p:nvPicPr>
          <p:cNvPr id="48131" name="Picture 2" descr="07p151_f10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20299956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hidden="1"/>
          <p:cNvSpPr>
            <a:spLocks noGrp="1" noChangeArrowheads="1"/>
          </p:cNvSpPr>
          <p:nvPr>
            <p:ph type="title"/>
          </p:nvPr>
        </p:nvSpPr>
        <p:spPr/>
        <p:txBody>
          <a:bodyPr/>
          <a:lstStyle/>
          <a:p>
            <a:pPr eaLnBrk="1" hangingPunct="1">
              <a:defRPr/>
            </a:pPr>
            <a:endParaRPr lang="en-US" smtClean="0"/>
          </a:p>
        </p:txBody>
      </p:sp>
      <p:sp>
        <p:nvSpPr>
          <p:cNvPr id="3174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7-10c, p. 150</a:t>
            </a:r>
          </a:p>
        </p:txBody>
      </p:sp>
      <p:pic>
        <p:nvPicPr>
          <p:cNvPr id="50179" name="Picture 1" descr="07p151_f1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17949707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Grasslands occur in:</a:t>
            </a:r>
          </a:p>
          <a:p>
            <a:pPr lvl="1"/>
            <a:r>
              <a:rPr lang="en-US" dirty="0" smtClean="0"/>
              <a:t>Interior continents too moist for deserts and too dry for forests</a:t>
            </a:r>
          </a:p>
          <a:p>
            <a:r>
              <a:rPr lang="en-US" dirty="0" smtClean="0"/>
              <a:t>Three main types:</a:t>
            </a:r>
          </a:p>
          <a:p>
            <a:pPr lvl="1"/>
            <a:r>
              <a:rPr lang="en-US" dirty="0" smtClean="0"/>
              <a:t>Tropical</a:t>
            </a:r>
          </a:p>
          <a:p>
            <a:pPr lvl="1"/>
            <a:r>
              <a:rPr lang="en-US" dirty="0" smtClean="0"/>
              <a:t>Temperate</a:t>
            </a:r>
          </a:p>
          <a:p>
            <a:pPr lvl="1"/>
            <a:r>
              <a:rPr lang="en-US" dirty="0" smtClean="0"/>
              <a:t>Cold (arctic tundra)</a:t>
            </a:r>
            <a:endParaRPr lang="en-US" dirty="0"/>
          </a:p>
        </p:txBody>
      </p:sp>
      <p:sp>
        <p:nvSpPr>
          <p:cNvPr id="32770" name="Rectangle 2"/>
          <p:cNvSpPr>
            <a:spLocks noGrp="1" noChangeArrowheads="1"/>
          </p:cNvSpPr>
          <p:nvPr>
            <p:ph type="title"/>
          </p:nvPr>
        </p:nvSpPr>
        <p:spPr/>
        <p:txBody>
          <a:bodyPr/>
          <a:lstStyle/>
          <a:p>
            <a:r>
              <a:rPr lang="en-US" dirty="0" smtClean="0"/>
              <a:t>There Are Three Major Types of Grasslands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hidden="1"/>
          <p:cNvSpPr>
            <a:spLocks noGrp="1" noChangeArrowheads="1"/>
          </p:cNvSpPr>
          <p:nvPr>
            <p:ph type="title"/>
          </p:nvPr>
        </p:nvSpPr>
        <p:spPr/>
        <p:txBody>
          <a:bodyPr/>
          <a:lstStyle/>
          <a:p>
            <a:pPr eaLnBrk="1" hangingPunct="1">
              <a:defRPr/>
            </a:pPr>
            <a:endParaRPr lang="en-US" smtClean="0"/>
          </a:p>
        </p:txBody>
      </p:sp>
      <p:sp>
        <p:nvSpPr>
          <p:cNvPr id="37891" name="Rectangle 3"/>
          <p:cNvSpPr>
            <a:spLocks noChangeArrowheads="1"/>
          </p:cNvSpPr>
          <p:nvPr/>
        </p:nvSpPr>
        <p:spPr bwMode="auto">
          <a:xfrm>
            <a:off x="7754938" y="6584950"/>
            <a:ext cx="138906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7-11a, p. 153</a:t>
            </a:r>
          </a:p>
        </p:txBody>
      </p:sp>
      <p:pic>
        <p:nvPicPr>
          <p:cNvPr id="58371" name="Picture 1" descr="07p153_f1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14448892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hidden="1"/>
          <p:cNvSpPr>
            <a:spLocks noGrp="1" noChangeArrowheads="1"/>
          </p:cNvSpPr>
          <p:nvPr>
            <p:ph type="title"/>
          </p:nvPr>
        </p:nvSpPr>
        <p:spPr/>
        <p:txBody>
          <a:bodyPr/>
          <a:lstStyle/>
          <a:p>
            <a:pPr eaLnBrk="1" hangingPunct="1">
              <a:defRPr/>
            </a:pPr>
            <a:endParaRPr lang="en-US" smtClean="0"/>
          </a:p>
        </p:txBody>
      </p:sp>
      <p:sp>
        <p:nvSpPr>
          <p:cNvPr id="39939" name="Rectangle 3"/>
          <p:cNvSpPr>
            <a:spLocks noChangeArrowheads="1"/>
          </p:cNvSpPr>
          <p:nvPr/>
        </p:nvSpPr>
        <p:spPr bwMode="auto">
          <a:xfrm>
            <a:off x="7754938"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7-11b, p. 153</a:t>
            </a:r>
          </a:p>
        </p:txBody>
      </p:sp>
      <p:pic>
        <p:nvPicPr>
          <p:cNvPr id="60419" name="Picture 1" descr="07p153_f1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38300"/>
            <a:ext cx="9144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19949215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hidden="1"/>
          <p:cNvSpPr>
            <a:spLocks noGrp="1" noChangeArrowheads="1"/>
          </p:cNvSpPr>
          <p:nvPr>
            <p:ph type="title"/>
          </p:nvPr>
        </p:nvSpPr>
        <p:spPr/>
        <p:txBody>
          <a:bodyPr/>
          <a:lstStyle/>
          <a:p>
            <a:pPr eaLnBrk="1" hangingPunct="1">
              <a:defRPr/>
            </a:pPr>
            <a:endParaRPr lang="en-US" smtClean="0"/>
          </a:p>
        </p:txBody>
      </p:sp>
      <p:sp>
        <p:nvSpPr>
          <p:cNvPr id="41987" name="Rectangle 3"/>
          <p:cNvSpPr>
            <a:spLocks noChangeArrowheads="1"/>
          </p:cNvSpPr>
          <p:nvPr/>
        </p:nvSpPr>
        <p:spPr bwMode="auto">
          <a:xfrm>
            <a:off x="7754938" y="6584950"/>
            <a:ext cx="1389062"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7-11c, p. 153</a:t>
            </a:r>
          </a:p>
        </p:txBody>
      </p:sp>
      <p:pic>
        <p:nvPicPr>
          <p:cNvPr id="62467" name="Picture 2" descr="07p153_f11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42531067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dirty="0" smtClean="0"/>
              <a:t>Tropical</a:t>
            </a:r>
          </a:p>
          <a:p>
            <a:pPr lvl="1"/>
            <a:r>
              <a:rPr lang="en-US" dirty="0" smtClean="0"/>
              <a:t>Savanna</a:t>
            </a:r>
          </a:p>
          <a:p>
            <a:pPr lvl="2"/>
            <a:r>
              <a:rPr lang="en-US" dirty="0" smtClean="0"/>
              <a:t>Grazing animals</a:t>
            </a:r>
          </a:p>
          <a:p>
            <a:pPr lvl="2"/>
            <a:r>
              <a:rPr lang="en-US" dirty="0" smtClean="0"/>
              <a:t>Browsing animals</a:t>
            </a:r>
          </a:p>
          <a:p>
            <a:r>
              <a:rPr lang="en-US" dirty="0" smtClean="0"/>
              <a:t>Temperate</a:t>
            </a:r>
          </a:p>
          <a:p>
            <a:pPr lvl="1"/>
            <a:r>
              <a:rPr lang="en-US" dirty="0" smtClean="0"/>
              <a:t>Cold winters and hot and dry summers</a:t>
            </a:r>
          </a:p>
          <a:p>
            <a:pPr lvl="1"/>
            <a:r>
              <a:rPr lang="en-US" dirty="0" smtClean="0"/>
              <a:t>Tall-grass prairies</a:t>
            </a:r>
          </a:p>
          <a:p>
            <a:pPr lvl="1"/>
            <a:r>
              <a:rPr lang="en-US" dirty="0" smtClean="0"/>
              <a:t>Short-grass prairies</a:t>
            </a:r>
          </a:p>
          <a:p>
            <a:pPr lvl="1"/>
            <a:r>
              <a:rPr lang="en-US" dirty="0" smtClean="0"/>
              <a:t>Often converted to farmland </a:t>
            </a:r>
          </a:p>
          <a:p>
            <a:pPr lvl="2"/>
            <a:endParaRPr lang="en-US" dirty="0"/>
          </a:p>
        </p:txBody>
      </p:sp>
      <p:sp>
        <p:nvSpPr>
          <p:cNvPr id="34818" name="Rectangle 2"/>
          <p:cNvSpPr>
            <a:spLocks noGrp="1" noChangeArrowheads="1"/>
          </p:cNvSpPr>
          <p:nvPr>
            <p:ph type="title"/>
          </p:nvPr>
        </p:nvSpPr>
        <p:spPr/>
        <p:txBody>
          <a:bodyPr/>
          <a:lstStyle/>
          <a:p>
            <a:r>
              <a:rPr lang="en-US" dirty="0" smtClean="0"/>
              <a:t>There Are Three Major Types of Grasslands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Three Major Types of Grasslands (cont’d.)</a:t>
            </a:r>
          </a:p>
        </p:txBody>
      </p:sp>
      <p:pic>
        <p:nvPicPr>
          <p:cNvPr id="5" name="Picture 1" descr="07p154_f12.jpg"/>
          <p:cNvPicPr>
            <a:picLocks noGrp="1" noChangeAspect="1"/>
          </p:cNvPicPr>
          <p:nvPr>
            <p:ph idx="1"/>
          </p:nvPr>
        </p:nvPicPr>
        <p:blipFill>
          <a:blip r:embed="rId3">
            <a:extLst>
              <a:ext uri="{28A0092B-C50C-407E-A947-70E740481C1C}">
                <a14:useLocalDpi xmlns:a14="http://schemas.microsoft.com/office/drawing/2010/main" val="0"/>
              </a:ext>
            </a:extLst>
          </a:blip>
          <a:srcRect l="-3678" r="-3678"/>
          <a:stretch>
            <a:fillRect/>
          </a:stretch>
        </p:blipFill>
        <p:spPr bwMode="auto">
          <a:xfrm>
            <a:off x="152400" y="1371600"/>
            <a:ext cx="8534400" cy="52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39075"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7-12, p. 154</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Three Major Climate Zones</a:t>
            </a:r>
            <a:endParaRPr lang="en-US" dirty="0"/>
          </a:p>
        </p:txBody>
      </p:sp>
      <p:pic>
        <p:nvPicPr>
          <p:cNvPr id="5" name="Picture 1" descr="07p144_f01.jpg"/>
          <p:cNvPicPr>
            <a:picLocks noGrp="1" noChangeAspect="1"/>
          </p:cNvPicPr>
          <p:nvPr>
            <p:ph idx="1"/>
          </p:nvPr>
        </p:nvPicPr>
        <p:blipFill>
          <a:blip r:embed="rId3">
            <a:extLst>
              <a:ext uri="{28A0092B-C50C-407E-A947-70E740481C1C}">
                <a14:useLocalDpi xmlns:a14="http://schemas.microsoft.com/office/drawing/2010/main" val="0"/>
              </a:ext>
            </a:extLst>
          </a:blip>
          <a:srcRect l="13140" r="13140"/>
          <a:stretch>
            <a:fillRect/>
          </a:stretch>
        </p:blipFill>
        <p:spPr bwMode="auto">
          <a:xfrm>
            <a:off x="457200" y="14478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32738"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 p. 144</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Arctic tundra</a:t>
            </a:r>
          </a:p>
          <a:p>
            <a:pPr lvl="1"/>
            <a:r>
              <a:rPr lang="en-US" dirty="0" smtClean="0"/>
              <a:t>Plants close to ground to conserve heat</a:t>
            </a:r>
          </a:p>
          <a:p>
            <a:pPr lvl="1"/>
            <a:r>
              <a:rPr lang="en-US" dirty="0" smtClean="0"/>
              <a:t>Most growth in short summer</a:t>
            </a:r>
          </a:p>
          <a:p>
            <a:pPr lvl="1"/>
            <a:r>
              <a:rPr lang="en-US" dirty="0" smtClean="0"/>
              <a:t>Animals have thick fur</a:t>
            </a:r>
          </a:p>
          <a:p>
            <a:pPr lvl="1"/>
            <a:r>
              <a:rPr lang="en-US" dirty="0" smtClean="0"/>
              <a:t>Permafrost</a:t>
            </a:r>
          </a:p>
          <a:p>
            <a:pPr lvl="2"/>
            <a:r>
              <a:rPr lang="en-US" dirty="0" smtClean="0"/>
              <a:t>Underground soil that stays frozen</a:t>
            </a:r>
          </a:p>
          <a:p>
            <a:r>
              <a:rPr lang="en-US" dirty="0" smtClean="0"/>
              <a:t>Alpine tundra</a:t>
            </a:r>
          </a:p>
          <a:p>
            <a:pPr lvl="1"/>
            <a:r>
              <a:rPr lang="en-US" dirty="0" smtClean="0"/>
              <a:t>Above tree line in mountains</a:t>
            </a:r>
          </a:p>
          <a:p>
            <a:endParaRPr lang="en-US" dirty="0"/>
          </a:p>
        </p:txBody>
      </p:sp>
      <p:sp>
        <p:nvSpPr>
          <p:cNvPr id="36866" name="Rectangle 2"/>
          <p:cNvSpPr>
            <a:spLocks noGrp="1" noChangeArrowheads="1"/>
          </p:cNvSpPr>
          <p:nvPr>
            <p:ph type="title"/>
          </p:nvPr>
        </p:nvSpPr>
        <p:spPr/>
        <p:txBody>
          <a:bodyPr/>
          <a:lstStyle/>
          <a:p>
            <a:r>
              <a:rPr lang="en-US" dirty="0" smtClean="0"/>
              <a:t>There Are Three Major Types of Grasslands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dirty="0" smtClean="0"/>
              <a:t>Forests – lands dominated by trees</a:t>
            </a:r>
          </a:p>
          <a:p>
            <a:r>
              <a:rPr lang="en-US" dirty="0" smtClean="0"/>
              <a:t>Tropical</a:t>
            </a:r>
          </a:p>
          <a:p>
            <a:r>
              <a:rPr lang="en-US" dirty="0" smtClean="0"/>
              <a:t>Temperate</a:t>
            </a:r>
          </a:p>
          <a:p>
            <a:r>
              <a:rPr lang="en-US" dirty="0" smtClean="0"/>
              <a:t>Cold</a:t>
            </a:r>
          </a:p>
          <a:p>
            <a:pPr lvl="1"/>
            <a:r>
              <a:rPr lang="en-US" dirty="0" smtClean="0"/>
              <a:t>Northern coniferous and boreal</a:t>
            </a:r>
          </a:p>
          <a:p>
            <a:endParaRPr lang="en-US" dirty="0"/>
          </a:p>
        </p:txBody>
      </p:sp>
      <p:sp>
        <p:nvSpPr>
          <p:cNvPr id="39938"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hidden="1"/>
          <p:cNvSpPr>
            <a:spLocks noGrp="1" noChangeArrowheads="1"/>
          </p:cNvSpPr>
          <p:nvPr>
            <p:ph type="title"/>
          </p:nvPr>
        </p:nvSpPr>
        <p:spPr/>
        <p:txBody>
          <a:bodyPr/>
          <a:lstStyle/>
          <a:p>
            <a:pPr eaLnBrk="1" hangingPunct="1">
              <a:defRPr/>
            </a:pPr>
            <a:endParaRPr lang="en-US" smtClean="0"/>
          </a:p>
        </p:txBody>
      </p:sp>
      <p:sp>
        <p:nvSpPr>
          <p:cNvPr id="48131"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7-13a, p. 156</a:t>
            </a:r>
          </a:p>
        </p:txBody>
      </p:sp>
      <p:pic>
        <p:nvPicPr>
          <p:cNvPr id="70659" name="Picture 1" descr="07p156_f1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a:t>
            </a:r>
            <a:br>
              <a:rPr lang="en-US" smtClean="0"/>
            </a:br>
            <a:r>
              <a:rPr lang="en-US" smtClean="0"/>
              <a:t>Forests (cont’d.)</a:t>
            </a:r>
            <a:endParaRPr lang="en-US"/>
          </a:p>
        </p:txBody>
      </p:sp>
    </p:spTree>
    <p:extLst>
      <p:ext uri="{BB962C8B-B14F-4D97-AF65-F5344CB8AC3E}">
        <p14:creationId xmlns:p14="http://schemas.microsoft.com/office/powerpoint/2010/main" val="14827315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hidden="1"/>
          <p:cNvSpPr>
            <a:spLocks noGrp="1" noChangeArrowheads="1"/>
          </p:cNvSpPr>
          <p:nvPr>
            <p:ph type="title"/>
          </p:nvPr>
        </p:nvSpPr>
        <p:spPr/>
        <p:txBody>
          <a:bodyPr/>
          <a:lstStyle/>
          <a:p>
            <a:pPr eaLnBrk="1" hangingPunct="1">
              <a:defRPr/>
            </a:pPr>
            <a:endParaRPr lang="en-US" smtClean="0"/>
          </a:p>
        </p:txBody>
      </p:sp>
      <p:sp>
        <p:nvSpPr>
          <p:cNvPr id="50179" name="Rectangle 3"/>
          <p:cNvSpPr>
            <a:spLocks noChangeArrowheads="1"/>
          </p:cNvSpPr>
          <p:nvPr/>
        </p:nvSpPr>
        <p:spPr bwMode="auto">
          <a:xfrm>
            <a:off x="7745413" y="6584950"/>
            <a:ext cx="14065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7-13b, p. 156</a:t>
            </a:r>
          </a:p>
        </p:txBody>
      </p:sp>
      <p:pic>
        <p:nvPicPr>
          <p:cNvPr id="72707" name="Picture 1" descr="07p156_f1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a:t>
            </a:r>
            <a:br>
              <a:rPr lang="en-US" smtClean="0"/>
            </a:br>
            <a:r>
              <a:rPr lang="en-US" smtClean="0"/>
              <a:t>Forests (cont’d.)</a:t>
            </a:r>
            <a:endParaRPr lang="en-US"/>
          </a:p>
        </p:txBody>
      </p:sp>
    </p:spTree>
    <p:extLst>
      <p:ext uri="{BB962C8B-B14F-4D97-AF65-F5344CB8AC3E}">
        <p14:creationId xmlns:p14="http://schemas.microsoft.com/office/powerpoint/2010/main" val="37306155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hidden="1"/>
          <p:cNvSpPr>
            <a:spLocks noGrp="1" noChangeArrowheads="1"/>
          </p:cNvSpPr>
          <p:nvPr>
            <p:ph type="title"/>
          </p:nvPr>
        </p:nvSpPr>
        <p:spPr/>
        <p:txBody>
          <a:bodyPr/>
          <a:lstStyle/>
          <a:p>
            <a:pPr eaLnBrk="1" hangingPunct="1">
              <a:defRPr/>
            </a:pPr>
            <a:endParaRPr lang="en-US" smtClean="0"/>
          </a:p>
        </p:txBody>
      </p:sp>
      <p:sp>
        <p:nvSpPr>
          <p:cNvPr id="5222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7-13c, p. 156</a:t>
            </a:r>
          </a:p>
        </p:txBody>
      </p:sp>
      <p:pic>
        <p:nvPicPr>
          <p:cNvPr id="74755" name="Picture 1" descr="07p156_f13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a:t>
            </a:r>
            <a:br>
              <a:rPr lang="en-US" smtClean="0"/>
            </a:br>
            <a:r>
              <a:rPr lang="en-US" smtClean="0"/>
              <a:t>Forests (cont’d.)</a:t>
            </a:r>
            <a:endParaRPr lang="en-US"/>
          </a:p>
        </p:txBody>
      </p:sp>
    </p:spTree>
    <p:extLst>
      <p:ext uri="{BB962C8B-B14F-4D97-AF65-F5344CB8AC3E}">
        <p14:creationId xmlns:p14="http://schemas.microsoft.com/office/powerpoint/2010/main" val="42485632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smtClean="0"/>
              <a:t>Tropical rain forests</a:t>
            </a:r>
          </a:p>
          <a:p>
            <a:pPr lvl="1"/>
            <a:r>
              <a:rPr lang="en-US" dirty="0" smtClean="0"/>
              <a:t>Hot and high moisture</a:t>
            </a:r>
          </a:p>
          <a:p>
            <a:pPr lvl="1"/>
            <a:r>
              <a:rPr lang="en-US" dirty="0" smtClean="0"/>
              <a:t>Stratification of specialized plant and animal niches</a:t>
            </a:r>
          </a:p>
          <a:p>
            <a:pPr lvl="1"/>
            <a:r>
              <a:rPr lang="en-US" dirty="0" smtClean="0"/>
              <a:t>Rapid recycling of scarce soil nutrients</a:t>
            </a:r>
          </a:p>
          <a:p>
            <a:pPr lvl="1"/>
            <a:r>
              <a:rPr lang="en-US" dirty="0" smtClean="0"/>
              <a:t>What is the impact of human activities in the rain forest?</a:t>
            </a:r>
            <a:endParaRPr lang="en-US" dirty="0"/>
          </a:p>
        </p:txBody>
      </p:sp>
      <p:sp>
        <p:nvSpPr>
          <p:cNvPr id="41986"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07p157_f1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6" y="304800"/>
            <a:ext cx="828833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3" hidden="1"/>
          <p:cNvSpPr>
            <a:spLocks noGrp="1" noChangeArrowheads="1"/>
          </p:cNvSpPr>
          <p:nvPr>
            <p:ph type="title"/>
          </p:nvPr>
        </p:nvSpPr>
        <p:spPr>
          <a:effectLst>
            <a:outerShdw dist="25399" dir="2700000" algn="ctr" rotWithShape="0">
              <a:schemeClr val="tx1"/>
            </a:outerShdw>
          </a:effectLst>
        </p:spPr>
        <p:txBody>
          <a:bodyPr/>
          <a:lstStyle/>
          <a:p>
            <a:pPr eaLnBrk="1" hangingPunct="1"/>
            <a:endParaRPr lang="en-US" sz="3600">
              <a:solidFill>
                <a:schemeClr val="bg1"/>
              </a:solidFill>
              <a:latin typeface="Arial" charset="0"/>
              <a:ea typeface="ＭＳ Ｐゴシック" charset="0"/>
            </a:endParaRPr>
          </a:p>
        </p:txBody>
      </p:sp>
      <p:sp>
        <p:nvSpPr>
          <p:cNvPr id="80900" name="Rectangle 4"/>
          <p:cNvSpPr>
            <a:spLocks noChangeArrowheads="1"/>
          </p:cNvSpPr>
          <p:nvPr/>
        </p:nvSpPr>
        <p:spPr bwMode="auto">
          <a:xfrm>
            <a:off x="7866063"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7-14, p. 157</a:t>
            </a:r>
          </a:p>
        </p:txBody>
      </p:sp>
      <p:sp>
        <p:nvSpPr>
          <p:cNvPr id="27" name="Text Box 6"/>
          <p:cNvSpPr txBox="1">
            <a:spLocks noChangeArrowheads="1"/>
          </p:cNvSpPr>
          <p:nvPr/>
        </p:nvSpPr>
        <p:spPr bwMode="auto">
          <a:xfrm>
            <a:off x="3257551" y="923925"/>
            <a:ext cx="889000"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Harpy eagle</a:t>
            </a:r>
          </a:p>
        </p:txBody>
      </p:sp>
      <p:sp>
        <p:nvSpPr>
          <p:cNvPr id="28" name="Text Box 7"/>
          <p:cNvSpPr txBox="1">
            <a:spLocks noChangeArrowheads="1"/>
          </p:cNvSpPr>
          <p:nvPr/>
        </p:nvSpPr>
        <p:spPr bwMode="auto">
          <a:xfrm>
            <a:off x="7880351" y="557212"/>
            <a:ext cx="1108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Emergent layer</a:t>
            </a:r>
          </a:p>
        </p:txBody>
      </p:sp>
      <p:sp>
        <p:nvSpPr>
          <p:cNvPr id="31" name="Text Box 10"/>
          <p:cNvSpPr txBox="1">
            <a:spLocks noChangeArrowheads="1"/>
          </p:cNvSpPr>
          <p:nvPr/>
        </p:nvSpPr>
        <p:spPr bwMode="auto">
          <a:xfrm>
            <a:off x="4745039" y="2030412"/>
            <a:ext cx="925512"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err="1">
                <a:solidFill>
                  <a:srgbClr val="000000"/>
                </a:solidFill>
                <a:latin typeface="Arial"/>
                <a:cs typeface="Arial" charset="0"/>
              </a:rPr>
              <a:t>Toco</a:t>
            </a:r>
            <a:r>
              <a:rPr lang="en-US" sz="1400" b="1" dirty="0">
                <a:solidFill>
                  <a:srgbClr val="000000"/>
                </a:solidFill>
                <a:latin typeface="Arial"/>
                <a:cs typeface="Arial" charset="0"/>
              </a:rPr>
              <a:t> toucan</a:t>
            </a:r>
          </a:p>
        </p:txBody>
      </p:sp>
      <p:sp>
        <p:nvSpPr>
          <p:cNvPr id="33" name="Text Box 12"/>
          <p:cNvSpPr txBox="1">
            <a:spLocks noChangeArrowheads="1"/>
          </p:cNvSpPr>
          <p:nvPr/>
        </p:nvSpPr>
        <p:spPr bwMode="auto">
          <a:xfrm>
            <a:off x="7651751" y="2309812"/>
            <a:ext cx="1084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Canopy</a:t>
            </a:r>
          </a:p>
        </p:txBody>
      </p:sp>
      <p:sp>
        <p:nvSpPr>
          <p:cNvPr id="35" name="Text Box 14"/>
          <p:cNvSpPr txBox="1">
            <a:spLocks noChangeArrowheads="1"/>
          </p:cNvSpPr>
          <p:nvPr/>
        </p:nvSpPr>
        <p:spPr bwMode="auto">
          <a:xfrm rot="16200000">
            <a:off x="-656431" y="3251994"/>
            <a:ext cx="1922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Height (meters)</a:t>
            </a:r>
          </a:p>
        </p:txBody>
      </p:sp>
      <p:sp>
        <p:nvSpPr>
          <p:cNvPr id="37" name="Text Box 16"/>
          <p:cNvSpPr txBox="1">
            <a:spLocks noChangeArrowheads="1"/>
          </p:cNvSpPr>
          <p:nvPr/>
        </p:nvSpPr>
        <p:spPr bwMode="auto">
          <a:xfrm>
            <a:off x="3475039" y="4062412"/>
            <a:ext cx="1360487" cy="4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Wooly opossum</a:t>
            </a:r>
          </a:p>
        </p:txBody>
      </p:sp>
      <p:sp>
        <p:nvSpPr>
          <p:cNvPr id="38" name="Text Box 17"/>
          <p:cNvSpPr txBox="1">
            <a:spLocks noChangeArrowheads="1"/>
          </p:cNvSpPr>
          <p:nvPr/>
        </p:nvSpPr>
        <p:spPr bwMode="auto">
          <a:xfrm>
            <a:off x="7575551" y="3951287"/>
            <a:ext cx="1465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Understory</a:t>
            </a:r>
          </a:p>
        </p:txBody>
      </p:sp>
      <p:sp>
        <p:nvSpPr>
          <p:cNvPr id="41" name="Text Box 20"/>
          <p:cNvSpPr txBox="1">
            <a:spLocks noChangeArrowheads="1"/>
          </p:cNvSpPr>
          <p:nvPr/>
        </p:nvSpPr>
        <p:spPr bwMode="auto">
          <a:xfrm>
            <a:off x="5060951" y="5602287"/>
            <a:ext cx="13192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Brazilian tapir</a:t>
            </a:r>
          </a:p>
        </p:txBody>
      </p:sp>
      <p:sp>
        <p:nvSpPr>
          <p:cNvPr id="42" name="Text Box 21"/>
          <p:cNvSpPr txBox="1">
            <a:spLocks noChangeArrowheads="1"/>
          </p:cNvSpPr>
          <p:nvPr/>
        </p:nvSpPr>
        <p:spPr bwMode="auto">
          <a:xfrm>
            <a:off x="7499351" y="5586412"/>
            <a:ext cx="11287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Shrub layer</a:t>
            </a:r>
          </a:p>
        </p:txBody>
      </p:sp>
      <p:sp>
        <p:nvSpPr>
          <p:cNvPr id="44" name="Text Box 23"/>
          <p:cNvSpPr txBox="1">
            <a:spLocks noChangeArrowheads="1"/>
          </p:cNvSpPr>
          <p:nvPr/>
        </p:nvSpPr>
        <p:spPr bwMode="auto">
          <a:xfrm>
            <a:off x="1930401" y="6183312"/>
            <a:ext cx="152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defRPr/>
            </a:pPr>
            <a:r>
              <a:rPr lang="en-US" sz="1200" b="1" dirty="0" err="1">
                <a:solidFill>
                  <a:srgbClr val="000000"/>
                </a:solidFill>
                <a:latin typeface="Arial"/>
                <a:cs typeface="Arial" charset="0"/>
              </a:rPr>
              <a:t>Black.crowned</a:t>
            </a:r>
            <a:r>
              <a:rPr lang="en-US" sz="1200" b="1" dirty="0">
                <a:solidFill>
                  <a:srgbClr val="000000"/>
                </a:solidFill>
                <a:latin typeface="Arial"/>
                <a:cs typeface="Arial" charset="0"/>
              </a:rPr>
              <a:t> </a:t>
            </a:r>
            <a:r>
              <a:rPr lang="en-US" sz="1200" b="1" dirty="0" err="1">
                <a:solidFill>
                  <a:srgbClr val="000000"/>
                </a:solidFill>
                <a:latin typeface="Arial"/>
                <a:cs typeface="Arial" charset="0"/>
              </a:rPr>
              <a:t>antpitta</a:t>
            </a:r>
            <a:endParaRPr lang="en-US" sz="1200" b="1" dirty="0">
              <a:solidFill>
                <a:srgbClr val="000000"/>
              </a:solidFill>
              <a:latin typeface="Arial"/>
              <a:cs typeface="Arial" charset="0"/>
            </a:endParaRPr>
          </a:p>
        </p:txBody>
      </p:sp>
      <p:sp>
        <p:nvSpPr>
          <p:cNvPr id="45" name="Text Box 24"/>
          <p:cNvSpPr txBox="1">
            <a:spLocks noChangeArrowheads="1"/>
          </p:cNvSpPr>
          <p:nvPr/>
        </p:nvSpPr>
        <p:spPr bwMode="auto">
          <a:xfrm>
            <a:off x="7956551" y="6175375"/>
            <a:ext cx="914400" cy="44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Ground layer</a:t>
            </a:r>
          </a:p>
        </p:txBody>
      </p:sp>
      <p:sp>
        <p:nvSpPr>
          <p:cNvPr id="16" name="Title 5"/>
          <p:cNvSpPr txBox="1">
            <a:spLocks/>
          </p:cNvSpPr>
          <p:nvPr/>
        </p:nvSpPr>
        <p:spPr bwMode="auto">
          <a:xfrm>
            <a:off x="0" y="0"/>
            <a:ext cx="9144000" cy="3048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dirty="0" smtClean="0"/>
              <a:t>There Are Three Major Types of Forests (cont’d.)</a:t>
            </a:r>
            <a:endParaRPr lang="en-US" dirty="0"/>
          </a:p>
        </p:txBody>
      </p:sp>
    </p:spTree>
    <p:extLst>
      <p:ext uri="{BB962C8B-B14F-4D97-AF65-F5344CB8AC3E}">
        <p14:creationId xmlns:p14="http://schemas.microsoft.com/office/powerpoint/2010/main" val="25038621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r>
              <a:rPr lang="en-US" dirty="0" smtClean="0"/>
              <a:t>Temperate deciduous forests</a:t>
            </a:r>
          </a:p>
          <a:p>
            <a:pPr lvl="1"/>
            <a:r>
              <a:rPr lang="en-US" dirty="0" smtClean="0"/>
              <a:t>Cooler temperature and less moisture</a:t>
            </a:r>
          </a:p>
          <a:p>
            <a:pPr lvl="1"/>
            <a:r>
              <a:rPr lang="en-US" dirty="0" smtClean="0"/>
              <a:t>Broad-leaf deciduous trees</a:t>
            </a:r>
          </a:p>
          <a:p>
            <a:pPr lvl="1"/>
            <a:r>
              <a:rPr lang="en-US" dirty="0" smtClean="0"/>
              <a:t>Slow rate of decomposition</a:t>
            </a:r>
          </a:p>
          <a:p>
            <a:pPr lvl="1"/>
            <a:r>
              <a:rPr lang="en-US" dirty="0" smtClean="0"/>
              <a:t>What is the impact of human activities on temperate forests?</a:t>
            </a:r>
          </a:p>
          <a:p>
            <a:pPr lvl="1"/>
            <a:endParaRPr lang="en-US" dirty="0" smtClean="0"/>
          </a:p>
          <a:p>
            <a:pPr lvl="1"/>
            <a:endParaRPr lang="en-US" dirty="0" smtClean="0"/>
          </a:p>
          <a:p>
            <a:endParaRPr lang="en-US" dirty="0"/>
          </a:p>
        </p:txBody>
      </p:sp>
      <p:sp>
        <p:nvSpPr>
          <p:cNvPr id="45058"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r>
              <a:rPr lang="en-US" dirty="0" smtClean="0"/>
              <a:t>Evergreen coniferous forests: boreal and taigas</a:t>
            </a:r>
          </a:p>
          <a:p>
            <a:pPr lvl="1"/>
            <a:r>
              <a:rPr lang="en-US" dirty="0" smtClean="0"/>
              <a:t>Cold winters</a:t>
            </a:r>
          </a:p>
          <a:p>
            <a:pPr lvl="1"/>
            <a:r>
              <a:rPr lang="en-US" dirty="0" smtClean="0"/>
              <a:t>Few species of cone-bearing trees</a:t>
            </a:r>
          </a:p>
          <a:p>
            <a:pPr lvl="1"/>
            <a:r>
              <a:rPr lang="en-US" dirty="0" smtClean="0"/>
              <a:t>Slow decomposition</a:t>
            </a:r>
          </a:p>
          <a:p>
            <a:r>
              <a:rPr lang="en-US" dirty="0" smtClean="0"/>
              <a:t>Coastal coniferous forest, temperate rain forests</a:t>
            </a:r>
          </a:p>
          <a:p>
            <a:pPr lvl="1"/>
            <a:r>
              <a:rPr lang="en-US" dirty="0" smtClean="0"/>
              <a:t>Found in scattered coastal regions</a:t>
            </a:r>
          </a:p>
          <a:p>
            <a:endParaRPr lang="en-US" dirty="0"/>
          </a:p>
        </p:txBody>
      </p:sp>
      <p:sp>
        <p:nvSpPr>
          <p:cNvPr id="47106"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smtClean="0"/>
              <a:t>Mountains – steep high elevation lands</a:t>
            </a:r>
          </a:p>
          <a:p>
            <a:pPr lvl="1"/>
            <a:r>
              <a:rPr lang="en-US" dirty="0" smtClean="0"/>
              <a:t>Majority of the world’s forests</a:t>
            </a:r>
          </a:p>
          <a:p>
            <a:pPr lvl="1"/>
            <a:r>
              <a:rPr lang="en-US" dirty="0" smtClean="0"/>
              <a:t>Islands of biodiversity </a:t>
            </a:r>
          </a:p>
          <a:p>
            <a:pPr lvl="1"/>
            <a:r>
              <a:rPr lang="en-US" dirty="0" smtClean="0"/>
              <a:t>Habitats for endemic species</a:t>
            </a:r>
          </a:p>
          <a:p>
            <a:pPr lvl="1"/>
            <a:r>
              <a:rPr lang="en-US" dirty="0" smtClean="0"/>
              <a:t>Help regulate the earth’s climate</a:t>
            </a:r>
          </a:p>
          <a:p>
            <a:pPr lvl="1"/>
            <a:r>
              <a:rPr lang="en-US" dirty="0" smtClean="0"/>
              <a:t>Major storehouses of water</a:t>
            </a:r>
          </a:p>
          <a:p>
            <a:pPr lvl="2"/>
            <a:r>
              <a:rPr lang="en-US" dirty="0" smtClean="0"/>
              <a:t>Role in hydrologic cycle</a:t>
            </a:r>
            <a:endParaRPr lang="en-US" dirty="0"/>
          </a:p>
        </p:txBody>
      </p:sp>
      <p:sp>
        <p:nvSpPr>
          <p:cNvPr id="50178" name="Rectangle 2"/>
          <p:cNvSpPr>
            <a:spLocks noGrp="1" noChangeArrowheads="1"/>
          </p:cNvSpPr>
          <p:nvPr>
            <p:ph type="title"/>
          </p:nvPr>
        </p:nvSpPr>
        <p:spPr/>
        <p:txBody>
          <a:bodyPr/>
          <a:lstStyle/>
          <a:p>
            <a:r>
              <a:rPr lang="en-US" dirty="0" smtClean="0"/>
              <a:t>Mountains Play Important Ecological Roles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Key factors that determine an area’s climate</a:t>
            </a:r>
          </a:p>
          <a:p>
            <a:pPr lvl="1"/>
            <a:r>
              <a:rPr lang="en-US" dirty="0" smtClean="0"/>
              <a:t>Incoming solar energy</a:t>
            </a:r>
          </a:p>
          <a:p>
            <a:pPr lvl="1"/>
            <a:r>
              <a:rPr lang="en-US" dirty="0" smtClean="0"/>
              <a:t>The earth’s rotation</a:t>
            </a:r>
          </a:p>
          <a:p>
            <a:pPr lvl="1"/>
            <a:r>
              <a:rPr lang="en-US" dirty="0" smtClean="0"/>
              <a:t>Global patterns of air and water movement</a:t>
            </a:r>
          </a:p>
          <a:p>
            <a:pPr lvl="1"/>
            <a:r>
              <a:rPr lang="en-US" dirty="0" smtClean="0"/>
              <a:t>Gases in the atmosphere</a:t>
            </a:r>
          </a:p>
          <a:p>
            <a:pPr lvl="1"/>
            <a:r>
              <a:rPr lang="en-US" dirty="0" smtClean="0"/>
              <a:t>The earth’s surface features</a:t>
            </a:r>
            <a:endParaRPr lang="en-US" dirty="0"/>
          </a:p>
        </p:txBody>
      </p:sp>
      <p:sp>
        <p:nvSpPr>
          <p:cNvPr id="6146" name="Rectangle 2"/>
          <p:cNvSpPr>
            <a:spLocks noGrp="1" noChangeArrowheads="1"/>
          </p:cNvSpPr>
          <p:nvPr>
            <p:ph type="title"/>
          </p:nvPr>
        </p:nvSpPr>
        <p:spPr/>
        <p:txBody>
          <a:bodyPr/>
          <a:lstStyle/>
          <a:p>
            <a:r>
              <a:rPr lang="en-US" dirty="0" smtClean="0"/>
              <a:t>7-1 What Factors Influence Climate?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6"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prstTxWarp prst="textNoShape">
              <a:avLst/>
            </a:prstTxWarp>
          </a:bodyPr>
          <a:lstStyle/>
          <a:p>
            <a:pPr algn="ctr"/>
            <a:r>
              <a:rPr lang="en-US" sz="3000" dirty="0">
                <a:solidFill>
                  <a:schemeClr val="bg1"/>
                </a:solidFill>
                <a:latin typeface="Arial"/>
              </a:rPr>
              <a:t>Mount Rainier National Park in Washington State</a:t>
            </a:r>
          </a:p>
        </p:txBody>
      </p:sp>
      <p:sp>
        <p:nvSpPr>
          <p:cNvPr id="5" name="Title 4"/>
          <p:cNvSpPr>
            <a:spLocks noGrp="1"/>
          </p:cNvSpPr>
          <p:nvPr>
            <p:ph type="title"/>
          </p:nvPr>
        </p:nvSpPr>
        <p:spPr/>
        <p:txBody>
          <a:bodyPr/>
          <a:lstStyle/>
          <a:p>
            <a:r>
              <a:rPr lang="en-US" dirty="0"/>
              <a:t>Mountains Play Important Ecological </a:t>
            </a:r>
            <a:r>
              <a:rPr lang="en-US" dirty="0" smtClean="0"/>
              <a:t>Roles (cont’d.)</a:t>
            </a:r>
            <a:endParaRPr lang="en-US" dirty="0"/>
          </a:p>
        </p:txBody>
      </p:sp>
      <p:pic>
        <p:nvPicPr>
          <p:cNvPr id="7" name="Picture 1" descr="07p159_f16.jpg"/>
          <p:cNvPicPr>
            <a:picLocks noGrp="1" noChangeAspect="1"/>
          </p:cNvPicPr>
          <p:nvPr>
            <p:ph idx="1"/>
          </p:nvPr>
        </p:nvPicPr>
        <p:blipFill>
          <a:blip r:embed="rId3">
            <a:extLst>
              <a:ext uri="{28A0092B-C50C-407E-A947-70E740481C1C}">
                <a14:useLocalDpi xmlns:a14="http://schemas.microsoft.com/office/drawing/2010/main" val="0"/>
              </a:ext>
            </a:extLst>
          </a:blip>
          <a:srcRect l="-4806" r="-480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7837488"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7-16, p. 159</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Human activities are disrupting ecosystem and economic services provided by many of earth’s deserts, grasslands, forests, and mountains</a:t>
            </a:r>
            <a:endParaRPr lang="en-US" dirty="0"/>
          </a:p>
        </p:txBody>
      </p:sp>
      <p:sp>
        <p:nvSpPr>
          <p:cNvPr id="52226" name="Rectangle 2"/>
          <p:cNvSpPr>
            <a:spLocks noGrp="1" noChangeArrowheads="1"/>
          </p:cNvSpPr>
          <p:nvPr>
            <p:ph type="title"/>
          </p:nvPr>
        </p:nvSpPr>
        <p:spPr/>
        <p:txBody>
          <a:bodyPr/>
          <a:lstStyle/>
          <a:p>
            <a:r>
              <a:rPr lang="en-US" dirty="0" smtClean="0"/>
              <a:t>7-3 How Have Human Activities Affected the Word’s Terrestrial Ecosystems?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About 60% of the world’s major terrestrial ecosystems are being degraded</a:t>
            </a:r>
          </a:p>
          <a:p>
            <a:r>
              <a:rPr lang="en-US" dirty="0" smtClean="0"/>
              <a:t>The human ecological footprint is spreading across the globe</a:t>
            </a:r>
            <a:endParaRPr lang="en-US" dirty="0"/>
          </a:p>
        </p:txBody>
      </p:sp>
      <p:sp>
        <p:nvSpPr>
          <p:cNvPr id="53250" name="Rectangle 2"/>
          <p:cNvSpPr>
            <a:spLocks noGrp="1" noChangeArrowheads="1"/>
          </p:cNvSpPr>
          <p:nvPr>
            <p:ph type="title"/>
          </p:nvPr>
        </p:nvSpPr>
        <p:spPr/>
        <p:txBody>
          <a:bodyPr/>
          <a:lstStyle/>
          <a:p>
            <a:r>
              <a:rPr lang="en-US" dirty="0" smtClean="0"/>
              <a:t>Humans Have Disturbed Much of </a:t>
            </a:r>
            <a:br>
              <a:rPr lang="en-US" dirty="0" smtClean="0"/>
            </a:br>
            <a:r>
              <a:rPr lang="en-US" dirty="0" smtClean="0"/>
              <a:t>the Earth’s Land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7" name="Picture 1" descr="07p160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hidden="1"/>
          <p:cNvSpPr>
            <a:spLocks noGrp="1" noChangeArrowheads="1"/>
          </p:cNvSpPr>
          <p:nvPr>
            <p:ph type="title"/>
          </p:nvPr>
        </p:nvSpPr>
        <p:spPr>
          <a:xfrm>
            <a:off x="457200" y="146050"/>
            <a:ext cx="8229600" cy="1143000"/>
          </a:xfrm>
        </p:spPr>
        <p:txBody>
          <a:bodyPr/>
          <a:lstStyle/>
          <a:p>
            <a:pPr eaLnBrk="1" hangingPunct="1">
              <a:defRPr/>
            </a:pPr>
            <a:endParaRPr lang="en-US" smtClean="0"/>
          </a:p>
        </p:txBody>
      </p:sp>
      <p:sp>
        <p:nvSpPr>
          <p:cNvPr id="84996" name="Rectangle 4"/>
          <p:cNvSpPr>
            <a:spLocks noChangeArrowheads="1"/>
          </p:cNvSpPr>
          <p:nvPr/>
        </p:nvSpPr>
        <p:spPr bwMode="auto">
          <a:xfrm>
            <a:off x="7853363"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7-17, p. 160</a:t>
            </a:r>
          </a:p>
        </p:txBody>
      </p:sp>
      <p:sp>
        <p:nvSpPr>
          <p:cNvPr id="91140" name="Text Box 5"/>
          <p:cNvSpPr txBox="1">
            <a:spLocks noChangeArrowheads="1"/>
          </p:cNvSpPr>
          <p:nvPr/>
        </p:nvSpPr>
        <p:spPr bwMode="auto">
          <a:xfrm>
            <a:off x="46038" y="381000"/>
            <a:ext cx="3459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chemeClr val="bg1"/>
                </a:solidFill>
              </a:rPr>
              <a:t>Natural Capital Degradation</a:t>
            </a:r>
          </a:p>
        </p:txBody>
      </p:sp>
      <p:sp>
        <p:nvSpPr>
          <p:cNvPr id="84998" name="Text Box 6"/>
          <p:cNvSpPr txBox="1">
            <a:spLocks noChangeArrowheads="1"/>
          </p:cNvSpPr>
          <p:nvPr/>
        </p:nvSpPr>
        <p:spPr bwMode="auto">
          <a:xfrm>
            <a:off x="111125" y="736600"/>
            <a:ext cx="4964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solidFill>
                  <a:srgbClr val="672813"/>
                </a:solidFill>
                <a:latin typeface="Arial"/>
                <a:cs typeface="Arial" charset="0"/>
              </a:rPr>
              <a:t>Major Human Impacts on Terrestrial Ecosystems</a:t>
            </a:r>
          </a:p>
        </p:txBody>
      </p:sp>
      <p:sp>
        <p:nvSpPr>
          <p:cNvPr id="84999" name="Text Box 7"/>
          <p:cNvSpPr txBox="1">
            <a:spLocks noChangeArrowheads="1"/>
          </p:cNvSpPr>
          <p:nvPr/>
        </p:nvSpPr>
        <p:spPr bwMode="auto">
          <a:xfrm>
            <a:off x="892175" y="1187450"/>
            <a:ext cx="1084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Deserts</a:t>
            </a:r>
          </a:p>
        </p:txBody>
      </p:sp>
      <p:sp>
        <p:nvSpPr>
          <p:cNvPr id="85000" name="Text Box 8"/>
          <p:cNvSpPr txBox="1">
            <a:spLocks noChangeArrowheads="1"/>
          </p:cNvSpPr>
          <p:nvPr/>
        </p:nvSpPr>
        <p:spPr bwMode="auto">
          <a:xfrm>
            <a:off x="2514600" y="1187450"/>
            <a:ext cx="1490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Grasslands</a:t>
            </a:r>
          </a:p>
        </p:txBody>
      </p:sp>
      <p:sp>
        <p:nvSpPr>
          <p:cNvPr id="85001" name="Text Box 9"/>
          <p:cNvSpPr txBox="1">
            <a:spLocks noChangeArrowheads="1"/>
          </p:cNvSpPr>
          <p:nvPr/>
        </p:nvSpPr>
        <p:spPr bwMode="auto">
          <a:xfrm>
            <a:off x="4343400" y="1187450"/>
            <a:ext cx="1071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Forests</a:t>
            </a:r>
          </a:p>
        </p:txBody>
      </p:sp>
      <p:sp>
        <p:nvSpPr>
          <p:cNvPr id="85002" name="Text Box 10"/>
          <p:cNvSpPr txBox="1">
            <a:spLocks noChangeArrowheads="1"/>
          </p:cNvSpPr>
          <p:nvPr/>
        </p:nvSpPr>
        <p:spPr bwMode="auto">
          <a:xfrm>
            <a:off x="7069138" y="1187450"/>
            <a:ext cx="138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Mountains</a:t>
            </a:r>
          </a:p>
        </p:txBody>
      </p:sp>
      <p:sp>
        <p:nvSpPr>
          <p:cNvPr id="85003" name="Text Box 11"/>
          <p:cNvSpPr txBox="1">
            <a:spLocks noChangeArrowheads="1"/>
          </p:cNvSpPr>
          <p:nvPr/>
        </p:nvSpPr>
        <p:spPr bwMode="auto">
          <a:xfrm>
            <a:off x="76200" y="3733800"/>
            <a:ext cx="2265363" cy="28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Large desert cities</a:t>
            </a:r>
          </a:p>
        </p:txBody>
      </p:sp>
      <p:sp>
        <p:nvSpPr>
          <p:cNvPr id="85004" name="Text Box 12"/>
          <p:cNvSpPr txBox="1">
            <a:spLocks noChangeArrowheads="1"/>
          </p:cNvSpPr>
          <p:nvPr/>
        </p:nvSpPr>
        <p:spPr bwMode="auto">
          <a:xfrm>
            <a:off x="2265363" y="3733800"/>
            <a:ext cx="2055812"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Conversion to cropland</a:t>
            </a:r>
          </a:p>
        </p:txBody>
      </p:sp>
      <p:sp>
        <p:nvSpPr>
          <p:cNvPr id="85005" name="Text Box 13"/>
          <p:cNvSpPr txBox="1">
            <a:spLocks noChangeArrowheads="1"/>
          </p:cNvSpPr>
          <p:nvPr/>
        </p:nvSpPr>
        <p:spPr bwMode="auto">
          <a:xfrm>
            <a:off x="4038600" y="3733800"/>
            <a:ext cx="210185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Clearing for agriculture, livestock grazing, timber, and urban development</a:t>
            </a:r>
          </a:p>
        </p:txBody>
      </p:sp>
      <p:sp>
        <p:nvSpPr>
          <p:cNvPr id="85006" name="Text Box 14"/>
          <p:cNvSpPr txBox="1">
            <a:spLocks noChangeArrowheads="1"/>
          </p:cNvSpPr>
          <p:nvPr/>
        </p:nvSpPr>
        <p:spPr bwMode="auto">
          <a:xfrm>
            <a:off x="6070600" y="3790950"/>
            <a:ext cx="1465263" cy="289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Agriculture</a:t>
            </a:r>
          </a:p>
        </p:txBody>
      </p:sp>
      <p:sp>
        <p:nvSpPr>
          <p:cNvPr id="85007" name="Text Box 15"/>
          <p:cNvSpPr txBox="1">
            <a:spLocks noChangeArrowheads="1"/>
          </p:cNvSpPr>
          <p:nvPr/>
        </p:nvSpPr>
        <p:spPr bwMode="auto">
          <a:xfrm>
            <a:off x="76200" y="4198938"/>
            <a:ext cx="23622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Destruction of soil and underground habitat </a:t>
            </a:r>
          </a:p>
          <a:p>
            <a:pPr>
              <a:lnSpc>
                <a:spcPct val="90000"/>
              </a:lnSpc>
              <a:defRPr/>
            </a:pPr>
            <a:r>
              <a:rPr lang="en-US" sz="1400" b="1" dirty="0">
                <a:solidFill>
                  <a:srgbClr val="000000"/>
                </a:solidFill>
                <a:latin typeface="Arial"/>
                <a:cs typeface="Arial" charset="0"/>
              </a:rPr>
              <a:t>by off-road vehicles</a:t>
            </a:r>
          </a:p>
        </p:txBody>
      </p:sp>
      <p:sp>
        <p:nvSpPr>
          <p:cNvPr id="85008" name="Text Box 16"/>
          <p:cNvSpPr txBox="1">
            <a:spLocks noChangeArrowheads="1"/>
          </p:cNvSpPr>
          <p:nvPr/>
        </p:nvSpPr>
        <p:spPr bwMode="auto">
          <a:xfrm>
            <a:off x="6070600" y="4114800"/>
            <a:ext cx="1778000" cy="4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Timber and mineral extraction</a:t>
            </a:r>
          </a:p>
        </p:txBody>
      </p:sp>
      <p:sp>
        <p:nvSpPr>
          <p:cNvPr id="85009" name="Text Box 17"/>
          <p:cNvSpPr txBox="1">
            <a:spLocks noChangeArrowheads="1"/>
          </p:cNvSpPr>
          <p:nvPr/>
        </p:nvSpPr>
        <p:spPr bwMode="auto">
          <a:xfrm>
            <a:off x="2265363" y="4191000"/>
            <a:ext cx="181451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Release of CO</a:t>
            </a:r>
            <a:r>
              <a:rPr lang="en-US" sz="1400" b="1" baseline="-25000" dirty="0">
                <a:solidFill>
                  <a:srgbClr val="000000"/>
                </a:solidFill>
                <a:latin typeface="Arial"/>
                <a:cs typeface="Arial" charset="0"/>
              </a:rPr>
              <a:t>2</a:t>
            </a:r>
            <a:r>
              <a:rPr lang="en-US" sz="1400" b="1" dirty="0">
                <a:solidFill>
                  <a:srgbClr val="000000"/>
                </a:solidFill>
                <a:latin typeface="Arial"/>
                <a:cs typeface="Arial" charset="0"/>
              </a:rPr>
              <a:t> to atmosphere from burning grassland</a:t>
            </a:r>
          </a:p>
        </p:txBody>
      </p:sp>
      <p:sp>
        <p:nvSpPr>
          <p:cNvPr id="85010" name="Text Box 18"/>
          <p:cNvSpPr txBox="1">
            <a:spLocks noChangeArrowheads="1"/>
          </p:cNvSpPr>
          <p:nvPr/>
        </p:nvSpPr>
        <p:spPr bwMode="auto">
          <a:xfrm>
            <a:off x="4038600" y="4572000"/>
            <a:ext cx="20193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Conversion of diverse forests to tree plantations</a:t>
            </a:r>
          </a:p>
        </p:txBody>
      </p:sp>
      <p:sp>
        <p:nvSpPr>
          <p:cNvPr id="85011" name="Text Box 19"/>
          <p:cNvSpPr txBox="1">
            <a:spLocks noChangeArrowheads="1"/>
          </p:cNvSpPr>
          <p:nvPr/>
        </p:nvSpPr>
        <p:spPr bwMode="auto">
          <a:xfrm>
            <a:off x="6070600" y="4773613"/>
            <a:ext cx="2159000" cy="4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Hydroelectric dams and reservoirs</a:t>
            </a:r>
          </a:p>
        </p:txBody>
      </p:sp>
      <p:sp>
        <p:nvSpPr>
          <p:cNvPr id="85014" name="Text Box 22"/>
          <p:cNvSpPr txBox="1">
            <a:spLocks noChangeArrowheads="1"/>
          </p:cNvSpPr>
          <p:nvPr/>
        </p:nvSpPr>
        <p:spPr bwMode="auto">
          <a:xfrm>
            <a:off x="2265363" y="4953000"/>
            <a:ext cx="16383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Overgrazing by livestock</a:t>
            </a:r>
          </a:p>
        </p:txBody>
      </p:sp>
      <p:sp>
        <p:nvSpPr>
          <p:cNvPr id="85015" name="Text Box 23"/>
          <p:cNvSpPr txBox="1">
            <a:spLocks noChangeArrowheads="1"/>
          </p:cNvSpPr>
          <p:nvPr/>
        </p:nvSpPr>
        <p:spPr bwMode="auto">
          <a:xfrm>
            <a:off x="76200" y="4953000"/>
            <a:ext cx="22860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Depletion of groundwater</a:t>
            </a:r>
          </a:p>
        </p:txBody>
      </p:sp>
      <p:sp>
        <p:nvSpPr>
          <p:cNvPr id="85016" name="Text Box 24"/>
          <p:cNvSpPr txBox="1">
            <a:spLocks noChangeArrowheads="1"/>
          </p:cNvSpPr>
          <p:nvPr/>
        </p:nvSpPr>
        <p:spPr bwMode="auto">
          <a:xfrm>
            <a:off x="4038600" y="5257800"/>
            <a:ext cx="198437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Damage from off-road vehicles</a:t>
            </a:r>
          </a:p>
        </p:txBody>
      </p:sp>
      <p:sp>
        <p:nvSpPr>
          <p:cNvPr id="85017" name="Text Box 25"/>
          <p:cNvSpPr txBox="1">
            <a:spLocks noChangeArrowheads="1"/>
          </p:cNvSpPr>
          <p:nvPr/>
        </p:nvSpPr>
        <p:spPr bwMode="auto">
          <a:xfrm>
            <a:off x="6070600" y="5257800"/>
            <a:ext cx="2997200" cy="4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Air pollution blowing in from urban areas and power plants</a:t>
            </a:r>
          </a:p>
        </p:txBody>
      </p:sp>
      <p:sp>
        <p:nvSpPr>
          <p:cNvPr id="85018" name="Text Box 26"/>
          <p:cNvSpPr txBox="1">
            <a:spLocks noChangeArrowheads="1"/>
          </p:cNvSpPr>
          <p:nvPr/>
        </p:nvSpPr>
        <p:spPr bwMode="auto">
          <a:xfrm>
            <a:off x="2265363" y="5597525"/>
            <a:ext cx="1814512"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Oil production and off-road vehicles in arctic tundra</a:t>
            </a:r>
          </a:p>
        </p:txBody>
      </p:sp>
      <p:sp>
        <p:nvSpPr>
          <p:cNvPr id="85019" name="Text Box 27"/>
          <p:cNvSpPr txBox="1">
            <a:spLocks noChangeArrowheads="1"/>
          </p:cNvSpPr>
          <p:nvPr/>
        </p:nvSpPr>
        <p:spPr bwMode="auto">
          <a:xfrm>
            <a:off x="6070600" y="5799138"/>
            <a:ext cx="2540000" cy="48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Soil damage from off-road vehicles</a:t>
            </a:r>
          </a:p>
        </p:txBody>
      </p:sp>
      <p:sp>
        <p:nvSpPr>
          <p:cNvPr id="85020" name="Text Box 28"/>
          <p:cNvSpPr txBox="1">
            <a:spLocks noChangeArrowheads="1"/>
          </p:cNvSpPr>
          <p:nvPr/>
        </p:nvSpPr>
        <p:spPr bwMode="auto">
          <a:xfrm>
            <a:off x="76200" y="5597525"/>
            <a:ext cx="2271713"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Land disturbance and pollution from mineral extraction</a:t>
            </a:r>
          </a:p>
        </p:txBody>
      </p:sp>
      <p:sp>
        <p:nvSpPr>
          <p:cNvPr id="85021" name="Text Box 29"/>
          <p:cNvSpPr txBox="1">
            <a:spLocks noChangeArrowheads="1"/>
          </p:cNvSpPr>
          <p:nvPr/>
        </p:nvSpPr>
        <p:spPr bwMode="auto">
          <a:xfrm>
            <a:off x="4038600" y="5791200"/>
            <a:ext cx="2151063"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Pollution of forest streams</a:t>
            </a:r>
          </a:p>
        </p:txBody>
      </p:sp>
    </p:spTree>
    <p:extLst>
      <p:ext uri="{BB962C8B-B14F-4D97-AF65-F5344CB8AC3E}">
        <p14:creationId xmlns:p14="http://schemas.microsoft.com/office/powerpoint/2010/main" val="23709366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7488"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7-18, p. 160</a:t>
            </a:r>
          </a:p>
        </p:txBody>
      </p:sp>
      <p:pic>
        <p:nvPicPr>
          <p:cNvPr id="5" name="Picture 2" descr="07p160_f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154113"/>
            <a:ext cx="8855075"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Biomes are not fixed</a:t>
            </a:r>
          </a:p>
          <a:p>
            <a:pPr lvl="1"/>
            <a:r>
              <a:rPr lang="en-US" dirty="0" smtClean="0"/>
              <a:t>They change as the climate changes</a:t>
            </a:r>
          </a:p>
          <a:p>
            <a:r>
              <a:rPr lang="en-US" dirty="0" smtClean="0"/>
              <a:t>Human activities are likely to affect biome placement in the future</a:t>
            </a:r>
            <a:endParaRPr lang="en-US" dirty="0"/>
          </a:p>
        </p:txBody>
      </p:sp>
      <p:sp>
        <p:nvSpPr>
          <p:cNvPr id="2" name="Title 1"/>
          <p:cNvSpPr>
            <a:spLocks noGrp="1"/>
          </p:cNvSpPr>
          <p:nvPr>
            <p:ph type="title"/>
          </p:nvPr>
        </p:nvSpPr>
        <p:spPr/>
        <p:txBody>
          <a:bodyPr/>
          <a:lstStyle/>
          <a:p>
            <a:r>
              <a:rPr lang="en-US" dirty="0" smtClean="0"/>
              <a:t>Size and Locations of Biomes Can Change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and Locations of Biomes Can </a:t>
            </a:r>
            <a:r>
              <a:rPr lang="en-US" dirty="0" smtClean="0"/>
              <a:t>Change (cont’d.)</a:t>
            </a:r>
            <a:endParaRPr lang="en-US" dirty="0"/>
          </a:p>
        </p:txBody>
      </p:sp>
      <p:pic>
        <p:nvPicPr>
          <p:cNvPr id="5" name="Picture 1" descr="07p162_f19.jpg"/>
          <p:cNvPicPr>
            <a:picLocks noGrp="1" noChangeAspect="1"/>
          </p:cNvPicPr>
          <p:nvPr>
            <p:ph idx="1"/>
          </p:nvPr>
        </p:nvPicPr>
        <p:blipFill>
          <a:blip r:embed="rId3">
            <a:extLst>
              <a:ext uri="{28A0092B-C50C-407E-A947-70E740481C1C}">
                <a14:useLocalDpi xmlns:a14="http://schemas.microsoft.com/office/drawing/2010/main" val="0"/>
              </a:ext>
            </a:extLst>
          </a:blip>
          <a:srcRect t="-23854" b="-2385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836997" y="6584950"/>
            <a:ext cx="1311766"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a:t>
            </a:r>
            <a:r>
              <a:rPr lang="en-US" sz="1200" b="1" dirty="0" smtClean="0">
                <a:latin typeface="Arial"/>
                <a:cs typeface="Arial" charset="0"/>
              </a:rPr>
              <a:t>19, </a:t>
            </a:r>
            <a:r>
              <a:rPr lang="en-US" sz="1200" b="1" dirty="0">
                <a:latin typeface="Arial"/>
                <a:cs typeface="Arial" charset="0"/>
              </a:rPr>
              <a:t>p. 162</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r>
              <a:rPr lang="en-US" dirty="0" smtClean="0"/>
              <a:t>Differences in climate:</a:t>
            </a:r>
          </a:p>
          <a:p>
            <a:pPr lvl="1"/>
            <a:r>
              <a:rPr lang="en-US" dirty="0" smtClean="0"/>
              <a:t>Based on long-term differences in average temperature and precipitation</a:t>
            </a:r>
          </a:p>
          <a:p>
            <a:pPr lvl="1"/>
            <a:r>
              <a:rPr lang="en-US" dirty="0" smtClean="0"/>
              <a:t>Largely determine the types and locations of the earth’s deserts, grasslands, and forests</a:t>
            </a:r>
          </a:p>
          <a:p>
            <a:r>
              <a:rPr lang="en-US" dirty="0" smtClean="0"/>
              <a:t>The earth’s terrestrial systems provide important ecological and economic services</a:t>
            </a:r>
            <a:endParaRPr lang="en-US" dirty="0"/>
          </a:p>
        </p:txBody>
      </p:sp>
      <p:sp>
        <p:nvSpPr>
          <p:cNvPr id="55298"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r>
              <a:rPr lang="en-US" dirty="0" smtClean="0"/>
              <a:t>Human activities are degrading and disrupting many of the ecological and economic services provided by the earth’s terrestrial ecosystems</a:t>
            </a:r>
            <a:endParaRPr lang="en-US" dirty="0"/>
          </a:p>
        </p:txBody>
      </p:sp>
      <p:sp>
        <p:nvSpPr>
          <p:cNvPr id="5632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Climate plays a key role in determining the nature of terrestrial ecosystems</a:t>
            </a:r>
          </a:p>
          <a:p>
            <a:r>
              <a:rPr lang="en-US" dirty="0" smtClean="0"/>
              <a:t>The earth’s dynamic climate system helps distribute heat from solar energy and recycle the earth’s nutrients</a:t>
            </a:r>
          </a:p>
          <a:p>
            <a:r>
              <a:rPr lang="en-US" dirty="0" smtClean="0"/>
              <a:t>In nature, everything is connected</a:t>
            </a:r>
            <a:endParaRPr lang="en-US" dirty="0"/>
          </a:p>
        </p:txBody>
      </p:sp>
      <p:sp>
        <p:nvSpPr>
          <p:cNvPr id="2" name="Title 1"/>
          <p:cNvSpPr>
            <a:spLocks noGrp="1"/>
          </p:cNvSpPr>
          <p:nvPr>
            <p:ph type="title"/>
          </p:nvPr>
        </p:nvSpPr>
        <p:spPr/>
        <p:txBody>
          <a:bodyPr/>
          <a:lstStyle/>
          <a:p>
            <a:r>
              <a:rPr lang="en-US" dirty="0" smtClean="0"/>
              <a:t>Tying It All Together: A Temperate Deciduous Forest and Sustainability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Weather </a:t>
            </a:r>
          </a:p>
          <a:p>
            <a:pPr lvl="1"/>
            <a:r>
              <a:rPr lang="en-US" dirty="0" smtClean="0"/>
              <a:t>Temperature, precipitation, wind speed, cloud cover</a:t>
            </a:r>
          </a:p>
          <a:p>
            <a:pPr lvl="1"/>
            <a:r>
              <a:rPr lang="en-US" dirty="0" smtClean="0"/>
              <a:t>Hours to days</a:t>
            </a:r>
          </a:p>
          <a:p>
            <a:r>
              <a:rPr lang="en-US" dirty="0" smtClean="0"/>
              <a:t>Climate</a:t>
            </a:r>
          </a:p>
          <a:p>
            <a:pPr lvl="1"/>
            <a:r>
              <a:rPr lang="en-US" dirty="0" smtClean="0"/>
              <a:t>Area’s general pattern of atmospheric conditions over decades and longer</a:t>
            </a:r>
          </a:p>
          <a:p>
            <a:endParaRPr lang="en-US" dirty="0" smtClean="0"/>
          </a:p>
          <a:p>
            <a:endParaRPr lang="en-US" dirty="0" smtClean="0"/>
          </a:p>
          <a:p>
            <a:endParaRPr lang="en-US" dirty="0"/>
          </a:p>
        </p:txBody>
      </p:sp>
      <p:sp>
        <p:nvSpPr>
          <p:cNvPr id="7170" name="Rectangle 2"/>
          <p:cNvSpPr>
            <a:spLocks noGrp="1" noChangeArrowheads="1"/>
          </p:cNvSpPr>
          <p:nvPr>
            <p:ph type="title"/>
          </p:nvPr>
        </p:nvSpPr>
        <p:spPr/>
        <p:txBody>
          <a:bodyPr/>
          <a:lstStyle/>
          <a:p>
            <a:r>
              <a:rPr lang="en-US" dirty="0" smtClean="0"/>
              <a:t>The Earth Has Many Different </a:t>
            </a:r>
            <a:br>
              <a:rPr lang="en-US" dirty="0" smtClean="0"/>
            </a:br>
            <a:r>
              <a:rPr lang="en-US" dirty="0" smtClean="0"/>
              <a:t>Climates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Earth Has Many Different </a:t>
            </a:r>
            <a:br>
              <a:rPr lang="en-US" dirty="0"/>
            </a:br>
            <a:r>
              <a:rPr lang="en-US" dirty="0" smtClean="0"/>
              <a:t>Climates (cont’d.)</a:t>
            </a:r>
            <a:endParaRPr lang="en-US" dirty="0"/>
          </a:p>
        </p:txBody>
      </p:sp>
      <p:pic>
        <p:nvPicPr>
          <p:cNvPr id="5" name="Picture 1" descr="07p145_f02.jpg"/>
          <p:cNvPicPr>
            <a:picLocks noGrp="1" noChangeAspect="1"/>
          </p:cNvPicPr>
          <p:nvPr>
            <p:ph idx="1"/>
          </p:nvPr>
        </p:nvPicPr>
        <p:blipFill>
          <a:blip r:embed="rId3">
            <a:extLst>
              <a:ext uri="{28A0092B-C50C-407E-A947-70E740481C1C}">
                <a14:useLocalDpi xmlns:a14="http://schemas.microsoft.com/office/drawing/2010/main" val="0"/>
              </a:ext>
            </a:extLst>
          </a:blip>
          <a:srcRect l="-937" r="-93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934325"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7-2, p. 145</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Ocean currents </a:t>
            </a:r>
          </a:p>
          <a:p>
            <a:pPr lvl="1"/>
            <a:r>
              <a:rPr lang="en-US" dirty="0" smtClean="0"/>
              <a:t>Prevailing winds </a:t>
            </a:r>
          </a:p>
          <a:p>
            <a:pPr lvl="1"/>
            <a:r>
              <a:rPr lang="en-US" dirty="0" smtClean="0"/>
              <a:t>Earth’s rotation </a:t>
            </a:r>
          </a:p>
          <a:p>
            <a:pPr lvl="1"/>
            <a:r>
              <a:rPr lang="en-US" dirty="0" smtClean="0"/>
              <a:t>Redistribution of heat from the sun</a:t>
            </a:r>
          </a:p>
          <a:p>
            <a:pPr lvl="1"/>
            <a:r>
              <a:rPr lang="en-US" dirty="0" smtClean="0"/>
              <a:t>Surface currents and deep currents</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9218" name="Rectangle 2"/>
          <p:cNvSpPr>
            <a:spLocks noGrp="1" noChangeArrowheads="1"/>
          </p:cNvSpPr>
          <p:nvPr>
            <p:ph type="title"/>
          </p:nvPr>
        </p:nvSpPr>
        <p:spPr/>
        <p:txBody>
          <a:bodyPr/>
          <a:lstStyle/>
          <a:p>
            <a:r>
              <a:rPr lang="en-US" dirty="0" smtClean="0"/>
              <a:t>The Earth Has Many Different </a:t>
            </a:r>
            <a:br>
              <a:rPr lang="en-US" dirty="0" smtClean="0"/>
            </a:br>
            <a:r>
              <a:rPr lang="en-US" dirty="0" smtClean="0"/>
              <a:t>Climates (cont’d.)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Air circulation in lower atmosphere due to</a:t>
            </a:r>
          </a:p>
          <a:p>
            <a:pPr lvl="1"/>
            <a:r>
              <a:rPr lang="en-US" dirty="0" smtClean="0"/>
              <a:t>Uneven heating of the earth’s surface by sun</a:t>
            </a:r>
          </a:p>
          <a:p>
            <a:pPr lvl="1"/>
            <a:r>
              <a:rPr lang="en-US" dirty="0" smtClean="0"/>
              <a:t>Rotation of the earth on its axis</a:t>
            </a:r>
          </a:p>
          <a:p>
            <a:pPr lvl="1"/>
            <a:r>
              <a:rPr lang="en-US" dirty="0" smtClean="0"/>
              <a:t>Properties of air, water, and land</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9218" name="Rectangle 2"/>
          <p:cNvSpPr>
            <a:spLocks noGrp="1" noChangeArrowheads="1"/>
          </p:cNvSpPr>
          <p:nvPr>
            <p:ph type="title"/>
          </p:nvPr>
        </p:nvSpPr>
        <p:spPr/>
        <p:txBody>
          <a:bodyPr/>
          <a:lstStyle/>
          <a:p>
            <a:r>
              <a:rPr lang="en-US" dirty="0" smtClean="0"/>
              <a:t>The Earth Has Many Different </a:t>
            </a:r>
            <a:br>
              <a:rPr lang="en-US" dirty="0" smtClean="0"/>
            </a:br>
            <a:r>
              <a:rPr lang="en-US" dirty="0" smtClean="0"/>
              <a:t>Climates (cont’d.)</a:t>
            </a:r>
            <a:endParaRPr lang="en-US" dirty="0"/>
          </a:p>
        </p:txBody>
      </p:sp>
    </p:spTree>
    <p:extLst>
      <p:ext uri="{BB962C8B-B14F-4D97-AF65-F5344CB8AC3E}">
        <p14:creationId xmlns:p14="http://schemas.microsoft.com/office/powerpoint/2010/main" val="4187378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07p146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5675"/>
            <a:ext cx="812800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hidden="1"/>
          <p:cNvSpPr>
            <a:spLocks noGrp="1" noChangeArrowheads="1"/>
          </p:cNvSpPr>
          <p:nvPr>
            <p:ph type="title"/>
          </p:nvPr>
        </p:nvSpPr>
        <p:spPr/>
        <p:txBody>
          <a:bodyPr/>
          <a:lstStyle/>
          <a:p>
            <a:pPr eaLnBrk="1" hangingPunct="1">
              <a:defRPr/>
            </a:pPr>
            <a:endParaRPr lang="en-US" sz="1400" b="1" smtClean="0">
              <a:solidFill>
                <a:srgbClr val="000000"/>
              </a:solidFill>
            </a:endParaRPr>
          </a:p>
        </p:txBody>
      </p:sp>
      <p:sp>
        <p:nvSpPr>
          <p:cNvPr id="66564" name="Rectangle 4"/>
          <p:cNvSpPr>
            <a:spLocks noChangeArrowheads="1"/>
          </p:cNvSpPr>
          <p:nvPr/>
        </p:nvSpPr>
        <p:spPr bwMode="auto">
          <a:xfrm>
            <a:off x="7969250" y="6584950"/>
            <a:ext cx="122555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7-3, p. 146</a:t>
            </a:r>
          </a:p>
        </p:txBody>
      </p:sp>
      <p:sp>
        <p:nvSpPr>
          <p:cNvPr id="66565" name="Text Box 5"/>
          <p:cNvSpPr txBox="1">
            <a:spLocks noChangeArrowheads="1"/>
          </p:cNvSpPr>
          <p:nvPr/>
        </p:nvSpPr>
        <p:spPr bwMode="auto">
          <a:xfrm>
            <a:off x="6705600" y="984250"/>
            <a:ext cx="18272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Moist air rises, cools, and releases moisture as rain</a:t>
            </a:r>
          </a:p>
        </p:txBody>
      </p:sp>
      <p:sp>
        <p:nvSpPr>
          <p:cNvPr id="15365" name="Text Box 6"/>
          <p:cNvSpPr txBox="1">
            <a:spLocks noChangeArrowheads="1"/>
          </p:cNvSpPr>
          <p:nvPr/>
        </p:nvSpPr>
        <p:spPr bwMode="auto">
          <a:xfrm>
            <a:off x="4468813" y="1774825"/>
            <a:ext cx="11430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300" b="1">
                <a:solidFill>
                  <a:srgbClr val="000000"/>
                </a:solidFill>
              </a:rPr>
              <a:t>Cold deserts</a:t>
            </a:r>
          </a:p>
        </p:txBody>
      </p:sp>
      <p:sp>
        <p:nvSpPr>
          <p:cNvPr id="66567" name="Text Box 7"/>
          <p:cNvSpPr txBox="1">
            <a:spLocks noChangeArrowheads="1"/>
          </p:cNvSpPr>
          <p:nvPr/>
        </p:nvSpPr>
        <p:spPr bwMode="auto">
          <a:xfrm>
            <a:off x="2824163" y="1984375"/>
            <a:ext cx="757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60°N</a:t>
            </a:r>
          </a:p>
        </p:txBody>
      </p:sp>
      <p:sp>
        <p:nvSpPr>
          <p:cNvPr id="15367" name="Text Box 8"/>
          <p:cNvSpPr txBox="1">
            <a:spLocks noChangeArrowheads="1"/>
          </p:cNvSpPr>
          <p:nvPr/>
        </p:nvSpPr>
        <p:spPr bwMode="auto">
          <a:xfrm>
            <a:off x="4468813" y="2162175"/>
            <a:ext cx="1592262"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300" b="1">
                <a:solidFill>
                  <a:srgbClr val="000000"/>
                </a:solidFill>
              </a:rPr>
              <a:t>Evergreen coniferous forest</a:t>
            </a:r>
          </a:p>
        </p:txBody>
      </p:sp>
      <p:sp>
        <p:nvSpPr>
          <p:cNvPr id="66569" name="Text Box 9"/>
          <p:cNvSpPr txBox="1">
            <a:spLocks noChangeArrowheads="1"/>
          </p:cNvSpPr>
          <p:nvPr/>
        </p:nvSpPr>
        <p:spPr bwMode="auto">
          <a:xfrm>
            <a:off x="71438" y="2346325"/>
            <a:ext cx="1930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The highest solar energy input is at the equator.</a:t>
            </a:r>
          </a:p>
        </p:txBody>
      </p:sp>
      <p:sp>
        <p:nvSpPr>
          <p:cNvPr id="15369" name="Text Box 10"/>
          <p:cNvSpPr txBox="1">
            <a:spLocks noChangeArrowheads="1"/>
          </p:cNvSpPr>
          <p:nvPr/>
        </p:nvSpPr>
        <p:spPr bwMode="auto">
          <a:xfrm>
            <a:off x="5253038" y="3014663"/>
            <a:ext cx="1376362"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Hot desert</a:t>
            </a:r>
          </a:p>
        </p:txBody>
      </p:sp>
      <p:sp>
        <p:nvSpPr>
          <p:cNvPr id="66571" name="Text Box 11"/>
          <p:cNvSpPr txBox="1">
            <a:spLocks noChangeArrowheads="1"/>
          </p:cNvSpPr>
          <p:nvPr/>
        </p:nvSpPr>
        <p:spPr bwMode="auto">
          <a:xfrm>
            <a:off x="2871788" y="2852738"/>
            <a:ext cx="20621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300" b="1" dirty="0">
                <a:solidFill>
                  <a:srgbClr val="FFFFFF"/>
                </a:solidFill>
                <a:latin typeface="Arial"/>
                <a:cs typeface="Arial" charset="0"/>
              </a:rPr>
              <a:t>Northeast trades</a:t>
            </a:r>
          </a:p>
        </p:txBody>
      </p:sp>
      <p:sp>
        <p:nvSpPr>
          <p:cNvPr id="66572" name="Text Box 12"/>
          <p:cNvSpPr txBox="1">
            <a:spLocks noChangeArrowheads="1"/>
          </p:cNvSpPr>
          <p:nvPr/>
        </p:nvSpPr>
        <p:spPr bwMode="auto">
          <a:xfrm>
            <a:off x="2276475" y="268605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30°N</a:t>
            </a:r>
          </a:p>
        </p:txBody>
      </p:sp>
      <p:sp>
        <p:nvSpPr>
          <p:cNvPr id="15372" name="Text Box 13"/>
          <p:cNvSpPr txBox="1">
            <a:spLocks noChangeArrowheads="1"/>
          </p:cNvSpPr>
          <p:nvPr/>
        </p:nvSpPr>
        <p:spPr bwMode="auto">
          <a:xfrm>
            <a:off x="4468813" y="2543175"/>
            <a:ext cx="1905000"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Temperate deciduous </a:t>
            </a:r>
          </a:p>
          <a:p>
            <a:pPr eaLnBrk="1" hangingPunct="1"/>
            <a:r>
              <a:rPr lang="en-US" sz="1300" b="1">
                <a:solidFill>
                  <a:srgbClr val="000000"/>
                </a:solidFill>
              </a:rPr>
              <a:t>forest and grassland</a:t>
            </a:r>
          </a:p>
        </p:txBody>
      </p:sp>
      <p:sp>
        <p:nvSpPr>
          <p:cNvPr id="15373" name="Text Box 14"/>
          <p:cNvSpPr txBox="1">
            <a:spLocks noChangeArrowheads="1"/>
          </p:cNvSpPr>
          <p:nvPr/>
        </p:nvSpPr>
        <p:spPr bwMode="auto">
          <a:xfrm>
            <a:off x="3335338" y="2487613"/>
            <a:ext cx="1389062" cy="2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FFFFFF"/>
                </a:solidFill>
              </a:rPr>
              <a:t>Westerlies</a:t>
            </a:r>
          </a:p>
        </p:txBody>
      </p:sp>
      <p:sp>
        <p:nvSpPr>
          <p:cNvPr id="66575" name="Text Box 15"/>
          <p:cNvSpPr txBox="1">
            <a:spLocks noChangeArrowheads="1"/>
          </p:cNvSpPr>
          <p:nvPr/>
        </p:nvSpPr>
        <p:spPr bwMode="auto">
          <a:xfrm>
            <a:off x="7772400" y="2085975"/>
            <a:ext cx="13208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Air cools and descends at lower latitudes.</a:t>
            </a:r>
          </a:p>
        </p:txBody>
      </p:sp>
      <p:sp>
        <p:nvSpPr>
          <p:cNvPr id="15375" name="Text Box 16"/>
          <p:cNvSpPr txBox="1">
            <a:spLocks noChangeArrowheads="1"/>
          </p:cNvSpPr>
          <p:nvPr/>
        </p:nvSpPr>
        <p:spPr bwMode="auto">
          <a:xfrm>
            <a:off x="4541838" y="3381375"/>
            <a:ext cx="193516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Tropical deciduous forest</a:t>
            </a:r>
          </a:p>
        </p:txBody>
      </p:sp>
      <p:sp>
        <p:nvSpPr>
          <p:cNvPr id="66577" name="Text Box 17"/>
          <p:cNvSpPr txBox="1">
            <a:spLocks noChangeArrowheads="1"/>
          </p:cNvSpPr>
          <p:nvPr/>
        </p:nvSpPr>
        <p:spPr bwMode="auto">
          <a:xfrm>
            <a:off x="8102600" y="3413125"/>
            <a:ext cx="1041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Warm air rises and moves toward the poles.</a:t>
            </a:r>
          </a:p>
        </p:txBody>
      </p:sp>
      <p:sp>
        <p:nvSpPr>
          <p:cNvPr id="66578" name="Text Box 18"/>
          <p:cNvSpPr txBox="1">
            <a:spLocks noChangeArrowheads="1"/>
          </p:cNvSpPr>
          <p:nvPr/>
        </p:nvSpPr>
        <p:spPr bwMode="auto">
          <a:xfrm>
            <a:off x="0" y="3625850"/>
            <a:ext cx="1227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Solar energy</a:t>
            </a:r>
          </a:p>
        </p:txBody>
      </p:sp>
      <p:sp>
        <p:nvSpPr>
          <p:cNvPr id="66579" name="Text Box 19"/>
          <p:cNvSpPr txBox="1">
            <a:spLocks noChangeArrowheads="1"/>
          </p:cNvSpPr>
          <p:nvPr/>
        </p:nvSpPr>
        <p:spPr bwMode="auto">
          <a:xfrm>
            <a:off x="1427163" y="3762375"/>
            <a:ext cx="1109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Equator</a:t>
            </a:r>
          </a:p>
        </p:txBody>
      </p:sp>
      <p:sp>
        <p:nvSpPr>
          <p:cNvPr id="15379" name="Text Box 21"/>
          <p:cNvSpPr txBox="1">
            <a:spLocks noChangeArrowheads="1"/>
          </p:cNvSpPr>
          <p:nvPr/>
        </p:nvSpPr>
        <p:spPr bwMode="auto">
          <a:xfrm>
            <a:off x="4829175" y="3838575"/>
            <a:ext cx="1741488"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Tropical rain forest</a:t>
            </a:r>
          </a:p>
        </p:txBody>
      </p:sp>
      <p:sp>
        <p:nvSpPr>
          <p:cNvPr id="15380" name="Text Box 22"/>
          <p:cNvSpPr txBox="1">
            <a:spLocks noChangeArrowheads="1"/>
          </p:cNvSpPr>
          <p:nvPr/>
        </p:nvSpPr>
        <p:spPr bwMode="auto">
          <a:xfrm>
            <a:off x="4586288" y="4219575"/>
            <a:ext cx="19050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400" b="1">
                <a:solidFill>
                  <a:srgbClr val="000000"/>
                </a:solidFill>
              </a:rPr>
              <a:t>Tropical deciduous forest</a:t>
            </a:r>
          </a:p>
        </p:txBody>
      </p:sp>
      <p:sp>
        <p:nvSpPr>
          <p:cNvPr id="66583" name="Text Box 23"/>
          <p:cNvSpPr txBox="1">
            <a:spLocks noChangeArrowheads="1"/>
          </p:cNvSpPr>
          <p:nvPr/>
        </p:nvSpPr>
        <p:spPr bwMode="auto">
          <a:xfrm>
            <a:off x="2841625" y="4664075"/>
            <a:ext cx="15779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300" b="1" dirty="0">
                <a:solidFill>
                  <a:srgbClr val="FFFFFF"/>
                </a:solidFill>
                <a:latin typeface="Arial"/>
                <a:cs typeface="Arial" charset="0"/>
              </a:rPr>
              <a:t>Southeast trades</a:t>
            </a:r>
          </a:p>
        </p:txBody>
      </p:sp>
      <p:sp>
        <p:nvSpPr>
          <p:cNvPr id="15382" name="Text Box 24"/>
          <p:cNvSpPr txBox="1">
            <a:spLocks noChangeArrowheads="1"/>
          </p:cNvSpPr>
          <p:nvPr/>
        </p:nvSpPr>
        <p:spPr bwMode="auto">
          <a:xfrm>
            <a:off x="5230813" y="4581525"/>
            <a:ext cx="1376362"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Hot desert</a:t>
            </a:r>
          </a:p>
        </p:txBody>
      </p:sp>
      <p:sp>
        <p:nvSpPr>
          <p:cNvPr id="66585" name="Text Box 25"/>
          <p:cNvSpPr txBox="1">
            <a:spLocks noChangeArrowheads="1"/>
          </p:cNvSpPr>
          <p:nvPr/>
        </p:nvSpPr>
        <p:spPr bwMode="auto">
          <a:xfrm>
            <a:off x="2303463" y="4829175"/>
            <a:ext cx="744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30°S</a:t>
            </a:r>
          </a:p>
        </p:txBody>
      </p:sp>
      <p:sp>
        <p:nvSpPr>
          <p:cNvPr id="15384" name="Text Box 26"/>
          <p:cNvSpPr txBox="1">
            <a:spLocks noChangeArrowheads="1"/>
          </p:cNvSpPr>
          <p:nvPr/>
        </p:nvSpPr>
        <p:spPr bwMode="auto">
          <a:xfrm>
            <a:off x="3254375" y="4975225"/>
            <a:ext cx="13890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rPr>
              <a:t>Westerlies</a:t>
            </a:r>
          </a:p>
        </p:txBody>
      </p:sp>
      <p:sp>
        <p:nvSpPr>
          <p:cNvPr id="66587" name="Text Box 27"/>
          <p:cNvSpPr txBox="1">
            <a:spLocks noChangeArrowheads="1"/>
          </p:cNvSpPr>
          <p:nvPr/>
        </p:nvSpPr>
        <p:spPr bwMode="auto">
          <a:xfrm>
            <a:off x="2913063" y="5514975"/>
            <a:ext cx="744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60°S</a:t>
            </a:r>
          </a:p>
        </p:txBody>
      </p:sp>
      <p:sp>
        <p:nvSpPr>
          <p:cNvPr id="15386" name="Text Box 28"/>
          <p:cNvSpPr txBox="1">
            <a:spLocks noChangeArrowheads="1"/>
          </p:cNvSpPr>
          <p:nvPr/>
        </p:nvSpPr>
        <p:spPr bwMode="auto">
          <a:xfrm>
            <a:off x="4572000" y="5445125"/>
            <a:ext cx="1157288"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300" b="1">
                <a:solidFill>
                  <a:srgbClr val="000000"/>
                </a:solidFill>
              </a:rPr>
              <a:t>Cold deserts</a:t>
            </a:r>
          </a:p>
        </p:txBody>
      </p:sp>
      <p:sp>
        <p:nvSpPr>
          <p:cNvPr id="15387" name="Text Box 29"/>
          <p:cNvSpPr txBox="1">
            <a:spLocks noChangeArrowheads="1"/>
          </p:cNvSpPr>
          <p:nvPr/>
        </p:nvSpPr>
        <p:spPr bwMode="auto">
          <a:xfrm>
            <a:off x="4468813" y="4981575"/>
            <a:ext cx="2236787"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Temperate deciduous forest and grassland</a:t>
            </a:r>
          </a:p>
        </p:txBody>
      </p:sp>
      <p:sp>
        <p:nvSpPr>
          <p:cNvPr id="66590" name="Text Box 30"/>
          <p:cNvSpPr txBox="1">
            <a:spLocks noChangeArrowheads="1"/>
          </p:cNvSpPr>
          <p:nvPr/>
        </p:nvSpPr>
        <p:spPr bwMode="auto">
          <a:xfrm>
            <a:off x="7739063" y="4786313"/>
            <a:ext cx="135731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Air cools and descends </a:t>
            </a:r>
          </a:p>
          <a:p>
            <a:pPr>
              <a:defRPr/>
            </a:pPr>
            <a:r>
              <a:rPr lang="en-US" sz="1400" b="1" dirty="0">
                <a:solidFill>
                  <a:srgbClr val="000000"/>
                </a:solidFill>
                <a:latin typeface="Arial"/>
                <a:cs typeface="Arial" charset="0"/>
              </a:rPr>
              <a:t>at lower latitudes.</a:t>
            </a:r>
          </a:p>
        </p:txBody>
      </p:sp>
      <p:sp>
        <p:nvSpPr>
          <p:cNvPr id="15389" name="Text Box 31"/>
          <p:cNvSpPr txBox="1">
            <a:spLocks noChangeArrowheads="1"/>
          </p:cNvSpPr>
          <p:nvPr/>
        </p:nvSpPr>
        <p:spPr bwMode="auto">
          <a:xfrm>
            <a:off x="4038600" y="5819775"/>
            <a:ext cx="1274763" cy="304800"/>
          </a:xfrm>
          <a:prstGeom prst="rect">
            <a:avLst/>
          </a:prstGeom>
          <a:noFill/>
          <a:ln>
            <a:noFill/>
          </a:ln>
          <a:effectLst>
            <a:outerShdw dist="12697" dir="569982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Polar cap</a:t>
            </a:r>
          </a:p>
        </p:txBody>
      </p:sp>
      <p:sp>
        <p:nvSpPr>
          <p:cNvPr id="15390" name="Rectangle 33"/>
          <p:cNvSpPr>
            <a:spLocks noChangeArrowheads="1"/>
          </p:cNvSpPr>
          <p:nvPr/>
        </p:nvSpPr>
        <p:spPr bwMode="auto">
          <a:xfrm>
            <a:off x="3968750" y="1533525"/>
            <a:ext cx="984250" cy="304800"/>
          </a:xfrm>
          <a:prstGeom prst="rect">
            <a:avLst/>
          </a:prstGeom>
          <a:noFill/>
          <a:ln>
            <a:noFill/>
          </a:ln>
          <a:effectLst>
            <a:outerShdw dist="12697" dir="569982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b="1" dirty="0">
                <a:solidFill>
                  <a:srgbClr val="000000"/>
                </a:solidFill>
                <a:latin typeface="Arial"/>
              </a:rPr>
              <a:t>Polar cap</a:t>
            </a:r>
          </a:p>
        </p:txBody>
      </p:sp>
      <p:sp>
        <p:nvSpPr>
          <p:cNvPr id="32" name="Title 6"/>
          <p:cNvSpPr txBox="1">
            <a:spLocks/>
          </p:cNvSpPr>
          <p:nvPr/>
        </p:nvSpPr>
        <p:spPr bwMode="auto">
          <a:xfrm>
            <a:off x="0" y="0"/>
            <a:ext cx="91440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 Earth Has Many Different </a:t>
            </a:r>
            <a:br>
              <a:rPr lang="en-US" smtClean="0"/>
            </a:br>
            <a:r>
              <a:rPr lang="en-US" smtClean="0"/>
              <a:t>Climates (cont’d.)</a:t>
            </a:r>
            <a:endParaRPr lang="en-US"/>
          </a:p>
        </p:txBody>
      </p:sp>
    </p:spTree>
    <p:extLst>
      <p:ext uri="{BB962C8B-B14F-4D97-AF65-F5344CB8AC3E}">
        <p14:creationId xmlns:p14="http://schemas.microsoft.com/office/powerpoint/2010/main" val="43379428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6987</TotalTime>
  <Words>3305</Words>
  <Application>Microsoft Macintosh PowerPoint</Application>
  <PresentationFormat>On-screen Show (4:3)</PresentationFormat>
  <Paragraphs>362</Paragraphs>
  <Slides>49</Slides>
  <Notes>43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2_Office Theme</vt:lpstr>
      <vt:lpstr>7</vt:lpstr>
      <vt:lpstr>Core Case Study: A Temperate Deciduous Forest</vt:lpstr>
      <vt:lpstr>Three Major Climate Zones</vt:lpstr>
      <vt:lpstr>7-1 What Factors Influence Climate? </vt:lpstr>
      <vt:lpstr>The Earth Has Many Different  Climates</vt:lpstr>
      <vt:lpstr>The Earth Has Many Different  Climates (cont’d.)</vt:lpstr>
      <vt:lpstr>The Earth Has Many Different  Climates (cont’d.)</vt:lpstr>
      <vt:lpstr>The Earth Has Many Different  Climates (cont’d.)</vt:lpstr>
      <vt:lpstr>PowerPoint Presentation</vt:lpstr>
      <vt:lpstr>PowerPoint Presentation</vt:lpstr>
      <vt:lpstr>The Earth Has Many Different  Climates (cont’d.)</vt:lpstr>
      <vt:lpstr>Greenhouse Gases Warm the Lower Atmosphere</vt:lpstr>
      <vt:lpstr>Earth’s Surface Features Affect Local Climates</vt:lpstr>
      <vt:lpstr>Earth’s Surface Features Affect Local Climates (cont’d.)</vt:lpstr>
      <vt:lpstr>7-2 How Does Climate Affect the Nature and Locations of Biomes? </vt:lpstr>
      <vt:lpstr>Climate Helps Determine Where Organisms Can Live</vt:lpstr>
      <vt:lpstr>Climate Helps Determine Where Organisms Can Live (cont’d.)</vt:lpstr>
      <vt:lpstr>PowerPoint Presentation</vt:lpstr>
      <vt:lpstr>Climate Helps Determine Where Organisms Can Live (cont’d.)</vt:lpstr>
      <vt:lpstr>There Are Three Major Types of Deserts </vt:lpstr>
      <vt:lpstr>PowerPoint Presentation</vt:lpstr>
      <vt:lpstr>PowerPoint Presentation</vt:lpstr>
      <vt:lpstr>PowerPoint Presentation</vt:lpstr>
      <vt:lpstr>There Are Three Major Types of Grasslands</vt:lpstr>
      <vt:lpstr>PowerPoint Presentation</vt:lpstr>
      <vt:lpstr>PowerPoint Presentation</vt:lpstr>
      <vt:lpstr>PowerPoint Presentation</vt:lpstr>
      <vt:lpstr>There Are Three Major Types of Grasslands (cont’d.)</vt:lpstr>
      <vt:lpstr>There Are Three Major Types of Grasslands (cont’d.)</vt:lpstr>
      <vt:lpstr>There Are Three Major Types of Grasslands (cont’d.)</vt:lpstr>
      <vt:lpstr>There Are Three Major Types of  Forests</vt:lpstr>
      <vt:lpstr>PowerPoint Presentation</vt:lpstr>
      <vt:lpstr>PowerPoint Presentation</vt:lpstr>
      <vt:lpstr>PowerPoint Presentation</vt:lpstr>
      <vt:lpstr>There Are Three Major Types of  Forests (cont’d.)</vt:lpstr>
      <vt:lpstr>PowerPoint Presentation</vt:lpstr>
      <vt:lpstr>There Are Three Major Types of  Forests (cont’d.)</vt:lpstr>
      <vt:lpstr>There Are Three Major Types of  Forests (cont’d.)</vt:lpstr>
      <vt:lpstr>Mountains Play Important Ecological Roles</vt:lpstr>
      <vt:lpstr>Mountains Play Important Ecological Roles (cont’d.)</vt:lpstr>
      <vt:lpstr>7-3 How Have Human Activities Affected the Word’s Terrestrial Ecosystems? </vt:lpstr>
      <vt:lpstr>Humans Have Disturbed Much of  the Earth’s Land</vt:lpstr>
      <vt:lpstr>PowerPoint Presentation</vt:lpstr>
      <vt:lpstr>PowerPoint Presentation</vt:lpstr>
      <vt:lpstr>Size and Locations of Biomes Can Change</vt:lpstr>
      <vt:lpstr>Size and Locations of Biomes Can Change (cont’d.)</vt:lpstr>
      <vt:lpstr>Three Big Ideas</vt:lpstr>
      <vt:lpstr>Three Big Ideas (cont’d.)</vt:lpstr>
      <vt:lpstr>Tying It All Together: A Temperate Deciduous Forest and Sustainability</vt:lpstr>
    </vt:vector>
  </TitlesOfParts>
  <Company>LMP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USD 418</cp:lastModifiedBy>
  <cp:revision>311</cp:revision>
  <dcterms:created xsi:type="dcterms:W3CDTF">2013-09-17T18:41:01Z</dcterms:created>
  <dcterms:modified xsi:type="dcterms:W3CDTF">2016-09-04T20:53:21Z</dcterms:modified>
</cp:coreProperties>
</file>