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61" r:id="rId7"/>
    <p:sldId id="331" r:id="rId8"/>
    <p:sldId id="291" r:id="rId9"/>
    <p:sldId id="290" r:id="rId10"/>
    <p:sldId id="369" r:id="rId11"/>
    <p:sldId id="370" r:id="rId12"/>
    <p:sldId id="371" r:id="rId13"/>
    <p:sldId id="380" r:id="rId14"/>
    <p:sldId id="372" r:id="rId15"/>
    <p:sldId id="381" r:id="rId16"/>
    <p:sldId id="373" r:id="rId17"/>
    <p:sldId id="374" r:id="rId18"/>
    <p:sldId id="375" r:id="rId19"/>
    <p:sldId id="376" r:id="rId20"/>
    <p:sldId id="377" r:id="rId21"/>
    <p:sldId id="378" r:id="rId22"/>
    <p:sldId id="379" r:id="rId23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261"/>
            <p14:sldId id="331"/>
            <p14:sldId id="291"/>
            <p14:sldId id="290"/>
            <p14:sldId id="369"/>
            <p14:sldId id="370"/>
            <p14:sldId id="371"/>
            <p14:sldId id="380"/>
            <p14:sldId id="372"/>
            <p14:sldId id="381"/>
            <p14:sldId id="373"/>
            <p14:sldId id="374"/>
            <p14:sldId id="375"/>
            <p14:sldId id="376"/>
            <p14:sldId id="377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53" autoAdjust="0"/>
    <p:restoredTop sz="94740"/>
  </p:normalViewPr>
  <p:slideViewPr>
    <p:cSldViewPr>
      <p:cViewPr varScale="1">
        <p:scale>
          <a:sx n="137" d="100"/>
          <a:sy n="137" d="100"/>
        </p:scale>
        <p:origin x="200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cs typeface="Proxima Nova Light"/>
              </a:rPr>
              <a:t>Mendelian Genetics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85E11B-DC2C-BB46-B1C9-9BB2015E70B9}"/>
              </a:ext>
            </a:extLst>
          </p:cNvPr>
          <p:cNvSpPr txBox="1"/>
          <p:nvPr/>
        </p:nvSpPr>
        <p:spPr>
          <a:xfrm>
            <a:off x="80315" y="1360200"/>
            <a:ext cx="814928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 Light"/>
              </a:rPr>
              <a:t>Dominant</a:t>
            </a:r>
            <a:r>
              <a:rPr lang="en-US" sz="2800" dirty="0">
                <a:solidFill>
                  <a:srgbClr val="B90000"/>
                </a:solidFill>
                <a:latin typeface="+mj-lt"/>
                <a:cs typeface="Helvetica Light"/>
              </a:rPr>
              <a:t> </a:t>
            </a:r>
            <a:r>
              <a:rPr lang="en-US" sz="2800" dirty="0">
                <a:latin typeface="+mj-lt"/>
                <a:cs typeface="Helvetica Light"/>
              </a:rPr>
              <a:t>alleles controlled the traits that appeared in the F</a:t>
            </a:r>
            <a:r>
              <a:rPr lang="en-US" sz="2800" baseline="-25000" dirty="0">
                <a:latin typeface="+mj-lt"/>
                <a:cs typeface="Helvetica Light"/>
              </a:rPr>
              <a:t>1</a:t>
            </a:r>
            <a:r>
              <a:rPr lang="en-US" sz="2800" dirty="0">
                <a:latin typeface="+mj-lt"/>
                <a:cs typeface="Helvetica Light"/>
              </a:rPr>
              <a:t> generation. </a:t>
            </a:r>
            <a:endParaRPr lang="en-US" sz="2800" dirty="0">
              <a:solidFill>
                <a:srgbClr val="B90000"/>
              </a:solidFill>
              <a:latin typeface="+mj-lt"/>
              <a:cs typeface="Helvetica Light"/>
            </a:endParaRP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 Light"/>
              </a:rPr>
              <a:t>Recessive</a:t>
            </a:r>
            <a:r>
              <a:rPr lang="en-US" sz="2800" dirty="0">
                <a:solidFill>
                  <a:srgbClr val="B90000"/>
                </a:solidFill>
                <a:latin typeface="+mj-lt"/>
                <a:cs typeface="Helvetica Light"/>
              </a:rPr>
              <a:t> </a:t>
            </a:r>
            <a:r>
              <a:rPr lang="en-US" sz="2800" dirty="0">
                <a:latin typeface="+mj-lt"/>
                <a:cs typeface="Helvetica Light"/>
              </a:rPr>
              <a:t>alleles were masked in the F</a:t>
            </a:r>
            <a:r>
              <a:rPr lang="en-US" sz="2800" baseline="-25000" dirty="0">
                <a:latin typeface="+mj-lt"/>
                <a:cs typeface="Helvetica Light"/>
              </a:rPr>
              <a:t>1</a:t>
            </a:r>
            <a:r>
              <a:rPr lang="en-US" sz="2800" dirty="0">
                <a:latin typeface="+mj-lt"/>
                <a:cs typeface="Helvetica Light"/>
              </a:rPr>
              <a:t> generation. 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In Mendel’s cross, yellow seeds were dominant to green seeds.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4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85E11B-DC2C-BB46-B1C9-9BB2015E70B9}"/>
              </a:ext>
            </a:extLst>
          </p:cNvPr>
          <p:cNvSpPr txBox="1"/>
          <p:nvPr/>
        </p:nvSpPr>
        <p:spPr>
          <a:xfrm>
            <a:off x="571523" y="1405637"/>
            <a:ext cx="7658078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atin typeface="+mj-lt"/>
                <a:cs typeface="Helvetica"/>
              </a:rPr>
              <a:t>Dominance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When modeling inheritance, the dominant allele is represented by a capital letter (</a:t>
            </a:r>
            <a:r>
              <a:rPr lang="en-US" sz="2800" i="1" dirty="0">
                <a:latin typeface="+mj-lt"/>
                <a:cs typeface="Helvetica Light"/>
              </a:rPr>
              <a:t>Y</a:t>
            </a:r>
            <a:r>
              <a:rPr lang="en-US" sz="2800" dirty="0">
                <a:latin typeface="+mj-lt"/>
                <a:cs typeface="Helvetica Light"/>
              </a:rPr>
              <a:t>), and a recessive allele is represented with a lower case letter (</a:t>
            </a:r>
            <a:r>
              <a:rPr lang="en-US" sz="2800" i="1" dirty="0">
                <a:latin typeface="+mj-lt"/>
                <a:cs typeface="Helvetica Light"/>
              </a:rPr>
              <a:t>y</a:t>
            </a:r>
            <a:r>
              <a:rPr lang="en-US" sz="2800" dirty="0">
                <a:latin typeface="+mj-lt"/>
                <a:cs typeface="Helvetica Light"/>
              </a:rPr>
              <a:t>).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An organism with two of the same alleles for a particular trait is </a:t>
            </a:r>
            <a:r>
              <a:rPr lang="en-US" sz="2800" b="1" dirty="0">
                <a:latin typeface="+mj-lt"/>
                <a:cs typeface="Helvetica Light"/>
              </a:rPr>
              <a:t>homozygous</a:t>
            </a:r>
            <a:r>
              <a:rPr lang="en-US" sz="2800" dirty="0">
                <a:latin typeface="+mj-lt"/>
                <a:cs typeface="Helvetica Light"/>
              </a:rPr>
              <a:t> for that trait (</a:t>
            </a:r>
            <a:r>
              <a:rPr lang="en-US" sz="2800" i="1" dirty="0">
                <a:latin typeface="+mj-lt"/>
                <a:cs typeface="Helvetica Light"/>
              </a:rPr>
              <a:t>YY</a:t>
            </a:r>
            <a:r>
              <a:rPr lang="en-US" sz="2800" dirty="0">
                <a:latin typeface="+mj-lt"/>
                <a:cs typeface="Helvetica Light"/>
              </a:rPr>
              <a:t> or </a:t>
            </a:r>
            <a:r>
              <a:rPr lang="en-US" sz="2800" i="1" dirty="0">
                <a:latin typeface="+mj-lt"/>
                <a:cs typeface="Helvetica Light"/>
              </a:rPr>
              <a:t>yy</a:t>
            </a:r>
            <a:r>
              <a:rPr lang="en-US" sz="2800" dirty="0">
                <a:latin typeface="+mj-lt"/>
                <a:cs typeface="Helvetica Light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5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85E11B-DC2C-BB46-B1C9-9BB2015E70B9}"/>
              </a:ext>
            </a:extLst>
          </p:cNvPr>
          <p:cNvSpPr txBox="1"/>
          <p:nvPr/>
        </p:nvSpPr>
        <p:spPr>
          <a:xfrm>
            <a:off x="571522" y="1405637"/>
            <a:ext cx="7730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An organism with two different alleles for a particular trait is </a:t>
            </a:r>
            <a:r>
              <a:rPr lang="en-US" sz="2800" b="1" dirty="0">
                <a:latin typeface="+mj-lt"/>
                <a:cs typeface="Helvetica Light"/>
              </a:rPr>
              <a:t>heterozygous</a:t>
            </a:r>
            <a:r>
              <a:rPr lang="en-US" sz="2800" dirty="0">
                <a:latin typeface="+mj-lt"/>
                <a:cs typeface="Helvetica Light"/>
              </a:rPr>
              <a:t> for that trait (</a:t>
            </a:r>
            <a:r>
              <a:rPr lang="en-US" sz="2800" i="1" dirty="0">
                <a:latin typeface="+mj-lt"/>
                <a:cs typeface="Helvetica Light"/>
              </a:rPr>
              <a:t>Yy</a:t>
            </a:r>
            <a:r>
              <a:rPr lang="en-US" sz="2800" dirty="0">
                <a:latin typeface="+mj-lt"/>
                <a:cs typeface="Helvetica Light"/>
              </a:rPr>
              <a:t>).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In heterozygous individuals, the dominant trait will be observed, and the recessive trait will be masked.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2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85E11B-DC2C-BB46-B1C9-9BB2015E70B9}"/>
              </a:ext>
            </a:extLst>
          </p:cNvPr>
          <p:cNvSpPr txBox="1"/>
          <p:nvPr/>
        </p:nvSpPr>
        <p:spPr>
          <a:xfrm>
            <a:off x="533400" y="1399178"/>
            <a:ext cx="7768285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atin typeface="+mj-lt"/>
                <a:cs typeface="Helvetica"/>
              </a:rPr>
              <a:t>Genotype and Phenotype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appearance of an organism does not always indicate which pair of alleles it possesses.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An organism’s allele pairs are called its </a:t>
            </a:r>
            <a:r>
              <a:rPr lang="en-US" sz="2800" b="1" dirty="0">
                <a:latin typeface="+mj-lt"/>
                <a:cs typeface="Helvetica Light"/>
              </a:rPr>
              <a:t>genotype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observable characteristic or outward expression of an allele pair is called the</a:t>
            </a:r>
            <a:r>
              <a:rPr lang="en-US" sz="2800" b="1" dirty="0">
                <a:latin typeface="+mj-lt"/>
                <a:cs typeface="Helvetica Light"/>
              </a:rPr>
              <a:t> phenotype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genotype of yellow-seed plants could be </a:t>
            </a:r>
            <a:r>
              <a:rPr lang="en-US" sz="2800" i="1" dirty="0">
                <a:latin typeface="+mj-lt"/>
                <a:cs typeface="Helvetica Light"/>
              </a:rPr>
              <a:t>YY </a:t>
            </a:r>
            <a:r>
              <a:rPr lang="en-US" sz="2800" dirty="0">
                <a:latin typeface="+mj-lt"/>
                <a:cs typeface="Helvetica Light"/>
              </a:rPr>
              <a:t>or </a:t>
            </a:r>
            <a:r>
              <a:rPr lang="en-US" sz="2800" i="1" dirty="0">
                <a:latin typeface="+mj-lt"/>
                <a:cs typeface="Helvetica Light"/>
              </a:rPr>
              <a:t>Yy</a:t>
            </a:r>
            <a:r>
              <a:rPr lang="en-US" sz="2800" dirty="0">
                <a:latin typeface="+mj-lt"/>
                <a:cs typeface="Helvetica Light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genotype of green-seed plants is </a:t>
            </a:r>
            <a:r>
              <a:rPr lang="en-US" sz="2800" i="1" dirty="0">
                <a:latin typeface="+mj-lt"/>
                <a:cs typeface="Helvetica Light"/>
              </a:rPr>
              <a:t>yy</a:t>
            </a:r>
            <a:r>
              <a:rPr lang="en-US" sz="2800" dirty="0">
                <a:latin typeface="+mj-lt"/>
                <a:cs typeface="Helvetica Light"/>
              </a:rPr>
              <a:t>. </a:t>
            </a:r>
            <a:endParaRPr lang="en-US" sz="2400" dirty="0">
              <a:latin typeface="+mj-l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0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85E11B-DC2C-BB46-B1C9-9BB2015E70B9}"/>
              </a:ext>
            </a:extLst>
          </p:cNvPr>
          <p:cNvSpPr txBox="1"/>
          <p:nvPr/>
        </p:nvSpPr>
        <p:spPr>
          <a:xfrm>
            <a:off x="457200" y="1219200"/>
            <a:ext cx="811527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latin typeface="+mj-lt"/>
                <a:cs typeface="Helvetica"/>
              </a:rPr>
              <a:t>Mendel’s Law of Segregation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</a:t>
            </a:r>
            <a:r>
              <a:rPr lang="en-US" sz="2800" b="1" dirty="0">
                <a:latin typeface="+mj-lt"/>
                <a:cs typeface="Helvetica Light"/>
              </a:rPr>
              <a:t>law of segregation </a:t>
            </a:r>
            <a:r>
              <a:rPr lang="en-US" sz="2800" dirty="0">
                <a:latin typeface="+mj-lt"/>
                <a:cs typeface="Helvetica Light"/>
              </a:rPr>
              <a:t>states that the two alleles for each trait separate during meiosis. During fertilization, two alleles for that trait unite.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Heterozygous organisms are called </a:t>
            </a:r>
            <a:r>
              <a:rPr lang="en-US" sz="2800" b="1" dirty="0">
                <a:latin typeface="+mj-lt"/>
                <a:cs typeface="Helvetica Light"/>
              </a:rPr>
              <a:t>hybrids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324C5-E94E-414E-926E-B696653B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5" y="3581400"/>
            <a:ext cx="8001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85E11B-DC2C-BB46-B1C9-9BB2015E70B9}"/>
              </a:ext>
            </a:extLst>
          </p:cNvPr>
          <p:cNvSpPr txBox="1"/>
          <p:nvPr/>
        </p:nvSpPr>
        <p:spPr>
          <a:xfrm>
            <a:off x="457200" y="1921907"/>
            <a:ext cx="5029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</a:t>
            </a:r>
            <a:r>
              <a:rPr lang="en-US" sz="2800" b="1" dirty="0">
                <a:latin typeface="+mj-lt"/>
                <a:cs typeface="Helvetica Light"/>
              </a:rPr>
              <a:t>law of independent assortment </a:t>
            </a:r>
            <a:r>
              <a:rPr lang="en-US" sz="2800" dirty="0">
                <a:latin typeface="+mj-lt"/>
                <a:cs typeface="Helvetica Light"/>
              </a:rPr>
              <a:t>states that random distribution of alleles occurs during gamete formation.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Genes on separate chromosomes sort independently during meiosis.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Each allele combination is equally likely to occur.</a:t>
            </a:r>
            <a:endParaRPr lang="en-US" sz="2400" dirty="0">
              <a:latin typeface="+mj-lt"/>
              <a:cs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79907-4A00-D244-89AC-BF236B29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728843"/>
            <a:ext cx="4330700" cy="4127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1ABBF-9773-B04E-B892-172E2E9B8D39}"/>
              </a:ext>
            </a:extLst>
          </p:cNvPr>
          <p:cNvSpPr txBox="1"/>
          <p:nvPr/>
        </p:nvSpPr>
        <p:spPr>
          <a:xfrm>
            <a:off x="457200" y="110436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Mendel’s Law of Independent Assortment</a:t>
            </a:r>
          </a:p>
        </p:txBody>
      </p:sp>
    </p:spTree>
    <p:extLst>
      <p:ext uri="{BB962C8B-B14F-4D97-AF65-F5344CB8AC3E}">
        <p14:creationId xmlns:p14="http://schemas.microsoft.com/office/powerpoint/2010/main" val="136358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Punnett Squares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9B4A15-5FDA-EA46-AEC9-DD561D77E73E}"/>
              </a:ext>
            </a:extLst>
          </p:cNvPr>
          <p:cNvSpPr txBox="1"/>
          <p:nvPr/>
        </p:nvSpPr>
        <p:spPr>
          <a:xfrm>
            <a:off x="457200" y="1411843"/>
            <a:ext cx="4343400" cy="483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Monohybrid Cross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Punnett Squares help keep track of the possible genotypes involved in a cross.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 cross that involves hybrids for a single trait is called a monohybrid cross.</a:t>
            </a:r>
            <a:endParaRPr lang="en-US" sz="2400" dirty="0">
              <a:latin typeface="+mj-lt"/>
              <a:cs typeface="Helvetica Light"/>
            </a:endParaRP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B4531-5789-9343-8F11-E35118C5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14" y="1107043"/>
            <a:ext cx="352947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8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Punnett Squares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9B4A15-5FDA-EA46-AEC9-DD561D77E73E}"/>
              </a:ext>
            </a:extLst>
          </p:cNvPr>
          <p:cNvSpPr txBox="1"/>
          <p:nvPr/>
        </p:nvSpPr>
        <p:spPr>
          <a:xfrm>
            <a:off x="533400" y="1371600"/>
            <a:ext cx="434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Monohybrid Cross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number of squares is determined by the number of different types of alleles (</a:t>
            </a:r>
            <a:r>
              <a:rPr lang="en-US" sz="2800" i="1" dirty="0"/>
              <a:t>F</a:t>
            </a:r>
            <a:r>
              <a:rPr lang="en-US" sz="2800" dirty="0"/>
              <a:t> or </a:t>
            </a:r>
            <a:r>
              <a:rPr lang="en-US" sz="2800" i="1" dirty="0"/>
              <a:t>f</a:t>
            </a:r>
            <a:r>
              <a:rPr lang="en-US" sz="2800" dirty="0"/>
              <a:t>) produced by each parent.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In this cross, the genotypic ratio is 1:2:1 (</a:t>
            </a:r>
            <a:r>
              <a:rPr lang="en-US" sz="2800" i="1" dirty="0">
                <a:latin typeface="+mj-lt"/>
                <a:cs typeface="Helvetica Light"/>
              </a:rPr>
              <a:t>FF</a:t>
            </a:r>
            <a:r>
              <a:rPr lang="en-US" sz="2800" dirty="0">
                <a:latin typeface="+mj-lt"/>
                <a:cs typeface="Helvetica Light"/>
              </a:rPr>
              <a:t>:</a:t>
            </a:r>
            <a:r>
              <a:rPr lang="en-US" sz="2800" i="1" dirty="0">
                <a:latin typeface="+mj-lt"/>
                <a:cs typeface="Helvetica Light"/>
              </a:rPr>
              <a:t>Ff</a:t>
            </a:r>
            <a:r>
              <a:rPr lang="en-US" sz="2800" dirty="0">
                <a:latin typeface="+mj-lt"/>
                <a:cs typeface="Helvetica Light"/>
              </a:rPr>
              <a:t>:</a:t>
            </a:r>
            <a:r>
              <a:rPr lang="en-US" sz="2800" i="1" dirty="0">
                <a:latin typeface="+mj-lt"/>
                <a:cs typeface="Helvetica Light"/>
              </a:rPr>
              <a:t>ff</a:t>
            </a:r>
            <a:r>
              <a:rPr lang="en-US" sz="2800" dirty="0">
                <a:latin typeface="+mj-lt"/>
                <a:cs typeface="Helvetica Light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phenotypic ratio is 3:1 (freckles: freckles missing).</a:t>
            </a:r>
            <a:endParaRPr lang="en-US" sz="2400" dirty="0">
              <a:latin typeface="+mj-lt"/>
              <a:cs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89A8D-CBFE-EB42-B1D7-A851B3D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19932"/>
            <a:ext cx="4419600" cy="52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8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Punnett Squares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9B4A15-5FDA-EA46-AEC9-DD561D77E73E}"/>
              </a:ext>
            </a:extLst>
          </p:cNvPr>
          <p:cNvSpPr txBox="1"/>
          <p:nvPr/>
        </p:nvSpPr>
        <p:spPr>
          <a:xfrm>
            <a:off x="533400" y="1295400"/>
            <a:ext cx="4343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Dihybrid Cross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simultaneous inheritance of two or more traits in the same plant is a dihybrid cross.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Four types of alleles from the male gametes and four types of alleles from the female gametes can be produced.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resulting phenotypic ratio is 9:3:3:1.</a:t>
            </a:r>
            <a:endParaRPr lang="en-US" sz="2400" dirty="0">
              <a:latin typeface="+mj-lt"/>
              <a:cs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9406B-A235-D24B-A29B-67C1B52F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61" y="1057316"/>
            <a:ext cx="3697242" cy="57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Probability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9B4A15-5FDA-EA46-AEC9-DD561D77E73E}"/>
              </a:ext>
            </a:extLst>
          </p:cNvPr>
          <p:cNvSpPr txBox="1"/>
          <p:nvPr/>
        </p:nvSpPr>
        <p:spPr>
          <a:xfrm>
            <a:off x="571523" y="1404149"/>
            <a:ext cx="7886678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Dihybrid cross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inheritance of genes can be compared to the probability of flipping a coin.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Actual data might not perfectly match the predicted ratios.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Mendel’s results were not exactly a 9:3:3:1 ratio, but the larger the number of offspring involved, the more likely it will match the results predicted by Punnett squares.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0" y="1593196"/>
            <a:ext cx="6918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What is the significance of Mendel's experiments to the study of genetics?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ED4F60-AFC4-FC4A-9F03-AB24AE1F72F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4765" y="1447800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genetics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4765" y="2035974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allele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99406" y="2035974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phenotype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64765" y="265029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dominant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99406" y="144780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genotype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9406" y="2650299"/>
            <a:ext cx="37349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law of segregation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64765" y="323481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recessive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99406" y="323481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hybrid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64765" y="3798734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homozygous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99406" y="3810000"/>
            <a:ext cx="37896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law of independent assortment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64765" y="441960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heterozygous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61A56F-BC94-A044-BFE1-1C6DB4EFBF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2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segregation: </a:t>
            </a:r>
            <a:r>
              <a:rPr lang="en-US" sz="2800" dirty="0"/>
              <a:t>the separation of allelic genes that typically occurs during meiosis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AFF87E-A477-2A46-AD6D-0C906C294E4A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9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How Genetics Began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412587"/>
            <a:ext cx="73914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passing of traits to the next generation is called inheritance, or heredity.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Gregor Mendel published his findings on the method of inheritance in garden pea plants.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He cross-pollinated pea plants, which normally self-fertilize.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He rigorously followed various traits in the pea plants he bred.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Mendel began the study of </a:t>
            </a:r>
            <a:r>
              <a:rPr lang="en-US" sz="2800" b="1" dirty="0">
                <a:latin typeface="+mj-lt"/>
                <a:cs typeface="Helvetica Light"/>
              </a:rPr>
              <a:t>genetics</a:t>
            </a:r>
            <a:r>
              <a:rPr lang="en-US" sz="2800" dirty="0">
                <a:latin typeface="+mj-lt"/>
                <a:cs typeface="Helvetica Light"/>
              </a:rPr>
              <a:t>, the science of heredity.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1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411337"/>
            <a:ext cx="797052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One trait Mendel noticed was seed color.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Some plants always produced green seeds; others always produced yellow seeds.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Mendel cross-bred the green and yellow seed plants.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Mendel called the green-seed and yellow-seed plants the parent, or P, generation.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0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2" y="1363444"/>
            <a:ext cx="781047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F</a:t>
            </a:r>
            <a:r>
              <a:rPr lang="en-US" sz="2800" b="1" baseline="-25000" dirty="0">
                <a:solidFill>
                  <a:srgbClr val="000000"/>
                </a:solidFill>
                <a:latin typeface="+mj-lt"/>
                <a:cs typeface="Proxima Nova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 and F</a:t>
            </a:r>
            <a:r>
              <a:rPr lang="en-US" sz="2800" b="1" baseline="-25000" dirty="0">
                <a:solidFill>
                  <a:srgbClr val="000000"/>
                </a:solidFill>
                <a:latin typeface="+mj-lt"/>
                <a:cs typeface="Proxima Nova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 Generations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offspring of this P cross are called the first filial (F</a:t>
            </a:r>
            <a:r>
              <a:rPr lang="en-US" sz="2800" baseline="-25000" dirty="0">
                <a:latin typeface="+mj-lt"/>
                <a:cs typeface="Helvetica Light"/>
              </a:rPr>
              <a:t>1</a:t>
            </a:r>
            <a:r>
              <a:rPr lang="en-US" sz="2800" dirty="0">
                <a:latin typeface="+mj-lt"/>
                <a:cs typeface="Helvetica Light"/>
              </a:rPr>
              <a:t>) generation.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second filial (F</a:t>
            </a:r>
            <a:r>
              <a:rPr lang="en-US" sz="2800" baseline="-25000" dirty="0">
                <a:latin typeface="+mj-lt"/>
                <a:cs typeface="Helvetica Light"/>
              </a:rPr>
              <a:t>2</a:t>
            </a:r>
            <a:r>
              <a:rPr lang="en-US" sz="2800" dirty="0">
                <a:latin typeface="+mj-lt"/>
                <a:cs typeface="Helvetica Light"/>
              </a:rPr>
              <a:t>) generation is the offspring from the F</a:t>
            </a:r>
            <a:r>
              <a:rPr lang="en-US" sz="2800" baseline="-25000" dirty="0">
                <a:latin typeface="+mj-lt"/>
                <a:cs typeface="Helvetica Light"/>
              </a:rPr>
              <a:t>1</a:t>
            </a:r>
            <a:r>
              <a:rPr lang="en-US" sz="2800" dirty="0">
                <a:latin typeface="+mj-lt"/>
                <a:cs typeface="Helvetica Light"/>
              </a:rPr>
              <a:t> cross.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In Mendel’s peas, the green-seed trait disappeared in the F</a:t>
            </a:r>
            <a:r>
              <a:rPr lang="en-US" sz="2800" baseline="-25000" dirty="0">
                <a:latin typeface="+mj-lt"/>
                <a:cs typeface="Helvetica Light"/>
              </a:rPr>
              <a:t>1 </a:t>
            </a:r>
            <a:r>
              <a:rPr lang="en-US" sz="2800" dirty="0">
                <a:latin typeface="+mj-lt"/>
                <a:cs typeface="Helvetica Light"/>
              </a:rPr>
              <a:t> generation, but reappeared in the F</a:t>
            </a:r>
            <a:r>
              <a:rPr lang="en-US" sz="2800" baseline="-25000" dirty="0">
                <a:latin typeface="+mj-lt"/>
                <a:cs typeface="Helvetica Light"/>
              </a:rPr>
              <a:t>2</a:t>
            </a:r>
            <a:r>
              <a:rPr lang="en-US" sz="2800" dirty="0">
                <a:latin typeface="+mj-lt"/>
                <a:cs typeface="Helvetica Light"/>
              </a:rPr>
              <a:t> generation.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F</a:t>
            </a:r>
            <a:r>
              <a:rPr lang="en-US" sz="2800" baseline="-25000" dirty="0">
                <a:latin typeface="+mj-lt"/>
                <a:cs typeface="Helvetica Light"/>
              </a:rPr>
              <a:t>2</a:t>
            </a:r>
            <a:r>
              <a:rPr lang="en-US" sz="2800" dirty="0">
                <a:latin typeface="+mj-lt"/>
                <a:cs typeface="Helvetica Light"/>
              </a:rPr>
              <a:t> generation showed a 3:1 ratio of yellow: green seeds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Helvetica Light"/>
              </a:rPr>
              <a:t>.</a:t>
            </a:r>
            <a:endParaRPr lang="en-US" sz="2800" dirty="0">
              <a:latin typeface="+mj-lt"/>
              <a:cs typeface="Helvetica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2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3872693-749D-0B49-BB57-122B1170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5"/>
            <a:ext cx="9144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8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Inheritance of Traits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842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85E11B-DC2C-BB46-B1C9-9BB2015E70B9}"/>
              </a:ext>
            </a:extLst>
          </p:cNvPr>
          <p:cNvSpPr txBox="1"/>
          <p:nvPr/>
        </p:nvSpPr>
        <p:spPr>
          <a:xfrm>
            <a:off x="571524" y="1412081"/>
            <a:ext cx="773016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latin typeface="+mj-lt"/>
                <a:cs typeface="Helvetica Light"/>
              </a:rPr>
              <a:t>Genes in Pairs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Mendel concluded that there must be two forms of the seed trait in the pea plants, and that each was controlled by a factor.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An </a:t>
            </a:r>
            <a:r>
              <a:rPr lang="en-US" sz="2800" b="1" dirty="0">
                <a:latin typeface="+mj-lt"/>
                <a:cs typeface="Helvetica Light"/>
              </a:rPr>
              <a:t>allele</a:t>
            </a:r>
            <a:r>
              <a:rPr lang="en-US" sz="2800" dirty="0">
                <a:latin typeface="+mj-lt"/>
                <a:cs typeface="Helvetica Light"/>
              </a:rPr>
              <a:t> is an alternative form of a single gene. 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gene for yellow seeds and the gene for green seeds are different alleles for the same gene.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7486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857C94-8B38-4377-8EE4-D07ABE60AB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953A94-05C1-4368-AD27-54C7BD2DB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D2E552-2162-4B48-B39A-642C4E33B4C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3099</TotalTime>
  <Words>786</Words>
  <Application>Microsoft Macintosh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77</cp:revision>
  <cp:lastPrinted>2018-06-06T15:11:12Z</cp:lastPrinted>
  <dcterms:created xsi:type="dcterms:W3CDTF">2018-06-19T22:29:55Z</dcterms:created>
  <dcterms:modified xsi:type="dcterms:W3CDTF">2023-12-15T17:15:39Z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