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1" r:id="rId7"/>
    <p:sldId id="349" r:id="rId8"/>
    <p:sldId id="350" r:id="rId9"/>
    <p:sldId id="361" r:id="rId10"/>
    <p:sldId id="362" r:id="rId11"/>
    <p:sldId id="364" r:id="rId12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261"/>
            <p14:sldId id="349"/>
            <p14:sldId id="350"/>
            <p14:sldId id="361"/>
            <p14:sldId id="362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18" autoAdjust="0"/>
    <p:restoredTop sz="94740"/>
  </p:normalViewPr>
  <p:slideViewPr>
    <p:cSldViewPr>
      <p:cViewPr varScale="1">
        <p:scale>
          <a:sx n="137" d="100"/>
          <a:sy n="137" d="100"/>
        </p:scale>
        <p:origin x="200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Genetic Recombination  and Gene Linkage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3902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Question</a:t>
            </a:r>
            <a:endParaRPr lang="en-US" sz="3200" b="1" dirty="0">
              <a:solidFill>
                <a:srgbClr val="E46C0A"/>
              </a:solidFill>
              <a:latin typeface="+mj-lt"/>
              <a:cs typeface="Proxima Nov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7320" y="1441394"/>
            <a:ext cx="6283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How do genetic recombination and gene linkage compare?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7033" y="1499414"/>
            <a:ext cx="39077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genetic recombination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7033" y="2152747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polyploidy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0" y="977710"/>
            <a:ext cx="9144000" cy="1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5240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protein: </a:t>
            </a:r>
            <a:r>
              <a:rPr lang="en-US" sz="2800" dirty="0"/>
              <a:t>large, complex polymer essential to all life that provides structure for tissues and organs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545C5F-5CED-ED4E-8CC2-84E614A02C2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5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Genetic Recombination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40108"/>
            <a:ext cx="7391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The new combination of genes produced by crossing over and independent assortment is called </a:t>
            </a:r>
            <a:r>
              <a:rPr lang="en-US" sz="2800" b="1" dirty="0">
                <a:latin typeface="+mj-lt"/>
                <a:cs typeface="Helvetica"/>
              </a:rPr>
              <a:t>genetic recombination</a:t>
            </a:r>
            <a:r>
              <a:rPr lang="en-US" sz="2800" dirty="0">
                <a:latin typeface="+mj-lt"/>
                <a:cs typeface="Helvetica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Combinations of genes due to independent assortment can be calculated using the formula 2</a:t>
            </a:r>
            <a:r>
              <a:rPr lang="en-US" sz="2800" i="1" baseline="30000" dirty="0">
                <a:latin typeface="+mj-lt"/>
                <a:cs typeface="Helvetica"/>
              </a:rPr>
              <a:t>n</a:t>
            </a:r>
            <a:r>
              <a:rPr lang="en-US" sz="2800" dirty="0">
                <a:latin typeface="+mj-lt"/>
                <a:cs typeface="Helvetica"/>
              </a:rPr>
              <a:t>, where </a:t>
            </a:r>
            <a:r>
              <a:rPr lang="en-US" sz="2800" i="1" dirty="0">
                <a:latin typeface="+mj-lt"/>
                <a:cs typeface="Helvetica"/>
              </a:rPr>
              <a:t>n</a:t>
            </a:r>
            <a:r>
              <a:rPr lang="en-US" sz="2800" dirty="0">
                <a:latin typeface="+mj-lt"/>
                <a:cs typeface="Helvetica"/>
              </a:rPr>
              <a:t> is the number of chromosome pairs.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Any possible male gamete can fertilize any possible female gamete, so the possible combinations after fertilization are 2</a:t>
            </a:r>
            <a:r>
              <a:rPr lang="en-US" sz="2800" i="1" baseline="30000" dirty="0">
                <a:latin typeface="+mj-lt"/>
                <a:cs typeface="Helvetica"/>
              </a:rPr>
              <a:t>n </a:t>
            </a:r>
            <a:r>
              <a:rPr lang="en-US" sz="2800" dirty="0">
                <a:latin typeface="+mj-lt"/>
                <a:cs typeface="Helvetica"/>
              </a:rPr>
              <a:t> X 2</a:t>
            </a:r>
            <a:r>
              <a:rPr lang="en-US" sz="2800" i="1" baseline="30000" dirty="0">
                <a:latin typeface="+mj-lt"/>
                <a:cs typeface="Helvetica"/>
              </a:rPr>
              <a:t>n</a:t>
            </a:r>
            <a:r>
              <a:rPr lang="en-US" sz="2800" dirty="0">
                <a:latin typeface="+mj-lt"/>
                <a:cs typeface="Helvetica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Genetic recombination increases variation.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BD0F61-A858-F74D-B206-0BA536DF54F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75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Gene Linkage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06680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Genes located close to each other on the same chromosome are said to be linked.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They usually travel together during gamete 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Gene linkage results in an exception to Mendel’s law of independent assortment.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BD0F61-A858-F74D-B206-0BA536DF54F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2C44C1A-FBF5-6E4D-9B64-2C3FA4C8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14775"/>
            <a:ext cx="68580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3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Gene Linkage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06680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  <a:cs typeface="Helvetica"/>
              </a:rPr>
              <a:t>Chromosome Maps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Crossing over occurs more frequently between genes that are farther apart.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Cross-over data can be used to create chromosome maps, depictions of how genes are arranged on a chromosome.</a:t>
            </a:r>
            <a:endParaRPr lang="en-US" sz="2800" b="1" dirty="0">
              <a:latin typeface="+mj-lt"/>
              <a:cs typeface="Helvetic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BD0F61-A858-F74D-B206-0BA536DF54F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70B7444-2916-E04A-9B6D-1DD35886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44" y="3962400"/>
            <a:ext cx="7451912" cy="24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Polyploidy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40108"/>
            <a:ext cx="7391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"/>
              </a:rPr>
              <a:t>Polyploidy</a:t>
            </a:r>
            <a:r>
              <a:rPr lang="en-US" sz="2800" dirty="0">
                <a:latin typeface="+mj-lt"/>
                <a:cs typeface="Helvetica"/>
              </a:rPr>
              <a:t> is the occurrence of one or more extra sets of all chromosomes in an organism.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A triploid organism is designated 3</a:t>
            </a:r>
            <a:r>
              <a:rPr lang="en-US" sz="2800" i="1" dirty="0">
                <a:latin typeface="+mj-lt"/>
                <a:cs typeface="Helvetica"/>
              </a:rPr>
              <a:t>n</a:t>
            </a:r>
            <a:r>
              <a:rPr lang="en-US" sz="2800" dirty="0">
                <a:latin typeface="+mj-lt"/>
                <a:cs typeface="Helvetica"/>
              </a:rPr>
              <a:t>, which means that it has three complete sets of chromosomes.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Many agricultural crops are polyploid.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Example: </a:t>
            </a:r>
            <a:r>
              <a:rPr lang="en-US" sz="2800" i="1" dirty="0">
                <a:latin typeface="+mj-lt"/>
                <a:cs typeface="Helvetica"/>
              </a:rPr>
              <a:t>w</a:t>
            </a:r>
            <a:r>
              <a:rPr lang="en-US" sz="2800" dirty="0">
                <a:latin typeface="+mj-lt"/>
                <a:cs typeface="Helvetica"/>
              </a:rPr>
              <a:t>heat (6</a:t>
            </a:r>
            <a:r>
              <a:rPr lang="en-US" sz="2800" i="1" dirty="0">
                <a:latin typeface="+mj-lt"/>
                <a:cs typeface="Helvetica"/>
              </a:rPr>
              <a:t>n</a:t>
            </a:r>
            <a:r>
              <a:rPr lang="en-US" sz="2800" dirty="0">
                <a:latin typeface="+mj-lt"/>
                <a:cs typeface="Helvetica"/>
              </a:rPr>
              <a:t>), oats (6</a:t>
            </a:r>
            <a:r>
              <a:rPr lang="en-US" sz="2800" i="1" dirty="0">
                <a:latin typeface="+mj-lt"/>
                <a:cs typeface="Helvetica"/>
              </a:rPr>
              <a:t>n</a:t>
            </a:r>
            <a:r>
              <a:rPr lang="en-US" sz="2800" dirty="0">
                <a:latin typeface="+mj-lt"/>
                <a:cs typeface="Helvetica"/>
              </a:rPr>
              <a:t>), and sugar cane (8</a:t>
            </a:r>
            <a:r>
              <a:rPr lang="en-US" sz="2800" i="1" dirty="0">
                <a:latin typeface="+mj-lt"/>
                <a:cs typeface="Helvetica"/>
              </a:rPr>
              <a:t>n</a:t>
            </a:r>
            <a:r>
              <a:rPr lang="en-US" sz="2800" dirty="0">
                <a:latin typeface="+mj-lt"/>
                <a:cs typeface="Helvetica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/>
              </a:rPr>
              <a:t>Polyploid plants often have increased vigor and size.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BD0F61-A858-F74D-B206-0BA536DF54F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260711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88F4D-A7FC-447D-A0B7-3065AE12F7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EAF090-05EC-4B9C-98A3-FD8F61D3C7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98EE53-2C46-481B-93D3-B0BE1BEFA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396</TotalTime>
  <Words>255</Words>
  <Application>Microsoft Macintosh PowerPoint</Application>
  <PresentationFormat>On-screen Show (4:3)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53</cp:revision>
  <cp:lastPrinted>2018-06-06T15:11:12Z</cp:lastPrinted>
  <dcterms:created xsi:type="dcterms:W3CDTF">2018-06-13T21:31:09Z</dcterms:created>
  <dcterms:modified xsi:type="dcterms:W3CDTF">2023-12-15T17:24:54Z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