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4"/>
  </p:sldMasterIdLst>
  <p:notesMasterIdLst>
    <p:notesMasterId r:id="rId16"/>
  </p:notesMasterIdLst>
  <p:handoutMasterIdLst>
    <p:handoutMasterId r:id="rId17"/>
  </p:handoutMasterIdLst>
  <p:sldIdLst>
    <p:sldId id="256" r:id="rId5"/>
    <p:sldId id="342" r:id="rId6"/>
    <p:sldId id="261" r:id="rId7"/>
    <p:sldId id="331" r:id="rId8"/>
    <p:sldId id="344" r:id="rId9"/>
    <p:sldId id="355" r:id="rId10"/>
    <p:sldId id="356" r:id="rId11"/>
    <p:sldId id="345" r:id="rId12"/>
    <p:sldId id="357" r:id="rId13"/>
    <p:sldId id="358" r:id="rId14"/>
    <p:sldId id="359" r:id="rId15"/>
  </p:sldIdLst>
  <p:sldSz cx="9144000" cy="6858000" type="screen4x3"/>
  <p:notesSz cx="6858000" cy="92964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B12046D-0C65-471F-8EDD-22EEA082607A}">
          <p14:sldIdLst>
            <p14:sldId id="256"/>
            <p14:sldId id="342"/>
            <p14:sldId id="261"/>
            <p14:sldId id="331"/>
            <p14:sldId id="344"/>
            <p14:sldId id="355"/>
            <p14:sldId id="356"/>
            <p14:sldId id="345"/>
            <p14:sldId id="357"/>
            <p14:sldId id="358"/>
            <p14:sldId id="35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912" userDrawn="1">
          <p15:clr>
            <a:srgbClr val="A4A3A4"/>
          </p15:clr>
        </p15:guide>
        <p15:guide id="2" pos="576" userDrawn="1">
          <p15:clr>
            <a:srgbClr val="A4A3A4"/>
          </p15:clr>
        </p15:guide>
        <p15:guide id="3" pos="5184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Wolkowitz, Jarrod" initials="WJ" lastIdx="24" clrIdx="0"/>
  <p:cmAuthor id="1" name="Scott Payne" initials="SP" lastIdx="14" clrIdx="1"/>
  <p:cmAuthor id="2" name="McGraw Hill Companies" initials="" lastIdx="12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scaleToFitPaper="1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9EDA"/>
    <a:srgbClr val="FF932B"/>
    <a:srgbClr val="22A547"/>
    <a:srgbClr val="E46C0A"/>
    <a:srgbClr val="DF6421"/>
    <a:srgbClr val="75A230"/>
    <a:srgbClr val="CF5F20"/>
    <a:srgbClr val="4F9935"/>
    <a:srgbClr val="808285"/>
    <a:srgbClr val="1D80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8084" autoAdjust="0"/>
    <p:restoredTop sz="94740"/>
  </p:normalViewPr>
  <p:slideViewPr>
    <p:cSldViewPr>
      <p:cViewPr varScale="1">
        <p:scale>
          <a:sx n="137" d="100"/>
          <a:sy n="137" d="100"/>
        </p:scale>
        <p:origin x="208" y="-736"/>
      </p:cViewPr>
      <p:guideLst>
        <p:guide orient="horz" pos="912"/>
        <p:guide pos="576"/>
        <p:guide pos="518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1.fntdata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font" Target="fonts/font4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3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font" Target="fonts/font2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501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F90C7F-C65D-E946-A7F3-41410A89D19A}" type="datetimeFigureOut">
              <a:rPr lang="en-US" smtClean="0"/>
              <a:pPr/>
              <a:t>12/15/23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429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5010" y="8829429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92DD0F-651B-C546-A153-5EE4AFAFAC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58046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0A5A79-4B03-9D41-AC4B-ADC64D06D33E}" type="datetimeFigureOut">
              <a:rPr lang="en-US" smtClean="0"/>
              <a:pPr/>
              <a:t>12/15/23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4F2334-9366-D94E-909B-8D1D290AA0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66691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4F2334-9366-D94E-909B-8D1D290AA001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64326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2928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84E5993-8628-D644-80A6-AEBDCF3BEC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9192" y="1752600"/>
            <a:ext cx="6159785" cy="6373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605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9192" y="1752600"/>
            <a:ext cx="6159785" cy="6373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23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7406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9E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-1" y="0"/>
            <a:ext cx="9144000" cy="6858000"/>
          </a:xfrm>
          <a:prstGeom prst="rect">
            <a:avLst/>
          </a:prstGeom>
          <a:solidFill>
            <a:srgbClr val="1D9EDA">
              <a:alpha val="6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-1" y="1970844"/>
            <a:ext cx="9144000" cy="2370338"/>
          </a:xfrm>
          <a:prstGeom prst="rect">
            <a:avLst/>
          </a:prstGeom>
          <a:solidFill>
            <a:srgbClr val="1D9EDA">
              <a:alpha val="9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 descr="fad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8440" y="-2"/>
            <a:ext cx="841248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18163" y="2489845"/>
            <a:ext cx="81641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latin typeface="+mj-lt"/>
              </a:rPr>
              <a:t>Applied Genetics</a:t>
            </a:r>
            <a:endParaRPr lang="en-US" sz="5400" b="1" dirty="0">
              <a:solidFill>
                <a:schemeClr val="bg1"/>
              </a:solidFill>
              <a:latin typeface="+mj-lt"/>
              <a:cs typeface="Proxima Nova Ligh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93981" y="2133600"/>
            <a:ext cx="12570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+mj-lt"/>
                <a:cs typeface="Proxima Nova Light"/>
              </a:rPr>
              <a:t>Lesson </a:t>
            </a:r>
            <a:r>
              <a:rPr lang="en-US" sz="2400" dirty="0">
                <a:solidFill>
                  <a:schemeClr val="bg1"/>
                </a:solidFill>
                <a:latin typeface="+mj-lt"/>
                <a:cs typeface="Calibri Light" panose="020F030202020403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8459860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14400" y="392934"/>
            <a:ext cx="7436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Test Cross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+mj-lt"/>
              <a:cs typeface="Proxima Nova Light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970987" y="975031"/>
            <a:ext cx="7330698" cy="0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609600" y="1331416"/>
            <a:ext cx="38862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+mj-lt"/>
              </a:rPr>
              <a:t>Performing a Test Cross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If the white grapefruit tree’s genotype is </a:t>
            </a:r>
            <a:r>
              <a:rPr lang="en-US" sz="2800" i="1" dirty="0"/>
              <a:t>WW</a:t>
            </a:r>
            <a:r>
              <a:rPr lang="en-US" sz="2800" dirty="0"/>
              <a:t>, the fruit on all of the resulting trees will be white (</a:t>
            </a:r>
            <a:r>
              <a:rPr lang="en-US" sz="2800" i="1" dirty="0"/>
              <a:t>Ww</a:t>
            </a:r>
            <a:r>
              <a:rPr lang="en-US" sz="2800" dirty="0"/>
              <a:t>). </a:t>
            </a:r>
          </a:p>
          <a:p>
            <a:endParaRPr lang="en-US" dirty="0"/>
          </a:p>
          <a:p>
            <a:endParaRPr lang="en-US" sz="2600" dirty="0">
              <a:latin typeface="+mj-lt"/>
            </a:endParaRPr>
          </a:p>
          <a:p>
            <a:br>
              <a:rPr lang="en-US" sz="2600" dirty="0">
                <a:latin typeface="+mj-lt"/>
              </a:rPr>
            </a:br>
            <a:endParaRPr lang="en-US" sz="2600" dirty="0">
              <a:solidFill>
                <a:srgbClr val="000000"/>
              </a:solidFill>
              <a:latin typeface="+mj-lt"/>
              <a:cs typeface="Proxima Nova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60682B2-2F77-B741-AF0C-AD8FE839FF08}"/>
              </a:ext>
            </a:extLst>
          </p:cNvPr>
          <p:cNvCxnSpPr>
            <a:cxnSpLocks/>
          </p:cNvCxnSpPr>
          <p:nvPr/>
        </p:nvCxnSpPr>
        <p:spPr>
          <a:xfrm>
            <a:off x="0" y="975031"/>
            <a:ext cx="9144000" cy="0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ED947DB9-84AB-3C44-8018-C0892D180A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0467" y="1371600"/>
            <a:ext cx="4180114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6438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14400" y="392934"/>
            <a:ext cx="7436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Test Cross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+mj-lt"/>
              <a:cs typeface="Proxima Nova Light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970987" y="975031"/>
            <a:ext cx="7330698" cy="0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609600" y="1307842"/>
            <a:ext cx="38862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+mj-lt"/>
              </a:rPr>
              <a:t>Performing a Test Cross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If the white grapefruit tree’s genotype is </a:t>
            </a:r>
            <a:r>
              <a:rPr lang="en-US" sz="2800" i="1" dirty="0"/>
              <a:t>Ww</a:t>
            </a:r>
            <a:r>
              <a:rPr lang="en-US" sz="2800" dirty="0"/>
              <a:t>, the fruit on half  of the resulting trees will be white (</a:t>
            </a:r>
            <a:r>
              <a:rPr lang="en-US" sz="2800" i="1" dirty="0"/>
              <a:t>Ww</a:t>
            </a:r>
            <a:r>
              <a:rPr lang="en-US" sz="2800" dirty="0"/>
              <a:t>), and half will be red (</a:t>
            </a:r>
            <a:r>
              <a:rPr lang="en-US" sz="2800" i="1" dirty="0"/>
              <a:t>ww</a:t>
            </a:r>
            <a:r>
              <a:rPr lang="en-US" sz="2800" dirty="0"/>
              <a:t>). </a:t>
            </a:r>
          </a:p>
          <a:p>
            <a:endParaRPr lang="en-US" dirty="0"/>
          </a:p>
          <a:p>
            <a:endParaRPr lang="en-US" sz="2600" dirty="0">
              <a:latin typeface="+mj-lt"/>
            </a:endParaRPr>
          </a:p>
          <a:p>
            <a:br>
              <a:rPr lang="en-US" sz="2600" dirty="0">
                <a:latin typeface="+mj-lt"/>
              </a:rPr>
            </a:br>
            <a:endParaRPr lang="en-US" sz="2600" dirty="0">
              <a:solidFill>
                <a:srgbClr val="000000"/>
              </a:solidFill>
              <a:latin typeface="+mj-lt"/>
              <a:cs typeface="Proxima Nova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60682B2-2F77-B741-AF0C-AD8FE839FF08}"/>
              </a:ext>
            </a:extLst>
          </p:cNvPr>
          <p:cNvCxnSpPr>
            <a:cxnSpLocks/>
          </p:cNvCxnSpPr>
          <p:nvPr/>
        </p:nvCxnSpPr>
        <p:spPr>
          <a:xfrm>
            <a:off x="0" y="975031"/>
            <a:ext cx="9144000" cy="0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44F6BCA8-B029-784D-82FA-B2D655AEB0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2172" y="1447800"/>
            <a:ext cx="3947886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2342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798298" y="390256"/>
            <a:ext cx="76760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E46C0A"/>
                </a:solidFill>
                <a:cs typeface="Proxima Nova Light"/>
              </a:rPr>
              <a:t>Focus </a:t>
            </a:r>
            <a:r>
              <a:rPr lang="en-US" sz="3200" b="1" dirty="0">
                <a:solidFill>
                  <a:srgbClr val="E46C0A"/>
                </a:solidFill>
                <a:latin typeface="+mj-lt"/>
                <a:cs typeface="Proxima Nova Light"/>
              </a:rPr>
              <a:t>Question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1463040" y="1593196"/>
            <a:ext cx="628327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What are examples of selective breeding?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970987" y="975031"/>
            <a:ext cx="7330698" cy="0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0360F6E-68E4-A340-9E33-30552115F51D}"/>
              </a:ext>
            </a:extLst>
          </p:cNvPr>
          <p:cNvCxnSpPr>
            <a:cxnSpLocks/>
          </p:cNvCxnSpPr>
          <p:nvPr/>
        </p:nvCxnSpPr>
        <p:spPr>
          <a:xfrm>
            <a:off x="0" y="975031"/>
            <a:ext cx="9144000" cy="0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0933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70987" y="392934"/>
            <a:ext cx="733069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E46C0A"/>
                </a:solidFill>
                <a:latin typeface="+mj-lt"/>
                <a:cs typeface="Calibri Light" panose="020F0302020204030204" pitchFamily="34" charset="0"/>
              </a:rPr>
              <a:t>New Vocabulary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489733" y="1430616"/>
            <a:ext cx="3526767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>
                <a:latin typeface="+mj-lt"/>
              </a:rPr>
              <a:t>selective breeding </a:t>
            </a:r>
            <a:endParaRPr lang="en-US" sz="2600" dirty="0">
              <a:solidFill>
                <a:srgbClr val="000000"/>
              </a:solidFill>
              <a:latin typeface="+mj-lt"/>
              <a:cs typeface="Proxima Nova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489733" y="2165569"/>
            <a:ext cx="2337008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>
                <a:latin typeface="+mj-lt"/>
              </a:rPr>
              <a:t>test cross </a:t>
            </a:r>
            <a:endParaRPr lang="en-US" sz="2600" dirty="0">
              <a:solidFill>
                <a:srgbClr val="000000"/>
              </a:solidFill>
              <a:latin typeface="+mj-lt"/>
              <a:cs typeface="Proxima Nova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489733" y="2900522"/>
            <a:ext cx="257279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>
                <a:latin typeface="+mj-lt"/>
              </a:rPr>
              <a:t>inbreeding </a:t>
            </a:r>
            <a:endParaRPr lang="en-US" sz="2600" dirty="0">
              <a:solidFill>
                <a:srgbClr val="000000"/>
              </a:solidFill>
              <a:latin typeface="+mj-lt"/>
              <a:cs typeface="Proxima Nova"/>
            </a:endParaRPr>
          </a:p>
        </p:txBody>
      </p:sp>
      <p:cxnSp>
        <p:nvCxnSpPr>
          <p:cNvPr id="14" name="Straight Connector 13"/>
          <p:cNvCxnSpPr>
            <a:cxnSpLocks/>
          </p:cNvCxnSpPr>
          <p:nvPr/>
        </p:nvCxnSpPr>
        <p:spPr>
          <a:xfrm flipV="1">
            <a:off x="-76200" y="977710"/>
            <a:ext cx="9220200" cy="1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57167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70987" y="392934"/>
            <a:ext cx="733069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E46C0A"/>
                </a:solidFill>
                <a:latin typeface="+mj-lt"/>
                <a:cs typeface="Calibri Light" panose="020F0302020204030204" pitchFamily="34" charset="0"/>
              </a:rPr>
              <a:t>Review Vocabulary</a:t>
            </a:r>
          </a:p>
        </p:txBody>
      </p:sp>
      <p:sp>
        <p:nvSpPr>
          <p:cNvPr id="21" name="Rectangle 20"/>
          <p:cNvSpPr/>
          <p:nvPr/>
        </p:nvSpPr>
        <p:spPr>
          <a:xfrm>
            <a:off x="970987" y="1600200"/>
            <a:ext cx="725861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hybrid: </a:t>
            </a:r>
            <a:r>
              <a:rPr lang="en-US" sz="2800" dirty="0"/>
              <a:t>organism that is heterozygous for a particular trait </a:t>
            </a:r>
            <a:endParaRPr lang="en-US" sz="2800" dirty="0">
              <a:solidFill>
                <a:srgbClr val="000000"/>
              </a:solidFill>
              <a:cs typeface="Proxima Nova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970987" y="975031"/>
            <a:ext cx="7330698" cy="0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CEDAD7D-8137-4C4F-9A61-48228B54AE97}"/>
              </a:ext>
            </a:extLst>
          </p:cNvPr>
          <p:cNvCxnSpPr>
            <a:cxnSpLocks/>
          </p:cNvCxnSpPr>
          <p:nvPr/>
        </p:nvCxnSpPr>
        <p:spPr>
          <a:xfrm>
            <a:off x="0" y="975031"/>
            <a:ext cx="9144000" cy="0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64896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14400" y="392934"/>
            <a:ext cx="7436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Selective Breeding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+mj-lt"/>
              <a:cs typeface="Proxima Nova Light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970987" y="975031"/>
            <a:ext cx="7330698" cy="0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838200" y="1375350"/>
            <a:ext cx="7696200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</a:rPr>
              <a:t>For thousands of years, humans have bred plants and animals for specific desired traits.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</a:rPr>
              <a:t>The process by which desired traits of certain plants and animals are selected and passed on to their future generations is called </a:t>
            </a:r>
            <a:r>
              <a:rPr lang="en-US" sz="2800" b="1" dirty="0">
                <a:latin typeface="+mj-lt"/>
              </a:rPr>
              <a:t>selective breeding</a:t>
            </a:r>
            <a:r>
              <a:rPr lang="en-US" sz="2800" dirty="0">
                <a:latin typeface="+mj-lt"/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</a:rPr>
              <a:t>Methods for selective breeding include hybridization and inbreeding.</a:t>
            </a:r>
          </a:p>
          <a:p>
            <a:br>
              <a:rPr lang="en-US" sz="2600" dirty="0">
                <a:latin typeface="+mj-lt"/>
              </a:rPr>
            </a:br>
            <a:endParaRPr lang="en-US" sz="2600" dirty="0">
              <a:solidFill>
                <a:srgbClr val="000000"/>
              </a:solidFill>
              <a:latin typeface="+mj-lt"/>
              <a:cs typeface="Proxima Nova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60682B2-2F77-B741-AF0C-AD8FE839FF08}"/>
              </a:ext>
            </a:extLst>
          </p:cNvPr>
          <p:cNvCxnSpPr>
            <a:cxnSpLocks/>
          </p:cNvCxnSpPr>
          <p:nvPr/>
        </p:nvCxnSpPr>
        <p:spPr>
          <a:xfrm>
            <a:off x="0" y="975031"/>
            <a:ext cx="9144000" cy="0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27939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14400" y="392934"/>
            <a:ext cx="7436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Selective Breeding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+mj-lt"/>
              <a:cs typeface="Proxima Nova Light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970987" y="975031"/>
            <a:ext cx="7330698" cy="0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838200" y="1370886"/>
            <a:ext cx="76962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+mj-lt"/>
              </a:rPr>
              <a:t>Hybridization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A hybrid occurs by crossing parent organisms with different forms of a trait to produce offspring with specific traits.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</a:rPr>
              <a:t>The process of creating hybrids is called hybridization.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</a:rPr>
              <a:t>Disadvantages of hybridization include expense and length of time needed.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</a:rPr>
              <a:t>Advantages of hybridization include adaptability and increased numbers of offspring.</a:t>
            </a:r>
            <a:br>
              <a:rPr lang="en-US" sz="2600" dirty="0">
                <a:latin typeface="+mj-lt"/>
              </a:rPr>
            </a:br>
            <a:endParaRPr lang="en-US" sz="2600" dirty="0">
              <a:solidFill>
                <a:srgbClr val="000000"/>
              </a:solidFill>
              <a:latin typeface="+mj-lt"/>
              <a:cs typeface="Proxima Nova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60682B2-2F77-B741-AF0C-AD8FE839FF08}"/>
              </a:ext>
            </a:extLst>
          </p:cNvPr>
          <p:cNvCxnSpPr>
            <a:cxnSpLocks/>
          </p:cNvCxnSpPr>
          <p:nvPr/>
        </p:nvCxnSpPr>
        <p:spPr>
          <a:xfrm>
            <a:off x="0" y="975031"/>
            <a:ext cx="9144000" cy="0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08558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14400" y="392934"/>
            <a:ext cx="7436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Selective Breeding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+mj-lt"/>
              <a:cs typeface="Proxima Nova Light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970987" y="975031"/>
            <a:ext cx="7330698" cy="0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838200" y="1351776"/>
            <a:ext cx="7696200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+mj-lt"/>
              </a:rPr>
              <a:t>Inbreeding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/>
              <a:t>Inbreeding</a:t>
            </a:r>
            <a:r>
              <a:rPr lang="en-US" sz="2800" dirty="0"/>
              <a:t> is the process in which two closely related organisms are bred to have the desired traits and to eliminate the undesired ones in future generations.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</a:rPr>
              <a:t>Inbreeding is used to create pure breeds in horses, dogs, and other animals.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A disadvantage of inbreeding is that harmful recessive traits also can be passed on to future generations.</a:t>
            </a:r>
          </a:p>
          <a:p>
            <a:br>
              <a:rPr lang="en-US" sz="2600" dirty="0">
                <a:latin typeface="+mj-lt"/>
              </a:rPr>
            </a:br>
            <a:endParaRPr lang="en-US" sz="2600" dirty="0">
              <a:solidFill>
                <a:srgbClr val="000000"/>
              </a:solidFill>
              <a:latin typeface="+mj-lt"/>
              <a:cs typeface="Proxima Nova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60682B2-2F77-B741-AF0C-AD8FE839FF08}"/>
              </a:ext>
            </a:extLst>
          </p:cNvPr>
          <p:cNvCxnSpPr>
            <a:cxnSpLocks/>
          </p:cNvCxnSpPr>
          <p:nvPr/>
        </p:nvCxnSpPr>
        <p:spPr>
          <a:xfrm>
            <a:off x="0" y="975031"/>
            <a:ext cx="9144000" cy="0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61539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14400" y="392934"/>
            <a:ext cx="7436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Test Cross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+mj-lt"/>
              <a:cs typeface="Proxima Nova Light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970987" y="975031"/>
            <a:ext cx="7330698" cy="0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838200" y="1360468"/>
            <a:ext cx="7620000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Breeders can determine the genotype of the hybrid by using a </a:t>
            </a:r>
            <a:r>
              <a:rPr lang="en-US" sz="2800" b="1" dirty="0"/>
              <a:t>test cross</a:t>
            </a:r>
            <a:r>
              <a:rPr lang="en-US" sz="280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</a:rPr>
              <a:t>A test cross </a:t>
            </a:r>
            <a:r>
              <a:rPr lang="en-US" sz="2800" dirty="0"/>
              <a:t>involves breeding an organism that has the unknown genotype with one that is homozygous recessive for the desired trait.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If the parent’s genotype is homozygous dominant, all the offspring will have the dominant phenotype.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If the parent’s genotype is heterozygous, the offspring will show a 1:1 phenotypic ratio.</a:t>
            </a:r>
          </a:p>
          <a:p>
            <a:endParaRPr lang="en-US" dirty="0"/>
          </a:p>
          <a:p>
            <a:endParaRPr lang="en-US" sz="2600" dirty="0">
              <a:latin typeface="+mj-lt"/>
            </a:endParaRPr>
          </a:p>
          <a:p>
            <a:br>
              <a:rPr lang="en-US" sz="2600" dirty="0">
                <a:latin typeface="+mj-lt"/>
              </a:rPr>
            </a:br>
            <a:endParaRPr lang="en-US" sz="2600" dirty="0">
              <a:solidFill>
                <a:srgbClr val="000000"/>
              </a:solidFill>
              <a:latin typeface="+mj-lt"/>
              <a:cs typeface="Proxima Nova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60682B2-2F77-B741-AF0C-AD8FE839FF08}"/>
              </a:ext>
            </a:extLst>
          </p:cNvPr>
          <p:cNvCxnSpPr>
            <a:cxnSpLocks/>
          </p:cNvCxnSpPr>
          <p:nvPr/>
        </p:nvCxnSpPr>
        <p:spPr>
          <a:xfrm>
            <a:off x="0" y="975031"/>
            <a:ext cx="9144000" cy="0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14266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14400" y="392934"/>
            <a:ext cx="7436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Test Cross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+mj-lt"/>
              <a:cs typeface="Proxima Nova Light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970987" y="975031"/>
            <a:ext cx="7330698" cy="0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838200" y="1310580"/>
            <a:ext cx="7463485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+mj-lt"/>
              </a:rPr>
              <a:t>Performing a Test Cross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In grapefruit trees, white fruit color is dominant (</a:t>
            </a:r>
            <a:r>
              <a:rPr lang="en-US" sz="2800" i="1" dirty="0"/>
              <a:t>W</a:t>
            </a:r>
            <a:r>
              <a:rPr lang="en-US" sz="2800" dirty="0"/>
              <a:t>).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Red fruit color is recessive (</a:t>
            </a:r>
            <a:r>
              <a:rPr lang="en-US" sz="2800" i="1" dirty="0"/>
              <a:t>w</a:t>
            </a:r>
            <a:r>
              <a:rPr lang="en-US" sz="2800" dirty="0"/>
              <a:t>).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Red grapefruit must be homozygous recessive (</a:t>
            </a:r>
            <a:r>
              <a:rPr lang="en-US" sz="2800" i="1" dirty="0"/>
              <a:t>ww</a:t>
            </a:r>
            <a:r>
              <a:rPr lang="en-US" sz="2800" dirty="0"/>
              <a:t>).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White can be either homozygous dominant (</a:t>
            </a:r>
            <a:r>
              <a:rPr lang="en-US" sz="2800" i="1" dirty="0"/>
              <a:t>WW</a:t>
            </a:r>
            <a:r>
              <a:rPr lang="en-US" sz="2800" dirty="0"/>
              <a:t>) or heterozygous (</a:t>
            </a:r>
            <a:r>
              <a:rPr lang="en-US" sz="2800" i="1" dirty="0"/>
              <a:t>Ww</a:t>
            </a:r>
            <a:r>
              <a:rPr lang="en-US" sz="2800" dirty="0"/>
              <a:t>).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In a test cross, a tree with white fruit color of unknown genotype is crossed with a tree with red fruit color of </a:t>
            </a:r>
            <a:r>
              <a:rPr lang="en-US" sz="2800" i="1" dirty="0"/>
              <a:t>ww</a:t>
            </a:r>
            <a:r>
              <a:rPr lang="en-US" sz="2800" dirty="0"/>
              <a:t> genotype.</a:t>
            </a:r>
          </a:p>
          <a:p>
            <a:endParaRPr lang="en-US" dirty="0"/>
          </a:p>
          <a:p>
            <a:endParaRPr lang="en-US" sz="2600" dirty="0">
              <a:latin typeface="+mj-lt"/>
            </a:endParaRPr>
          </a:p>
          <a:p>
            <a:br>
              <a:rPr lang="en-US" sz="2600" dirty="0">
                <a:latin typeface="+mj-lt"/>
              </a:rPr>
            </a:br>
            <a:endParaRPr lang="en-US" sz="2600" dirty="0">
              <a:solidFill>
                <a:srgbClr val="000000"/>
              </a:solidFill>
              <a:latin typeface="+mj-lt"/>
              <a:cs typeface="Proxima Nova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60682B2-2F77-B741-AF0C-AD8FE839FF08}"/>
              </a:ext>
            </a:extLst>
          </p:cNvPr>
          <p:cNvCxnSpPr>
            <a:cxnSpLocks/>
          </p:cNvCxnSpPr>
          <p:nvPr/>
        </p:nvCxnSpPr>
        <p:spPr>
          <a:xfrm>
            <a:off x="0" y="975031"/>
            <a:ext cx="9144000" cy="0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2337810"/>
      </p:ext>
    </p:extLst>
  </p:cSld>
  <p:clrMapOvr>
    <a:masterClrMapping/>
  </p:clrMapOvr>
</p:sld>
</file>

<file path=ppt/theme/theme1.xml><?xml version="1.0" encoding="utf-8"?>
<a:theme xmlns:a="http://schemas.openxmlformats.org/drawingml/2006/main" name="rev-bio_chem_LessonTemp_Mod00_L0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CA_Lesson03_Water_and_Its_Solutions" id="{9E6910C0-3C96-A840-B7D5-B768BB01AA18}" vid="{9A1901FA-2A9E-D840-A71D-372919F63F6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EE346A50C5ABB4D8ABDC542F9DDB635" ma:contentTypeVersion="10" ma:contentTypeDescription="Create a new document." ma:contentTypeScope="" ma:versionID="a50b0f4b0c178d9fb5e9e8d005c81156">
  <xsd:schema xmlns:xsd="http://www.w3.org/2001/XMLSchema" xmlns:xs="http://www.w3.org/2001/XMLSchema" xmlns:p="http://schemas.microsoft.com/office/2006/metadata/properties" xmlns:ns2="56348eee-dc15-462f-913c-b9ac4c38f6e5" xmlns:ns3="ad62b575-b769-42d0-b622-6f949ef41164" targetNamespace="http://schemas.microsoft.com/office/2006/metadata/properties" ma:root="true" ma:fieldsID="d97081c7219a596e5e75162292b871bf" ns2:_="" ns3:_="">
    <xsd:import namespace="56348eee-dc15-462f-913c-b9ac4c38f6e5"/>
    <xsd:import namespace="ad62b575-b769-42d0-b622-6f949ef4116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EventHashCode" minOccurs="0"/>
                <xsd:element ref="ns3:MediaServiceGeneration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348eee-dc15-462f-913c-b9ac4c38f6e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62b575-b769-42d0-b622-6f949ef4116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4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F9FA297-6231-4C4F-8BBB-8E0688551F8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5BCEDB1-1E38-4F4D-B958-9E3CC0C3D47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6348eee-dc15-462f-913c-b9ac4c38f6e5"/>
    <ds:schemaRef ds:uri="ad62b575-b769-42d0-b622-6f949ef4116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13C29A9-FFC3-4011-A39B-BB578245DFAF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rev-bio_chem_LessonTemp_Mod00_L0</Template>
  <TotalTime>1655</TotalTime>
  <Words>424</Words>
  <Application>Microsoft Macintosh PowerPoint</Application>
  <PresentationFormat>On-screen Show (4:3)</PresentationFormat>
  <Paragraphs>58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Calibri</vt:lpstr>
      <vt:lpstr>Arial</vt:lpstr>
      <vt:lpstr>rev-bio_chem_LessonTemp_Mod00_L0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Jennifer Szymanski</dc:creator>
  <cp:keywords/>
  <dc:description/>
  <cp:lastModifiedBy>Microsoft Office User</cp:lastModifiedBy>
  <cp:revision>21</cp:revision>
  <cp:lastPrinted>2018-06-06T15:11:12Z</cp:lastPrinted>
  <dcterms:created xsi:type="dcterms:W3CDTF">2018-06-20T16:19:37Z</dcterms:created>
  <dcterms:modified xsi:type="dcterms:W3CDTF">2023-12-15T17:30:12Z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0x010100BEE346A50C5ABB4D8ABDC542F9DDB635</vt:lpwstr>
  </property>
</Properties>
</file>