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69" r:id="rId6"/>
    <p:sldId id="261" r:id="rId7"/>
    <p:sldId id="331" r:id="rId8"/>
    <p:sldId id="291" r:id="rId9"/>
    <p:sldId id="370" r:id="rId10"/>
    <p:sldId id="371" r:id="rId11"/>
    <p:sldId id="372" r:id="rId12"/>
    <p:sldId id="290" r:id="rId13"/>
    <p:sldId id="373" r:id="rId14"/>
    <p:sldId id="357" r:id="rId15"/>
    <p:sldId id="374" r:id="rId16"/>
    <p:sldId id="375" r:id="rId17"/>
    <p:sldId id="376" r:id="rId18"/>
    <p:sldId id="360" r:id="rId19"/>
    <p:sldId id="377" r:id="rId20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369"/>
            <p14:sldId id="261"/>
            <p14:sldId id="331"/>
            <p14:sldId id="291"/>
            <p14:sldId id="370"/>
            <p14:sldId id="371"/>
            <p14:sldId id="372"/>
            <p14:sldId id="290"/>
            <p14:sldId id="373"/>
            <p14:sldId id="357"/>
            <p14:sldId id="374"/>
            <p14:sldId id="375"/>
            <p14:sldId id="376"/>
            <p14:sldId id="360"/>
            <p14:sldId id="3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53" autoAdjust="0"/>
    <p:restoredTop sz="94740"/>
  </p:normalViewPr>
  <p:slideViewPr>
    <p:cSldViewPr>
      <p:cViewPr varScale="1">
        <p:scale>
          <a:sx n="137" d="100"/>
          <a:sy n="137" d="100"/>
        </p:scale>
        <p:origin x="200" y="24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Basic Patterns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of Human Inheritance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Pedigrees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401410"/>
            <a:ext cx="7970520" cy="400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800" b="1" dirty="0">
                <a:cs typeface="Helvetica" panose="020B0604020202020204" pitchFamily="34" charset="0"/>
              </a:rPr>
              <a:t>Predicting Disorders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Using pedigrees can help predict the possibility of disorders occurring in future offspring.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is more accurate if several individuals within the family are evaluated.</a:t>
            </a:r>
            <a:endParaRPr lang="en-US" sz="2800" b="1" dirty="0"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Record keeping helps scientists use pedigree analysis to study inheritance patterns, determine phenotypes, and ascertain genotypes.</a:t>
            </a:r>
            <a:endParaRPr lang="en-US" sz="2800" dirty="0"/>
          </a:p>
          <a:p>
            <a:endParaRPr lang="en-US" sz="2800" i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0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Types of Recessive Genetic Disorders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371600"/>
            <a:ext cx="79705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+mj-lt"/>
                <a:cs typeface="Proxima Nova"/>
              </a:rPr>
              <a:t>Albinism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 Cause: The body does not produce normal amounts of the pigment melanin.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Effects: 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No color in the skin, eyes, and hair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Skin susceptible to UV damage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Vision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Cure/Treatment</a:t>
            </a:r>
            <a:r>
              <a:rPr lang="en-US" sz="2800" b="1" dirty="0">
                <a:latin typeface="+mj-lt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No cure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Protect skin from the Sun and other environmental factors.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Visual rehabilitation</a:t>
            </a: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23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Types of Recessive Genetic Disorders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392734"/>
            <a:ext cx="79705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+mj-lt"/>
                <a:cs typeface="Proxima Nova"/>
              </a:rPr>
              <a:t>Cystic Fibrosis</a:t>
            </a:r>
          </a:p>
          <a:p>
            <a:r>
              <a:rPr lang="en-US" sz="2800" dirty="0">
                <a:latin typeface="+mj-lt"/>
              </a:rPr>
              <a:t> Cause: </a:t>
            </a:r>
            <a:r>
              <a:rPr lang="en-US" sz="2800" dirty="0"/>
              <a:t>The gene that codes for a membrane protein is defective.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Effects: 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Excessive mucus production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Digestive and respiratory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Cure/Treatment</a:t>
            </a:r>
            <a:r>
              <a:rPr lang="en-US" sz="2800" b="1" dirty="0">
                <a:latin typeface="+mj-lt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No cure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Daily cleaning of mucus from the lungs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Mucus-thinning drugs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Pancreatic enzyme supplements</a:t>
            </a: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50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Types of Recessive Genetic Disorders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366421"/>
            <a:ext cx="7970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+mj-lt"/>
                <a:cs typeface="Proxima Nova"/>
              </a:rPr>
              <a:t>Galactosemia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Cause: </a:t>
            </a:r>
            <a:r>
              <a:rPr lang="en-US" sz="2800" dirty="0"/>
              <a:t> Absence of the gene that codes for the enzyme that breaks down galactose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Effects: 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Mental disabilities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Enlarged liver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Kidney failure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Cure/Treatment</a:t>
            </a:r>
            <a:r>
              <a:rPr lang="en-US" sz="2800" b="1" dirty="0">
                <a:latin typeface="+mj-lt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No cure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Restriction of lactose/galactose in the diet</a:t>
            </a: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672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Types of Recessive Genetic Disorders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371600"/>
            <a:ext cx="79705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+mj-lt"/>
                <a:cs typeface="Proxima Nova"/>
              </a:rPr>
              <a:t>Tay-Sachs Disease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Cause: </a:t>
            </a:r>
            <a:r>
              <a:rPr lang="en-US" dirty="0"/>
              <a:t> </a:t>
            </a:r>
            <a:r>
              <a:rPr lang="en-US" sz="2800" dirty="0"/>
              <a:t>Absence of a necessary enzyme that breaks down fatty substances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Effects: 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Buildup of fatty deposits in the brain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Mental disabilities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Cure/Treatment</a:t>
            </a:r>
            <a:r>
              <a:rPr lang="en-US" sz="2800" b="1" dirty="0">
                <a:latin typeface="+mj-lt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No cure or treatment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Death by age 5</a:t>
            </a: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  <a:p>
            <a:endParaRPr lang="en-US" sz="2800" b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65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Types of Dominant Genetic Disorders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C24999A-9348-A143-8D4B-21C9DB333172}"/>
              </a:ext>
            </a:extLst>
          </p:cNvPr>
          <p:cNvSpPr txBox="1"/>
          <p:nvPr/>
        </p:nvSpPr>
        <p:spPr>
          <a:xfrm>
            <a:off x="533400" y="1441371"/>
            <a:ext cx="8077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cs typeface="Proxima Nova"/>
              </a:rPr>
              <a:t>Huntingdon’s Disease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Cause: </a:t>
            </a:r>
            <a:r>
              <a:rPr lang="en-US" dirty="0"/>
              <a:t>  </a:t>
            </a:r>
            <a:r>
              <a:rPr lang="en-US" sz="2800" dirty="0"/>
              <a:t>A gene affecting neurological function is defective.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Effects: 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Decline of mental and neurological functions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Ability to move deteriorates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Cure/Treatment</a:t>
            </a:r>
            <a:r>
              <a:rPr lang="en-US" sz="2800" b="1" dirty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No cure or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5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Types of Dominant Genetic Disorders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C24999A-9348-A143-8D4B-21C9DB333172}"/>
              </a:ext>
            </a:extLst>
          </p:cNvPr>
          <p:cNvSpPr txBox="1"/>
          <p:nvPr/>
        </p:nvSpPr>
        <p:spPr>
          <a:xfrm>
            <a:off x="457200" y="1338858"/>
            <a:ext cx="8077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cs typeface="Proxima Nova"/>
              </a:rPr>
              <a:t>Achondroplasia</a:t>
            </a:r>
          </a:p>
          <a:p>
            <a:r>
              <a:rPr lang="en-US" sz="2800" dirty="0"/>
              <a:t>Cause: A gene that affects bone growth is abnormal.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Effects: 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Short arms and legs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Large head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Cure/Treatment</a:t>
            </a:r>
            <a:r>
              <a:rPr lang="en-US" sz="2800" b="1" dirty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No cure or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4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390256"/>
            <a:ext cx="7636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cs typeface="Proxima Nova Light"/>
              </a:rPr>
              <a:t>Focus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040" y="1593196"/>
            <a:ext cx="62832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Why is a pedigree helpful in analyzing the inheritance of traits through several generations?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-152400" y="1066800"/>
            <a:ext cx="9296400" cy="1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70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0" y="1490821"/>
            <a:ext cx="26214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carrier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0" y="2068474"/>
            <a:ext cx="23370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pedigree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0" y="977710"/>
            <a:ext cx="9144000" cy="1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18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0987" y="1600200"/>
            <a:ext cx="72586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genes: </a:t>
            </a:r>
            <a:r>
              <a:rPr lang="en-US" sz="2600" dirty="0"/>
              <a:t>segments of DNA that control the production of proteins </a:t>
            </a:r>
            <a:endParaRPr lang="en-US" sz="2600" dirty="0">
              <a:solidFill>
                <a:srgbClr val="000000"/>
              </a:solidFill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AFF87E-A477-2A46-AD6D-0C906C294E4A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9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Pedigrees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362194"/>
            <a:ext cx="73914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Recessive traits are expressed only when the individual is homozygous recessive for a trait.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 individual who is heterozygous for a recessive disorder is called a </a:t>
            </a:r>
            <a:r>
              <a:rPr lang="en-US" sz="2800" b="1" dirty="0"/>
              <a:t>carrier</a:t>
            </a:r>
            <a:r>
              <a:rPr lang="en-US" sz="2800" dirty="0"/>
              <a:t>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Inheritance of disorders in humans can be achieved by the use of a</a:t>
            </a:r>
            <a:r>
              <a:rPr lang="en-US" sz="2800" dirty="0">
                <a:cs typeface="Helvetica Light"/>
              </a:rPr>
              <a:t> </a:t>
            </a:r>
            <a:r>
              <a:rPr lang="en-US" sz="2800" b="1" dirty="0">
                <a:cs typeface="Helvetica Light"/>
              </a:rPr>
              <a:t>pedigree</a:t>
            </a:r>
            <a:r>
              <a:rPr lang="en-US" sz="2800" dirty="0">
                <a:cs typeface="Helvetica Light"/>
              </a:rPr>
              <a:t>, a diagram that traces the inheritance of a particular trait through several generations.</a:t>
            </a:r>
            <a:endParaRPr lang="en-US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1E2743-5292-4C44-B79D-10D86B3DD075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15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Pedigrees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85800" y="1331893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pedigree uses symbols to illustrate inheritance of a trait.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1E2743-5292-4C44-B79D-10D86B3DD075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97AC53C-DC0C-754D-923D-09CF1B0F7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95600"/>
            <a:ext cx="8991600" cy="302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2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Pedigrees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143000"/>
            <a:ext cx="7391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Recessive Genetic Disorders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pedigree shows an example of a recessive genetic disorder, Tay-Sachs.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Two unaffected parents have an affected child.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indicates that both parents are heterozygous and carriers for the trait. The half-filled square and circle show that both parents are carriers.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1E2743-5292-4C44-B79D-10D86B3DD075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94EE5E1-6700-804D-B672-A86F5814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368949"/>
            <a:ext cx="5531224" cy="24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9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Pedigrees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132344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Dominant Genetic Disorders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pedigree shows an example of a dominant genetic disorder, polydactyly.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Affected parents can pass the gene to their children.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Unaffected parents cannot have an affected child.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1E2743-5292-4C44-B79D-10D86B3DD075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797A338-28C3-8244-9F66-F5EBD0FF7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962400"/>
            <a:ext cx="7772400" cy="27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8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Pedigrees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16280" y="1397928"/>
            <a:ext cx="7818120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Inferring Genotypes</a:t>
            </a:r>
          </a:p>
          <a:p>
            <a:pPr marL="457200" indent="-45720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Pedigrees can be used to infer genotypes from the observations of phenotypes.</a:t>
            </a:r>
          </a:p>
          <a:p>
            <a:pPr marL="457200" indent="-45720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Knowing physical traits can determine what genes an individual is most likely to have.</a:t>
            </a:r>
            <a:endParaRPr lang="en-US" sz="2800" dirty="0">
              <a:latin typeface="+mj-lt"/>
            </a:endParaRPr>
          </a:p>
          <a:p>
            <a:endParaRPr lang="en-US" sz="2800" i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801047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5A0883-C7E8-494F-8B05-596AA7AB0C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ADBB59-A281-47BC-965E-EE99512DEA5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2E461DC-EB6A-466B-B68F-B4C7D5E55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</Template>
  <TotalTime>2829</TotalTime>
  <Words>539</Words>
  <Application>Microsoft Macintosh PowerPoint</Application>
  <PresentationFormat>On-screen Show (4:3)</PresentationFormat>
  <Paragraphs>93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Jennifer Szymanski</dc:creator>
  <cp:keywords/>
  <dc:description/>
  <cp:lastModifiedBy>Microsoft Office User</cp:lastModifiedBy>
  <cp:revision>65</cp:revision>
  <cp:lastPrinted>2018-06-06T15:11:12Z</cp:lastPrinted>
  <dcterms:created xsi:type="dcterms:W3CDTF">2018-06-19T22:29:55Z</dcterms:created>
  <dcterms:modified xsi:type="dcterms:W3CDTF">2023-12-15T17:31:33Z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