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9" r:id="rId6"/>
    <p:sldId id="261" r:id="rId7"/>
    <p:sldId id="331" r:id="rId8"/>
    <p:sldId id="291" r:id="rId9"/>
    <p:sldId id="370" r:id="rId10"/>
    <p:sldId id="378" r:id="rId11"/>
    <p:sldId id="379" r:id="rId12"/>
    <p:sldId id="372" r:id="rId13"/>
    <p:sldId id="290" r:id="rId14"/>
    <p:sldId id="380" r:id="rId15"/>
    <p:sldId id="381" r:id="rId16"/>
    <p:sldId id="382" r:id="rId17"/>
    <p:sldId id="373" r:id="rId18"/>
    <p:sldId id="383" r:id="rId19"/>
    <p:sldId id="384" r:id="rId20"/>
    <p:sldId id="385" r:id="rId21"/>
    <p:sldId id="357" r:id="rId22"/>
    <p:sldId id="375" r:id="rId23"/>
    <p:sldId id="386" r:id="rId24"/>
    <p:sldId id="376" r:id="rId25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259"/>
            <p14:sldId id="261"/>
            <p14:sldId id="331"/>
            <p14:sldId id="291"/>
            <p14:sldId id="370"/>
            <p14:sldId id="378"/>
            <p14:sldId id="379"/>
            <p14:sldId id="372"/>
            <p14:sldId id="290"/>
            <p14:sldId id="380"/>
            <p14:sldId id="381"/>
            <p14:sldId id="382"/>
            <p14:sldId id="373"/>
            <p14:sldId id="383"/>
            <p14:sldId id="384"/>
            <p14:sldId id="385"/>
            <p14:sldId id="357"/>
            <p14:sldId id="375"/>
            <p14:sldId id="386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53" autoAdjust="0"/>
    <p:restoredTop sz="94740"/>
  </p:normalViewPr>
  <p:slideViewPr>
    <p:cSldViewPr>
      <p:cViewPr varScale="1">
        <p:scale>
          <a:sx n="137" d="100"/>
          <a:sy n="137" d="100"/>
        </p:scale>
        <p:origin x="200" y="248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9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489845"/>
            <a:ext cx="8164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+mj-lt"/>
              </a:rPr>
              <a:t>Complex Patterns</a:t>
            </a:r>
          </a:p>
          <a:p>
            <a:pPr algn="ctr"/>
            <a:r>
              <a:rPr lang="en-US" sz="5400" b="1">
                <a:solidFill>
                  <a:schemeClr val="bg1"/>
                </a:solidFill>
                <a:latin typeface="+mj-lt"/>
              </a:rPr>
              <a:t>of  </a:t>
            </a:r>
            <a:r>
              <a:rPr lang="en-US" sz="5400" b="1" dirty="0">
                <a:solidFill>
                  <a:schemeClr val="bg1"/>
                </a:solidFill>
                <a:latin typeface="+mj-lt"/>
              </a:rPr>
              <a:t>Inheritance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1336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459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Epistasis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386274"/>
            <a:ext cx="797052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cs typeface="Helvetica Light"/>
              </a:rPr>
              <a:t>Epistasis</a:t>
            </a:r>
            <a:r>
              <a:rPr lang="en-US" sz="2800" dirty="0">
                <a:latin typeface="+mj-lt"/>
                <a:cs typeface="Helvetica Light"/>
              </a:rPr>
              <a:t> is an interaction in which one allele hides the effects of another allele.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It is seen in the coat color of Labrador retrievers.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dominant allele </a:t>
            </a:r>
            <a:r>
              <a:rPr lang="en-US" sz="2800" i="1" dirty="0">
                <a:latin typeface="+mj-lt"/>
              </a:rPr>
              <a:t>E</a:t>
            </a:r>
            <a:r>
              <a:rPr lang="en-US" sz="2800" dirty="0">
                <a:latin typeface="+mj-lt"/>
              </a:rPr>
              <a:t> determines whether the coat will have dark pigment.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Allele </a:t>
            </a:r>
            <a:r>
              <a:rPr lang="en-US" sz="2800" i="1" dirty="0">
                <a:latin typeface="+mj-lt"/>
              </a:rPr>
              <a:t>B </a:t>
            </a:r>
            <a:r>
              <a:rPr lang="en-US" sz="2800" dirty="0">
                <a:latin typeface="+mj-lt"/>
              </a:rPr>
              <a:t>determines how dark the coat will be.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When a dog has recessive </a:t>
            </a:r>
            <a:r>
              <a:rPr lang="en-US" sz="2800" i="1" dirty="0">
                <a:latin typeface="+mj-lt"/>
              </a:rPr>
              <a:t>ee</a:t>
            </a:r>
            <a:r>
              <a:rPr lang="en-US" sz="2800" dirty="0">
                <a:latin typeface="+mj-lt"/>
              </a:rPr>
              <a:t> alleles, the coat will be yellow, because the </a:t>
            </a:r>
            <a:r>
              <a:rPr lang="en-US" sz="2800" i="1" dirty="0">
                <a:latin typeface="+mj-lt"/>
              </a:rPr>
              <a:t>e </a:t>
            </a:r>
            <a:r>
              <a:rPr lang="en-US" sz="2800" dirty="0">
                <a:latin typeface="+mj-lt"/>
              </a:rPr>
              <a:t>allele masks the effects of the </a:t>
            </a:r>
            <a:r>
              <a:rPr lang="en-US" sz="2800" i="1" dirty="0">
                <a:latin typeface="+mj-lt"/>
              </a:rPr>
              <a:t>B </a:t>
            </a:r>
            <a:r>
              <a:rPr lang="en-US" sz="2800" dirty="0">
                <a:latin typeface="+mj-lt"/>
              </a:rPr>
              <a:t>allele.</a:t>
            </a:r>
          </a:p>
          <a:p>
            <a:endParaRPr lang="en-US" sz="2800" i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801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Dosage Compensation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411843"/>
            <a:ext cx="79705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The X chromosome carries a variety of genes that are necessary for the development of both females and males.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Y chromosome mainly has genes that relate to the development of male characteristics.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 female, one X chromosome is inactivated in each cell.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Called dosage compensation or x-inactivation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Which X stops working in each cell is random.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Occurs in all mammals</a:t>
            </a:r>
          </a:p>
          <a:p>
            <a:endParaRPr lang="en-US" sz="2800" i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86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Dosage Compensation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02459" y="1243072"/>
            <a:ext cx="47743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+mj-lt"/>
                <a:cs typeface="Proxima Nova"/>
              </a:rPr>
              <a:t>Chromosome Inactivation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Coat colors in calico cats are caused by the random inactivation of a particular X chromosome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colors that result depend on the X chromosome that is activated.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A60DC8C-4326-7948-A6F5-2670F28CC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981200"/>
            <a:ext cx="4726771" cy="37961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115231-77F3-4A83-9E5E-D1D08DF6EFFD}"/>
              </a:ext>
            </a:extLst>
          </p:cNvPr>
          <p:cNvSpPr txBox="1"/>
          <p:nvPr/>
        </p:nvSpPr>
        <p:spPr>
          <a:xfrm>
            <a:off x="152400" y="5119807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Example: orange patches: inactivation of X chromosome that carries allele for black fur</a:t>
            </a:r>
          </a:p>
        </p:txBody>
      </p:sp>
    </p:spTree>
    <p:extLst>
      <p:ext uri="{BB962C8B-B14F-4D97-AF65-F5344CB8AC3E}">
        <p14:creationId xmlns:p14="http://schemas.microsoft.com/office/powerpoint/2010/main" val="299501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Dosage Compensation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256943"/>
            <a:ext cx="7543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+mj-lt"/>
                <a:cs typeface="Proxima Nova"/>
              </a:rPr>
              <a:t>Barr Bodies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itchFamily="34" charset="0"/>
              </a:rPr>
              <a:t>The inactivated X chromosome can be observed in cells.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itchFamily="34" charset="0"/>
              </a:rPr>
              <a:t>Darkly stained, inactivated X chromosomes are called Barr bodies.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97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Sex-Linked Traits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349291"/>
            <a:ext cx="7970520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800" b="1" dirty="0">
                <a:cs typeface="Helvetica" panose="020B0604020202020204" pitchFamily="34" charset="0"/>
              </a:rPr>
              <a:t>Predicting Disorders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Traits controlled by genes located on the X chromosome are </a:t>
            </a:r>
            <a:r>
              <a:rPr lang="en-US" sz="2800" b="1" dirty="0">
                <a:latin typeface="+mj-lt"/>
                <a:cs typeface="Helvetica Light"/>
              </a:rPr>
              <a:t>sex-linked traits</a:t>
            </a:r>
            <a:r>
              <a:rPr lang="en-US" sz="2800" dirty="0">
                <a:latin typeface="+mj-lt"/>
                <a:cs typeface="Helvetica Light"/>
              </a:rPr>
              <a:t>. They are also called </a:t>
            </a:r>
            <a:r>
              <a:rPr lang="en-US" sz="2800" dirty="0">
                <a:cs typeface="Helvetica Light"/>
              </a:rPr>
              <a:t>(X-linked) traits.</a:t>
            </a:r>
            <a:endParaRPr lang="en-US" sz="2800" dirty="0">
              <a:latin typeface="+mj-lt"/>
              <a:cs typeface="Helvetica Ligh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Because males have only one copy of the X chromosome, they are more affected by recessive X-linked traits.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Some traits that are located on autosomes may appear to be sex-linked, even though they are not.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09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Sex-Linked Traits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351285"/>
            <a:ext cx="3543277" cy="604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800" b="1" dirty="0">
                <a:cs typeface="Helvetica" panose="020B0604020202020204" pitchFamily="34" charset="0"/>
              </a:rPr>
              <a:t>Red-Green Colorblindness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Recessive, X-linked trait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Mothers are carriers.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Females can be colorblind, but only if they inherit the recessive allele from both parents.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endParaRPr lang="en-US" sz="2800" i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CA9955D-317A-4544-8922-C0C3CAE16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962" y="1295400"/>
            <a:ext cx="3985323" cy="53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31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Sex-Linked Traits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346552"/>
            <a:ext cx="7962877" cy="337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800" b="1" dirty="0">
                <a:cs typeface="Helvetica" panose="020B0604020202020204" pitchFamily="34" charset="0"/>
              </a:rPr>
              <a:t>Red-Green Colorblindness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+mj-lt"/>
                <a:cs typeface="Helvetica Light"/>
              </a:rPr>
              <a:t>Hemophilia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Recessive, X-linked trait that causes delayed clotting of blood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Famous pedigree involves the family of Queen Victoria of England</a:t>
            </a:r>
          </a:p>
          <a:p>
            <a:endParaRPr lang="en-US" sz="2800" i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342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Sex-Linked Traits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281F4A7-3AC2-A747-93D5-08A252CB3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92" y="1068409"/>
            <a:ext cx="7382816" cy="571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01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Polygenic Traits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57200" y="1256943"/>
            <a:ext cx="838321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cs typeface="Helvetica Light"/>
              </a:rPr>
              <a:t>Polygenic traits </a:t>
            </a:r>
            <a:r>
              <a:rPr lang="en-US" sz="2800" dirty="0">
                <a:latin typeface="+mj-lt"/>
                <a:cs typeface="Helvetica Light"/>
              </a:rPr>
              <a:t>arise from the interaction of multiple pairs of genes.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Include such traits as skin color, height, and eye color</a:t>
            </a:r>
            <a:endParaRPr lang="en-US" sz="2400" dirty="0">
              <a:latin typeface="+mj-lt"/>
            </a:endParaRP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6581599-E60A-1D4F-BEDF-EEDB4D893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66694"/>
            <a:ext cx="8636813" cy="377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39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Environmental Influences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363682"/>
            <a:ext cx="79705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variation and distribution of traits in a population also depends on environmental factors.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Because environmental factors affect the expression of some traits, they affect the probability of those traits appearing in a population.</a:t>
            </a:r>
          </a:p>
          <a:p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67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8298" y="390256"/>
            <a:ext cx="767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>
                <a:solidFill>
                  <a:srgbClr val="E46C0A"/>
                </a:solidFill>
                <a:latin typeface="+mj-lt"/>
                <a:cs typeface="Proxima Nova Light"/>
              </a:rPr>
              <a:t> </a:t>
            </a:r>
            <a:endParaRPr lang="en-US" sz="3200" b="1" dirty="0">
              <a:solidFill>
                <a:srgbClr val="E46C0A"/>
              </a:solidFill>
              <a:latin typeface="+mj-lt"/>
              <a:cs typeface="Proxima Nova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3040" y="1593196"/>
            <a:ext cx="67665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What are examples of complex inheritance?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1392C11-CB6D-1742-9C41-6EE50531156C}"/>
              </a:ext>
            </a:extLst>
          </p:cNvPr>
          <p:cNvSpPr txBox="1"/>
          <p:nvPr/>
        </p:nvSpPr>
        <p:spPr>
          <a:xfrm>
            <a:off x="798298" y="309932"/>
            <a:ext cx="7636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cs typeface="Proxima Nova Light"/>
              </a:rPr>
              <a:t>Focus Question</a:t>
            </a:r>
          </a:p>
        </p:txBody>
      </p:sp>
    </p:spTree>
    <p:extLst>
      <p:ext uri="{BB962C8B-B14F-4D97-AF65-F5344CB8AC3E}">
        <p14:creationId xmlns:p14="http://schemas.microsoft.com/office/powerpoint/2010/main" val="125379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Environmental Influences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382554"/>
            <a:ext cx="79705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latin typeface="+mj-lt"/>
                <a:cs typeface="Helvetica" pitchFamily="34" charset="0"/>
              </a:rPr>
              <a:t>Sunlight and Water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itchFamily="34" charset="0"/>
              </a:rPr>
              <a:t>Without enough sunlight, most plants will not produce flowers.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itchFamily="34" charset="0"/>
              </a:rPr>
              <a:t>Insufficient water causes plants to drop their leaves.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latin typeface="+mj-lt"/>
                <a:cs typeface="Helvetica" pitchFamily="34" charset="0"/>
              </a:rPr>
              <a:t>Temperature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itchFamily="34" charset="0"/>
              </a:rPr>
              <a:t>Most organisms experience phenotypic changes with extreme heat.</a:t>
            </a: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666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Twin Studies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1207056"/>
            <a:ext cx="82296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Help scientists separate genetic contributions from environmental contributions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Traits that appear frequently in identical twins are at least partially controlled by heredity.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81ED08C-E6E5-6043-97D7-8E33D994E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484246"/>
            <a:ext cx="6121400" cy="32264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8F3F5E-9142-4438-B6F8-BD4E5474CBBF}"/>
              </a:ext>
            </a:extLst>
          </p:cNvPr>
          <p:cNvSpPr txBox="1"/>
          <p:nvPr/>
        </p:nvSpPr>
        <p:spPr>
          <a:xfrm>
            <a:off x="0" y="3048000"/>
            <a:ext cx="2590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Traits expressed differently in identical twins are strongly influenced by environment.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5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00200" y="1438791"/>
            <a:ext cx="35267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incomplete dominance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0200" y="2026881"/>
            <a:ext cx="23370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codominance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00200" y="2643496"/>
            <a:ext cx="31523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multiple alleles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3181696"/>
            <a:ext cx="23370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epistasis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3781967"/>
            <a:ext cx="23370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sex-linked trait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4359299"/>
            <a:ext cx="23370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polygenic trait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79195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0987" y="1524000"/>
            <a:ext cx="72586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gamete: </a:t>
            </a:r>
            <a:r>
              <a:rPr lang="en-US" sz="2600" dirty="0"/>
              <a:t>a mature sex cell (sperm or egg) with a haploid number of chromosomes</a:t>
            </a:r>
            <a:endParaRPr lang="en-US" sz="2600" dirty="0">
              <a:solidFill>
                <a:srgbClr val="000000"/>
              </a:solidFill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AFF87E-A477-2A46-AD6D-0C906C294E4A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9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Incomplete Dominance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61999" y="1295400"/>
            <a:ext cx="7539685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In some organisms, heterozygous individuals will display the dominant phenotype.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With </a:t>
            </a:r>
            <a:r>
              <a:rPr lang="en-US" sz="2800" b="1" dirty="0">
                <a:latin typeface="+mj-lt"/>
                <a:cs typeface="Helvetica Light"/>
              </a:rPr>
              <a:t>incomplete dominance</a:t>
            </a:r>
            <a:r>
              <a:rPr lang="en-US" sz="2800" dirty="0">
                <a:latin typeface="+mj-lt"/>
                <a:cs typeface="Helvetica Light"/>
              </a:rPr>
              <a:t>, the heterozygous phenotype is an intermediate phenotype between the two homozygous phenotypes.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Yields a 1:2:1 ratio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1E2743-5292-4C44-B79D-10D86B3DD075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D444AD2-A11B-4D46-B776-BF91B1BA5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329232"/>
            <a:ext cx="8610600" cy="207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5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Codominance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81000" y="1372865"/>
            <a:ext cx="8229600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In</a:t>
            </a:r>
            <a:r>
              <a:rPr lang="en-US" sz="2800" b="1" dirty="0">
                <a:latin typeface="+mj-lt"/>
                <a:cs typeface="Helvetica Light"/>
              </a:rPr>
              <a:t> codominance</a:t>
            </a:r>
            <a:r>
              <a:rPr lang="en-US" sz="2800" dirty="0">
                <a:latin typeface="+mj-lt"/>
                <a:cs typeface="Helvetica Light"/>
              </a:rPr>
              <a:t>, both the dominant and recessive alleles are expressed in heterozygous individuals.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cs typeface="Helvetica Light"/>
            </a:endParaRPr>
          </a:p>
          <a:p>
            <a:pPr>
              <a:spcAft>
                <a:spcPts val="300"/>
              </a:spcAft>
            </a:pPr>
            <a:r>
              <a:rPr lang="en-US" sz="2800" b="1" dirty="0">
                <a:latin typeface="+mj-lt"/>
                <a:cs typeface="Helvetica"/>
              </a:rPr>
              <a:t>Sickle-Cell Disease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Changes in hemoglobin cause red blood cells to become sickle shaped.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People who are heterozygous for the trait have both normal and sickle-shaped cells.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1E2743-5292-4C44-B79D-10D86B3DD075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42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Codominance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77610" y="1248772"/>
            <a:ext cx="4775389" cy="5609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latin typeface="+mj-lt"/>
                <a:cs typeface="Helvetica"/>
              </a:rPr>
              <a:t>Sickle-Cell Disease and Malaria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Helvetica" pitchFamily="34" charset="0"/>
              </a:rPr>
              <a:t>Those who are heterozygous for the sickle-cell trait also have a higher resistance to malaria.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Helvetica" pitchFamily="34" charset="0"/>
              </a:rPr>
              <a:t>The death rate due to malaria is lower where sickle-cell trait is higher, meaning more people live to pass it on to their offspring.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1E2743-5292-4C44-B79D-10D86B3DD075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6B1CD18-662F-404D-8B57-24FEE2913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752600"/>
            <a:ext cx="3933349" cy="33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Multiple Alleles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04800" y="1337876"/>
            <a:ext cx="38862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+mj-lt"/>
                <a:cs typeface="Helvetica" panose="020B0604020202020204" pitchFamily="34" charset="0"/>
              </a:rPr>
              <a:t>Blood Groups in Humans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Some forms of inheritance are determined by more than two alleles, referred to as </a:t>
            </a:r>
            <a:r>
              <a:rPr lang="en-US" sz="2800" b="1" dirty="0">
                <a:latin typeface="+mj-lt"/>
                <a:cs typeface="Helvetica" pitchFamily="34" charset="0"/>
              </a:rPr>
              <a:t>multiple alleles</a:t>
            </a:r>
            <a:r>
              <a:rPr lang="en-US" sz="2800" dirty="0">
                <a:latin typeface="+mj-lt"/>
                <a:cs typeface="Helvetica" pitchFamily="34" charset="0"/>
              </a:rPr>
              <a:t>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itchFamily="34" charset="0"/>
              </a:rPr>
              <a:t>The ABO blood group has three forms of alleles, sometimes called AB markers.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1E2743-5292-4C44-B79D-10D86B3DD075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A1F7DB8-79A3-6141-AB64-1CBAED9A0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997946"/>
            <a:ext cx="4840837" cy="579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3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Multiple Alleles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38200" y="1311563"/>
            <a:ext cx="75438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Coat Color in Rabbits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Multiple alleles can demonstrate a hierarchy of dominance.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 rabbits, four alleles code for coat color: </a:t>
            </a:r>
            <a:r>
              <a:rPr lang="en-US" sz="2800" i="1" dirty="0">
                <a:latin typeface="+mj-lt"/>
              </a:rPr>
              <a:t>C</a:t>
            </a:r>
            <a:r>
              <a:rPr lang="en-US" sz="2800" dirty="0">
                <a:latin typeface="+mj-lt"/>
              </a:rPr>
              <a:t>, </a:t>
            </a:r>
            <a:r>
              <a:rPr lang="en-US" sz="2800" i="1" dirty="0">
                <a:latin typeface="+mj-lt"/>
              </a:rPr>
              <a:t>c</a:t>
            </a:r>
            <a:r>
              <a:rPr lang="en-US" sz="2800" i="1" baseline="30000" dirty="0">
                <a:latin typeface="+mj-lt"/>
              </a:rPr>
              <a:t>ch</a:t>
            </a:r>
            <a:r>
              <a:rPr lang="en-US" sz="2800" dirty="0">
                <a:latin typeface="+mj-lt"/>
              </a:rPr>
              <a:t>, </a:t>
            </a:r>
            <a:r>
              <a:rPr lang="en-US" sz="2800" i="1" dirty="0">
                <a:latin typeface="+mj-lt"/>
              </a:rPr>
              <a:t>c</a:t>
            </a:r>
            <a:r>
              <a:rPr lang="en-US" sz="2800" i="1" baseline="30000" dirty="0">
                <a:latin typeface="+mj-lt"/>
              </a:rPr>
              <a:t>h</a:t>
            </a:r>
            <a:r>
              <a:rPr lang="en-US" sz="2800" dirty="0">
                <a:latin typeface="+mj-lt"/>
              </a:rPr>
              <a:t>, and </a:t>
            </a:r>
            <a:r>
              <a:rPr lang="en-US" sz="2800" i="1" dirty="0">
                <a:latin typeface="+mj-lt"/>
              </a:rPr>
              <a:t>c</a:t>
            </a:r>
            <a:r>
              <a:rPr lang="en-US" sz="2800" dirty="0">
                <a:latin typeface="+mj-lt"/>
              </a:rPr>
              <a:t>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hierarchy of dominance is </a:t>
            </a:r>
            <a:r>
              <a:rPr lang="en-US" sz="2800" i="1" dirty="0">
                <a:latin typeface="+mj-lt"/>
              </a:rPr>
              <a:t>C</a:t>
            </a:r>
            <a:r>
              <a:rPr lang="en-US" sz="2800" dirty="0">
                <a:latin typeface="+mj-lt"/>
              </a:rPr>
              <a:t> &gt; </a:t>
            </a:r>
            <a:r>
              <a:rPr lang="en-US" sz="2800" i="1" dirty="0">
                <a:latin typeface="+mj-lt"/>
              </a:rPr>
              <a:t>c</a:t>
            </a:r>
            <a:r>
              <a:rPr lang="en-US" sz="2800" i="1" baseline="30000" dirty="0">
                <a:latin typeface="+mj-lt"/>
              </a:rPr>
              <a:t>ch</a:t>
            </a:r>
            <a:r>
              <a:rPr lang="en-US" sz="2800" dirty="0">
                <a:latin typeface="+mj-lt"/>
              </a:rPr>
              <a:t> &gt; </a:t>
            </a:r>
            <a:r>
              <a:rPr lang="en-US" sz="2800" i="1" dirty="0">
                <a:latin typeface="+mj-lt"/>
              </a:rPr>
              <a:t>c</a:t>
            </a:r>
            <a:r>
              <a:rPr lang="en-US" sz="2800" i="1" baseline="30000" dirty="0">
                <a:latin typeface="+mj-lt"/>
              </a:rPr>
              <a:t>h</a:t>
            </a:r>
            <a:r>
              <a:rPr lang="en-US" sz="2800" dirty="0">
                <a:latin typeface="+mj-lt"/>
              </a:rPr>
              <a:t> &gt;</a:t>
            </a:r>
            <a:r>
              <a:rPr lang="en-US" sz="2800" i="1" dirty="0">
                <a:latin typeface="+mj-lt"/>
              </a:rPr>
              <a:t>c</a:t>
            </a:r>
            <a:r>
              <a:rPr lang="en-US" sz="2800" dirty="0">
                <a:latin typeface="+mj-lt"/>
              </a:rPr>
              <a:t>.</a:t>
            </a:r>
            <a:endParaRPr lang="en-US" sz="2800" i="1" dirty="0">
              <a:latin typeface="+mj-lt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presence of multiple alleles increases the possible number of genotypes and phenotypes.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1E2743-5292-4C44-B79D-10D86B3DD075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585536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194BDF-8365-4CAA-AB3D-B02DC0A505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F9BA06-B6FF-4FA6-99B8-2E0B537FAE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1AA9B6-CFA0-4028-81E7-0C343DF3CCE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</Template>
  <TotalTime>2919</TotalTime>
  <Words>750</Words>
  <Application>Microsoft Macintosh PowerPoint</Application>
  <PresentationFormat>On-screen Show (4:3)</PresentationFormat>
  <Paragraphs>94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Jennifer Szymanski</dc:creator>
  <cp:keywords/>
  <dc:description/>
  <cp:lastModifiedBy>Microsoft Office User</cp:lastModifiedBy>
  <cp:revision>76</cp:revision>
  <cp:lastPrinted>2018-06-06T15:11:12Z</cp:lastPrinted>
  <dcterms:created xsi:type="dcterms:W3CDTF">2018-06-19T22:29:55Z</dcterms:created>
  <dcterms:modified xsi:type="dcterms:W3CDTF">2023-12-15T17:32:39Z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