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71" r:id="rId5"/>
    <p:sldId id="372" r:id="rId6"/>
    <p:sldId id="373" r:id="rId7"/>
    <p:sldId id="331" r:id="rId8"/>
    <p:sldId id="291" r:id="rId9"/>
    <p:sldId id="290" r:id="rId10"/>
    <p:sldId id="374" r:id="rId11"/>
    <p:sldId id="366" r:id="rId12"/>
    <p:sldId id="375" r:id="rId13"/>
    <p:sldId id="376" r:id="rId14"/>
    <p:sldId id="292" r:id="rId15"/>
    <p:sldId id="377" r:id="rId16"/>
    <p:sldId id="338" r:id="rId17"/>
    <p:sldId id="378" r:id="rId18"/>
    <p:sldId id="379" r:id="rId19"/>
    <p:sldId id="339" r:id="rId20"/>
  </p:sldIdLst>
  <p:sldSz cx="9144000" cy="6858000" type="screen4x3"/>
  <p:notesSz cx="6858000" cy="92964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B12046D-0C65-471F-8EDD-22EEA082607A}">
          <p14:sldIdLst>
            <p14:sldId id="371"/>
            <p14:sldId id="372"/>
            <p14:sldId id="373"/>
            <p14:sldId id="331"/>
            <p14:sldId id="291"/>
            <p14:sldId id="290"/>
            <p14:sldId id="374"/>
            <p14:sldId id="366"/>
            <p14:sldId id="375"/>
            <p14:sldId id="376"/>
            <p14:sldId id="292"/>
            <p14:sldId id="377"/>
            <p14:sldId id="338"/>
            <p14:sldId id="378"/>
            <p14:sldId id="379"/>
            <p14:sldId id="33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3" pos="51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kowitz, Jarrod" initials="WJ" lastIdx="24" clrIdx="0"/>
  <p:cmAuthor id="1" name="Scott Payne" initials="SP" lastIdx="14" clrIdx="1"/>
  <p:cmAuthor id="2" name="McGraw Hill Companies" initials="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9EDA"/>
    <a:srgbClr val="FF932B"/>
    <a:srgbClr val="22A547"/>
    <a:srgbClr val="E46C0A"/>
    <a:srgbClr val="DF6421"/>
    <a:srgbClr val="75A230"/>
    <a:srgbClr val="CF5F20"/>
    <a:srgbClr val="4F9935"/>
    <a:srgbClr val="808285"/>
    <a:srgbClr val="1D8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084" autoAdjust="0"/>
    <p:restoredTop sz="94740"/>
  </p:normalViewPr>
  <p:slideViewPr>
    <p:cSldViewPr>
      <p:cViewPr varScale="1">
        <p:scale>
          <a:sx n="137" d="100"/>
          <a:sy n="137" d="100"/>
        </p:scale>
        <p:origin x="208" y="248"/>
      </p:cViewPr>
      <p:guideLst>
        <p:guide orient="horz" pos="912"/>
        <p:guide pos="576"/>
        <p:guide pos="51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90C7F-C65D-E946-A7F3-41410A89D19A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5010" y="8829429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92DD0F-651B-C546-A153-5EE4AFAFAC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804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A5A79-4B03-9D41-AC4B-ADC64D06D33E}" type="datetimeFigureOut">
              <a:rPr lang="en-US" smtClean="0"/>
              <a:pPr/>
              <a:t>12/15/23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F2334-9366-D94E-909B-8D1D290AA0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669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334-9366-D94E-909B-8D1D290AA00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51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92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84E5993-8628-D644-80A6-AEBDCF3BEC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192" y="1752600"/>
            <a:ext cx="6159785" cy="637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23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7406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1D9EDA">
              <a:alpha val="6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-1" y="1970844"/>
            <a:ext cx="9144000" cy="2370338"/>
          </a:xfrm>
          <a:prstGeom prst="rect">
            <a:avLst/>
          </a:prstGeom>
          <a:solidFill>
            <a:srgbClr val="1D9EDA">
              <a:alpha val="9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fa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440" y="-2"/>
            <a:ext cx="841248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8163" y="2840771"/>
            <a:ext cx="81641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+mj-lt"/>
              </a:rPr>
              <a:t>DNA, RNA, and Protein </a:t>
            </a:r>
            <a:endParaRPr lang="en-US" sz="5400" b="1" dirty="0">
              <a:solidFill>
                <a:schemeClr val="bg1"/>
              </a:solidFill>
              <a:latin typeface="+mj-lt"/>
              <a:cs typeface="Proxima Nova Ligh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93981" y="2484526"/>
            <a:ext cx="1257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j-lt"/>
                <a:cs typeface="Proxima Nova Light"/>
              </a:rPr>
              <a:t>Lesson </a:t>
            </a:r>
            <a:r>
              <a:rPr lang="en-US" sz="2400" dirty="0">
                <a:solidFill>
                  <a:schemeClr val="bg1"/>
                </a:solidFill>
                <a:latin typeface="+mj-lt"/>
                <a:cs typeface="Calibri Light" panose="020F030202020403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74210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Central Dogma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EFE4EAC-6231-4A5E-91A4-C5454CCDB5EF}"/>
              </a:ext>
            </a:extLst>
          </p:cNvPr>
          <p:cNvSpPr txBox="1"/>
          <p:nvPr/>
        </p:nvSpPr>
        <p:spPr>
          <a:xfrm>
            <a:off x="999067" y="1295400"/>
            <a:ext cx="7078132" cy="3577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RNA Processing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 comparing DNA code with its transcribed mRNA code, scientists found that the mRNA code was much shorter.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DNA sequences not found in mRNA are called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introns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DNA sequences that remain in the final mRNA are called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exons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2128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The Code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85800" y="1371600"/>
            <a:ext cx="75438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Helvetica"/>
              </a:rPr>
              <a:t>Scientists hypothesized that the instructions from protein synthesis were encoded in DNA.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Helvetica"/>
              </a:rPr>
              <a:t>Experiments during the 1960s demonstrated that the DNA code was a three-base code.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Helvetica"/>
              </a:rPr>
              <a:t>The three-base code in DNA or mRNA is called a</a:t>
            </a:r>
            <a:r>
              <a:rPr lang="en-US" sz="2800" b="1" dirty="0">
                <a:cs typeface="Helvetica"/>
              </a:rPr>
              <a:t> codon</a:t>
            </a:r>
            <a:r>
              <a:rPr lang="en-US" sz="2800" dirty="0">
                <a:cs typeface="Helvetica"/>
              </a:rPr>
              <a:t>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8881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The Code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6065" y="1439882"/>
            <a:ext cx="323153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figure shows a “dictionary” of the genetic code.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Notice that all but three codons are specific for an amino acid; these three are stop codons.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5D73394-C861-4A8D-A183-42AF6D602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265" y="1371600"/>
            <a:ext cx="4907935" cy="490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463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The Code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A445C1D-C941-497F-A36D-150F30CE38EC}"/>
              </a:ext>
            </a:extLst>
          </p:cNvPr>
          <p:cNvSpPr txBox="1"/>
          <p:nvPr/>
        </p:nvSpPr>
        <p:spPr>
          <a:xfrm>
            <a:off x="762000" y="1375097"/>
            <a:ext cx="6934200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Translation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Helvetica"/>
              </a:rPr>
              <a:t>After synthesis, mRNA moves from the nucleus into the cytoplasm, where it connects at the 5’ end to a ribosome.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Helvetica"/>
              </a:rPr>
              <a:t>The mRNA code is read and translated into a protein through a process called </a:t>
            </a:r>
            <a:r>
              <a:rPr lang="en-US" sz="2800" b="1" dirty="0">
                <a:cs typeface="Calibri" panose="020F0502020204030204" pitchFamily="34" charset="0"/>
              </a:rPr>
              <a:t>translation</a:t>
            </a:r>
            <a:r>
              <a:rPr lang="en-US" sz="2800" dirty="0">
                <a:cs typeface="Helvetica"/>
              </a:rPr>
              <a:t>.</a:t>
            </a:r>
            <a:r>
              <a:rPr lang="en-US" sz="2800" dirty="0">
                <a:solidFill>
                  <a:srgbClr val="B90000"/>
                </a:solidFill>
                <a:cs typeface="Helvetica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7306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The Code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A445C1D-C941-497F-A36D-150F30CE38EC}"/>
              </a:ext>
            </a:extLst>
          </p:cNvPr>
          <p:cNvSpPr txBox="1"/>
          <p:nvPr/>
        </p:nvSpPr>
        <p:spPr>
          <a:xfrm>
            <a:off x="762000" y="1427723"/>
            <a:ext cx="6934200" cy="400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Translation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tRNA molecules act as the interpreters of the mRNA codon sequence.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tRNA is activated by an enzyme that attaches a specific amino acid to the 3’ end.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middle of the folded tRNA contains an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anticodon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a complementary sequence to the mRNA codon. </a:t>
            </a:r>
          </a:p>
        </p:txBody>
      </p:sp>
    </p:spTree>
    <p:extLst>
      <p:ext uri="{BB962C8B-B14F-4D97-AF65-F5344CB8AC3E}">
        <p14:creationId xmlns:p14="http://schemas.microsoft.com/office/powerpoint/2010/main" val="72316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The Code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7A445C1D-C941-497F-A36D-150F30CE38EC}"/>
              </a:ext>
            </a:extLst>
          </p:cNvPr>
          <p:cNvSpPr txBox="1"/>
          <p:nvPr/>
        </p:nvSpPr>
        <p:spPr>
          <a:xfrm>
            <a:off x="761999" y="1401410"/>
            <a:ext cx="7467601" cy="3147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The Role of the Ribosome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Ribosomes provide a site for protein synthesis.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When mRNA leaves the nucleus, the two ribosomal subunits come together to hold the mRNA in place for translation.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ribosome structure has grooves that serve as tRNA sites for amino acid attachment. </a:t>
            </a:r>
          </a:p>
        </p:txBody>
      </p:sp>
    </p:spTree>
    <p:extLst>
      <p:ext uri="{BB962C8B-B14F-4D97-AF65-F5344CB8AC3E}">
        <p14:creationId xmlns:p14="http://schemas.microsoft.com/office/powerpoint/2010/main" val="1102546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1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One Gene – One Enzyme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6F7795-778E-FB45-8F01-8633A2EA8CBB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Text Box 3">
            <a:extLst>
              <a:ext uri="{FF2B5EF4-FFF2-40B4-BE49-F238E27FC236}">
                <a16:creationId xmlns:a16="http://schemas.microsoft.com/office/drawing/2014/main" id="{DEA10879-F3C6-4643-BFE0-D24827F1D0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326498"/>
            <a:ext cx="3047999" cy="46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0958" tIns="50484" rIns="100958" bIns="50484">
            <a:spAutoFit/>
          </a:bodyPr>
          <a:lstStyle>
            <a:lvl1pPr marL="254000" indent="-254000" defTabSz="1019175">
              <a:defRPr>
                <a:solidFill>
                  <a:schemeClr val="tx1"/>
                </a:solidFill>
                <a:latin typeface="Arial" charset="0"/>
              </a:defRPr>
            </a:lvl1pPr>
            <a:lvl2pPr marL="509588" defTabSz="1019175">
              <a:defRPr>
                <a:solidFill>
                  <a:schemeClr val="tx1"/>
                </a:solidFill>
                <a:latin typeface="Arial" charset="0"/>
              </a:defRPr>
            </a:lvl2pPr>
            <a:lvl3pPr marL="1019175" defTabSz="1019175">
              <a:defRPr>
                <a:solidFill>
                  <a:schemeClr val="tx1"/>
                </a:solidFill>
                <a:latin typeface="Arial" charset="0"/>
              </a:defRPr>
            </a:lvl3pPr>
            <a:lvl4pPr marL="1528763" defTabSz="1019175">
              <a:defRPr>
                <a:solidFill>
                  <a:schemeClr val="tx1"/>
                </a:solidFill>
                <a:latin typeface="Arial" charset="0"/>
              </a:defRPr>
            </a:lvl4pPr>
            <a:lvl5pPr marL="2038350" defTabSz="1019175">
              <a:defRPr>
                <a:solidFill>
                  <a:schemeClr val="tx1"/>
                </a:solidFill>
                <a:latin typeface="Arial" charset="0"/>
              </a:defRPr>
            </a:lvl5pPr>
            <a:lvl6pPr marL="24955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527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099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67150" defTabSz="10191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Beadle and Tatum experiment showed that one gene codes for one enzyme.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We now know that one gene codes for one polypeptide.</a:t>
            </a:r>
          </a:p>
          <a:p>
            <a:pPr>
              <a:buClr>
                <a:srgbClr val="A6000D"/>
              </a:buClr>
              <a:buFont typeface="Wingdings" pitchFamily="2" charset="2"/>
              <a:buChar char="§"/>
            </a:pPr>
            <a:endParaRPr lang="en-US" b="0" dirty="0">
              <a:latin typeface="Helvetica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56827C-1A72-4D0D-9B87-E5CEE1DB2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1143000"/>
            <a:ext cx="3962400" cy="551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7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8298" y="390256"/>
            <a:ext cx="7676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Proxima Nova Light"/>
              </a:rPr>
              <a:t>Focus Question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463040" y="1447800"/>
            <a:ext cx="6842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How is DNA and RNA involved in transcription and translation?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14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New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26232" y="1473772"/>
            <a:ext cx="26214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RNA</a:t>
            </a:r>
            <a:r>
              <a:rPr lang="en-US" sz="2600" dirty="0">
                <a:latin typeface="+mj-lt"/>
              </a:rPr>
              <a:t>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26232" y="2020856"/>
            <a:ext cx="27647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messenger RNA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332806" y="2020856"/>
            <a:ext cx="28902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intron</a:t>
            </a:r>
            <a:r>
              <a:rPr lang="en-US" sz="2600" dirty="0">
                <a:latin typeface="+mj-lt"/>
              </a:rPr>
              <a:t>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26232" y="2600980"/>
            <a:ext cx="257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ribosomal RNA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32806" y="1473772"/>
            <a:ext cx="28967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RNA polymerase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332806" y="2600980"/>
            <a:ext cx="257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exon</a:t>
            </a:r>
            <a:r>
              <a:rPr lang="en-US" sz="2600" dirty="0">
                <a:latin typeface="+mj-lt"/>
              </a:rPr>
              <a:t>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426232" y="3200400"/>
            <a:ext cx="257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transfer RNA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332806" y="3200400"/>
            <a:ext cx="257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codon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26232" y="3755756"/>
            <a:ext cx="257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transcription</a:t>
            </a:r>
            <a:r>
              <a:rPr lang="en-US" sz="2600" dirty="0">
                <a:latin typeface="+mj-lt"/>
              </a:rPr>
              <a:t> </a:t>
            </a:r>
            <a:endParaRPr lang="en-US" sz="26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332806" y="3755756"/>
            <a:ext cx="25727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+mj-lt"/>
              </a:rPr>
              <a:t>translation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7C5595-45DE-4CD4-BA76-20085EC5FBF9}"/>
              </a:ext>
            </a:extLst>
          </p:cNvPr>
          <p:cNvSpPr txBox="1"/>
          <p:nvPr/>
        </p:nvSpPr>
        <p:spPr>
          <a:xfrm>
            <a:off x="5332806" y="427738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anticodon</a:t>
            </a:r>
          </a:p>
        </p:txBody>
      </p:sp>
    </p:spTree>
    <p:extLst>
      <p:ext uri="{BB962C8B-B14F-4D97-AF65-F5344CB8AC3E}">
        <p14:creationId xmlns:p14="http://schemas.microsoft.com/office/powerpoint/2010/main" val="2894959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0987" y="392934"/>
            <a:ext cx="73306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46C0A"/>
                </a:solidFill>
                <a:latin typeface="+mj-lt"/>
                <a:cs typeface="Calibri Light" panose="020F0302020204030204" pitchFamily="34" charset="0"/>
              </a:rPr>
              <a:t>Review Vocabulary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70987" y="1447800"/>
            <a:ext cx="72586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synthesis: </a:t>
            </a:r>
            <a:r>
              <a:rPr lang="en-US" sz="2800" dirty="0">
                <a:latin typeface="+mj-lt"/>
              </a:rPr>
              <a:t>the composition or combination of parts to form a whole </a:t>
            </a:r>
            <a:endParaRPr lang="en-US" sz="2800" dirty="0">
              <a:solidFill>
                <a:srgbClr val="000000"/>
              </a:solidFill>
              <a:latin typeface="+mj-lt"/>
              <a:cs typeface="Proxima Nov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70987" y="975031"/>
            <a:ext cx="7330698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7337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14400" y="392934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Central Dogma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0" y="1447800"/>
            <a:ext cx="7315200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Geneticists accept that the basic mechanism for reading and expressing genes is from DNA to RNA to protein. </a:t>
            </a:r>
          </a:p>
          <a:p>
            <a:pPr marL="457200" indent="-4572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This is referred to as the central dogma of biology: DNA codes for RNA, which guides the synthesis of proteins. 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>
              <a:cs typeface="Helvetica Ligh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524129-BBA7-D743-BD60-5EA36F2BEDBF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843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Central Dogma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05934" y="1447800"/>
            <a:ext cx="7704666" cy="4670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</a:pPr>
            <a:r>
              <a:rPr lang="en-US" sz="2800" b="1" dirty="0">
                <a:cs typeface="Helvetica"/>
              </a:rPr>
              <a:t>Types of RNA</a:t>
            </a:r>
          </a:p>
          <a:p>
            <a:pPr marL="457200" indent="-45720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RNA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is a nucleic acid similar to DNA, but with the sugar ribose, and with uracil instead of thymine. </a:t>
            </a:r>
          </a:p>
          <a:p>
            <a:pPr marL="457200" indent="-45720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There are three major types of RNA (see next slide for descriptions):</a:t>
            </a:r>
          </a:p>
          <a:p>
            <a:pPr marL="914400" lvl="1" indent="-45720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Messenger RNA (mRNA) </a:t>
            </a:r>
          </a:p>
          <a:p>
            <a:pPr marL="914400" lvl="1" indent="-45720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Ribosomal RNA (rRNA)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spcAft>
                <a:spcPts val="3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Transfer RNA (tRNA)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1200"/>
              </a:spcAft>
            </a:pPr>
            <a:endParaRPr lang="en-US" sz="2800" dirty="0">
              <a:latin typeface="Helvetica Light"/>
              <a:cs typeface="Helvetica Ligh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9296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Central Dogma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21D40F2-4893-4A66-AD95-E857862DE0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566120"/>
              </p:ext>
            </p:extLst>
          </p:nvPr>
        </p:nvGraphicFramePr>
        <p:xfrm>
          <a:off x="639234" y="1672638"/>
          <a:ext cx="7971365" cy="4711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93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24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6509">
                  <a:extLst>
                    <a:ext uri="{9D8B030D-6E8A-4147-A177-3AD203B41FA5}">
                      <a16:colId xmlns:a16="http://schemas.microsoft.com/office/drawing/2014/main" val="3361641838"/>
                    </a:ext>
                  </a:extLst>
                </a:gridCol>
                <a:gridCol w="21830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6334">
                <a:tc gridSpan="4">
                  <a:txBody>
                    <a:bodyPr/>
                    <a:lstStyle/>
                    <a:p>
                      <a:pPr algn="ctr"/>
                      <a:r>
                        <a:rPr lang="en-US" sz="2800" b="0" i="0" dirty="0">
                          <a:solidFill>
                            <a:schemeClr val="tx1"/>
                          </a:solidFill>
                          <a:latin typeface="+mj-lt"/>
                          <a:cs typeface="Helvetica Light"/>
                        </a:rPr>
                        <a:t>Comparison of Three Types of RNA</a:t>
                      </a: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0" i="1" dirty="0">
                        <a:solidFill>
                          <a:schemeClr val="tx1"/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b="0" i="1" dirty="0">
                        <a:solidFill>
                          <a:schemeClr val="tx1"/>
                        </a:solidFill>
                        <a:latin typeface="Helvetica Light"/>
                        <a:cs typeface="Helvetica Light"/>
                      </a:endParaRPr>
                    </a:p>
                  </a:txBody>
                  <a:tcPr marL="0" marR="0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611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Name</a:t>
                      </a: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mRNA</a:t>
                      </a: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rRNA</a:t>
                      </a: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+mj-lt"/>
                        </a:rPr>
                        <a:t>tRNA</a:t>
                      </a: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227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j-lt"/>
                        </a:rPr>
                        <a:t>Function</a:t>
                      </a: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Carries genetic information from DNA in the nucleus to direct protein synthesis in the cytoplasm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Associates with protein to form the ribosome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Transports amino acids to the ribosome</a:t>
                      </a:r>
                      <a:endParaRPr lang="en-US" sz="2000" dirty="0"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766">
                <a:tc>
                  <a:txBody>
                    <a:bodyPr/>
                    <a:lstStyle/>
                    <a:p>
                      <a:r>
                        <a:rPr lang="en-US" sz="2000" b="1" dirty="0">
                          <a:latin typeface="+mj-lt"/>
                        </a:rPr>
                        <a:t>Example</a:t>
                      </a: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  <a:p>
                      <a:pPr algn="ctr"/>
                      <a:endParaRPr lang="en-US" sz="2000" dirty="0">
                        <a:latin typeface="+mj-lt"/>
                      </a:endParaRPr>
                    </a:p>
                    <a:p>
                      <a:pPr algn="ctr"/>
                      <a:endParaRPr lang="en-US" sz="2000" dirty="0">
                        <a:latin typeface="+mj-lt"/>
                      </a:endParaRPr>
                    </a:p>
                    <a:p>
                      <a:pPr algn="ctr"/>
                      <a:endParaRPr lang="en-US" sz="2000" dirty="0">
                        <a:latin typeface="+mj-lt"/>
                      </a:endParaRPr>
                    </a:p>
                    <a:p>
                      <a:pPr algn="ctr"/>
                      <a:endParaRPr lang="en-US" sz="2000" dirty="0">
                        <a:latin typeface="+mj-lt"/>
                      </a:endParaRPr>
                    </a:p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ECFDABDA-F9F6-4467-A7EB-C9FC97BBA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197" y="5011081"/>
            <a:ext cx="2066795" cy="3143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9E006F-540D-4925-885B-C82CB4C52C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785346"/>
            <a:ext cx="994283" cy="10310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5F74CC-D952-4A4A-8A57-E01D8D970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7803" y="4716772"/>
            <a:ext cx="732287" cy="1168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24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Central Dogma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EFE4EAC-6231-4A5E-91A4-C5454CCDB5EF}"/>
              </a:ext>
            </a:extLst>
          </p:cNvPr>
          <p:cNvSpPr txBox="1"/>
          <p:nvPr/>
        </p:nvSpPr>
        <p:spPr>
          <a:xfrm>
            <a:off x="905934" y="1295400"/>
            <a:ext cx="7171265" cy="4008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dirty="0">
                <a:cs typeface="Helvetica"/>
              </a:rPr>
              <a:t>Transcription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first step of the central dogma involves the synthesis of mRNA from DNA in a process called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transcription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The enzyme </a:t>
            </a: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RNA polymerase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regulates RNA synthesis.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RNA polymerase moves along the DNA strand in a 3’ to 5’ direction, synthesizing mRNA.</a:t>
            </a:r>
          </a:p>
        </p:txBody>
      </p:sp>
    </p:spTree>
    <p:extLst>
      <p:ext uri="{BB962C8B-B14F-4D97-AF65-F5344CB8AC3E}">
        <p14:creationId xmlns:p14="http://schemas.microsoft.com/office/powerpoint/2010/main" val="3344116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05935" y="392934"/>
            <a:ext cx="732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Central Dogma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+mj-lt"/>
              <a:cs typeface="Proxima Nova Light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9CF66B-9E91-2747-9FBB-C00AFF4838F3}"/>
              </a:ext>
            </a:extLst>
          </p:cNvPr>
          <p:cNvCxnSpPr>
            <a:cxnSpLocks/>
          </p:cNvCxnSpPr>
          <p:nvPr/>
        </p:nvCxnSpPr>
        <p:spPr>
          <a:xfrm>
            <a:off x="0" y="975031"/>
            <a:ext cx="9144000" cy="0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EFE4EAC-6231-4A5E-91A4-C5454CCDB5EF}"/>
              </a:ext>
            </a:extLst>
          </p:cNvPr>
          <p:cNvSpPr txBox="1"/>
          <p:nvPr/>
        </p:nvSpPr>
        <p:spPr>
          <a:xfrm>
            <a:off x="914399" y="1381780"/>
            <a:ext cx="7078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RNA is transcribed in the 5’ to 3’ direction.</a:t>
            </a:r>
            <a:endParaRPr lang="en-US" sz="3200" b="1" dirty="0">
              <a:cs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8050AC-1D56-49AB-B3FF-C97758A9B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58" y="2362425"/>
            <a:ext cx="7426141" cy="371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644793"/>
      </p:ext>
    </p:extLst>
  </p:cSld>
  <p:clrMapOvr>
    <a:masterClrMapping/>
  </p:clrMapOvr>
</p:sld>
</file>

<file path=ppt/theme/theme1.xml><?xml version="1.0" encoding="utf-8"?>
<a:theme xmlns:a="http://schemas.openxmlformats.org/drawingml/2006/main" name="rev-bio_chem_LessonTemp_Mod00_L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8A7D1819-EC81-AA45-951C-DDDE2E2975DC}" vid="{44BE38F7-E207-0A41-902A-C39567BCCB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E346A50C5ABB4D8ABDC542F9DDB635" ma:contentTypeVersion="10" ma:contentTypeDescription="Create a new document." ma:contentTypeScope="" ma:versionID="a50b0f4b0c178d9fb5e9e8d005c81156">
  <xsd:schema xmlns:xsd="http://www.w3.org/2001/XMLSchema" xmlns:xs="http://www.w3.org/2001/XMLSchema" xmlns:p="http://schemas.microsoft.com/office/2006/metadata/properties" xmlns:ns2="56348eee-dc15-462f-913c-b9ac4c38f6e5" xmlns:ns3="ad62b575-b769-42d0-b622-6f949ef41164" targetNamespace="http://schemas.microsoft.com/office/2006/metadata/properties" ma:root="true" ma:fieldsID="d97081c7219a596e5e75162292b871bf" ns2:_="" ns3:_="">
    <xsd:import namespace="56348eee-dc15-462f-913c-b9ac4c38f6e5"/>
    <xsd:import namespace="ad62b575-b769-42d0-b622-6f949ef4116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348eee-dc15-462f-913c-b9ac4c38f6e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2b575-b769-42d0-b622-6f949ef411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4EB7E5-6E05-4ACB-9D93-2E8CB51DE1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348eee-dc15-462f-913c-b9ac4c38f6e5"/>
    <ds:schemaRef ds:uri="ad62b575-b769-42d0-b622-6f949ef4116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32067F5-2C13-4D69-BCFD-0DA578FC8BB8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4DAD75E-05CA-409F-ADDA-3A959B7F93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rev-bio_chem_LessonTemp_Mod00_L0.potx</Template>
  <TotalTime>1590</TotalTime>
  <Words>555</Words>
  <Application>Microsoft Macintosh PowerPoint</Application>
  <PresentationFormat>On-screen Show (4:3)</PresentationFormat>
  <Paragraphs>80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Calibri</vt:lpstr>
      <vt:lpstr>Helvetica Light</vt:lpstr>
      <vt:lpstr>Wingdings</vt:lpstr>
      <vt:lpstr>Arial</vt:lpstr>
      <vt:lpstr>rev-bio_chem_LessonTemp_Mod00_L0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Tina Hopper</dc:creator>
  <cp:keywords/>
  <dc:description/>
  <cp:lastModifiedBy>Microsoft Office User</cp:lastModifiedBy>
  <cp:revision>68</cp:revision>
  <cp:lastPrinted>2018-06-06T15:11:12Z</cp:lastPrinted>
  <dcterms:created xsi:type="dcterms:W3CDTF">2018-06-13T21:31:09Z</dcterms:created>
  <dcterms:modified xsi:type="dcterms:W3CDTF">2023-12-15T17:37:37Z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0x010100BEE346A50C5ABB4D8ABDC542F9DDB635</vt:lpwstr>
  </property>
</Properties>
</file>