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3"/>
  </p:notesMasterIdLst>
  <p:handoutMasterIdLst>
    <p:handoutMasterId r:id="rId24"/>
  </p:handoutMasterIdLst>
  <p:sldIdLst>
    <p:sldId id="256" r:id="rId5"/>
    <p:sldId id="356" r:id="rId6"/>
    <p:sldId id="357" r:id="rId7"/>
    <p:sldId id="331" r:id="rId8"/>
    <p:sldId id="291" r:id="rId9"/>
    <p:sldId id="290" r:id="rId10"/>
    <p:sldId id="366" r:id="rId11"/>
    <p:sldId id="358" r:id="rId12"/>
    <p:sldId id="367" r:id="rId13"/>
    <p:sldId id="292" r:id="rId14"/>
    <p:sldId id="359" r:id="rId15"/>
    <p:sldId id="360" r:id="rId16"/>
    <p:sldId id="361" r:id="rId17"/>
    <p:sldId id="338" r:id="rId18"/>
    <p:sldId id="339" r:id="rId19"/>
    <p:sldId id="293" r:id="rId20"/>
    <p:sldId id="354" r:id="rId21"/>
    <p:sldId id="362" r:id="rId22"/>
  </p:sldIdLst>
  <p:sldSz cx="9144000" cy="6858000" type="screen4x3"/>
  <p:notesSz cx="7077075" cy="9363075"/>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12046D-0C65-471F-8EDD-22EEA082607A}">
          <p14:sldIdLst>
            <p14:sldId id="256"/>
            <p14:sldId id="356"/>
            <p14:sldId id="357"/>
            <p14:sldId id="331"/>
            <p14:sldId id="291"/>
            <p14:sldId id="290"/>
            <p14:sldId id="366"/>
            <p14:sldId id="358"/>
            <p14:sldId id="367"/>
            <p14:sldId id="292"/>
            <p14:sldId id="359"/>
            <p14:sldId id="360"/>
            <p14:sldId id="361"/>
            <p14:sldId id="338"/>
            <p14:sldId id="339"/>
            <p14:sldId id="293"/>
            <p14:sldId id="354"/>
            <p14:sldId id="362"/>
          </p14:sldIdLst>
        </p14:section>
      </p14:sectionLst>
    </p:ext>
    <p:ext uri="{EFAFB233-063F-42B5-8137-9DF3F51BA10A}">
      <p15:sldGuideLst xmlns:p15="http://schemas.microsoft.com/office/powerpoint/2012/main">
        <p15:guide id="1" orient="horz" pos="912" userDrawn="1">
          <p15:clr>
            <a:srgbClr val="A4A3A4"/>
          </p15:clr>
        </p15:guide>
        <p15:guide id="2" pos="576" userDrawn="1">
          <p15:clr>
            <a:srgbClr val="A4A3A4"/>
          </p15:clr>
        </p15:guide>
        <p15:guide id="3" pos="51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kowitz, Jarrod" initials="WJ" lastIdx="24" clrIdx="0"/>
  <p:cmAuthor id="1" name="Scott Payne" initials="SP" lastIdx="14" clrIdx="1"/>
  <p:cmAuthor id="2" name="McGraw Hill Companies" initials=""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DA"/>
    <a:srgbClr val="FF932B"/>
    <a:srgbClr val="22A547"/>
    <a:srgbClr val="E46C0A"/>
    <a:srgbClr val="DF6421"/>
    <a:srgbClr val="75A230"/>
    <a:srgbClr val="CF5F20"/>
    <a:srgbClr val="4F9935"/>
    <a:srgbClr val="808285"/>
    <a:srgbClr val="1D80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84" autoAdjust="0"/>
    <p:restoredTop sz="94740"/>
  </p:normalViewPr>
  <p:slideViewPr>
    <p:cSldViewPr>
      <p:cViewPr varScale="1">
        <p:scale>
          <a:sx n="137" d="100"/>
          <a:sy n="137" d="100"/>
        </p:scale>
        <p:origin x="208" y="248"/>
      </p:cViewPr>
      <p:guideLst>
        <p:guide orient="horz" pos="912"/>
        <p:guide pos="576"/>
        <p:guide pos="5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049" tIns="46525" rIns="93049" bIns="46525" rtlCol="0"/>
          <a:lstStyle>
            <a:lvl1pPr algn="l">
              <a:defRPr sz="1200"/>
            </a:lvl1pPr>
          </a:lstStyle>
          <a:p>
            <a:endParaRPr lang="en-US" dirty="0"/>
          </a:p>
        </p:txBody>
      </p:sp>
      <p:sp>
        <p:nvSpPr>
          <p:cNvPr id="3" name="Date Placeholder 2"/>
          <p:cNvSpPr>
            <a:spLocks noGrp="1"/>
          </p:cNvSpPr>
          <p:nvPr>
            <p:ph type="dt" sz="quarter" idx="1"/>
          </p:nvPr>
        </p:nvSpPr>
        <p:spPr>
          <a:xfrm>
            <a:off x="4009114" y="0"/>
            <a:ext cx="3066733" cy="468154"/>
          </a:xfrm>
          <a:prstGeom prst="rect">
            <a:avLst/>
          </a:prstGeom>
        </p:spPr>
        <p:txBody>
          <a:bodyPr vert="horz" lIns="93049" tIns="46525" rIns="93049" bIns="46525" rtlCol="0"/>
          <a:lstStyle>
            <a:lvl1pPr algn="r">
              <a:defRPr sz="1200"/>
            </a:lvl1pPr>
          </a:lstStyle>
          <a:p>
            <a:fld id="{FAF90C7F-C65D-E946-A7F3-41410A89D19A}" type="datetimeFigureOut">
              <a:rPr lang="en-US" smtClean="0"/>
              <a:pPr/>
              <a:t>12/15/23</a:t>
            </a:fld>
            <a:endParaRPr lang="en-US" dirty="0"/>
          </a:p>
        </p:txBody>
      </p:sp>
      <p:sp>
        <p:nvSpPr>
          <p:cNvPr id="4" name="Footer Placeholder 3"/>
          <p:cNvSpPr>
            <a:spLocks noGrp="1"/>
          </p:cNvSpPr>
          <p:nvPr>
            <p:ph type="ftr" sz="quarter" idx="2"/>
          </p:nvPr>
        </p:nvSpPr>
        <p:spPr>
          <a:xfrm>
            <a:off x="0" y="8892755"/>
            <a:ext cx="3066733" cy="468154"/>
          </a:xfrm>
          <a:prstGeom prst="rect">
            <a:avLst/>
          </a:prstGeom>
        </p:spPr>
        <p:txBody>
          <a:bodyPr vert="horz" lIns="93049" tIns="46525" rIns="93049" bIns="465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9114" y="8892755"/>
            <a:ext cx="3066733" cy="468154"/>
          </a:xfrm>
          <a:prstGeom prst="rect">
            <a:avLst/>
          </a:prstGeom>
        </p:spPr>
        <p:txBody>
          <a:bodyPr vert="horz" lIns="93049" tIns="46525" rIns="93049" bIns="46525" rtlCol="0" anchor="b"/>
          <a:lstStyle>
            <a:lvl1pPr algn="r">
              <a:defRPr sz="1200"/>
            </a:lvl1pPr>
          </a:lstStyle>
          <a:p>
            <a:fld id="{0C92DD0F-651B-C546-A153-5EE4AFAFACA5}" type="slidenum">
              <a:rPr lang="en-US" smtClean="0"/>
              <a:pPr/>
              <a:t>‹#›</a:t>
            </a:fld>
            <a:endParaRPr lang="en-US" dirty="0"/>
          </a:p>
        </p:txBody>
      </p:sp>
    </p:spTree>
    <p:extLst>
      <p:ext uri="{BB962C8B-B14F-4D97-AF65-F5344CB8AC3E}">
        <p14:creationId xmlns:p14="http://schemas.microsoft.com/office/powerpoint/2010/main" val="145580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049" tIns="46525" rIns="93049" bIns="46525"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049" tIns="46525" rIns="93049" bIns="46525" rtlCol="0"/>
          <a:lstStyle>
            <a:lvl1pPr algn="r">
              <a:defRPr sz="1200"/>
            </a:lvl1pPr>
          </a:lstStyle>
          <a:p>
            <a:fld id="{D40A5A79-4B03-9D41-AC4B-ADC64D06D33E}" type="datetimeFigureOut">
              <a:rPr lang="en-US" smtClean="0"/>
              <a:pPr/>
              <a:t>12/15/23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049" tIns="46525" rIns="93049" bIns="46525"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049" tIns="46525" rIns="93049" bIns="46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049" tIns="46525" rIns="93049" bIns="465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049" tIns="46525" rIns="93049" bIns="46525" rtlCol="0" anchor="b"/>
          <a:lstStyle>
            <a:lvl1pPr algn="r">
              <a:defRPr sz="1200"/>
            </a:lvl1pPr>
          </a:lstStyle>
          <a:p>
            <a:fld id="{3B4F2334-9366-D94E-909B-8D1D290AA001}" type="slidenum">
              <a:rPr lang="en-US" smtClean="0"/>
              <a:pPr/>
              <a:t>‹#›</a:t>
            </a:fld>
            <a:endParaRPr lang="en-US" dirty="0"/>
          </a:p>
        </p:txBody>
      </p:sp>
    </p:spTree>
    <p:extLst>
      <p:ext uri="{BB962C8B-B14F-4D97-AF65-F5344CB8AC3E}">
        <p14:creationId xmlns:p14="http://schemas.microsoft.com/office/powerpoint/2010/main" val="5266691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F2334-9366-D94E-909B-8D1D290AA001}" type="slidenum">
              <a:rPr lang="en-US" smtClean="0"/>
              <a:pPr/>
              <a:t>1</a:t>
            </a:fld>
            <a:endParaRPr lang="en-US" dirty="0"/>
          </a:p>
        </p:txBody>
      </p:sp>
    </p:spTree>
    <p:extLst>
      <p:ext uri="{BB962C8B-B14F-4D97-AF65-F5344CB8AC3E}">
        <p14:creationId xmlns:p14="http://schemas.microsoft.com/office/powerpoint/2010/main" val="16658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92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E5993-8628-D644-80A6-AEBDCF3BE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9192" y="1752600"/>
            <a:ext cx="6159785" cy="6373128"/>
          </a:xfrm>
          <a:prstGeom prst="rect">
            <a:avLst/>
          </a:prstGeom>
        </p:spPr>
      </p:pic>
    </p:spTree>
    <p:extLst>
      <p:ext uri="{BB962C8B-B14F-4D97-AF65-F5344CB8AC3E}">
        <p14:creationId xmlns:p14="http://schemas.microsoft.com/office/powerpoint/2010/main" val="363860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9192" y="1752600"/>
            <a:ext cx="6159785" cy="6373128"/>
          </a:xfrm>
          <a:prstGeom prst="rect">
            <a:avLst/>
          </a:prstGeom>
        </p:spPr>
      </p:pic>
    </p:spTree>
    <p:extLst>
      <p:ext uri="{BB962C8B-B14F-4D97-AF65-F5344CB8AC3E}">
        <p14:creationId xmlns:p14="http://schemas.microsoft.com/office/powerpoint/2010/main" val="211823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40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solidFill>
            <a:srgbClr val="1D9EDA">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1" y="1970844"/>
            <a:ext cx="9144000" cy="2370338"/>
          </a:xfrm>
          <a:prstGeom prst="rect">
            <a:avLst/>
          </a:prstGeom>
          <a:solidFill>
            <a:srgbClr val="1D9EDA">
              <a:alpha val="9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fa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440" y="-2"/>
            <a:ext cx="8412480" cy="6858000"/>
          </a:xfrm>
          <a:prstGeom prst="rect">
            <a:avLst/>
          </a:prstGeom>
        </p:spPr>
      </p:pic>
      <p:sp>
        <p:nvSpPr>
          <p:cNvPr id="8" name="TextBox 7"/>
          <p:cNvSpPr txBox="1"/>
          <p:nvPr/>
        </p:nvSpPr>
        <p:spPr>
          <a:xfrm>
            <a:off x="518163" y="2489845"/>
            <a:ext cx="8164198" cy="1754326"/>
          </a:xfrm>
          <a:prstGeom prst="rect">
            <a:avLst/>
          </a:prstGeom>
          <a:noFill/>
        </p:spPr>
        <p:txBody>
          <a:bodyPr wrap="square" rtlCol="0">
            <a:spAutoFit/>
          </a:bodyPr>
          <a:lstStyle/>
          <a:p>
            <a:pPr algn="ctr"/>
            <a:r>
              <a:rPr lang="en-US" sz="5400" b="1">
                <a:solidFill>
                  <a:schemeClr val="bg1"/>
                </a:solidFill>
                <a:latin typeface="+mj-lt"/>
              </a:rPr>
              <a:t>Gene Regulation</a:t>
            </a:r>
          </a:p>
          <a:p>
            <a:pPr algn="ctr"/>
            <a:r>
              <a:rPr lang="en-US" sz="5400" b="1">
                <a:solidFill>
                  <a:schemeClr val="bg1"/>
                </a:solidFill>
                <a:latin typeface="+mj-lt"/>
              </a:rPr>
              <a:t>and </a:t>
            </a:r>
            <a:r>
              <a:rPr lang="en-US" sz="5400" b="1" dirty="0">
                <a:solidFill>
                  <a:schemeClr val="bg1"/>
                </a:solidFill>
                <a:latin typeface="+mj-lt"/>
              </a:rPr>
              <a:t>Mutation </a:t>
            </a:r>
            <a:endParaRPr lang="en-US" sz="5400" b="1" dirty="0">
              <a:solidFill>
                <a:schemeClr val="bg1"/>
              </a:solidFill>
              <a:latin typeface="+mj-lt"/>
              <a:cs typeface="Proxima Nova Light"/>
            </a:endParaRPr>
          </a:p>
        </p:txBody>
      </p:sp>
      <p:sp>
        <p:nvSpPr>
          <p:cNvPr id="9" name="TextBox 8"/>
          <p:cNvSpPr txBox="1"/>
          <p:nvPr/>
        </p:nvSpPr>
        <p:spPr>
          <a:xfrm>
            <a:off x="3893981" y="2133600"/>
            <a:ext cx="1257075" cy="461665"/>
          </a:xfrm>
          <a:prstGeom prst="rect">
            <a:avLst/>
          </a:prstGeom>
          <a:noFill/>
        </p:spPr>
        <p:txBody>
          <a:bodyPr wrap="none" rtlCol="0">
            <a:spAutoFit/>
          </a:bodyPr>
          <a:lstStyle/>
          <a:p>
            <a:pPr algn="ctr"/>
            <a:r>
              <a:rPr lang="en-US" sz="2400" dirty="0">
                <a:solidFill>
                  <a:schemeClr val="bg1"/>
                </a:solidFill>
                <a:latin typeface="+mj-lt"/>
                <a:cs typeface="Proxima Nova Light"/>
              </a:rPr>
              <a:t>Lesson </a:t>
            </a:r>
            <a:r>
              <a:rPr lang="en-US" sz="2400" dirty="0">
                <a:solidFill>
                  <a:schemeClr val="bg1"/>
                </a:solidFill>
                <a:latin typeface="+mj-lt"/>
                <a:cs typeface="Calibri Light" panose="020F0302020204030204" pitchFamily="34" charset="0"/>
              </a:rPr>
              <a:t>4</a:t>
            </a:r>
          </a:p>
        </p:txBody>
      </p:sp>
    </p:spTree>
    <p:extLst>
      <p:ext uri="{BB962C8B-B14F-4D97-AF65-F5344CB8AC3E}">
        <p14:creationId xmlns:p14="http://schemas.microsoft.com/office/powerpoint/2010/main" val="10653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Eukaryotic Gene Regulation</a:t>
            </a:r>
            <a:endParaRPr lang="en-US" sz="3200" b="1" dirty="0">
              <a:solidFill>
                <a:schemeClr val="accent6">
                  <a:lumMod val="75000"/>
                </a:schemeClr>
              </a:solidFill>
              <a:latin typeface="+mj-lt"/>
              <a:cs typeface="Proxima Nova Light"/>
            </a:endParaRPr>
          </a:p>
        </p:txBody>
      </p:sp>
      <p:sp>
        <p:nvSpPr>
          <p:cNvPr id="34" name="Rectangle 33"/>
          <p:cNvSpPr/>
          <p:nvPr/>
        </p:nvSpPr>
        <p:spPr>
          <a:xfrm>
            <a:off x="647700" y="1416308"/>
            <a:ext cx="7848600" cy="4832092"/>
          </a:xfrm>
          <a:prstGeom prst="rect">
            <a:avLst/>
          </a:prstGeom>
        </p:spPr>
        <p:txBody>
          <a:bodyPr wrap="square">
            <a:spAutoFit/>
          </a:bodyPr>
          <a:lstStyle/>
          <a:p>
            <a:pPr>
              <a:buClr>
                <a:schemeClr val="tx1"/>
              </a:buClr>
            </a:pPr>
            <a:r>
              <a:rPr lang="en-US" sz="2800" b="1" dirty="0">
                <a:cs typeface="Helvetica"/>
              </a:rPr>
              <a:t>Controlling Transcription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Transcription factors ensure that a gene is used at the right time and that proteins are made in the right amounts.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There are two types of transcription factors:</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Complexes that guide the binding of the RNA polymerase to a promoter</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Regulatory proteins that help control the rate of transcription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 complex structure of eukaryotic DNA also regulates transcription.</a:t>
            </a: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7709"/>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0888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Eukaryotic Gene Regulation</a:t>
            </a:r>
            <a:endParaRPr lang="en-US" sz="3200" b="1" dirty="0">
              <a:solidFill>
                <a:schemeClr val="accent6">
                  <a:lumMod val="75000"/>
                </a:schemeClr>
              </a:solidFill>
              <a:latin typeface="+mj-lt"/>
              <a:cs typeface="Proxima Nova Light"/>
            </a:endParaRPr>
          </a:p>
        </p:txBody>
      </p:sp>
      <p:sp>
        <p:nvSpPr>
          <p:cNvPr id="34" name="Rectangle 33"/>
          <p:cNvSpPr/>
          <p:nvPr/>
        </p:nvSpPr>
        <p:spPr>
          <a:xfrm>
            <a:off x="647700" y="1389995"/>
            <a:ext cx="7886700" cy="3970318"/>
          </a:xfrm>
          <a:prstGeom prst="rect">
            <a:avLst/>
          </a:prstGeom>
        </p:spPr>
        <p:txBody>
          <a:bodyPr wrap="square">
            <a:spAutoFit/>
          </a:bodyPr>
          <a:lstStyle/>
          <a:p>
            <a:pPr>
              <a:buClr>
                <a:schemeClr val="tx1"/>
              </a:buClr>
            </a:pPr>
            <a:r>
              <a:rPr lang="en-US" sz="2800" b="1" dirty="0">
                <a:cs typeface="Helvetica"/>
              </a:rPr>
              <a:t>Hox Genes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Gene regulation is crucial during development and cell differentiation.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One group of genes that control cell differentiation is the homeobox (Hox) gene group.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Hox genes are transcribed at specific times in specific places on the genome.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Hox genes control which body part will develop at a given body location.</a:t>
            </a: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0679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Eukaryotic Gene Regulation</a:t>
            </a:r>
            <a:endParaRPr lang="en-US" sz="3200" b="1" dirty="0">
              <a:solidFill>
                <a:schemeClr val="accent6">
                  <a:lumMod val="75000"/>
                </a:schemeClr>
              </a:solidFill>
              <a:latin typeface="+mj-lt"/>
              <a:cs typeface="Proxima Nova Light"/>
            </a:endParaRPr>
          </a:p>
        </p:txBody>
      </p:sp>
      <p:sp>
        <p:nvSpPr>
          <p:cNvPr id="34" name="Rectangle 33"/>
          <p:cNvSpPr/>
          <p:nvPr/>
        </p:nvSpPr>
        <p:spPr>
          <a:xfrm>
            <a:off x="647701" y="1416308"/>
            <a:ext cx="3162299" cy="4832092"/>
          </a:xfrm>
          <a:prstGeom prst="rect">
            <a:avLst/>
          </a:prstGeom>
        </p:spPr>
        <p:txBody>
          <a:bodyPr wrap="square">
            <a:spAutoFit/>
          </a:bodyPr>
          <a:lstStyle/>
          <a:p>
            <a:pPr>
              <a:buClr>
                <a:schemeClr val="tx1"/>
              </a:buClr>
            </a:pPr>
            <a:r>
              <a:rPr lang="en-US" sz="2800" b="1" dirty="0">
                <a:cs typeface="Helvetica"/>
              </a:rPr>
              <a:t>Hox Genes</a:t>
            </a:r>
          </a:p>
          <a:p>
            <a:r>
              <a:rPr lang="en-US" sz="2800" dirty="0">
                <a:latin typeface="Calibri" panose="020F0502020204030204" pitchFamily="34" charset="0"/>
                <a:cs typeface="Calibri" panose="020F0502020204030204" pitchFamily="34" charset="0"/>
              </a:rPr>
              <a:t>Hox genes are responsible for the general body pattern of most animals. Notice that the order of the genes is the same as the order of the body sections the genes control.</a:t>
            </a: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1D0BFB47-70F8-46C4-8129-97607F50422C}"/>
              </a:ext>
            </a:extLst>
          </p:cNvPr>
          <p:cNvPicPr>
            <a:picLocks noChangeAspect="1"/>
          </p:cNvPicPr>
          <p:nvPr/>
        </p:nvPicPr>
        <p:blipFill>
          <a:blip r:embed="rId2"/>
          <a:stretch>
            <a:fillRect/>
          </a:stretch>
        </p:blipFill>
        <p:spPr>
          <a:xfrm>
            <a:off x="4074366" y="1313795"/>
            <a:ext cx="4421933" cy="4401205"/>
          </a:xfrm>
          <a:prstGeom prst="rect">
            <a:avLst/>
          </a:prstGeom>
        </p:spPr>
      </p:pic>
    </p:spTree>
    <p:extLst>
      <p:ext uri="{BB962C8B-B14F-4D97-AF65-F5344CB8AC3E}">
        <p14:creationId xmlns:p14="http://schemas.microsoft.com/office/powerpoint/2010/main" val="73200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Eukaryotic Gene Regulation</a:t>
            </a:r>
            <a:endParaRPr lang="en-US" sz="3200" b="1" dirty="0">
              <a:solidFill>
                <a:schemeClr val="accent6">
                  <a:lumMod val="75000"/>
                </a:schemeClr>
              </a:solidFill>
              <a:latin typeface="+mj-lt"/>
              <a:cs typeface="Proxima Nova Light"/>
            </a:endParaRPr>
          </a:p>
        </p:txBody>
      </p:sp>
      <p:sp>
        <p:nvSpPr>
          <p:cNvPr id="34" name="Rectangle 33"/>
          <p:cNvSpPr/>
          <p:nvPr/>
        </p:nvSpPr>
        <p:spPr>
          <a:xfrm>
            <a:off x="647701" y="1214021"/>
            <a:ext cx="3390900" cy="5262979"/>
          </a:xfrm>
          <a:prstGeom prst="rect">
            <a:avLst/>
          </a:prstGeom>
        </p:spPr>
        <p:txBody>
          <a:bodyPr wrap="square">
            <a:spAutoFit/>
          </a:bodyPr>
          <a:lstStyle/>
          <a:p>
            <a:pPr>
              <a:buClr>
                <a:schemeClr val="tx1"/>
              </a:buClr>
            </a:pPr>
            <a:r>
              <a:rPr lang="en-US" sz="2800" b="1" dirty="0">
                <a:cs typeface="Helvetica"/>
              </a:rPr>
              <a:t>RNA Interference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RNA interference (RNAi) can stop the mRNA from translating its message.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Single-stranded small interfering RNA and protein complexes bind to mRNA and stop translation. </a:t>
            </a:r>
            <a:endParaRPr lang="en-US" sz="2400" dirty="0">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pic>
        <p:nvPicPr>
          <p:cNvPr id="4" name="Picture 3">
            <a:extLst>
              <a:ext uri="{FF2B5EF4-FFF2-40B4-BE49-F238E27FC236}">
                <a16:creationId xmlns:a16="http://schemas.microsoft.com/office/drawing/2014/main" id="{077A222C-8B2A-4E18-87A9-148A7E35BE7F}"/>
              </a:ext>
            </a:extLst>
          </p:cNvPr>
          <p:cNvPicPr>
            <a:picLocks noChangeAspect="1"/>
          </p:cNvPicPr>
          <p:nvPr/>
        </p:nvPicPr>
        <p:blipFill>
          <a:blip r:embed="rId2"/>
          <a:stretch>
            <a:fillRect/>
          </a:stretch>
        </p:blipFill>
        <p:spPr>
          <a:xfrm>
            <a:off x="3962400" y="1729699"/>
            <a:ext cx="4876799" cy="3398602"/>
          </a:xfrm>
          <a:prstGeom prst="rect">
            <a:avLst/>
          </a:prstGeom>
        </p:spPr>
      </p:pic>
    </p:spTree>
    <p:extLst>
      <p:ext uri="{BB962C8B-B14F-4D97-AF65-F5344CB8AC3E}">
        <p14:creationId xmlns:p14="http://schemas.microsoft.com/office/powerpoint/2010/main" val="152422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Mutations</a:t>
            </a:r>
            <a:endParaRPr lang="en-US" sz="3200" b="1" dirty="0">
              <a:solidFill>
                <a:schemeClr val="accent6">
                  <a:lumMod val="75000"/>
                </a:schemeClr>
              </a:solidFill>
              <a:latin typeface="+mj-lt"/>
              <a:cs typeface="Proxima Nova Light"/>
            </a:endParaRPr>
          </a:p>
        </p:txBody>
      </p:sp>
      <p:sp>
        <p:nvSpPr>
          <p:cNvPr id="34" name="Rectangle 33"/>
          <p:cNvSpPr/>
          <p:nvPr/>
        </p:nvSpPr>
        <p:spPr>
          <a:xfrm>
            <a:off x="685800" y="1371600"/>
            <a:ext cx="7924800" cy="4401205"/>
          </a:xfrm>
          <a:prstGeom prst="rect">
            <a:avLst/>
          </a:prstGeom>
        </p:spPr>
        <p:txBody>
          <a:bodyPr wrap="square">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 permanent change that occurs in a cell’s DNA is called a </a:t>
            </a:r>
            <a:r>
              <a:rPr lang="en-US" sz="2800" b="1" dirty="0">
                <a:latin typeface="Calibri" panose="020F0502020204030204" pitchFamily="34" charset="0"/>
                <a:cs typeface="Calibri" panose="020F0502020204030204" pitchFamily="34" charset="0"/>
              </a:rPr>
              <a:t>mutation</a:t>
            </a:r>
            <a:r>
              <a:rPr lang="en-US" sz="28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 point mutation involves change to just one base.</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Missense substitution: DNA codes for the wrong amino acid.</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Nonsense mutation: The codon for amino acid becomes a stop codon.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Insertion/deletion: There is an addition or loss of a nucleotide in the DNA sequence.</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These cause “frameshifts.”</a:t>
            </a: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5730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Mutations</a:t>
            </a:r>
            <a:endParaRPr lang="en-US" sz="3200" b="1" dirty="0">
              <a:solidFill>
                <a:schemeClr val="accent6">
                  <a:lumMod val="75000"/>
                </a:schemeClr>
              </a:solidFill>
              <a:latin typeface="+mj-lt"/>
              <a:cs typeface="Proxima Nova Light"/>
            </a:endParaRPr>
          </a:p>
        </p:txBody>
      </p:sp>
      <p:cxnSp>
        <p:nvCxnSpPr>
          <p:cNvPr id="6" name="Straight Connector 5">
            <a:extLst>
              <a:ext uri="{FF2B5EF4-FFF2-40B4-BE49-F238E27FC236}">
                <a16:creationId xmlns:a16="http://schemas.microsoft.com/office/drawing/2014/main" id="{DE6F7795-778E-FB45-8F01-8633A2EA8CBB}"/>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graphicFrame>
        <p:nvGraphicFramePr>
          <p:cNvPr id="7" name="Table 6">
            <a:extLst>
              <a:ext uri="{FF2B5EF4-FFF2-40B4-BE49-F238E27FC236}">
                <a16:creationId xmlns:a16="http://schemas.microsoft.com/office/drawing/2014/main" id="{72D4BB5B-69E1-4172-99D0-12B8FD57611F}"/>
              </a:ext>
            </a:extLst>
          </p:cNvPr>
          <p:cNvGraphicFramePr>
            <a:graphicFrameLocks noGrp="1"/>
          </p:cNvGraphicFramePr>
          <p:nvPr>
            <p:extLst>
              <p:ext uri="{D42A27DB-BD31-4B8C-83A1-F6EECF244321}">
                <p14:modId xmlns:p14="http://schemas.microsoft.com/office/powerpoint/2010/main" val="761174295"/>
              </p:ext>
            </p:extLst>
          </p:nvPr>
        </p:nvGraphicFramePr>
        <p:xfrm>
          <a:off x="571499" y="1242629"/>
          <a:ext cx="8001001" cy="538677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tblGrid>
              <a:tr h="414565">
                <a:tc gridSpan="3">
                  <a:txBody>
                    <a:bodyPr/>
                    <a:lstStyle/>
                    <a:p>
                      <a:pPr algn="ctr"/>
                      <a:r>
                        <a:rPr lang="en-US" sz="2800" b="0" i="0" dirty="0">
                          <a:solidFill>
                            <a:schemeClr val="tx1"/>
                          </a:solidFill>
                          <a:latin typeface="+mj-lt"/>
                          <a:cs typeface="Helvetica Light"/>
                        </a:rPr>
                        <a:t>Mutations</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hMerge="1">
                  <a:txBody>
                    <a:bodyPr/>
                    <a:lstStyle/>
                    <a:p>
                      <a:pPr algn="ctr"/>
                      <a:endParaRPr lang="en-US" sz="28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hMerge="1">
                  <a:txBody>
                    <a:bodyPr/>
                    <a:lstStyle/>
                    <a:p>
                      <a:pPr algn="ctr"/>
                      <a:endParaRPr lang="en-US" sz="28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36118">
                <a:tc>
                  <a:txBody>
                    <a:bodyPr/>
                    <a:lstStyle/>
                    <a:p>
                      <a:r>
                        <a:rPr lang="en-US" sz="2000" dirty="0">
                          <a:solidFill>
                            <a:schemeClr val="bg1"/>
                          </a:solidFill>
                          <a:latin typeface="+mj-lt"/>
                        </a:rPr>
                        <a:t>Mutation Type</a:t>
                      </a: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tx1"/>
                    </a:solidFill>
                  </a:tcPr>
                </a:tc>
                <a:tc>
                  <a:txBody>
                    <a:bodyPr/>
                    <a:lstStyle/>
                    <a:p>
                      <a:pPr algn="ctr"/>
                      <a:r>
                        <a:rPr lang="en-US" sz="2000" dirty="0">
                          <a:solidFill>
                            <a:schemeClr val="bg1"/>
                          </a:solidFill>
                          <a:latin typeface="+mj-lt"/>
                        </a:rPr>
                        <a:t>Analogy Sentence</a:t>
                      </a: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tx1"/>
                    </a:solidFill>
                  </a:tcPr>
                </a:tc>
                <a:tc>
                  <a:txBody>
                    <a:bodyPr/>
                    <a:lstStyle/>
                    <a:p>
                      <a:pPr algn="ctr"/>
                      <a:r>
                        <a:rPr lang="en-US" sz="2000" dirty="0">
                          <a:solidFill>
                            <a:schemeClr val="bg1"/>
                          </a:solidFill>
                          <a:latin typeface="+mj-lt"/>
                        </a:rPr>
                        <a:t>Example of Associated Disease</a:t>
                      </a: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521227">
                <a:tc>
                  <a:txBody>
                    <a:bodyPr/>
                    <a:lstStyle/>
                    <a:p>
                      <a:r>
                        <a:rPr lang="en-US" sz="1800" b="1" i="0" u="none" strike="noStrike" kern="1200" baseline="0" dirty="0">
                          <a:solidFill>
                            <a:schemeClr val="dk1"/>
                          </a:solidFill>
                          <a:latin typeface="+mn-lt"/>
                          <a:ea typeface="+mn-ea"/>
                          <a:cs typeface="+mn-cs"/>
                        </a:rPr>
                        <a:t>Normal</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THE BIG FAT CAT ATE THE WET RAT</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6766">
                <a:tc>
                  <a:txBody>
                    <a:bodyPr/>
                    <a:lstStyle/>
                    <a:p>
                      <a:r>
                        <a:rPr lang="en-US" sz="1800" b="1" i="0" u="none" strike="noStrike" kern="1200" baseline="0" dirty="0">
                          <a:solidFill>
                            <a:schemeClr val="dk1"/>
                          </a:solidFill>
                          <a:latin typeface="+mn-lt"/>
                          <a:ea typeface="+mn-ea"/>
                          <a:cs typeface="+mn-cs"/>
                        </a:rPr>
                        <a:t>Missense</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THE BI</a:t>
                      </a:r>
                      <a:r>
                        <a:rPr lang="en-US" sz="1800" b="0" i="0" u="none" strike="noStrike" kern="1200" baseline="0" dirty="0">
                          <a:solidFill>
                            <a:srgbClr val="FF0000"/>
                          </a:solidFill>
                          <a:latin typeface="+mn-lt"/>
                          <a:ea typeface="+mn-ea"/>
                          <a:cs typeface="+mn-cs"/>
                        </a:rPr>
                        <a:t>Z</a:t>
                      </a:r>
                      <a:r>
                        <a:rPr lang="en-US" sz="1800" b="0" i="0" u="none" strike="noStrike" kern="1200" baseline="0" dirty="0">
                          <a:solidFill>
                            <a:schemeClr val="dk1"/>
                          </a:solidFill>
                          <a:latin typeface="+mn-lt"/>
                          <a:ea typeface="+mn-ea"/>
                          <a:cs typeface="+mn-cs"/>
                        </a:rPr>
                        <a:t> FAT CAT ATE THE WET RAT</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Achondroplasia</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6766">
                <a:tc>
                  <a:txBody>
                    <a:bodyPr/>
                    <a:lstStyle/>
                    <a:p>
                      <a:r>
                        <a:rPr lang="en-US" sz="1800" b="1" i="0" u="none" strike="noStrike" kern="1200" baseline="0" dirty="0">
                          <a:solidFill>
                            <a:schemeClr val="dk1"/>
                          </a:solidFill>
                          <a:latin typeface="+mn-lt"/>
                          <a:ea typeface="+mn-ea"/>
                          <a:cs typeface="+mn-cs"/>
                        </a:rPr>
                        <a:t>Nonsense</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THE BIG </a:t>
                      </a:r>
                      <a:r>
                        <a:rPr lang="en-US" sz="1800" b="0" i="0" u="none" strike="noStrike" kern="1200" baseline="0" dirty="0">
                          <a:solidFill>
                            <a:srgbClr val="FF0000"/>
                          </a:solidFill>
                          <a:latin typeface="+mn-lt"/>
                          <a:ea typeface="+mn-ea"/>
                          <a:cs typeface="+mn-cs"/>
                        </a:rPr>
                        <a:t>RAT</a:t>
                      </a:r>
                      <a:endParaRPr lang="en-US" sz="2000" dirty="0">
                        <a:solidFill>
                          <a:srgbClr val="FF0000"/>
                        </a:solidFill>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Muscular dystrophy</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46766">
                <a:tc>
                  <a:txBody>
                    <a:bodyPr/>
                    <a:lstStyle/>
                    <a:p>
                      <a:r>
                        <a:rPr lang="en-US" sz="1800" b="1" i="0" u="none" strike="noStrike" kern="1200" baseline="0" dirty="0">
                          <a:solidFill>
                            <a:schemeClr val="dk1"/>
                          </a:solidFill>
                          <a:latin typeface="+mn-lt"/>
                          <a:ea typeface="+mn-ea"/>
                          <a:cs typeface="+mn-cs"/>
                        </a:rPr>
                        <a:t>Deletion</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TH</a:t>
                      </a:r>
                      <a:r>
                        <a:rPr lang="en-US" sz="1800" b="0" i="0" u="none" strike="noStrike" kern="1200" baseline="0" dirty="0">
                          <a:solidFill>
                            <a:srgbClr val="FF0000"/>
                          </a:solidFill>
                          <a:latin typeface="+mn-lt"/>
                          <a:ea typeface="+mn-ea"/>
                          <a:cs typeface="+mn-cs"/>
                        </a:rPr>
                        <a:t>B</a:t>
                      </a:r>
                      <a:r>
                        <a:rPr lang="en-US" sz="1800" b="0" i="0" u="none" strike="noStrike" kern="1200" baseline="0" dirty="0">
                          <a:solidFill>
                            <a:schemeClr val="dk1"/>
                          </a:solidFill>
                          <a:latin typeface="+mn-lt"/>
                          <a:ea typeface="+mn-ea"/>
                          <a:cs typeface="+mn-cs"/>
                        </a:rPr>
                        <a:t> IGF ATC ATA TET HEW ETR AT</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Cystic fibrosis</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6766">
                <a:tc>
                  <a:txBody>
                    <a:bodyPr/>
                    <a:lstStyle/>
                    <a:p>
                      <a:r>
                        <a:rPr lang="en-US" sz="1800" b="1" i="0" u="none" strike="noStrike" kern="1200" baseline="0" dirty="0">
                          <a:solidFill>
                            <a:schemeClr val="dk1"/>
                          </a:solidFill>
                          <a:latin typeface="+mn-lt"/>
                          <a:ea typeface="+mn-ea"/>
                          <a:cs typeface="+mn-cs"/>
                        </a:rPr>
                        <a:t>Insertion</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THE BIG </a:t>
                      </a:r>
                      <a:r>
                        <a:rPr lang="en-US" sz="1800" b="0" i="0" u="none" strike="noStrike" kern="1200" baseline="0" dirty="0">
                          <a:solidFill>
                            <a:srgbClr val="FF0000"/>
                          </a:solidFill>
                          <a:latin typeface="+mn-lt"/>
                          <a:ea typeface="+mn-ea"/>
                          <a:cs typeface="+mn-cs"/>
                        </a:rPr>
                        <a:t>Z</a:t>
                      </a:r>
                      <a:r>
                        <a:rPr lang="en-US" sz="1800" b="0" i="0" u="none" strike="noStrike" kern="1200" baseline="0" dirty="0">
                          <a:solidFill>
                            <a:schemeClr val="dk1"/>
                          </a:solidFill>
                          <a:latin typeface="+mn-lt"/>
                          <a:ea typeface="+mn-ea"/>
                          <a:cs typeface="+mn-cs"/>
                        </a:rPr>
                        <a:t>FA TCA TAT ETH EWE TRA</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Crohn’s disease</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930">
                <a:tc>
                  <a:txBody>
                    <a:bodyPr/>
                    <a:lstStyle/>
                    <a:p>
                      <a:r>
                        <a:rPr lang="en-US" sz="1800" b="1" i="0" u="none" strike="noStrike" kern="1200" baseline="0" dirty="0">
                          <a:solidFill>
                            <a:schemeClr val="dk1"/>
                          </a:solidFill>
                          <a:latin typeface="+mn-lt"/>
                          <a:ea typeface="+mn-ea"/>
                          <a:cs typeface="+mn-cs"/>
                        </a:rPr>
                        <a:t>Duplication</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THE BIG FAT </a:t>
                      </a:r>
                      <a:r>
                        <a:rPr lang="en-US" sz="1800" b="0" i="0" u="none" strike="noStrike" kern="1200" baseline="0" dirty="0">
                          <a:solidFill>
                            <a:srgbClr val="FF0000"/>
                          </a:solidFill>
                          <a:latin typeface="+mn-lt"/>
                          <a:ea typeface="+mn-ea"/>
                          <a:cs typeface="+mn-cs"/>
                        </a:rPr>
                        <a:t>FAT</a:t>
                      </a:r>
                      <a:r>
                        <a:rPr lang="en-US" sz="1800" b="0" i="0" u="none" strike="noStrike" kern="1200" baseline="0" dirty="0">
                          <a:solidFill>
                            <a:schemeClr val="dk1"/>
                          </a:solidFill>
                          <a:latin typeface="+mn-lt"/>
                          <a:ea typeface="+mn-ea"/>
                          <a:cs typeface="+mn-cs"/>
                        </a:rPr>
                        <a:t> CAT ATE THE WET RAT</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Charcot-Marie-Tooth disease</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930">
                <a:tc>
                  <a:txBody>
                    <a:bodyPr/>
                    <a:lstStyle/>
                    <a:p>
                      <a:r>
                        <a:rPr lang="en-US" sz="1800" b="1" i="0" u="none" strike="noStrike" kern="1200" baseline="0" dirty="0">
                          <a:solidFill>
                            <a:schemeClr val="dk1"/>
                          </a:solidFill>
                          <a:latin typeface="+mn-lt"/>
                          <a:ea typeface="+mn-ea"/>
                          <a:cs typeface="+mn-cs"/>
                        </a:rPr>
                        <a:t>Expanding mutation</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THE BIG FAT </a:t>
                      </a:r>
                      <a:r>
                        <a:rPr lang="en-US" sz="1800" b="0" i="0" u="none" strike="noStrike" kern="1200" baseline="0" dirty="0">
                          <a:solidFill>
                            <a:srgbClr val="FF0000"/>
                          </a:solidFill>
                          <a:latin typeface="+mn-lt"/>
                          <a:ea typeface="+mn-ea"/>
                          <a:cs typeface="+mn-cs"/>
                        </a:rPr>
                        <a:t>CAT CAT CAT </a:t>
                      </a:r>
                      <a:r>
                        <a:rPr lang="en-US" sz="1800" b="0" i="0" u="none" strike="noStrike" kern="1200" baseline="0" dirty="0">
                          <a:solidFill>
                            <a:schemeClr val="dk1"/>
                          </a:solidFill>
                          <a:latin typeface="+mn-lt"/>
                          <a:ea typeface="+mn-ea"/>
                          <a:cs typeface="+mn-cs"/>
                        </a:rPr>
                        <a:t>ATE THE WET RAT</a:t>
                      </a:r>
                    </a:p>
                    <a:p>
                      <a:pPr algn="l"/>
                      <a:r>
                        <a:rPr lang="en-US" sz="1800" b="0" i="0" u="none" strike="noStrike" kern="1200" baseline="0" dirty="0">
                          <a:solidFill>
                            <a:schemeClr val="dk1"/>
                          </a:solidFill>
                          <a:latin typeface="+mn-lt"/>
                          <a:ea typeface="+mn-ea"/>
                          <a:cs typeface="+mn-cs"/>
                        </a:rPr>
                        <a:t>THE BIG FAT </a:t>
                      </a:r>
                      <a:r>
                        <a:rPr lang="en-US" sz="1800" b="0" i="0" u="none" strike="noStrike" kern="1200" baseline="0" dirty="0">
                          <a:solidFill>
                            <a:srgbClr val="FF0000"/>
                          </a:solidFill>
                          <a:latin typeface="+mn-lt"/>
                          <a:ea typeface="+mn-ea"/>
                          <a:cs typeface="+mn-cs"/>
                        </a:rPr>
                        <a:t>CAT CAT CAT CAT CAT CAT </a:t>
                      </a:r>
                      <a:r>
                        <a:rPr lang="en-US" sz="1800" b="0" i="0" u="none" strike="noStrike" kern="1200" baseline="0" dirty="0">
                          <a:solidFill>
                            <a:schemeClr val="dk1"/>
                          </a:solidFill>
                          <a:latin typeface="+mn-lt"/>
                          <a:ea typeface="+mn-ea"/>
                          <a:cs typeface="+mn-cs"/>
                        </a:rPr>
                        <a:t>ATE THE WET RAT</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l"/>
                      <a:r>
                        <a:rPr lang="en-US" sz="1800" b="0" i="0" u="none" strike="noStrike" kern="1200" baseline="0" dirty="0">
                          <a:solidFill>
                            <a:schemeClr val="dk1"/>
                          </a:solidFill>
                          <a:latin typeface="+mn-lt"/>
                          <a:ea typeface="+mn-ea"/>
                          <a:cs typeface="+mn-cs"/>
                        </a:rPr>
                        <a:t>Huntington’s disease</a:t>
                      </a: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247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Mutations</a:t>
            </a:r>
            <a:endParaRPr lang="en-US" sz="3200" b="1" dirty="0">
              <a:solidFill>
                <a:schemeClr val="accent6">
                  <a:lumMod val="75000"/>
                </a:schemeClr>
              </a:solidFill>
              <a:latin typeface="+mj-lt"/>
              <a:cs typeface="Proxima Nova Light"/>
            </a:endParaRPr>
          </a:p>
        </p:txBody>
      </p:sp>
      <p:sp>
        <p:nvSpPr>
          <p:cNvPr id="34" name="Rectangle 33"/>
          <p:cNvSpPr/>
          <p:nvPr/>
        </p:nvSpPr>
        <p:spPr>
          <a:xfrm>
            <a:off x="609600" y="1474380"/>
            <a:ext cx="7924800" cy="523220"/>
          </a:xfrm>
          <a:prstGeom prst="rect">
            <a:avLst/>
          </a:prstGeom>
        </p:spPr>
        <p:txBody>
          <a:bodyPr wrap="square">
            <a:spAutoFit/>
          </a:bodyPr>
          <a:lstStyle/>
          <a:p>
            <a:pPr>
              <a:spcAft>
                <a:spcPts val="600"/>
              </a:spcAft>
            </a:pPr>
            <a:r>
              <a:rPr lang="en-US" sz="2800" b="1" dirty="0">
                <a:latin typeface="Calibri" panose="020F0502020204030204" pitchFamily="34" charset="0"/>
                <a:cs typeface="Calibri" panose="020F0502020204030204" pitchFamily="34" charset="0"/>
              </a:rPr>
              <a:t>Protein Folding and Stability</a:t>
            </a:r>
          </a:p>
        </p:txBody>
      </p:sp>
      <p:cxnSp>
        <p:nvCxnSpPr>
          <p:cNvPr id="8" name="Straight Connector 7">
            <a:extLst>
              <a:ext uri="{FF2B5EF4-FFF2-40B4-BE49-F238E27FC236}">
                <a16:creationId xmlns:a16="http://schemas.microsoft.com/office/drawing/2014/main" id="{458375AB-A1A4-BB42-B65A-6399E0671CF1}"/>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A4A62F06-C9E2-41C6-A514-B653745E0E00}"/>
              </a:ext>
            </a:extLst>
          </p:cNvPr>
          <p:cNvSpPr txBox="1"/>
          <p:nvPr/>
        </p:nvSpPr>
        <p:spPr>
          <a:xfrm>
            <a:off x="584200" y="2073057"/>
            <a:ext cx="749300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Even small changes in the DNA code can cause genetic disorders.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 change in one amino acid can change the sequence of the protein enough to affect both the folding and stability of the protein.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Sickle-cell disease is an example of a disorder caused by a single-point mutation.</a:t>
            </a:r>
          </a:p>
        </p:txBody>
      </p:sp>
    </p:spTree>
    <p:extLst>
      <p:ext uri="{BB962C8B-B14F-4D97-AF65-F5344CB8AC3E}">
        <p14:creationId xmlns:p14="http://schemas.microsoft.com/office/powerpoint/2010/main" val="4281497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Mutations</a:t>
            </a:r>
            <a:endParaRPr lang="en-US" sz="3200" b="1" dirty="0">
              <a:solidFill>
                <a:schemeClr val="accent6">
                  <a:lumMod val="75000"/>
                </a:schemeClr>
              </a:solidFill>
              <a:latin typeface="+mj-lt"/>
              <a:cs typeface="Proxima Nova Light"/>
            </a:endParaRPr>
          </a:p>
        </p:txBody>
      </p:sp>
      <p:sp>
        <p:nvSpPr>
          <p:cNvPr id="34" name="Rectangle 33"/>
          <p:cNvSpPr/>
          <p:nvPr/>
        </p:nvSpPr>
        <p:spPr>
          <a:xfrm>
            <a:off x="609600" y="1467445"/>
            <a:ext cx="7924800" cy="4909036"/>
          </a:xfrm>
          <a:prstGeom prst="rect">
            <a:avLst/>
          </a:prstGeom>
        </p:spPr>
        <p:txBody>
          <a:bodyPr wrap="square">
            <a:spAutoFit/>
          </a:bodyPr>
          <a:lstStyle/>
          <a:p>
            <a:pPr>
              <a:spcAft>
                <a:spcPts val="600"/>
              </a:spcAft>
            </a:pPr>
            <a:r>
              <a:rPr lang="en-US" sz="2800" b="1" dirty="0">
                <a:latin typeface="Calibri" panose="020F0502020204030204" pitchFamily="34" charset="0"/>
                <a:cs typeface="Calibri" panose="020F0502020204030204" pitchFamily="34" charset="0"/>
              </a:rPr>
              <a:t>Causes of Mutation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Mutations can occur spontaneously; DNA polymerase can attach the wrong nucleotide, but this is rare and is usually corrected.</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Certain chemicals and radiation called</a:t>
            </a:r>
            <a:r>
              <a:rPr lang="en-US" sz="2800" b="1" dirty="0">
                <a:latin typeface="Calibri" panose="020F0502020204030204" pitchFamily="34" charset="0"/>
                <a:cs typeface="Calibri" panose="020F0502020204030204" pitchFamily="34" charset="0"/>
              </a:rPr>
              <a:t> mutagens </a:t>
            </a:r>
            <a:r>
              <a:rPr lang="en-US" sz="2800" dirty="0">
                <a:latin typeface="Calibri" panose="020F0502020204030204" pitchFamily="34" charset="0"/>
                <a:cs typeface="Calibri" panose="020F0502020204030204" pitchFamily="34" charset="0"/>
              </a:rPr>
              <a:t>can damage DNA.</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Chemicals can cause mispairing of base pairs, or themselves substitute for base pairs.</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High-energy radiation can eject electrons from atoms within the DNA molecule, leaving behind unstable free radicals. </a:t>
            </a:r>
          </a:p>
        </p:txBody>
      </p:sp>
      <p:cxnSp>
        <p:nvCxnSpPr>
          <p:cNvPr id="8" name="Straight Connector 7">
            <a:extLst>
              <a:ext uri="{FF2B5EF4-FFF2-40B4-BE49-F238E27FC236}">
                <a16:creationId xmlns:a16="http://schemas.microsoft.com/office/drawing/2014/main" id="{458375AB-A1A4-BB42-B65A-6399E0671CF1}"/>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5458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1"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Mutations</a:t>
            </a:r>
            <a:endParaRPr lang="en-US" sz="3200" b="1" dirty="0">
              <a:solidFill>
                <a:schemeClr val="accent6">
                  <a:lumMod val="75000"/>
                </a:schemeClr>
              </a:solidFill>
              <a:latin typeface="+mj-lt"/>
              <a:cs typeface="Proxima Nova Light"/>
            </a:endParaRPr>
          </a:p>
        </p:txBody>
      </p:sp>
      <p:sp>
        <p:nvSpPr>
          <p:cNvPr id="34" name="Rectangle 33"/>
          <p:cNvSpPr/>
          <p:nvPr/>
        </p:nvSpPr>
        <p:spPr>
          <a:xfrm>
            <a:off x="609600" y="1412081"/>
            <a:ext cx="7924800" cy="2754600"/>
          </a:xfrm>
          <a:prstGeom prst="rect">
            <a:avLst/>
          </a:prstGeom>
        </p:spPr>
        <p:txBody>
          <a:bodyPr wrap="square">
            <a:spAutoFit/>
          </a:bodyPr>
          <a:lstStyle/>
          <a:p>
            <a:pPr>
              <a:spcAft>
                <a:spcPts val="600"/>
              </a:spcAft>
            </a:pPr>
            <a:r>
              <a:rPr lang="en-US" sz="2800" b="1" dirty="0">
                <a:latin typeface="Calibri" panose="020F0502020204030204" pitchFamily="34" charset="0"/>
                <a:cs typeface="Calibri" panose="020F0502020204030204" pitchFamily="34" charset="0"/>
              </a:rPr>
              <a:t>Body-Cell v. Sex-Cell Mutation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Somatic cell mutations are not passed on to the next generation.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Mutations that occur in sex cells are passed on to the organism’s offspring and will be present in every cell of the offspring. </a:t>
            </a:r>
          </a:p>
        </p:txBody>
      </p:sp>
      <p:cxnSp>
        <p:nvCxnSpPr>
          <p:cNvPr id="8" name="Straight Connector 7">
            <a:extLst>
              <a:ext uri="{FF2B5EF4-FFF2-40B4-BE49-F238E27FC236}">
                <a16:creationId xmlns:a16="http://schemas.microsoft.com/office/drawing/2014/main" id="{458375AB-A1A4-BB42-B65A-6399E0671CF1}"/>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4542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8298" y="390256"/>
            <a:ext cx="7676076" cy="584775"/>
          </a:xfrm>
          <a:prstGeom prst="rect">
            <a:avLst/>
          </a:prstGeom>
          <a:noFill/>
        </p:spPr>
        <p:txBody>
          <a:bodyPr wrap="square" rtlCol="0">
            <a:spAutoFit/>
          </a:bodyPr>
          <a:lstStyle/>
          <a:p>
            <a:pPr algn="ctr"/>
            <a:r>
              <a:rPr lang="en-US" sz="3200" b="1" cap="all" dirty="0">
                <a:solidFill>
                  <a:srgbClr val="E46C0A"/>
                </a:solidFill>
                <a:latin typeface="+mj-lt"/>
                <a:cs typeface="Proxima Nova Light"/>
              </a:rPr>
              <a:t> </a:t>
            </a:r>
            <a:r>
              <a:rPr lang="en-US" sz="3200" b="1" dirty="0">
                <a:solidFill>
                  <a:srgbClr val="E46C0A"/>
                </a:solidFill>
                <a:cs typeface="Proxima Nova Light"/>
              </a:rPr>
              <a:t>Focus </a:t>
            </a:r>
            <a:r>
              <a:rPr lang="en-US" sz="3200" b="1" dirty="0">
                <a:solidFill>
                  <a:srgbClr val="E46C0A"/>
                </a:solidFill>
                <a:latin typeface="+mj-lt"/>
                <a:cs typeface="Proxima Nova Light"/>
              </a:rPr>
              <a:t>Question</a:t>
            </a:r>
          </a:p>
        </p:txBody>
      </p:sp>
      <p:sp>
        <p:nvSpPr>
          <p:cNvPr id="6" name="Rectangle 5"/>
          <p:cNvSpPr/>
          <p:nvPr/>
        </p:nvSpPr>
        <p:spPr>
          <a:xfrm>
            <a:off x="1463040" y="1447800"/>
            <a:ext cx="6690360" cy="954107"/>
          </a:xfrm>
          <a:prstGeom prst="rect">
            <a:avLst/>
          </a:prstGeom>
        </p:spPr>
        <p:txBody>
          <a:bodyPr wrap="square">
            <a:spAutoFit/>
          </a:bodyPr>
          <a:lstStyle/>
          <a:p>
            <a:r>
              <a:rPr lang="en-US" sz="2800" dirty="0">
                <a:latin typeface="+mj-lt"/>
              </a:rPr>
              <a:t>How do prokaryotes and eukaryotes regulate their genes?</a:t>
            </a:r>
          </a:p>
        </p:txBody>
      </p:sp>
      <p:cxnSp>
        <p:nvCxnSpPr>
          <p:cNvPr id="4" name="Straight Connector 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348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84776"/>
          </a:xfrm>
          <a:prstGeom prst="rect">
            <a:avLst/>
          </a:prstGeom>
          <a:noFill/>
        </p:spPr>
        <p:txBody>
          <a:bodyPr wrap="square" rtlCol="0">
            <a:spAutoFit/>
          </a:bodyPr>
          <a:lstStyle/>
          <a:p>
            <a:pPr algn="ctr"/>
            <a:r>
              <a:rPr lang="en-US" sz="3200" b="1" dirty="0">
                <a:solidFill>
                  <a:srgbClr val="E46C0A"/>
                </a:solidFill>
                <a:latin typeface="+mj-lt"/>
                <a:cs typeface="Calibri Light" panose="020F0302020204030204" pitchFamily="34" charset="0"/>
              </a:rPr>
              <a:t>New Vocabulary</a:t>
            </a:r>
          </a:p>
        </p:txBody>
      </p:sp>
      <p:sp>
        <p:nvSpPr>
          <p:cNvPr id="21" name="Rectangle 20"/>
          <p:cNvSpPr/>
          <p:nvPr/>
        </p:nvSpPr>
        <p:spPr>
          <a:xfrm>
            <a:off x="1584882" y="1407316"/>
            <a:ext cx="2621435" cy="523220"/>
          </a:xfrm>
          <a:prstGeom prst="rect">
            <a:avLst/>
          </a:prstGeom>
        </p:spPr>
        <p:txBody>
          <a:bodyPr wrap="square">
            <a:spAutoFit/>
          </a:bodyPr>
          <a:lstStyle/>
          <a:p>
            <a:r>
              <a:rPr lang="en-US" sz="2800" dirty="0">
                <a:latin typeface="+mj-lt"/>
              </a:rPr>
              <a:t>gene regulation </a:t>
            </a:r>
            <a:endParaRPr lang="en-US" sz="2800" dirty="0">
              <a:solidFill>
                <a:srgbClr val="000000"/>
              </a:solidFill>
              <a:latin typeface="+mj-lt"/>
              <a:cs typeface="Proxima Nova"/>
            </a:endParaRPr>
          </a:p>
        </p:txBody>
      </p:sp>
      <p:sp>
        <p:nvSpPr>
          <p:cNvPr id="22" name="Rectangle 21"/>
          <p:cNvSpPr/>
          <p:nvPr/>
        </p:nvSpPr>
        <p:spPr>
          <a:xfrm>
            <a:off x="1584882" y="2017196"/>
            <a:ext cx="2337008" cy="523220"/>
          </a:xfrm>
          <a:prstGeom prst="rect">
            <a:avLst/>
          </a:prstGeom>
        </p:spPr>
        <p:txBody>
          <a:bodyPr wrap="square">
            <a:spAutoFit/>
          </a:bodyPr>
          <a:lstStyle/>
          <a:p>
            <a:r>
              <a:rPr lang="en-US" sz="2800" dirty="0">
                <a:latin typeface="+mj-lt"/>
              </a:rPr>
              <a:t>operon</a:t>
            </a:r>
            <a:r>
              <a:rPr lang="en-US" sz="2600" dirty="0">
                <a:latin typeface="+mj-lt"/>
              </a:rPr>
              <a:t> </a:t>
            </a:r>
            <a:endParaRPr lang="en-US" sz="2600" dirty="0">
              <a:solidFill>
                <a:srgbClr val="000000"/>
              </a:solidFill>
              <a:latin typeface="+mj-lt"/>
              <a:cs typeface="Proxima Nova"/>
            </a:endParaRPr>
          </a:p>
        </p:txBody>
      </p:sp>
      <p:sp>
        <p:nvSpPr>
          <p:cNvPr id="24" name="Rectangle 23"/>
          <p:cNvSpPr/>
          <p:nvPr/>
        </p:nvSpPr>
        <p:spPr>
          <a:xfrm>
            <a:off x="1584882" y="2627077"/>
            <a:ext cx="2572796" cy="523220"/>
          </a:xfrm>
          <a:prstGeom prst="rect">
            <a:avLst/>
          </a:prstGeom>
        </p:spPr>
        <p:txBody>
          <a:bodyPr wrap="square">
            <a:spAutoFit/>
          </a:bodyPr>
          <a:lstStyle/>
          <a:p>
            <a:r>
              <a:rPr lang="en-US" sz="2800" dirty="0">
                <a:latin typeface="+mj-lt"/>
              </a:rPr>
              <a:t>mutation</a:t>
            </a:r>
            <a:r>
              <a:rPr lang="en-US" sz="2600" dirty="0">
                <a:latin typeface="+mj-lt"/>
              </a:rPr>
              <a:t> </a:t>
            </a:r>
            <a:endParaRPr lang="en-US" sz="2600" dirty="0">
              <a:solidFill>
                <a:srgbClr val="000000"/>
              </a:solidFill>
              <a:latin typeface="+mj-lt"/>
              <a:cs typeface="Proxima Nova"/>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40" name="Rectangle 39"/>
          <p:cNvSpPr/>
          <p:nvPr/>
        </p:nvSpPr>
        <p:spPr>
          <a:xfrm>
            <a:off x="1584882" y="3236957"/>
            <a:ext cx="2572796" cy="523220"/>
          </a:xfrm>
          <a:prstGeom prst="rect">
            <a:avLst/>
          </a:prstGeom>
        </p:spPr>
        <p:txBody>
          <a:bodyPr wrap="square">
            <a:spAutoFit/>
          </a:bodyPr>
          <a:lstStyle/>
          <a:p>
            <a:r>
              <a:rPr lang="en-US" sz="2800" dirty="0">
                <a:latin typeface="+mj-lt"/>
              </a:rPr>
              <a:t>mutagen</a:t>
            </a:r>
            <a:r>
              <a:rPr lang="en-US" sz="2600" dirty="0">
                <a:latin typeface="+mj-lt"/>
              </a:rPr>
              <a:t> </a:t>
            </a:r>
            <a:endParaRPr lang="en-US" sz="2600" dirty="0">
              <a:solidFill>
                <a:srgbClr val="000000"/>
              </a:solidFill>
              <a:latin typeface="+mj-lt"/>
              <a:cs typeface="Proxima Nova"/>
            </a:endParaRPr>
          </a:p>
        </p:txBody>
      </p:sp>
    </p:spTree>
    <p:extLst>
      <p:ext uri="{BB962C8B-B14F-4D97-AF65-F5344CB8AC3E}">
        <p14:creationId xmlns:p14="http://schemas.microsoft.com/office/powerpoint/2010/main" val="346343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0987" y="392934"/>
            <a:ext cx="7330698" cy="584776"/>
          </a:xfrm>
          <a:prstGeom prst="rect">
            <a:avLst/>
          </a:prstGeom>
          <a:noFill/>
        </p:spPr>
        <p:txBody>
          <a:bodyPr wrap="square" rtlCol="0">
            <a:spAutoFit/>
          </a:bodyPr>
          <a:lstStyle/>
          <a:p>
            <a:pPr algn="ctr"/>
            <a:r>
              <a:rPr lang="en-US" sz="3200" b="1" dirty="0">
                <a:solidFill>
                  <a:srgbClr val="E46C0A"/>
                </a:solidFill>
                <a:latin typeface="+mj-lt"/>
                <a:cs typeface="Calibri Light" panose="020F0302020204030204" pitchFamily="34" charset="0"/>
              </a:rPr>
              <a:t>Review Vocabulary</a:t>
            </a:r>
          </a:p>
        </p:txBody>
      </p:sp>
      <p:sp>
        <p:nvSpPr>
          <p:cNvPr id="21" name="Rectangle 20"/>
          <p:cNvSpPr/>
          <p:nvPr/>
        </p:nvSpPr>
        <p:spPr>
          <a:xfrm>
            <a:off x="970987" y="1447800"/>
            <a:ext cx="6344213" cy="1292662"/>
          </a:xfrm>
          <a:prstGeom prst="rect">
            <a:avLst/>
          </a:prstGeom>
        </p:spPr>
        <p:txBody>
          <a:bodyPr wrap="square">
            <a:spAutoFit/>
          </a:bodyPr>
          <a:lstStyle/>
          <a:p>
            <a:r>
              <a:rPr lang="en-US" sz="2600" b="1" dirty="0">
                <a:latin typeface="+mj-lt"/>
              </a:rPr>
              <a:t>prokaryote: </a:t>
            </a:r>
            <a:r>
              <a:rPr lang="en-US" sz="2600" dirty="0">
                <a:latin typeface="+mj-lt"/>
              </a:rPr>
              <a:t>organism that does not have membrane-bound organelles and DNA that is organized in chromosomes </a:t>
            </a:r>
            <a:endParaRPr lang="en-US" sz="2600" dirty="0">
              <a:solidFill>
                <a:srgbClr val="000000"/>
              </a:solidFill>
              <a:latin typeface="+mj-lt"/>
              <a:cs typeface="Proxima Nova"/>
            </a:endParaRPr>
          </a:p>
        </p:txBody>
      </p:sp>
      <p:cxnSp>
        <p:nvCxnSpPr>
          <p:cNvPr id="14" name="Straight Connector 13"/>
          <p:cNvCxnSpPr/>
          <p:nvPr/>
        </p:nvCxnSpPr>
        <p:spPr>
          <a:xfrm>
            <a:off x="970987" y="975031"/>
            <a:ext cx="7330698"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3262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392934"/>
            <a:ext cx="7315200" cy="584775"/>
          </a:xfrm>
          <a:prstGeom prst="rect">
            <a:avLst/>
          </a:prstGeom>
          <a:noFill/>
        </p:spPr>
        <p:txBody>
          <a:bodyPr wrap="square" rtlCol="0">
            <a:spAutoFit/>
          </a:bodyPr>
          <a:lstStyle/>
          <a:p>
            <a:pPr algn="ctr"/>
            <a:r>
              <a:rPr lang="en-US" sz="3200" b="1" dirty="0">
                <a:solidFill>
                  <a:schemeClr val="accent6">
                    <a:lumMod val="75000"/>
                  </a:schemeClr>
                </a:solidFill>
                <a:latin typeface="+mj-lt"/>
              </a:rPr>
              <a:t>Prokaryote Gene Regulation</a:t>
            </a:r>
            <a:endParaRPr lang="en-US" sz="3200" b="1" dirty="0">
              <a:solidFill>
                <a:schemeClr val="accent6">
                  <a:lumMod val="75000"/>
                </a:schemeClr>
              </a:solidFill>
              <a:latin typeface="+mj-lt"/>
              <a:cs typeface="Proxima Nova Light"/>
            </a:endParaRPr>
          </a:p>
        </p:txBody>
      </p:sp>
      <p:sp>
        <p:nvSpPr>
          <p:cNvPr id="34" name="Rectangle 33"/>
          <p:cNvSpPr/>
          <p:nvPr/>
        </p:nvSpPr>
        <p:spPr>
          <a:xfrm>
            <a:off x="914400" y="1371600"/>
            <a:ext cx="7315200" cy="4832092"/>
          </a:xfrm>
          <a:prstGeom prst="rect">
            <a:avLst/>
          </a:prstGeom>
        </p:spPr>
        <p:txBody>
          <a:bodyPr wrap="square">
            <a:spAutoFit/>
          </a:bodyPr>
          <a:lstStyle/>
          <a:p>
            <a:pPr marL="457200" indent="-457200">
              <a:buClr>
                <a:schemeClr val="tx1"/>
              </a:buClr>
              <a:buFont typeface="Arial" panose="020B0604020202020204" pitchFamily="34" charset="0"/>
              <a:buChar char="•"/>
            </a:pPr>
            <a:r>
              <a:rPr lang="en-US" sz="2800" b="1" dirty="0">
                <a:latin typeface="Calibri" panose="020F0502020204030204" pitchFamily="34" charset="0"/>
                <a:cs typeface="Calibri" panose="020F0502020204030204" pitchFamily="34" charset="0"/>
              </a:rPr>
              <a:t>Gene regulation </a:t>
            </a:r>
            <a:r>
              <a:rPr lang="en-US" sz="2800" dirty="0">
                <a:latin typeface="Calibri" panose="020F0502020204030204" pitchFamily="34" charset="0"/>
                <a:cs typeface="Calibri" panose="020F0502020204030204" pitchFamily="34" charset="0"/>
              </a:rPr>
              <a:t>is the ability of an organism to control which genes are transcribed in response to the environment.</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An </a:t>
            </a:r>
            <a:r>
              <a:rPr lang="en-US" sz="2800" b="1" dirty="0">
                <a:latin typeface="Calibri" panose="020F0502020204030204" pitchFamily="34" charset="0"/>
                <a:cs typeface="Calibri" panose="020F0502020204030204" pitchFamily="34" charset="0"/>
              </a:rPr>
              <a:t>operon</a:t>
            </a:r>
            <a:r>
              <a:rPr lang="en-US" sz="2800" dirty="0">
                <a:solidFill>
                  <a:srgbClr val="B90000"/>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is a section of DNA that contains the genes for the proteins needed for a specific metabolic pathway.</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An operon contains:</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Operator – on/off switch</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Promoter – where RNA polymerase binds</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Regulatory gene</a:t>
            </a:r>
          </a:p>
          <a:p>
            <a:pPr marL="914400" lvl="1"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Genes coding for proteins</a:t>
            </a:r>
          </a:p>
        </p:txBody>
      </p:sp>
      <p:cxnSp>
        <p:nvCxnSpPr>
          <p:cNvPr id="6" name="Straight Connector 5">
            <a:extLst>
              <a:ext uri="{FF2B5EF4-FFF2-40B4-BE49-F238E27FC236}">
                <a16:creationId xmlns:a16="http://schemas.microsoft.com/office/drawing/2014/main" id="{94524129-BBA7-D743-BD60-5EA36F2BEDBF}"/>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6584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Prokaryote Gene Regulation</a:t>
            </a:r>
            <a:endParaRPr lang="en-US" sz="3200" b="1" dirty="0">
              <a:solidFill>
                <a:schemeClr val="accent6">
                  <a:lumMod val="75000"/>
                </a:schemeClr>
              </a:solidFill>
              <a:latin typeface="+mj-lt"/>
              <a:cs typeface="Proxima Nova Light"/>
            </a:endParaRPr>
          </a:p>
        </p:txBody>
      </p:sp>
      <p:sp>
        <p:nvSpPr>
          <p:cNvPr id="34" name="Rectangle 33"/>
          <p:cNvSpPr/>
          <p:nvPr/>
        </p:nvSpPr>
        <p:spPr>
          <a:xfrm>
            <a:off x="715435" y="1296159"/>
            <a:ext cx="7704666" cy="2285241"/>
          </a:xfrm>
          <a:prstGeom prst="rect">
            <a:avLst/>
          </a:prstGeom>
        </p:spPr>
        <p:txBody>
          <a:bodyPr wrap="square">
            <a:spAutoFit/>
          </a:bodyPr>
          <a:lstStyle/>
          <a:p>
            <a:pPr>
              <a:spcAft>
                <a:spcPts val="300"/>
              </a:spcAft>
            </a:pPr>
            <a:r>
              <a:rPr lang="en-US" sz="2800" b="1" dirty="0">
                <a:latin typeface="+mj-lt"/>
                <a:cs typeface="Helvetica"/>
              </a:rPr>
              <a:t>The </a:t>
            </a:r>
            <a:r>
              <a:rPr lang="en-US" sz="2800" b="1" i="1" dirty="0">
                <a:latin typeface="+mj-lt"/>
                <a:cs typeface="Helvetica"/>
              </a:rPr>
              <a:t>trp</a:t>
            </a:r>
            <a:r>
              <a:rPr lang="en-US" sz="2800" b="1" dirty="0">
                <a:latin typeface="+mj-lt"/>
                <a:cs typeface="Helvetica"/>
              </a:rPr>
              <a:t> Operon</a:t>
            </a:r>
          </a:p>
          <a:p>
            <a:pPr marL="457200" indent="-457200">
              <a:buClr>
                <a:schemeClr val="tx1"/>
              </a:buClr>
              <a:buFont typeface="Arial" panose="020B0604020202020204" pitchFamily="34" charset="0"/>
              <a:buChar char="•"/>
            </a:pPr>
            <a:r>
              <a:rPr lang="en-US" sz="2800" dirty="0">
                <a:latin typeface="Calibri" panose="020F0502020204030204" pitchFamily="34" charset="0"/>
                <a:cs typeface="Calibri" panose="020F0502020204030204" pitchFamily="34" charset="0"/>
              </a:rPr>
              <a:t>Tryptophan synthesis occurs in five steps controlled by the </a:t>
            </a:r>
            <a:r>
              <a:rPr lang="en-US" sz="2800" i="1" dirty="0">
                <a:latin typeface="Calibri" panose="020F0502020204030204" pitchFamily="34" charset="0"/>
                <a:cs typeface="Calibri" panose="020F0502020204030204" pitchFamily="34" charset="0"/>
              </a:rPr>
              <a:t>trp </a:t>
            </a:r>
            <a:r>
              <a:rPr lang="en-US" sz="2800" dirty="0">
                <a:latin typeface="Calibri" panose="020F0502020204030204" pitchFamily="34" charset="0"/>
                <a:cs typeface="Calibri" panose="020F0502020204030204" pitchFamily="34" charset="0"/>
              </a:rPr>
              <a:t>operon.</a:t>
            </a:r>
          </a:p>
          <a:p>
            <a:pPr marL="457200" indent="-457200">
              <a:buClr>
                <a:schemeClr val="tx1"/>
              </a:buClr>
              <a:buFont typeface="Arial" panose="020B0604020202020204" pitchFamily="34" charset="0"/>
              <a:buChar char="•"/>
            </a:pPr>
            <a:r>
              <a:rPr lang="en-US" sz="2800" dirty="0">
                <a:latin typeface="Calibri" panose="020F0502020204030204" pitchFamily="34" charset="0"/>
                <a:cs typeface="Calibri" panose="020F0502020204030204" pitchFamily="34" charset="0"/>
              </a:rPr>
              <a:t>The </a:t>
            </a:r>
            <a:r>
              <a:rPr lang="en-US" sz="2800" i="1" dirty="0">
                <a:latin typeface="Calibri" panose="020F0502020204030204" pitchFamily="34" charset="0"/>
                <a:cs typeface="Calibri" panose="020F0502020204030204" pitchFamily="34" charset="0"/>
              </a:rPr>
              <a:t>trp </a:t>
            </a:r>
            <a:r>
              <a:rPr lang="en-US" sz="2800" dirty="0">
                <a:latin typeface="Calibri" panose="020F0502020204030204" pitchFamily="34" charset="0"/>
                <a:cs typeface="Calibri" panose="020F0502020204030204" pitchFamily="34" charset="0"/>
              </a:rPr>
              <a:t>operon is a repressible operon, because it is usually repressed or turned off.</a:t>
            </a: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1929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Prokaryote Gene Regulation</a:t>
            </a:r>
            <a:endParaRPr lang="en-US" sz="3200" b="1" dirty="0">
              <a:solidFill>
                <a:schemeClr val="accent6">
                  <a:lumMod val="75000"/>
                </a:schemeClr>
              </a:solidFill>
              <a:latin typeface="+mj-lt"/>
              <a:cs typeface="Proxima Nova Light"/>
            </a:endParaRP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graphicFrame>
        <p:nvGraphicFramePr>
          <p:cNvPr id="10" name="Table 9">
            <a:extLst>
              <a:ext uri="{FF2B5EF4-FFF2-40B4-BE49-F238E27FC236}">
                <a16:creationId xmlns:a16="http://schemas.microsoft.com/office/drawing/2014/main" id="{8DA1FA57-434B-4584-AA05-2B4110109707}"/>
              </a:ext>
            </a:extLst>
          </p:cNvPr>
          <p:cNvGraphicFramePr>
            <a:graphicFrameLocks noGrp="1"/>
          </p:cNvGraphicFramePr>
          <p:nvPr>
            <p:extLst>
              <p:ext uri="{D42A27DB-BD31-4B8C-83A1-F6EECF244321}">
                <p14:modId xmlns:p14="http://schemas.microsoft.com/office/powerpoint/2010/main" val="3743342600"/>
              </p:ext>
            </p:extLst>
          </p:nvPr>
        </p:nvGraphicFramePr>
        <p:xfrm>
          <a:off x="609599" y="1575534"/>
          <a:ext cx="7848601" cy="4825266"/>
        </p:xfrm>
        <a:graphic>
          <a:graphicData uri="http://schemas.openxmlformats.org/drawingml/2006/table">
            <a:tbl>
              <a:tblPr firstRow="1" bandRow="1">
                <a:tableStyleId>{5C22544A-7EE6-4342-B048-85BDC9FD1C3A}</a:tableStyleId>
              </a:tblPr>
              <a:tblGrid>
                <a:gridCol w="4111172">
                  <a:extLst>
                    <a:ext uri="{9D8B030D-6E8A-4147-A177-3AD203B41FA5}">
                      <a16:colId xmlns:a16="http://schemas.microsoft.com/office/drawing/2014/main" val="20000"/>
                    </a:ext>
                  </a:extLst>
                </a:gridCol>
                <a:gridCol w="3737429">
                  <a:extLst>
                    <a:ext uri="{9D8B030D-6E8A-4147-A177-3AD203B41FA5}">
                      <a16:colId xmlns:a16="http://schemas.microsoft.com/office/drawing/2014/main" val="20001"/>
                    </a:ext>
                  </a:extLst>
                </a:gridCol>
              </a:tblGrid>
              <a:tr h="508803">
                <a:tc gridSpan="2">
                  <a:txBody>
                    <a:bodyPr/>
                    <a:lstStyle/>
                    <a:p>
                      <a:pPr>
                        <a:spcAft>
                          <a:spcPts val="300"/>
                        </a:spcAft>
                      </a:pPr>
                      <a:r>
                        <a:rPr lang="en-US" sz="2800" b="1" kern="1200" dirty="0">
                          <a:solidFill>
                            <a:schemeClr val="tx1"/>
                          </a:solidFill>
                          <a:latin typeface="+mn-lt"/>
                          <a:ea typeface="+mn-ea"/>
                          <a:cs typeface="Helvetica"/>
                        </a:rPr>
                        <a:t>The </a:t>
                      </a:r>
                      <a:r>
                        <a:rPr lang="en-US" sz="2800" b="1" i="1" kern="1200" dirty="0">
                          <a:solidFill>
                            <a:schemeClr val="tx1"/>
                          </a:solidFill>
                          <a:latin typeface="+mn-lt"/>
                          <a:ea typeface="+mn-ea"/>
                          <a:cs typeface="Helvetica"/>
                        </a:rPr>
                        <a:t>trp</a:t>
                      </a:r>
                      <a:r>
                        <a:rPr lang="en-US" sz="2800" b="1" kern="1200" dirty="0">
                          <a:solidFill>
                            <a:schemeClr val="tx1"/>
                          </a:solidFill>
                          <a:latin typeface="+mn-lt"/>
                          <a:ea typeface="+mn-ea"/>
                          <a:cs typeface="Helvetica"/>
                        </a:rPr>
                        <a:t> operon</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hMerge="1">
                  <a:txBody>
                    <a:bodyPr/>
                    <a:lstStyle/>
                    <a:p>
                      <a:pPr algn="ctr"/>
                      <a:endParaRPr lang="en-US" sz="28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49906">
                <a:tc>
                  <a:txBody>
                    <a:bodyPr/>
                    <a:lstStyle/>
                    <a:p>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7200">
                <a:tc>
                  <a:txBody>
                    <a:bodyPr/>
                    <a:lstStyle/>
                    <a:p>
                      <a:pPr algn="ctr"/>
                      <a:r>
                        <a:rPr lang="en-US" sz="2000" i="1" dirty="0"/>
                        <a:t>Trp </a:t>
                      </a:r>
                      <a:r>
                        <a:rPr lang="en-US" sz="2000" dirty="0"/>
                        <a:t>operon “on”</a:t>
                      </a: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2000" i="1" dirty="0"/>
                        <a:t>Trp </a:t>
                      </a:r>
                      <a:r>
                        <a:rPr lang="en-US" sz="2000" dirty="0"/>
                        <a:t>operon “off”</a:t>
                      </a: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bl>
          </a:graphicData>
        </a:graphic>
      </p:graphicFrame>
      <p:pic>
        <p:nvPicPr>
          <p:cNvPr id="11" name="Picture 10">
            <a:extLst>
              <a:ext uri="{FF2B5EF4-FFF2-40B4-BE49-F238E27FC236}">
                <a16:creationId xmlns:a16="http://schemas.microsoft.com/office/drawing/2014/main" id="{73091D0C-05AB-49AC-A87E-6FDE47AB26A7}"/>
              </a:ext>
            </a:extLst>
          </p:cNvPr>
          <p:cNvPicPr>
            <a:picLocks noChangeAspect="1"/>
          </p:cNvPicPr>
          <p:nvPr/>
        </p:nvPicPr>
        <p:blipFill>
          <a:blip r:embed="rId2"/>
          <a:stretch>
            <a:fillRect/>
          </a:stretch>
        </p:blipFill>
        <p:spPr>
          <a:xfrm>
            <a:off x="685799" y="2209800"/>
            <a:ext cx="3934426" cy="3563008"/>
          </a:xfrm>
          <a:prstGeom prst="rect">
            <a:avLst/>
          </a:prstGeom>
        </p:spPr>
      </p:pic>
      <p:pic>
        <p:nvPicPr>
          <p:cNvPr id="13" name="Picture 12">
            <a:extLst>
              <a:ext uri="{FF2B5EF4-FFF2-40B4-BE49-F238E27FC236}">
                <a16:creationId xmlns:a16="http://schemas.microsoft.com/office/drawing/2014/main" id="{482D4AD7-E8D3-41E0-8A93-22B466522C0F}"/>
              </a:ext>
            </a:extLst>
          </p:cNvPr>
          <p:cNvPicPr>
            <a:picLocks noChangeAspect="1"/>
          </p:cNvPicPr>
          <p:nvPr/>
        </p:nvPicPr>
        <p:blipFill>
          <a:blip r:embed="rId3"/>
          <a:stretch>
            <a:fillRect/>
          </a:stretch>
        </p:blipFill>
        <p:spPr>
          <a:xfrm>
            <a:off x="4719112" y="2228192"/>
            <a:ext cx="3802411" cy="3563008"/>
          </a:xfrm>
          <a:prstGeom prst="rect">
            <a:avLst/>
          </a:prstGeom>
        </p:spPr>
      </p:pic>
    </p:spTree>
    <p:extLst>
      <p:ext uri="{BB962C8B-B14F-4D97-AF65-F5344CB8AC3E}">
        <p14:creationId xmlns:p14="http://schemas.microsoft.com/office/powerpoint/2010/main" val="224281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Prokaryote Gene Regulation</a:t>
            </a:r>
            <a:endParaRPr lang="en-US" sz="3200" b="1" dirty="0">
              <a:solidFill>
                <a:schemeClr val="accent6">
                  <a:lumMod val="75000"/>
                </a:schemeClr>
              </a:solidFill>
              <a:latin typeface="+mj-lt"/>
              <a:cs typeface="Proxima Nova Light"/>
            </a:endParaRPr>
          </a:p>
        </p:txBody>
      </p:sp>
      <p:sp>
        <p:nvSpPr>
          <p:cNvPr id="34" name="Rectangle 33"/>
          <p:cNvSpPr/>
          <p:nvPr/>
        </p:nvSpPr>
        <p:spPr>
          <a:xfrm>
            <a:off x="905935" y="1398672"/>
            <a:ext cx="7704666" cy="2716128"/>
          </a:xfrm>
          <a:prstGeom prst="rect">
            <a:avLst/>
          </a:prstGeom>
        </p:spPr>
        <p:txBody>
          <a:bodyPr wrap="square">
            <a:spAutoFit/>
          </a:bodyPr>
          <a:lstStyle/>
          <a:p>
            <a:pPr>
              <a:spcAft>
                <a:spcPts val="300"/>
              </a:spcAft>
            </a:pPr>
            <a:r>
              <a:rPr lang="en-US" sz="2800" b="1" dirty="0">
                <a:latin typeface="+mj-lt"/>
                <a:cs typeface="Helvetica"/>
              </a:rPr>
              <a:t>The</a:t>
            </a:r>
            <a:r>
              <a:rPr lang="en-US" sz="2800" b="1" i="1" dirty="0">
                <a:latin typeface="+mj-lt"/>
                <a:cs typeface="Helvetica"/>
              </a:rPr>
              <a:t> lac </a:t>
            </a:r>
            <a:r>
              <a:rPr lang="en-US" sz="2800" b="1" dirty="0">
                <a:latin typeface="+mj-lt"/>
                <a:cs typeface="Helvetica"/>
              </a:rPr>
              <a:t>Operon</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When lactose is present, </a:t>
            </a:r>
            <a:r>
              <a:rPr lang="en-US" sz="2800" i="1" dirty="0">
                <a:latin typeface="Calibri" panose="020F0502020204030204" pitchFamily="34" charset="0"/>
                <a:cs typeface="Calibri" panose="020F0502020204030204" pitchFamily="34" charset="0"/>
              </a:rPr>
              <a:t>E. coli</a:t>
            </a:r>
            <a:r>
              <a:rPr lang="en-US" sz="2800" dirty="0">
                <a:latin typeface="Calibri" panose="020F0502020204030204" pitchFamily="34" charset="0"/>
                <a:cs typeface="Calibri" panose="020F0502020204030204" pitchFamily="34" charset="0"/>
              </a:rPr>
              <a:t> can synthesize an enzyme to use it as an energy source.</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The </a:t>
            </a:r>
            <a:r>
              <a:rPr lang="en-US" sz="2800" i="1" dirty="0">
                <a:latin typeface="Calibri" panose="020F0502020204030204" pitchFamily="34" charset="0"/>
                <a:cs typeface="Calibri" panose="020F0502020204030204" pitchFamily="34" charset="0"/>
              </a:rPr>
              <a:t>lac</a:t>
            </a:r>
            <a:r>
              <a:rPr lang="en-US" sz="2800" dirty="0">
                <a:latin typeface="Calibri" panose="020F0502020204030204" pitchFamily="34" charset="0"/>
                <a:cs typeface="Calibri" panose="020F0502020204030204" pitchFamily="34" charset="0"/>
              </a:rPr>
              <a:t> operon is an inducible operon, because an inducer binds to the repressor and inactivates it, allowing transcription to be turned on. </a:t>
            </a: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45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5935" y="392934"/>
            <a:ext cx="7323666" cy="584775"/>
          </a:xfrm>
          <a:prstGeom prst="rect">
            <a:avLst/>
          </a:prstGeom>
          <a:noFill/>
        </p:spPr>
        <p:txBody>
          <a:bodyPr wrap="square" rtlCol="0">
            <a:spAutoFit/>
          </a:bodyPr>
          <a:lstStyle/>
          <a:p>
            <a:pPr algn="ctr"/>
            <a:r>
              <a:rPr lang="en-US" sz="3200" b="1" dirty="0">
                <a:solidFill>
                  <a:schemeClr val="accent6">
                    <a:lumMod val="75000"/>
                  </a:schemeClr>
                </a:solidFill>
                <a:latin typeface="+mj-lt"/>
              </a:rPr>
              <a:t>Prokaryote Gene Regulation</a:t>
            </a:r>
            <a:endParaRPr lang="en-US" sz="3200" b="1" dirty="0">
              <a:solidFill>
                <a:schemeClr val="accent6">
                  <a:lumMod val="75000"/>
                </a:schemeClr>
              </a:solidFill>
              <a:latin typeface="+mj-lt"/>
              <a:cs typeface="Proxima Nova Light"/>
            </a:endParaRPr>
          </a:p>
        </p:txBody>
      </p:sp>
      <p:cxnSp>
        <p:nvCxnSpPr>
          <p:cNvPr id="8" name="Straight Connector 7">
            <a:extLst>
              <a:ext uri="{FF2B5EF4-FFF2-40B4-BE49-F238E27FC236}">
                <a16:creationId xmlns:a16="http://schemas.microsoft.com/office/drawing/2014/main" id="{3F9CF66B-9E91-2747-9FBB-C00AFF4838F3}"/>
              </a:ext>
            </a:extLst>
          </p:cNvPr>
          <p:cNvCxnSpPr>
            <a:cxnSpLocks/>
          </p:cNvCxnSpPr>
          <p:nvPr/>
        </p:nvCxnSpPr>
        <p:spPr>
          <a:xfrm>
            <a:off x="0" y="975031"/>
            <a:ext cx="9144000" cy="0"/>
          </a:xfrm>
          <a:prstGeom prst="line">
            <a:avLst/>
          </a:prstGeom>
          <a:ln w="12700"/>
        </p:spPr>
        <p:style>
          <a:lnRef idx="1">
            <a:schemeClr val="accent6"/>
          </a:lnRef>
          <a:fillRef idx="0">
            <a:schemeClr val="accent6"/>
          </a:fillRef>
          <a:effectRef idx="0">
            <a:schemeClr val="accent6"/>
          </a:effectRef>
          <a:fontRef idx="minor">
            <a:schemeClr val="tx1"/>
          </a:fontRef>
        </p:style>
      </p:cxnSp>
      <p:graphicFrame>
        <p:nvGraphicFramePr>
          <p:cNvPr id="10" name="Table 9">
            <a:extLst>
              <a:ext uri="{FF2B5EF4-FFF2-40B4-BE49-F238E27FC236}">
                <a16:creationId xmlns:a16="http://schemas.microsoft.com/office/drawing/2014/main" id="{8DA1FA57-434B-4584-AA05-2B4110109707}"/>
              </a:ext>
            </a:extLst>
          </p:cNvPr>
          <p:cNvGraphicFramePr>
            <a:graphicFrameLocks noGrp="1"/>
          </p:cNvGraphicFramePr>
          <p:nvPr>
            <p:extLst>
              <p:ext uri="{D42A27DB-BD31-4B8C-83A1-F6EECF244321}">
                <p14:modId xmlns:p14="http://schemas.microsoft.com/office/powerpoint/2010/main" val="2065074651"/>
              </p:ext>
            </p:extLst>
          </p:nvPr>
        </p:nvGraphicFramePr>
        <p:xfrm>
          <a:off x="609599" y="1575534"/>
          <a:ext cx="8153401" cy="4825266"/>
        </p:xfrm>
        <a:graphic>
          <a:graphicData uri="http://schemas.openxmlformats.org/drawingml/2006/table">
            <a:tbl>
              <a:tblPr firstRow="1" bandRow="1">
                <a:tableStyleId>{5C22544A-7EE6-4342-B048-85BDC9FD1C3A}</a:tableStyleId>
              </a:tblPr>
              <a:tblGrid>
                <a:gridCol w="3962401">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08803">
                <a:tc gridSpan="2">
                  <a:txBody>
                    <a:bodyPr/>
                    <a:lstStyle/>
                    <a:p>
                      <a:pPr>
                        <a:spcAft>
                          <a:spcPts val="300"/>
                        </a:spcAft>
                      </a:pPr>
                      <a:r>
                        <a:rPr lang="en-US" sz="2800" b="1" kern="1200" dirty="0">
                          <a:solidFill>
                            <a:schemeClr val="tx1"/>
                          </a:solidFill>
                          <a:latin typeface="+mn-lt"/>
                          <a:ea typeface="+mn-ea"/>
                          <a:cs typeface="Helvetica"/>
                        </a:rPr>
                        <a:t>The </a:t>
                      </a:r>
                      <a:r>
                        <a:rPr lang="en-US" sz="2800" b="1" i="1" kern="1200" dirty="0">
                          <a:solidFill>
                            <a:schemeClr val="tx1"/>
                          </a:solidFill>
                          <a:latin typeface="+mn-lt"/>
                          <a:ea typeface="+mn-ea"/>
                          <a:cs typeface="Helvetica"/>
                        </a:rPr>
                        <a:t>lac</a:t>
                      </a:r>
                      <a:r>
                        <a:rPr lang="en-US" sz="2800" b="1" kern="1200" dirty="0">
                          <a:solidFill>
                            <a:schemeClr val="tx1"/>
                          </a:solidFill>
                          <a:latin typeface="+mn-lt"/>
                          <a:ea typeface="+mn-ea"/>
                          <a:cs typeface="Helvetica"/>
                        </a:rPr>
                        <a:t> operon</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hMerge="1">
                  <a:txBody>
                    <a:bodyPr/>
                    <a:lstStyle/>
                    <a:p>
                      <a:pPr algn="ctr"/>
                      <a:endParaRPr lang="en-US" sz="28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49906">
                <a:tc>
                  <a:txBody>
                    <a:bodyPr/>
                    <a:lstStyle/>
                    <a:p>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pPr algn="ctr"/>
                      <a:endParaRPr lang="en-US" sz="2000" dirty="0">
                        <a:latin typeface="+mj-l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7200">
                <a:tc>
                  <a:txBody>
                    <a:bodyPr/>
                    <a:lstStyle/>
                    <a:p>
                      <a:pPr algn="ctr"/>
                      <a:r>
                        <a:rPr lang="en-US" sz="2000" i="1" dirty="0"/>
                        <a:t>Lac </a:t>
                      </a:r>
                      <a:r>
                        <a:rPr lang="en-US" sz="2000" dirty="0"/>
                        <a:t>operon “on”</a:t>
                      </a: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2000" i="1" dirty="0"/>
                        <a:t>Lac </a:t>
                      </a:r>
                      <a:r>
                        <a:rPr lang="en-US" sz="2000" dirty="0"/>
                        <a:t>operon “off”</a:t>
                      </a: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bl>
          </a:graphicData>
        </a:graphic>
      </p:graphicFrame>
      <p:pic>
        <p:nvPicPr>
          <p:cNvPr id="3" name="Picture 2">
            <a:extLst>
              <a:ext uri="{FF2B5EF4-FFF2-40B4-BE49-F238E27FC236}">
                <a16:creationId xmlns:a16="http://schemas.microsoft.com/office/drawing/2014/main" id="{226D1B8D-058B-48DB-8C0C-46DDD66CC501}"/>
              </a:ext>
            </a:extLst>
          </p:cNvPr>
          <p:cNvPicPr>
            <a:picLocks noChangeAspect="1"/>
          </p:cNvPicPr>
          <p:nvPr/>
        </p:nvPicPr>
        <p:blipFill>
          <a:blip r:embed="rId2"/>
          <a:stretch>
            <a:fillRect/>
          </a:stretch>
        </p:blipFill>
        <p:spPr>
          <a:xfrm>
            <a:off x="669499" y="2157921"/>
            <a:ext cx="3887247" cy="3660491"/>
          </a:xfrm>
          <a:prstGeom prst="rect">
            <a:avLst/>
          </a:prstGeom>
        </p:spPr>
      </p:pic>
      <p:pic>
        <p:nvPicPr>
          <p:cNvPr id="5" name="Picture 4">
            <a:extLst>
              <a:ext uri="{FF2B5EF4-FFF2-40B4-BE49-F238E27FC236}">
                <a16:creationId xmlns:a16="http://schemas.microsoft.com/office/drawing/2014/main" id="{CF2F9EEF-22CE-46CA-B4CD-D31CC62E68BD}"/>
              </a:ext>
            </a:extLst>
          </p:cNvPr>
          <p:cNvPicPr>
            <a:picLocks noChangeAspect="1"/>
          </p:cNvPicPr>
          <p:nvPr/>
        </p:nvPicPr>
        <p:blipFill>
          <a:blip r:embed="rId3"/>
          <a:stretch>
            <a:fillRect/>
          </a:stretch>
        </p:blipFill>
        <p:spPr>
          <a:xfrm>
            <a:off x="4587256" y="2057400"/>
            <a:ext cx="4012633" cy="3950396"/>
          </a:xfrm>
          <a:prstGeom prst="rect">
            <a:avLst/>
          </a:prstGeom>
        </p:spPr>
      </p:pic>
    </p:spTree>
    <p:extLst>
      <p:ext uri="{BB962C8B-B14F-4D97-AF65-F5344CB8AC3E}">
        <p14:creationId xmlns:p14="http://schemas.microsoft.com/office/powerpoint/2010/main" val="3516828434"/>
      </p:ext>
    </p:extLst>
  </p:cSld>
  <p:clrMapOvr>
    <a:masterClrMapping/>
  </p:clrMapOvr>
</p:sld>
</file>

<file path=ppt/theme/theme1.xml><?xml version="1.0" encoding="utf-8"?>
<a:theme xmlns:a="http://schemas.openxmlformats.org/drawingml/2006/main" name="rev-bio_chem_LessonTemp_Mod00_L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A7D1819-EC81-AA45-951C-DDDE2E2975DC}" vid="{44BE38F7-E207-0A41-902A-C39567BCCB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E346A50C5ABB4D8ABDC542F9DDB635" ma:contentTypeVersion="10" ma:contentTypeDescription="Create a new document." ma:contentTypeScope="" ma:versionID="a50b0f4b0c178d9fb5e9e8d005c81156">
  <xsd:schema xmlns:xsd="http://www.w3.org/2001/XMLSchema" xmlns:xs="http://www.w3.org/2001/XMLSchema" xmlns:p="http://schemas.microsoft.com/office/2006/metadata/properties" xmlns:ns2="56348eee-dc15-462f-913c-b9ac4c38f6e5" xmlns:ns3="ad62b575-b769-42d0-b622-6f949ef41164" targetNamespace="http://schemas.microsoft.com/office/2006/metadata/properties" ma:root="true" ma:fieldsID="d97081c7219a596e5e75162292b871bf" ns2:_="" ns3:_="">
    <xsd:import namespace="56348eee-dc15-462f-913c-b9ac4c38f6e5"/>
    <xsd:import namespace="ad62b575-b769-42d0-b622-6f949ef411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48eee-dc15-462f-913c-b9ac4c38f6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62b575-b769-42d0-b622-6f949ef4116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8779BE-E9CF-4CFB-AAC3-8EB9BD55120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95C7E0-A8A5-400E-8C8F-7412F6F95B2D}">
  <ds:schemaRefs>
    <ds:schemaRef ds:uri="http://schemas.microsoft.com/sharepoint/v3/contenttype/forms"/>
  </ds:schemaRefs>
</ds:datastoreItem>
</file>

<file path=customXml/itemProps3.xml><?xml version="1.0" encoding="utf-8"?>
<ds:datastoreItem xmlns:ds="http://schemas.openxmlformats.org/officeDocument/2006/customXml" ds:itemID="{F7182F7F-BAFA-41A5-B72B-E43CDD0452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48eee-dc15-462f-913c-b9ac4c38f6e5"/>
    <ds:schemaRef ds:uri="ad62b575-b769-42d0-b622-6f949ef41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rev-bio_chem_LessonTemp_Mod00_L0.potx</Template>
  <TotalTime>8471</TotalTime>
  <Words>762</Words>
  <Application>Microsoft Macintosh PowerPoint</Application>
  <PresentationFormat>On-screen Show (4:3)</PresentationFormat>
  <Paragraphs>105</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rev-bio_chem_LessonTemp_Mod00_L0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Tina Hopper</dc:creator>
  <cp:keywords/>
  <dc:description/>
  <cp:lastModifiedBy>Microsoft Office User</cp:lastModifiedBy>
  <cp:revision>63</cp:revision>
  <cp:lastPrinted>2018-06-19T00:04:25Z</cp:lastPrinted>
  <dcterms:created xsi:type="dcterms:W3CDTF">2018-06-13T21:31:09Z</dcterms:created>
  <dcterms:modified xsi:type="dcterms:W3CDTF">2023-12-15T17:39:28Z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0x010100BEE346A50C5ABB4D8ABDC542F9DDB635</vt:lpwstr>
  </property>
</Properties>
</file>