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9" r:id="rId6"/>
    <p:sldId id="358" r:id="rId7"/>
    <p:sldId id="331" r:id="rId8"/>
    <p:sldId id="291" r:id="rId9"/>
    <p:sldId id="359" r:id="rId10"/>
    <p:sldId id="360" r:id="rId11"/>
    <p:sldId id="361" r:id="rId12"/>
    <p:sldId id="362" r:id="rId13"/>
    <p:sldId id="371" r:id="rId14"/>
    <p:sldId id="363" r:id="rId15"/>
    <p:sldId id="364" r:id="rId16"/>
    <p:sldId id="366" r:id="rId17"/>
    <p:sldId id="367" r:id="rId18"/>
    <p:sldId id="368" r:id="rId19"/>
    <p:sldId id="369" r:id="rId20"/>
    <p:sldId id="370" r:id="rId21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259"/>
            <p14:sldId id="358"/>
            <p14:sldId id="331"/>
            <p14:sldId id="291"/>
            <p14:sldId id="359"/>
            <p14:sldId id="360"/>
            <p14:sldId id="361"/>
            <p14:sldId id="362"/>
            <p14:sldId id="371"/>
            <p14:sldId id="363"/>
            <p14:sldId id="364"/>
            <p14:sldId id="366"/>
            <p14:sldId id="367"/>
            <p14:sldId id="368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78" autoAdjust="0"/>
    <p:restoredTop sz="94740"/>
  </p:normalViewPr>
  <p:slideViewPr>
    <p:cSldViewPr>
      <p:cViewPr varScale="1">
        <p:scale>
          <a:sx n="140" d="100"/>
          <a:sy n="140" d="100"/>
        </p:scale>
        <p:origin x="312" y="184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Fossil Evidence of Change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Clues in Rocks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" y="11430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Relative dating is based on the </a:t>
            </a:r>
            <a:r>
              <a:rPr lang="en-US" sz="2800" b="1" dirty="0"/>
              <a:t>law of superposition</a:t>
            </a:r>
            <a:r>
              <a:rPr lang="en-US" sz="2800" dirty="0"/>
              <a:t>, which states that younger layers of rock are deposited on top of older layers.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EAEFD3A-072E-4E3C-9066-8372FA51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27995"/>
            <a:ext cx="5882543" cy="404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4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Clues in Rocks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0738" y="114302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Radiometric dating </a:t>
            </a:r>
            <a:r>
              <a:rPr lang="en-US" sz="2800" dirty="0">
                <a:latin typeface="+mj-lt"/>
              </a:rPr>
              <a:t>uses the decay of radioactive isotopes to measure the age of a rock.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474CFB9-63AA-4453-BE35-A85ADD824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08617"/>
            <a:ext cx="4953019" cy="4064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58E09-1D45-4720-98FB-D8DA3DA39C2A}"/>
              </a:ext>
            </a:extLst>
          </p:cNvPr>
          <p:cNvSpPr txBox="1"/>
          <p:nvPr/>
        </p:nvSpPr>
        <p:spPr>
          <a:xfrm>
            <a:off x="379525" y="2514600"/>
            <a:ext cx="3125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Radiometric dating depends on knowing the </a:t>
            </a:r>
            <a:r>
              <a:rPr lang="en-US" sz="2800" b="1" dirty="0"/>
              <a:t>half-life</a:t>
            </a:r>
            <a:r>
              <a:rPr lang="en-US" sz="2800" dirty="0"/>
              <a:t> – the time it takes for half of the original isotope to decay – of the isotope in question. </a:t>
            </a:r>
          </a:p>
        </p:txBody>
      </p:sp>
    </p:spTree>
    <p:extLst>
      <p:ext uri="{BB962C8B-B14F-4D97-AF65-F5344CB8AC3E}">
        <p14:creationId xmlns:p14="http://schemas.microsoft.com/office/powerpoint/2010/main" val="126605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The Geologic Time Scale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46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geologic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time</a:t>
            </a:r>
            <a:r>
              <a:rPr lang="en-US" sz="2800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scale</a:t>
            </a:r>
            <a:r>
              <a:rPr lang="en-US" sz="2800" dirty="0">
                <a:latin typeface="+mj-lt"/>
              </a:rPr>
              <a:t> is a model that expresses the major geological and biological events in Earth’s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Epochs</a:t>
            </a:r>
            <a:r>
              <a:rPr lang="en-US" sz="2800" dirty="0"/>
              <a:t> are the smallest units of geologic time(&gt;1m years).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Periods</a:t>
            </a:r>
            <a:r>
              <a:rPr lang="en-US" sz="2800" dirty="0"/>
              <a:t> are composed of two or more epochs (10m years).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Eras</a:t>
            </a:r>
            <a:r>
              <a:rPr lang="en-US" sz="2800" dirty="0"/>
              <a:t> consist of two or more periods (100m years).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 </a:t>
            </a:r>
            <a:r>
              <a:rPr lang="en-US" sz="2800" b="1" dirty="0"/>
              <a:t>eon, </a:t>
            </a:r>
            <a:r>
              <a:rPr lang="en-US" sz="2800" dirty="0"/>
              <a:t>the longest unit of time in the geologic time scale, can include billions of years.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6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The Geologic Time Scale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1295400"/>
            <a:ext cx="76493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Geologic time is divided into two segments: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Precambrian Era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Phanerozoic Era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/>
              <a:t>The Precambrian 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era is comprised of the first 4 billion years (90 percent) of Earth’s history.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Life first appeared during the Precambrian 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Autotrophic prokaryotes enriched the atmosphere with oxygen.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Eukaryotes emerged; the first animals appeared.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Food chains were generally short and simple</a:t>
            </a:r>
            <a:endParaRPr lang="en-US" sz="2800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The Geologic Time Scale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Paleozoic 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During this era, the ancestors of most major animal groups diversified in what scientists call the </a:t>
            </a:r>
            <a:r>
              <a:rPr lang="en-US" sz="2800" b="1" dirty="0"/>
              <a:t>Cambrian</a:t>
            </a:r>
            <a:r>
              <a:rPr lang="en-US" sz="2800" dirty="0"/>
              <a:t> </a:t>
            </a:r>
            <a:r>
              <a:rPr lang="en-US" sz="2800" b="1" dirty="0"/>
              <a:t>explosion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first life on land emerged during this era.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mass extinction ended the Paleozoic Era, with 90% of marine organisms going extinct.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The Geologic Time Scale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" y="14478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Mesozoic 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Dinosaurs, birds, and mammals evolved.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K-T boundary </a:t>
            </a:r>
            <a:r>
              <a:rPr lang="en-US" sz="2800" dirty="0"/>
              <a:t>is a layer of material that has unusually high levels of iridium. The K-T boundary is found between the rocks of the Cretaceous period and the rocks of the Paleogene period.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Iridium is rare on Earth, but it is common in meteorites, suggesting a massive meteorite struck the Earth about 65 million years ago.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This meteorite impact changed the climate on Earth, wiping out the dinosaurs, many marine invertebrates, and many plant species.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76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The Geologic Time Scale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200" y="1437144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Geologic changes during the Mesozoic Era shaped the course of evolution.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Plate</a:t>
            </a:r>
            <a:r>
              <a:rPr lang="en-US" sz="2800" dirty="0"/>
              <a:t> </a:t>
            </a:r>
            <a:r>
              <a:rPr lang="en-US" sz="2800" b="1" dirty="0"/>
              <a:t>tectonics</a:t>
            </a:r>
            <a:r>
              <a:rPr lang="en-US" sz="2800" dirty="0"/>
              <a:t> describes the movement of several large plates that make up the surface of the Earth.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plates move atop a partially molten layer of rock underneath them.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9A7DE25-3C3F-44E6-B7DB-1AC0DA8D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572000"/>
            <a:ext cx="7543800" cy="16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The Geologic Time Scale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" y="1463457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Cenozoic 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During this era, mammals became the dominant land animals.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After the mass extinction at the end of the Mesozoic era, mammals of all kinds began to diversify.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Humans appeared very recently, during the current Neogene Period.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42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447800"/>
            <a:ext cx="70713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How can fossils provide evidence of past life?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29545" y="1197859"/>
            <a:ext cx="26214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fossil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29545" y="4223041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half-life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9545" y="4825165"/>
            <a:ext cx="39077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geologic time scale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9545" y="1796121"/>
            <a:ext cx="23370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paleontologist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44974" y="1796121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period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9545" y="241666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relative dating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29545" y="3620917"/>
            <a:ext cx="33743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radiometric dating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29545" y="3018793"/>
            <a:ext cx="37553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law of superposition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44974" y="119785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epoch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49312" y="3620917"/>
            <a:ext cx="32015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Cambrian explosion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49312" y="2416669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era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49312" y="4825165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plate tectonics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49312" y="4223041"/>
            <a:ext cx="25727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K-T boundary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9312" y="3018793"/>
            <a:ext cx="28902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+mj-lt"/>
              </a:rPr>
              <a:t>eon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6726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0" y="1447800"/>
            <a:ext cx="777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extinction: </a:t>
            </a:r>
            <a:r>
              <a:rPr lang="en-US" sz="2800" dirty="0"/>
              <a:t>the death of all individuals of a species </a:t>
            </a:r>
            <a:endParaRPr lang="en-US" sz="2800" dirty="0">
              <a:solidFill>
                <a:srgbClr val="000000"/>
              </a:solidFill>
              <a:cs typeface="Proxima Nova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A1E410-807E-EE4F-921D-4620D2955B9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Earth’s Early History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Earth formed about 4.6 billion years ago.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Gravity pulled the densest elements to the center of the planet.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After about 500 million years, a solid crust formed on the surface.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Earth’s Early History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3400" y="13716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gases that likely made up the atmosphere are those that were expelled by volcanoes: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Water vapor (H</a:t>
            </a:r>
            <a:r>
              <a:rPr lang="en-US" sz="2800" baseline="-25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Carbon dioxide (CO</a:t>
            </a:r>
            <a:r>
              <a:rPr lang="en-US" sz="2800" baseline="-25000" dirty="0"/>
              <a:t>2</a:t>
            </a:r>
            <a:r>
              <a:rPr lang="en-US" sz="2800" dirty="0">
                <a:latin typeface="+mj-lt"/>
              </a:rPr>
              <a:t>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Sulfur dioxide (SO</a:t>
            </a:r>
            <a:r>
              <a:rPr lang="en-US" sz="2800" baseline="-25000" dirty="0"/>
              <a:t>2</a:t>
            </a:r>
            <a:r>
              <a:rPr lang="en-US" sz="2800" dirty="0">
                <a:latin typeface="+mj-lt"/>
              </a:rPr>
              <a:t>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Carbon monoxide (CO)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Nitrogen (N</a:t>
            </a:r>
            <a:r>
              <a:rPr lang="en-US" sz="2800" baseline="-25000" dirty="0"/>
              <a:t>2</a:t>
            </a:r>
            <a:r>
              <a:rPr lang="en-US" sz="2800" dirty="0">
                <a:latin typeface="+mj-lt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Hydrogen (H</a:t>
            </a:r>
            <a:r>
              <a:rPr lang="en-US" sz="2800" baseline="-25000" dirty="0"/>
              <a:t>2</a:t>
            </a:r>
            <a:r>
              <a:rPr lang="en-US" sz="2800" dirty="0">
                <a:latin typeface="+mj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Minerals in the oldest known rocks suggest that the early atmosphere had little to no free oxygen.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9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Clues in Rocks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latin typeface="+mj-lt"/>
              </a:rPr>
              <a:t>fossil</a:t>
            </a:r>
            <a:r>
              <a:rPr lang="en-US" sz="2800" dirty="0">
                <a:latin typeface="+mj-lt"/>
              </a:rPr>
              <a:t> is any preserved evidence of an organism.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99% of the species that have ever lived are now extinct, but only a small percentage remain as fossils.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Most organisms decompose before they have a chance to become fossilized.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61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Clues in Rocks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Nearly all fossils are formed in sedimentary rock.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sediments build up until they cover the organism’s remains.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Minerals replace the organic matter or fill the empty pore spaces of the organism, or the organism decomposes and leaves behind an impression of its body.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4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Proxima Nova Light"/>
              </a:rPr>
              <a:t>Clues in Rocks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Scientists who study fossils are called </a:t>
            </a:r>
            <a:r>
              <a:rPr lang="en-US" sz="2800" b="1" dirty="0">
                <a:latin typeface="+mj-lt"/>
              </a:rPr>
              <a:t>paleontologists</a:t>
            </a:r>
            <a:r>
              <a:rPr lang="en-US" sz="2800" dirty="0">
                <a:latin typeface="+mj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Relative dating </a:t>
            </a:r>
            <a:r>
              <a:rPr lang="en-US" sz="2800" dirty="0">
                <a:latin typeface="+mj-lt"/>
              </a:rPr>
              <a:t>is a method used to determine the age of rocks by comparing them with those in other layers.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48347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25E443-9D67-4816-8F27-70566143B0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0A8B1D-2C01-4414-9291-27902BD958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99B36A-8C94-46D7-8366-921F731E7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306</TotalTime>
  <Words>757</Words>
  <Application>Microsoft Macintosh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Abbie Roth</dc:creator>
  <cp:keywords/>
  <dc:description/>
  <cp:lastModifiedBy>Microsoft Office User</cp:lastModifiedBy>
  <cp:revision>37</cp:revision>
  <cp:lastPrinted>2018-06-06T15:11:12Z</cp:lastPrinted>
  <dcterms:created xsi:type="dcterms:W3CDTF">2018-06-22T01:36:50Z</dcterms:created>
  <dcterms:modified xsi:type="dcterms:W3CDTF">2023-12-15T17:49:19Z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