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377" r:id="rId7"/>
    <p:sldId id="331" r:id="rId8"/>
    <p:sldId id="291" r:id="rId9"/>
    <p:sldId id="364" r:id="rId10"/>
    <p:sldId id="365" r:id="rId11"/>
    <p:sldId id="366" r:id="rId12"/>
    <p:sldId id="367" r:id="rId13"/>
    <p:sldId id="378" r:id="rId14"/>
    <p:sldId id="292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77"/>
            <p14:sldId id="331"/>
            <p14:sldId id="291"/>
            <p14:sldId id="364"/>
            <p14:sldId id="365"/>
            <p14:sldId id="366"/>
            <p14:sldId id="367"/>
            <p14:sldId id="378"/>
            <p14:sldId id="292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Evidence of Evolution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4676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 panose="020B0604020202020204" pitchFamily="34" charset="0"/>
              </a:rPr>
              <a:t>The Fossil Record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 Light"/>
              </a:rPr>
              <a:t>Researchers consider two major classes of traits when studying transitional fossils: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B00000"/>
                </a:solidFill>
                <a:cs typeface="Helvetica Light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Derived traits </a:t>
            </a:r>
            <a:r>
              <a:rPr lang="en-US" sz="2800" dirty="0">
                <a:cs typeface="Helvetica Light"/>
              </a:rPr>
              <a:t>are newly evolved features, such as feathers, that do not appear in the fossils of common ancestors.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B00000"/>
                </a:solidFill>
                <a:cs typeface="Helvetica Light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Ancestral traits </a:t>
            </a:r>
            <a:r>
              <a:rPr lang="en-US" sz="2800" dirty="0">
                <a:cs typeface="Helvetica Light"/>
              </a:rPr>
              <a:t>are more primitive features, such as teeth and tails, that do appear in ancestral forms.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2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066800"/>
            <a:ext cx="792480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 panose="020B0604020202020204" pitchFamily="34" charset="0"/>
              </a:rPr>
              <a:t>Comparative Anatomy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Anatomically similar structures inherited from a common ancestor are called </a:t>
            </a:r>
            <a:r>
              <a:rPr lang="en-US" sz="2800" b="1" dirty="0">
                <a:solidFill>
                  <a:srgbClr val="000000"/>
                </a:solidFill>
                <a:cs typeface="Helvetica" panose="020B0604020202020204" pitchFamily="34" charset="0"/>
              </a:rPr>
              <a:t>homologous structures</a:t>
            </a:r>
            <a:r>
              <a:rPr lang="en-US" sz="2800" dirty="0">
                <a:cs typeface="Helvetica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Evolution predicts that an organism’s body parts are more likely to be modifications of ancestral body parts than entirely new structures. </a:t>
            </a:r>
          </a:p>
          <a:p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09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6858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1447800"/>
            <a:ext cx="7391400" cy="5024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 panose="020B0604020202020204" pitchFamily="34" charset="0"/>
              </a:rPr>
              <a:t>Vestigial Structures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Vestigial structures </a:t>
            </a:r>
            <a:r>
              <a:rPr lang="en-US" sz="2800" dirty="0">
                <a:cs typeface="Helvetica Light"/>
              </a:rPr>
              <a:t>are structures that are the reduced forms of functional structures in other organisms.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 Light"/>
              </a:rPr>
              <a:t>Evolutionary theory predicts that features of ancestors that no longer have a function for that species will become smaller over time until they are lost.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 Light"/>
              </a:rPr>
              <a:t>Examples of vestigial structures include human wisdom teeth, the wings of Emus, and the human tailbone.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6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543800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 panose="020B0604020202020204" pitchFamily="34" charset="0"/>
              </a:rPr>
              <a:t>Vestigial Structures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Analogous structures </a:t>
            </a:r>
            <a:r>
              <a:rPr lang="en-US" sz="2800" dirty="0">
                <a:cs typeface="Helvetica Light"/>
              </a:rPr>
              <a:t>can be used for the same purpose and be superficially similar in construction, but they are not inherited from a common ancestor.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 Light"/>
              </a:rPr>
              <a:t>Analogous structures show that functionally similar features can evolve independently under similar conditions.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7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162800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Comparative Embryology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An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embryo</a:t>
            </a:r>
            <a:r>
              <a:rPr lang="en-US" sz="2800" dirty="0">
                <a:cs typeface="Helvetica Light"/>
              </a:rPr>
              <a:t> is an early, pre-birth stage of an organism’s development.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Vertebrate embryos exhibit homologous structures during phases of development that become totally different structures in the adult forms</a:t>
            </a:r>
            <a:r>
              <a:rPr lang="en-US" sz="2800" dirty="0">
                <a:latin typeface="Helvetica Light"/>
                <a:cs typeface="Helvetica Light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6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1143000"/>
            <a:ext cx="4114800" cy="537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Comparative Molecular Biology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Common ancestry can be seen in the complex metabolic molecules that many different organisms share.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The more closely related species are to each other, the greater the biochemical similarity.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10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3984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4676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Geographic Distribution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The distribution of plants and animals were what first suggested evolution to Darwin.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The distribution of plants and animals around the world is studied in the field of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biogeography</a:t>
            </a:r>
            <a:r>
              <a:rPr lang="en-US" sz="2800" dirty="0"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Evolution is linked to migration patterns, climate, and geological forces such as plate tectonics.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8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Adaptation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9140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Types of Adaptations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An adaptation is a trait shaped by natural selection that increases an organism’s reproductive success.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Fitness</a:t>
            </a:r>
            <a:r>
              <a:rPr lang="en-US" sz="2800" dirty="0">
                <a:cs typeface="Helvetica Light"/>
              </a:rPr>
              <a:t> is a measure of the relative contribution an individual trait makes to the next generation.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The better an organism is adapted to its environment, the greater its chances of survival and reproductive success.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Adaptation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67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Types of Adaptations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Camouflage</a:t>
            </a:r>
            <a:r>
              <a:rPr lang="en-US" sz="2800" dirty="0">
                <a:cs typeface="Helvetica Light"/>
              </a:rPr>
              <a:t> is a suite of morphological adaptations that allow an organism to blend into its environment.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Mimicry</a:t>
            </a:r>
            <a:r>
              <a:rPr lang="en-US" sz="2800" dirty="0">
                <a:cs typeface="Helvetica Light"/>
              </a:rPr>
              <a:t> is a type of morphological adaptation where a species evolves to resemble another species.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Species of bacteria that originally were killed by penicillin and other antibiotics have developed drug resistance.</a:t>
            </a: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1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Adaptation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239000" cy="467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Consequences of Adaptations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Not all features of an organism are necessarily adaptive.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Some features are consequences of other evolved characteristics.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Helplessness of human babies: Humans give birth at a much earlier developmental stage than other primates.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May be a consequence of larger brain size and upright posture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441394"/>
            <a:ext cx="6283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How does the fossil record, morphology, biochemistry, and adaptation provide evidence of evolution?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9032" y="1429818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derived trait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032" y="2038730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ancestral trait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5606" y="3238084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camouflage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032" y="2665985"/>
            <a:ext cx="35267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homologous structure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5606" y="2665985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fitness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5606" y="384071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mimicry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990600"/>
            <a:ext cx="91440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69032" y="3238084"/>
            <a:ext cx="3145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vestigial structure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9032" y="3840719"/>
            <a:ext cx="3145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analogous structure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5606" y="1429818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embryo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5606" y="203873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biogeography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5617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258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fossil: </a:t>
            </a:r>
            <a:r>
              <a:rPr lang="en-US" sz="2800" dirty="0"/>
              <a:t>remains of an organism or its activities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The theory of evolution states that all organisms on Earth have descended from a single ancestor.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Recall that theories provide explanations for natural phenomena based on observation.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Darwin’s </a:t>
            </a:r>
            <a:r>
              <a:rPr lang="en-US" sz="2800" i="1" dirty="0">
                <a:cs typeface="Helvetica Light"/>
              </a:rPr>
              <a:t>On the Origin of Species</a:t>
            </a:r>
            <a:r>
              <a:rPr lang="en-US" sz="2800" dirty="0">
                <a:cs typeface="Helvetica Light"/>
              </a:rPr>
              <a:t> demonstrated how evolution might happen, and provided evidence of its occurrence. 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endParaRPr lang="en-US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07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Evidence for evolution comes from: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The fossil record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Comparative anatomy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Vestigial structures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Comparative embryology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Comparative molecular biology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cs typeface="Helvetica Light"/>
              </a:rPr>
              <a:t> Geographic distribution 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endParaRPr lang="en-US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8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The Fossil Record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Fossils show modern species resemble ancient species.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They also reveal that some species have changed very little.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The fossil record is an important source of information for determining the ancestry of organisms and the patterns of evolution.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2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The Fossil Record</a:t>
            </a:r>
          </a:p>
          <a:p>
            <a:r>
              <a:rPr lang="en-US" sz="2800" dirty="0"/>
              <a:t>The giant armadillo-like glyptodont, </a:t>
            </a:r>
            <a:r>
              <a:rPr lang="en-US" sz="2800" i="1" dirty="0"/>
              <a:t>Glyptodon</a:t>
            </a:r>
            <a:r>
              <a:rPr lang="en-US" sz="2800" dirty="0"/>
              <a:t>, is an extinct animal that Darwin thought must have been related to living armadillos.</a:t>
            </a:r>
          </a:p>
          <a:p>
            <a:endParaRPr lang="en-US" sz="2800" b="1" dirty="0">
              <a:solidFill>
                <a:srgbClr val="000000"/>
              </a:solidFill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07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5867400" cy="27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0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Support for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501185"/>
            <a:ext cx="312420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 panose="020B0604020202020204" pitchFamily="34" charset="0"/>
              </a:rPr>
              <a:t>The Fossil Record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cs typeface="Helvetica Light"/>
              </a:rPr>
              <a:t>Darwin predicted the existence of fossils intermediate in form between species, such as </a:t>
            </a:r>
            <a:r>
              <a:rPr lang="en-US" sz="2800" i="1" dirty="0">
                <a:cs typeface="Helvetica Light"/>
              </a:rPr>
              <a:t>Archaeopteryx</a:t>
            </a:r>
            <a:r>
              <a:rPr lang="en-US" sz="2800" dirty="0">
                <a:cs typeface="Helvetica Light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08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558251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1423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0A466-BE03-4125-907D-28F0957803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2198DF-D2A3-49EC-A2DC-BB07C5362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F73C52-CC40-464D-898D-C0A88C7CA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10101</TotalTime>
  <Words>734</Words>
  <Application>Microsoft Macintosh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54</cp:revision>
  <cp:lastPrinted>2018-06-06T15:11:12Z</cp:lastPrinted>
  <dcterms:created xsi:type="dcterms:W3CDTF">2018-06-13T21:31:09Z</dcterms:created>
  <dcterms:modified xsi:type="dcterms:W3CDTF">2023-12-15T17:52:39Z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