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256" r:id="rId5"/>
    <p:sldId id="259" r:id="rId6"/>
    <p:sldId id="392" r:id="rId7"/>
    <p:sldId id="331" r:id="rId8"/>
    <p:sldId id="291" r:id="rId9"/>
    <p:sldId id="364" r:id="rId10"/>
    <p:sldId id="393" r:id="rId11"/>
    <p:sldId id="365" r:id="rId12"/>
    <p:sldId id="366" r:id="rId13"/>
    <p:sldId id="367" r:id="rId14"/>
    <p:sldId id="378" r:id="rId15"/>
    <p:sldId id="292" r:id="rId16"/>
    <p:sldId id="379" r:id="rId17"/>
    <p:sldId id="380" r:id="rId18"/>
    <p:sldId id="381" r:id="rId19"/>
    <p:sldId id="382" r:id="rId20"/>
    <p:sldId id="383" r:id="rId21"/>
    <p:sldId id="384" r:id="rId22"/>
    <p:sldId id="385" r:id="rId23"/>
    <p:sldId id="394" r:id="rId24"/>
    <p:sldId id="386" r:id="rId25"/>
    <p:sldId id="395" r:id="rId26"/>
    <p:sldId id="396" r:id="rId27"/>
    <p:sldId id="397" r:id="rId28"/>
    <p:sldId id="398" r:id="rId29"/>
    <p:sldId id="399" r:id="rId30"/>
    <p:sldId id="400" r:id="rId31"/>
  </p:sldIdLst>
  <p:sldSz cx="9144000" cy="6858000" type="screen4x3"/>
  <p:notesSz cx="6858000" cy="92964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B12046D-0C65-471F-8EDD-22EEA082607A}">
          <p14:sldIdLst>
            <p14:sldId id="256"/>
            <p14:sldId id="259"/>
            <p14:sldId id="392"/>
            <p14:sldId id="331"/>
            <p14:sldId id="291"/>
            <p14:sldId id="364"/>
            <p14:sldId id="393"/>
            <p14:sldId id="365"/>
            <p14:sldId id="366"/>
            <p14:sldId id="367"/>
            <p14:sldId id="378"/>
            <p14:sldId id="292"/>
            <p14:sldId id="379"/>
            <p14:sldId id="380"/>
            <p14:sldId id="381"/>
            <p14:sldId id="382"/>
            <p14:sldId id="383"/>
            <p14:sldId id="384"/>
            <p14:sldId id="385"/>
            <p14:sldId id="394"/>
            <p14:sldId id="386"/>
            <p14:sldId id="395"/>
            <p14:sldId id="396"/>
            <p14:sldId id="397"/>
            <p14:sldId id="398"/>
            <p14:sldId id="399"/>
            <p14:sldId id="4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12" userDrawn="1">
          <p15:clr>
            <a:srgbClr val="A4A3A4"/>
          </p15:clr>
        </p15:guide>
        <p15:guide id="2" pos="576" userDrawn="1">
          <p15:clr>
            <a:srgbClr val="A4A3A4"/>
          </p15:clr>
        </p15:guide>
        <p15:guide id="3" pos="51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olkowitz, Jarrod" initials="WJ" lastIdx="24" clrIdx="0"/>
  <p:cmAuthor id="1" name="Scott Payne" initials="SP" lastIdx="14" clrIdx="1"/>
  <p:cmAuthor id="2" name="McGraw Hill Companies" initials="" lastIdx="1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9EDA"/>
    <a:srgbClr val="FF932B"/>
    <a:srgbClr val="22A547"/>
    <a:srgbClr val="E46C0A"/>
    <a:srgbClr val="DF6421"/>
    <a:srgbClr val="75A230"/>
    <a:srgbClr val="CF5F20"/>
    <a:srgbClr val="4F9935"/>
    <a:srgbClr val="808285"/>
    <a:srgbClr val="1D80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084" autoAdjust="0"/>
    <p:restoredTop sz="94740"/>
  </p:normalViewPr>
  <p:slideViewPr>
    <p:cSldViewPr>
      <p:cViewPr varScale="1">
        <p:scale>
          <a:sx n="137" d="100"/>
          <a:sy n="137" d="100"/>
        </p:scale>
        <p:origin x="208" y="248"/>
      </p:cViewPr>
      <p:guideLst>
        <p:guide orient="horz" pos="912"/>
        <p:guide pos="576"/>
        <p:guide pos="51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font" Target="fonts/font1.fntdata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3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2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90C7F-C65D-E946-A7F3-41410A89D19A}" type="datetimeFigureOut">
              <a:rPr lang="en-US" smtClean="0"/>
              <a:pPr/>
              <a:t>12/15/23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429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5010" y="8829429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2DD0F-651B-C546-A153-5EE4AFAFAC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804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A5A79-4B03-9D41-AC4B-ADC64D06D33E}" type="datetimeFigureOut">
              <a:rPr lang="en-US" smtClean="0"/>
              <a:pPr/>
              <a:t>12/15/23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F2334-9366-D94E-909B-8D1D290AA0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669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334-9366-D94E-909B-8D1D290AA00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432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2928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4E5993-8628-D644-80A6-AEBDCF3BEC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192" y="1752600"/>
            <a:ext cx="6159785" cy="637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05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192" y="1752600"/>
            <a:ext cx="6159785" cy="637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3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7406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9E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0"/>
            <a:ext cx="9144000" cy="6858000"/>
          </a:xfrm>
          <a:prstGeom prst="rect">
            <a:avLst/>
          </a:prstGeom>
          <a:solidFill>
            <a:srgbClr val="1D9EDA">
              <a:alpha val="6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1" y="1970844"/>
            <a:ext cx="9144000" cy="2370338"/>
          </a:xfrm>
          <a:prstGeom prst="rect">
            <a:avLst/>
          </a:prstGeom>
          <a:solidFill>
            <a:srgbClr val="1D9EDA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fad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440" y="-2"/>
            <a:ext cx="841248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8163" y="2489845"/>
            <a:ext cx="816419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+mj-lt"/>
              </a:rPr>
              <a:t>Shaping Evolutionary Theory</a:t>
            </a:r>
            <a:endParaRPr lang="en-US" sz="5400" b="1" dirty="0">
              <a:solidFill>
                <a:schemeClr val="bg1"/>
              </a:solidFill>
              <a:latin typeface="+mj-lt"/>
              <a:cs typeface="Proxima Nova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93981" y="2133600"/>
            <a:ext cx="1257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  <a:cs typeface="Proxima Nova Light"/>
              </a:rPr>
              <a:t>Lesson 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45986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Mechanisms of Evolution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62000" y="1371600"/>
            <a:ext cx="7696200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cs typeface="Helvetica"/>
              </a:rPr>
              <a:t>Genetic Drift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cs typeface="Helvetica"/>
              </a:rPr>
              <a:t>Any change in the allelic frequencies in a population that results from chance is called </a:t>
            </a:r>
            <a:r>
              <a:rPr lang="en-US" sz="2800" b="1" dirty="0">
                <a:solidFill>
                  <a:srgbClr val="000000"/>
                </a:solidFill>
                <a:cs typeface="Helvetica"/>
              </a:rPr>
              <a:t>genetic drift</a:t>
            </a:r>
            <a:r>
              <a:rPr lang="en-US" sz="2800" dirty="0">
                <a:cs typeface="Helvetica"/>
              </a:rPr>
              <a:t>.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cs typeface="Helvetica"/>
              </a:rPr>
              <a:t>In smaller populations, the effects of genetic drift become more pronounced, and the chance of losing an allele becomes greater.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524129-BBA7-D743-BD60-5EA36F2BEDB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971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Mechanisms of Evolution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09600" y="1447800"/>
            <a:ext cx="8153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cs typeface="Helvetica"/>
              </a:rPr>
              <a:t>Genetic Drift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cs typeface="Helvetica"/>
              </a:rPr>
              <a:t>The </a:t>
            </a:r>
            <a:r>
              <a:rPr lang="en-US" sz="2800" b="1" dirty="0">
                <a:solidFill>
                  <a:srgbClr val="000000"/>
                </a:solidFill>
                <a:cs typeface="Helvetica"/>
              </a:rPr>
              <a:t>founder effect </a:t>
            </a:r>
            <a:r>
              <a:rPr lang="en-US" sz="2800" dirty="0"/>
              <a:t>can occur when a small sample of a population settles in a location separated from the rest of the population.</a:t>
            </a:r>
            <a:r>
              <a:rPr lang="en-US" sz="2800" dirty="0">
                <a:cs typeface="Helvetica"/>
              </a:rPr>
              <a:t>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>
                <a:cs typeface="Helvetica"/>
              </a:rPr>
              <a:t> Alleles that were uncommon in the original</a:t>
            </a:r>
          </a:p>
          <a:p>
            <a:pPr lvl="2"/>
            <a:r>
              <a:rPr lang="en-US" sz="2800" dirty="0">
                <a:cs typeface="Helvetica"/>
              </a:rPr>
              <a:t>  population may be common in the new</a:t>
            </a:r>
          </a:p>
          <a:p>
            <a:pPr lvl="2"/>
            <a:r>
              <a:rPr lang="en-US" sz="2800" dirty="0">
                <a:cs typeface="Helvetica"/>
              </a:rPr>
              <a:t>  population.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>
                <a:cs typeface="Helvetica"/>
              </a:rPr>
              <a:t> The founder effect can result in large genetic      </a:t>
            </a:r>
          </a:p>
          <a:p>
            <a:pPr lvl="2"/>
            <a:r>
              <a:rPr lang="en-US" sz="2800" dirty="0">
                <a:cs typeface="Helvetica"/>
              </a:rPr>
              <a:t>   variations in the separated population.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524129-BBA7-D743-BD60-5EA36F2BEDB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024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1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Mechanisms of Evolution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52400" y="1371600"/>
            <a:ext cx="4038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cs typeface="Helvetica"/>
              </a:rPr>
              <a:t>Genetic Drift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cs typeface="Helvetica"/>
              </a:rPr>
              <a:t>A </a:t>
            </a:r>
            <a:r>
              <a:rPr lang="en-US" sz="2800" b="1" dirty="0">
                <a:solidFill>
                  <a:srgbClr val="000000"/>
                </a:solidFill>
                <a:cs typeface="Helvetica"/>
              </a:rPr>
              <a:t>bottleneck </a:t>
            </a:r>
            <a:r>
              <a:rPr lang="en-US" sz="2800" dirty="0">
                <a:cs typeface="Helvetica"/>
              </a:rPr>
              <a:t>results when a population declines to a very low level and then rebounds.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cs typeface="Helvetica"/>
              </a:rPr>
              <a:t>The gene pool of the rebound population is similar to the low-level population, which may have reduced diversity.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E6F7795-778E-FB45-8F01-8633A2EA8CBB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" name="Picture 2" descr="C14_013A-14526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210" y="1828800"/>
            <a:ext cx="4828853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881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Mechanisms of Evolution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85800" y="1447800"/>
            <a:ext cx="7543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cs typeface="Helvetica"/>
              </a:rPr>
              <a:t>Gene Flow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cs typeface="Helvetica"/>
              </a:rPr>
              <a:t>A population in genetic equilibrium experiences no gene flow. It is a closed system.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cs typeface="Helvetica"/>
              </a:rPr>
              <a:t>Gene flow is uncommon in natural populations. Organisms migrate/move between populations.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cs typeface="Helvetica"/>
              </a:rPr>
              <a:t>Random movement increases genetic variation within a population and decreases the genetic variation between populations.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524129-BBA7-D743-BD60-5EA36F2BEDB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768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Mechanisms of Evolution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62000" y="1447800"/>
            <a:ext cx="7543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cs typeface="Helvetica"/>
              </a:rPr>
              <a:t>Nonrandom Mating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cs typeface="Helvetica"/>
              </a:rPr>
              <a:t>A population in genetic equilibrium must exhibit random mating.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cs typeface="Helvetica"/>
              </a:rPr>
              <a:t>This rarely occurs in populations; instead, mating occurs between individuals in close proximity.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>
                <a:cs typeface="Helvetica"/>
              </a:rPr>
              <a:t> Promotes inbreeding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>
                <a:cs typeface="Helvetica"/>
              </a:rPr>
              <a:t> Changes allelic frequencies, favoring</a:t>
            </a:r>
          </a:p>
          <a:p>
            <a:pPr lvl="2"/>
            <a:r>
              <a:rPr lang="en-US" sz="2800" dirty="0">
                <a:cs typeface="Helvetica"/>
              </a:rPr>
              <a:t>   individuals that are homozygous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524129-BBA7-D743-BD60-5EA36F2BEDB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770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Mechanisms of Evolution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85800" y="1447800"/>
            <a:ext cx="7848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cs typeface="Helvetica"/>
              </a:rPr>
              <a:t>Mutation</a:t>
            </a:r>
            <a:r>
              <a:rPr lang="en-US" sz="2800" dirty="0">
                <a:cs typeface="Helvetica"/>
              </a:rPr>
              <a:t> 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cs typeface="Helvetica"/>
              </a:rPr>
              <a:t>A mutation is a random change in genetic material. The cumulative effect of mutations in a population might shift allelic frequencies.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cs typeface="Helvetica"/>
              </a:rPr>
              <a:t>Most mutations are harmful, but some may be beneficial and become more common. </a:t>
            </a:r>
            <a:endParaRPr lang="en-US" sz="2800" dirty="0">
              <a:cs typeface="Helvetica Ligh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524129-BBA7-D743-BD60-5EA36F2BEDB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565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Mechanisms of Evolution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33400" y="1416307"/>
            <a:ext cx="4114800" cy="4832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cs typeface="Helvetica"/>
              </a:rPr>
              <a:t>Natural Selection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cs typeface="Helvetica"/>
              </a:rPr>
              <a:t>Natural selection acts to select the individuals that are best adapted for survival and reproduction.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cs typeface="Helvetica"/>
              </a:rPr>
              <a:t>There are three types of natural selection: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>
                <a:cs typeface="Helvetica"/>
              </a:rPr>
              <a:t> Stabilizing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>
                <a:cs typeface="Helvetica"/>
              </a:rPr>
              <a:t> Directional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>
                <a:cs typeface="Helvetica"/>
              </a:rPr>
              <a:t> Disruptive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524129-BBA7-D743-BD60-5EA36F2BEDB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" name="Picture 2" descr="C14_014A-14526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066300"/>
            <a:ext cx="3233491" cy="571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458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Mechanisms of Evolution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85800" y="1447800"/>
            <a:ext cx="7543800" cy="4008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2800" b="1" dirty="0">
                <a:cs typeface="Helvetica"/>
              </a:rPr>
              <a:t>Directional Selection</a:t>
            </a:r>
          </a:p>
          <a:p>
            <a:pPr marL="457200" indent="-457200">
              <a:buClr>
                <a:schemeClr val="tx1"/>
              </a:buClr>
              <a:buFont typeface="Arial"/>
              <a:buChar char="•"/>
            </a:pPr>
            <a:r>
              <a:rPr lang="en-US" sz="2800" b="1" dirty="0">
                <a:solidFill>
                  <a:srgbClr val="000000"/>
                </a:solidFill>
                <a:cs typeface="Helvetica"/>
              </a:rPr>
              <a:t>Directional selection </a:t>
            </a:r>
            <a:r>
              <a:rPr lang="en-US" sz="2800" dirty="0">
                <a:cs typeface="Helvetica"/>
              </a:rPr>
              <a:t>increases the expression of an extreme version of a trait and increases fitness.</a:t>
            </a:r>
          </a:p>
          <a:p>
            <a:pPr marL="457200" indent="-457200">
              <a:buClr>
                <a:schemeClr val="tx1"/>
              </a:buClr>
              <a:buFont typeface="Arial"/>
              <a:buChar char="•"/>
            </a:pPr>
            <a:r>
              <a:rPr lang="en-US" sz="2800" b="1" dirty="0">
                <a:solidFill>
                  <a:srgbClr val="000000"/>
                </a:solidFill>
                <a:cs typeface="Helvetica"/>
              </a:rPr>
              <a:t>Disruptive selection </a:t>
            </a:r>
            <a:r>
              <a:rPr lang="en-US" sz="2800" dirty="0">
                <a:cs typeface="Helvetica"/>
              </a:rPr>
              <a:t>removes individuals with average traits, but retains individuals expressing extreme traits.</a:t>
            </a:r>
          </a:p>
          <a:p>
            <a:pPr marL="457200" indent="-457200">
              <a:buClr>
                <a:schemeClr val="tx1"/>
              </a:buClr>
              <a:buFont typeface="Arial"/>
              <a:buChar char="•"/>
            </a:pPr>
            <a:r>
              <a:rPr lang="en-US" sz="2800" b="1" dirty="0">
                <a:solidFill>
                  <a:srgbClr val="000000"/>
                </a:solidFill>
                <a:cs typeface="Helvetica"/>
              </a:rPr>
              <a:t>Sexual selection </a:t>
            </a:r>
            <a:r>
              <a:rPr lang="en-US" sz="2800" dirty="0">
                <a:cs typeface="Helvetica"/>
              </a:rPr>
              <a:t>drives change in the frequency of a trait based on the ability to attract a mate.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524129-BBA7-D743-BD60-5EA36F2BEDB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781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Reproductive Isolation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85800" y="1447800"/>
            <a:ext cx="7772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>
                <a:cs typeface="Helvetica" panose="020B0604020202020204" pitchFamily="34" charset="0"/>
              </a:rPr>
              <a:t>Most scientists define speciation as the process whereby </a:t>
            </a:r>
            <a:r>
              <a:rPr lang="en-US" sz="2800" dirty="0"/>
              <a:t>some members of a sexually reproducing population change so much that they can no longer produce fertile offspring with members of the original population</a:t>
            </a:r>
            <a:r>
              <a:rPr lang="en-US" sz="2800" dirty="0">
                <a:cs typeface="Helvetica" panose="020B0604020202020204" pitchFamily="34" charset="0"/>
              </a:rPr>
              <a:t>.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cs typeface="Helvetica" panose="020B0604020202020204" pitchFamily="34" charset="0"/>
              </a:rPr>
              <a:t>Two types of reproductive isolation mechanisms prevent gene flow: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>
                <a:cs typeface="Helvetica" panose="020B0604020202020204" pitchFamily="34" charset="0"/>
              </a:rPr>
              <a:t> Prezygotic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>
                <a:cs typeface="Helvetica" panose="020B0604020202020204" pitchFamily="34" charset="0"/>
              </a:rPr>
              <a:t> Postzygotic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524129-BBA7-D743-BD60-5EA36F2BEDB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85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Reproductive Isolation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85800" y="1447800"/>
            <a:ext cx="7620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cs typeface="Helvetica" panose="020B0604020202020204" pitchFamily="34" charset="0"/>
              </a:rPr>
              <a:t>Prezygotic Isolation</a:t>
            </a:r>
          </a:p>
          <a:p>
            <a:pPr marL="457200" indent="-457200">
              <a:buClr>
                <a:schemeClr val="tx1"/>
              </a:buClr>
              <a:buFont typeface="Arial"/>
              <a:buChar char="•"/>
            </a:pPr>
            <a:r>
              <a:rPr lang="en-US" sz="2800" b="1" dirty="0">
                <a:solidFill>
                  <a:srgbClr val="000000"/>
                </a:solidFill>
                <a:cs typeface="Helvetica"/>
              </a:rPr>
              <a:t>Prezygotic isolating mechanisms </a:t>
            </a:r>
            <a:r>
              <a:rPr lang="en-US" sz="2800" dirty="0">
                <a:cs typeface="Helvetica"/>
              </a:rPr>
              <a:t>operate before fertilization occurs.</a:t>
            </a:r>
          </a:p>
          <a:p>
            <a:pPr marL="457200" indent="-457200">
              <a:buClr>
                <a:schemeClr val="tx1"/>
              </a:buClr>
              <a:buFont typeface="Arial"/>
              <a:buChar char="•"/>
            </a:pPr>
            <a:r>
              <a:rPr lang="en-US" sz="2800" dirty="0">
                <a:cs typeface="Helvetica"/>
              </a:rPr>
              <a:t>They prevent reproduction by making fertilization unlikely.</a:t>
            </a:r>
          </a:p>
          <a:p>
            <a:pPr marL="457200" indent="-457200">
              <a:buClr>
                <a:schemeClr val="tx1"/>
              </a:buClr>
              <a:buFont typeface="Arial"/>
              <a:buChar char="•"/>
            </a:pPr>
            <a:r>
              <a:rPr lang="en-US" sz="2800" dirty="0">
                <a:cs typeface="Helvetica"/>
              </a:rPr>
              <a:t>They often occur through geographic, ecological, or behavioral isolation, or other differences.</a:t>
            </a:r>
            <a:endParaRPr lang="en-US" sz="2800" dirty="0">
              <a:cs typeface="Helvetica Ligh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524129-BBA7-D743-BD60-5EA36F2BEDB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718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14400" y="390256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E46C0A"/>
                </a:solidFill>
                <a:cs typeface="Proxima Nova Light"/>
              </a:rPr>
              <a:t>Focus Question</a:t>
            </a:r>
            <a:endParaRPr lang="en-US" sz="3200" b="1" dirty="0">
              <a:solidFill>
                <a:srgbClr val="E46C0A"/>
              </a:solidFill>
              <a:latin typeface="+mj-lt"/>
              <a:cs typeface="Proxima Nova Ligh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527774"/>
            <a:ext cx="62832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What patterns can be observed in evolution?</a:t>
            </a: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7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Reproductive Isolation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85800" y="1447800"/>
            <a:ext cx="7315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cs typeface="Helvetica" panose="020B0604020202020204" pitchFamily="34" charset="0"/>
              </a:rPr>
              <a:t>Postzygotic Isolation</a:t>
            </a:r>
          </a:p>
          <a:p>
            <a:pPr marL="457200" indent="-457200">
              <a:buClr>
                <a:schemeClr val="tx1"/>
              </a:buClr>
              <a:buFont typeface="Arial"/>
              <a:buChar char="•"/>
            </a:pPr>
            <a:r>
              <a:rPr lang="en-US" sz="2800" b="1" dirty="0">
                <a:solidFill>
                  <a:srgbClr val="000000"/>
                </a:solidFill>
                <a:cs typeface="Helvetica"/>
              </a:rPr>
              <a:t>Postzygotic isolating mechanisms </a:t>
            </a:r>
            <a:r>
              <a:rPr lang="en-US" sz="2800" dirty="0">
                <a:cs typeface="Helvetica"/>
              </a:rPr>
              <a:t>operate after fertilization and ensure that the resulting hybrid remains infertile.</a:t>
            </a:r>
          </a:p>
          <a:p>
            <a:pPr marL="457200" indent="-457200">
              <a:buClr>
                <a:schemeClr val="tx1"/>
              </a:buClr>
              <a:buFont typeface="Arial"/>
              <a:buChar char="•"/>
            </a:pPr>
            <a:r>
              <a:rPr lang="en-US" sz="2800" dirty="0">
                <a:cs typeface="Helvetica"/>
              </a:rPr>
              <a:t>Hybrid offspring either cannot develop or cannot reproduce.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524129-BBA7-D743-BD60-5EA36F2BEDB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27683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Speciation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85800" y="1447800"/>
            <a:ext cx="7315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>
                <a:cs typeface="Helvetica"/>
              </a:rPr>
              <a:t>For speciation to occur, populations must diverge and become reproductively isolated.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cs typeface="Helvetica"/>
              </a:rPr>
              <a:t>There are two types of speciation: 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>
                <a:cs typeface="Helvetica"/>
              </a:rPr>
              <a:t>Allopatric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>
                <a:cs typeface="Helvetica"/>
              </a:rPr>
              <a:t>Sympatric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524129-BBA7-D743-BD60-5EA36F2BEDB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18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Speciation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85800" y="1447800"/>
            <a:ext cx="7620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cs typeface="Helvetica"/>
              </a:rPr>
              <a:t>Allopatric Speciation </a:t>
            </a:r>
          </a:p>
          <a:p>
            <a:pPr marL="457200" indent="-457200">
              <a:buClr>
                <a:schemeClr val="tx1"/>
              </a:buClr>
              <a:buFont typeface="Arial"/>
              <a:buChar char="•"/>
            </a:pPr>
            <a:r>
              <a:rPr lang="en-US" sz="2800" b="1" dirty="0">
                <a:solidFill>
                  <a:srgbClr val="000000"/>
                </a:solidFill>
                <a:cs typeface="Helvetica"/>
              </a:rPr>
              <a:t>Allopatric speciation </a:t>
            </a:r>
            <a:r>
              <a:rPr lang="en-US" sz="2800" dirty="0">
                <a:cs typeface="Helvetica"/>
              </a:rPr>
              <a:t>occurs when populations are divided by a physical barrier.</a:t>
            </a:r>
          </a:p>
          <a:p>
            <a:pPr marL="457200" indent="-457200">
              <a:buClr>
                <a:schemeClr val="tx1"/>
              </a:buClr>
              <a:buFont typeface="Arial"/>
              <a:buChar char="•"/>
            </a:pPr>
            <a:r>
              <a:rPr lang="en-US" sz="2800" dirty="0">
                <a:cs typeface="Helvetica"/>
              </a:rPr>
              <a:t>Most scientists think allopatric speciation is the most common type of speciation.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524129-BBA7-D743-BD60-5EA36F2BEDB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09103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Speciation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85800" y="1447800"/>
            <a:ext cx="7239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cs typeface="Helvetica"/>
              </a:rPr>
              <a:t>Sympatric Speciation </a:t>
            </a:r>
          </a:p>
          <a:p>
            <a:pPr marL="457200" indent="-457200">
              <a:buClr>
                <a:schemeClr val="tx1"/>
              </a:buClr>
              <a:buFont typeface="Arial"/>
              <a:buChar char="•"/>
            </a:pPr>
            <a:r>
              <a:rPr lang="en-US" sz="2800" b="1" dirty="0">
                <a:solidFill>
                  <a:srgbClr val="000000"/>
                </a:solidFill>
                <a:cs typeface="Helvetica"/>
              </a:rPr>
              <a:t>Sympatric speciation </a:t>
            </a:r>
            <a:r>
              <a:rPr lang="en-US" sz="2800" dirty="0">
                <a:cs typeface="Helvetica"/>
              </a:rPr>
              <a:t>occurs without a physical barrier</a:t>
            </a:r>
          </a:p>
          <a:p>
            <a:pPr marL="457200" indent="-457200">
              <a:buClr>
                <a:schemeClr val="tx1"/>
              </a:buClr>
              <a:buFont typeface="Arial"/>
              <a:buChar char="•"/>
            </a:pPr>
            <a:r>
              <a:rPr lang="en-US" sz="2800" dirty="0">
                <a:cs typeface="Helvetica"/>
              </a:rPr>
              <a:t>Populations remain in close proximity.</a:t>
            </a:r>
          </a:p>
          <a:p>
            <a:pPr marL="457200" indent="-457200">
              <a:buClr>
                <a:schemeClr val="tx1"/>
              </a:buClr>
              <a:buFont typeface="Arial"/>
              <a:buChar char="•"/>
            </a:pPr>
            <a:r>
              <a:rPr lang="en-US" sz="2800" dirty="0">
                <a:cs typeface="Helvetica"/>
              </a:rPr>
              <a:t>Sympatric speciation is common in plants due to polyploidy.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524129-BBA7-D743-BD60-5EA36F2BEDB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6623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Patterns of Evolution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85800" y="990600"/>
            <a:ext cx="81534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cs typeface="Helvetica"/>
              </a:rPr>
              <a:t>Adaptive Radiation</a:t>
            </a:r>
          </a:p>
          <a:p>
            <a:pPr marL="457200" indent="-457200">
              <a:buFont typeface="Arial"/>
              <a:buChar char="•"/>
            </a:pPr>
            <a:r>
              <a:rPr lang="en-US" sz="2800" b="1" dirty="0">
                <a:cs typeface="Helvetica"/>
              </a:rPr>
              <a:t>Adaptive radiation </a:t>
            </a:r>
            <a:r>
              <a:rPr lang="en-US" sz="2800" dirty="0">
                <a:cs typeface="Helvetica"/>
              </a:rPr>
              <a:t>can occur when </a:t>
            </a:r>
            <a:r>
              <a:rPr lang="en-US" sz="2800" dirty="0"/>
              <a:t>one species gives rise to many species in response to the creation of a new habitat or another ecological opportunity</a:t>
            </a:r>
            <a:r>
              <a:rPr lang="en-US" sz="2800" dirty="0">
                <a:cs typeface="Helvetica"/>
              </a:rPr>
              <a:t>.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cs typeface="Helvetica"/>
              </a:rPr>
              <a:t>Adaptive radiation often follows large-scale extinction events or the creation of new habitat.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524129-BBA7-D743-BD60-5EA36F2BEDB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Picture 1" descr="C14_019A-14526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191000"/>
            <a:ext cx="61722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1093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Patterns of Evolution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85800" y="1447800"/>
            <a:ext cx="7315200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cs typeface="Helvetica"/>
              </a:rPr>
              <a:t>Coevolution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cs typeface="Helvetica"/>
              </a:rPr>
              <a:t>Coevolution occurs when relationships between species are so close that they influence each other’s evolution.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>
                <a:cs typeface="Helvetica"/>
              </a:rPr>
              <a:t> Mutualism: both species benefit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>
                <a:cs typeface="Helvetica"/>
              </a:rPr>
              <a:t> Coevolutionary arms race: parasitic or</a:t>
            </a:r>
          </a:p>
          <a:p>
            <a:pPr lvl="2"/>
            <a:r>
              <a:rPr lang="en-US" sz="2800" dirty="0">
                <a:cs typeface="Helvetica"/>
              </a:rPr>
              <a:t>   predatory relationship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524129-BBA7-D743-BD60-5EA36F2BEDB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6155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Patterns of Evolution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85800" y="1447800"/>
            <a:ext cx="7162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cs typeface="Helvetica"/>
              </a:rPr>
              <a:t>Convergent Evolution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cs typeface="Helvetica"/>
              </a:rPr>
              <a:t>Unrelated species evolve similar traits, even though they live in different parts of the world.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cs typeface="Helvetica"/>
              </a:rPr>
              <a:t>Convergent evolution occurs in environments that are geographically distinct but ecologically similar.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524129-BBA7-D743-BD60-5EA36F2BEDB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6215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Patterns of Evolution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85800" y="990600"/>
            <a:ext cx="8153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800" b="1" dirty="0">
                <a:cs typeface="Helvetica"/>
              </a:rPr>
              <a:t>Rate of Speciation</a:t>
            </a:r>
          </a:p>
          <a:p>
            <a:pPr marL="457200" indent="-457200">
              <a:buClr>
                <a:schemeClr val="tx1"/>
              </a:buClr>
              <a:buFont typeface="Arial"/>
              <a:buChar char="•"/>
            </a:pPr>
            <a:r>
              <a:rPr lang="en-US" sz="2800" dirty="0">
                <a:cs typeface="Helvetica"/>
              </a:rPr>
              <a:t>Evolution proceeds in small, gradual steps, according to a theory called </a:t>
            </a:r>
            <a:r>
              <a:rPr lang="en-US" sz="2800" b="1" dirty="0">
                <a:solidFill>
                  <a:srgbClr val="000000"/>
                </a:solidFill>
                <a:cs typeface="Helvetica"/>
              </a:rPr>
              <a:t>gradualism</a:t>
            </a:r>
            <a:r>
              <a:rPr lang="en-US" sz="2800" dirty="0">
                <a:cs typeface="Helvetica"/>
              </a:rPr>
              <a:t>.</a:t>
            </a:r>
          </a:p>
          <a:p>
            <a:pPr marL="457200" indent="-457200">
              <a:buClr>
                <a:schemeClr val="tx1"/>
              </a:buClr>
              <a:buFont typeface="Arial"/>
              <a:buChar char="•"/>
            </a:pPr>
            <a:r>
              <a:rPr lang="en-US" sz="2800" b="1" dirty="0">
                <a:solidFill>
                  <a:srgbClr val="000000"/>
                </a:solidFill>
                <a:cs typeface="Helvetica"/>
              </a:rPr>
              <a:t>Punctuated equilibrium </a:t>
            </a:r>
            <a:r>
              <a:rPr lang="en-US" sz="2800" dirty="0">
                <a:cs typeface="Helvetica"/>
              </a:rPr>
              <a:t>states rapid spurts of genetic change causing rapid speciation punctuate long periods of little change.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524129-BBA7-D743-BD60-5EA36F2BEDB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Picture 1" descr="C14_030A-14526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697366"/>
            <a:ext cx="5943600" cy="316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974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E46C0A"/>
                </a:solidFill>
                <a:latin typeface="+mj-lt"/>
                <a:cs typeface="Calibri Light" panose="020F0302020204030204" pitchFamily="34" charset="0"/>
              </a:rPr>
              <a:t>New Vocabulary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14400" y="1524000"/>
            <a:ext cx="398396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Hardy-Weinberg principle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14400" y="2119670"/>
            <a:ext cx="233700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genetic drift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104206" y="2380810"/>
            <a:ext cx="350639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postzygotic isolating mechanism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14400" y="2715340"/>
            <a:ext cx="25727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founder effect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0" y="990600"/>
            <a:ext cx="9144000" cy="2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914400" y="3307317"/>
            <a:ext cx="25727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bottleneck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104206" y="3307317"/>
            <a:ext cx="327779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allopatric speciation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14400" y="3909952"/>
            <a:ext cx="329816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stabilizing selection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104206" y="3909952"/>
            <a:ext cx="343019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sympatric speciation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14400" y="4512587"/>
            <a:ext cx="329816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directional selection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04206" y="4512587"/>
            <a:ext cx="304919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adaptive radiation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14400" y="5115222"/>
            <a:ext cx="345056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disruptive selection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104206" y="5115222"/>
            <a:ext cx="25727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gradualism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4400" y="5686724"/>
            <a:ext cx="25727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sexual selection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104206" y="5686724"/>
            <a:ext cx="365879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punctuated equilibrium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104206" y="1510067"/>
            <a:ext cx="322196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prezygotic isolating mechanism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1181166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1" y="392934"/>
            <a:ext cx="7315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E46C0A"/>
                </a:solidFill>
                <a:latin typeface="+mj-lt"/>
                <a:cs typeface="Calibri Light" panose="020F0302020204030204" pitchFamily="34" charset="0"/>
              </a:rPr>
              <a:t>Review Vocabulary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14400" y="1447800"/>
            <a:ext cx="72586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allele: </a:t>
            </a:r>
            <a:r>
              <a:rPr lang="en-US" sz="2800" dirty="0"/>
              <a:t>alternate forms of a character trait that can be inherited </a:t>
            </a:r>
            <a:endParaRPr lang="en-US" sz="2800" dirty="0">
              <a:solidFill>
                <a:srgbClr val="000000"/>
              </a:solidFill>
              <a:cs typeface="Proxima Nova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4A1E410-807E-EE4F-921D-4620D2955B9C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457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Mechanisms of Evolution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14400" y="1447800"/>
            <a:ext cx="7315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>
                <a:cs typeface="Helvetica Light"/>
              </a:rPr>
              <a:t>Natural selection is not the only mechanism of evolution.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cs typeface="Helvetica Light"/>
              </a:rPr>
              <a:t>Evolution occurs at the population level, with genes as the raw material. </a:t>
            </a:r>
          </a:p>
          <a:p>
            <a:pPr marL="457200" indent="-457200">
              <a:buClr>
                <a:schemeClr val="tx1">
                  <a:lumMod val="95000"/>
                  <a:lumOff val="5000"/>
                </a:schemeClr>
              </a:buClr>
              <a:buFont typeface="Arial"/>
              <a:buChar char="•"/>
            </a:pPr>
            <a:endParaRPr lang="en-US" sz="2800" dirty="0">
              <a:solidFill>
                <a:srgbClr val="CC0066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524129-BBA7-D743-BD60-5EA36F2BEDB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843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Mechanisms of Evolution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33400" y="1413569"/>
            <a:ext cx="8077200" cy="3539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cs typeface="Helvetica" panose="020B0604020202020204" pitchFamily="34" charset="0"/>
              </a:rPr>
              <a:t>Population Genetics</a:t>
            </a:r>
          </a:p>
          <a:p>
            <a:pPr marL="457200" indent="-457200">
              <a:buClr>
                <a:schemeClr val="tx1"/>
              </a:buClr>
              <a:buFont typeface="Arial"/>
              <a:buChar char="•"/>
            </a:pPr>
            <a:r>
              <a:rPr lang="en-US" sz="2800" dirty="0">
                <a:cs typeface="Helvetica"/>
              </a:rPr>
              <a:t>Hardy and Weinberg showed that evolution will not occur in a population unless allelic frequencies are acted upon by forces that cause change. </a:t>
            </a:r>
          </a:p>
          <a:p>
            <a:pPr marL="457200" indent="-457200">
              <a:buClr>
                <a:schemeClr val="tx1"/>
              </a:buClr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cs typeface="Helvetica"/>
              </a:rPr>
              <a:t>The</a:t>
            </a:r>
            <a:r>
              <a:rPr lang="en-US" sz="2800" b="1" dirty="0">
                <a:solidFill>
                  <a:srgbClr val="000000"/>
                </a:solidFill>
                <a:cs typeface="Helvetica"/>
              </a:rPr>
              <a:t> Hardy-Weinberg principle </a:t>
            </a:r>
            <a:r>
              <a:rPr lang="en-US" sz="2800" dirty="0">
                <a:cs typeface="Helvetica"/>
              </a:rPr>
              <a:t>states that when allelic frequencies remain constant, a population is in genetic equilibrium.</a:t>
            </a:r>
          </a:p>
          <a:p>
            <a:pPr marL="457200" indent="-457200">
              <a:buClr>
                <a:schemeClr val="tx1">
                  <a:lumMod val="95000"/>
                  <a:lumOff val="5000"/>
                </a:schemeClr>
              </a:buClr>
              <a:buFont typeface="Arial"/>
              <a:buChar char="•"/>
            </a:pPr>
            <a:endParaRPr lang="en-US" sz="2800" dirty="0">
              <a:solidFill>
                <a:srgbClr val="CC0066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524129-BBA7-D743-BD60-5EA36F2BEDB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781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Mechanisms of Evolution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09600" y="1334631"/>
            <a:ext cx="8077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cs typeface="Helvetica" panose="020B0604020202020204" pitchFamily="34" charset="0"/>
              </a:rPr>
              <a:t>Population Genetics</a:t>
            </a:r>
          </a:p>
          <a:p>
            <a:r>
              <a:rPr lang="en-US" sz="2800" dirty="0"/>
              <a:t>According to the Hardy-Weinberg principle, if the number of owls in a population doubles, the ratio of gray to red owls will remain the same.</a:t>
            </a:r>
          </a:p>
          <a:p>
            <a:pPr marL="457200" indent="-457200">
              <a:buClr>
                <a:schemeClr val="tx1">
                  <a:lumMod val="95000"/>
                  <a:lumOff val="5000"/>
                </a:schemeClr>
              </a:buClr>
              <a:buFont typeface="Arial"/>
              <a:buChar char="•"/>
            </a:pPr>
            <a:endParaRPr lang="en-US" sz="2800" dirty="0">
              <a:solidFill>
                <a:srgbClr val="CC0066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524129-BBA7-D743-BD60-5EA36F2BEDB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Picture 1" descr="C14_012A-14526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276600"/>
            <a:ext cx="4648200" cy="336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634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Mechanisms of Evolution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14400" y="1447800"/>
            <a:ext cx="73152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cs typeface="Helvetica" panose="020B0604020202020204" pitchFamily="34" charset="0"/>
              </a:rPr>
              <a:t>Population Genetics</a:t>
            </a:r>
          </a:p>
          <a:p>
            <a:pPr marL="457200" indent="-457200">
              <a:buClr>
                <a:schemeClr val="tx1"/>
              </a:buClr>
              <a:buFont typeface="Arial"/>
              <a:buChar char="•"/>
            </a:pPr>
            <a:r>
              <a:rPr lang="en-US" sz="2800" dirty="0">
                <a:cs typeface="Helvetica"/>
              </a:rPr>
              <a:t>The Hardy-Weinberg principle can be numerically represented as: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endParaRPr lang="en-US" sz="2800" dirty="0">
              <a:cs typeface="Helvetica"/>
            </a:endParaRPr>
          </a:p>
          <a:p>
            <a:pPr>
              <a:buClr>
                <a:schemeClr val="tx1"/>
              </a:buClr>
            </a:pPr>
            <a:endParaRPr lang="en-US" sz="2800" dirty="0">
              <a:cs typeface="Helvetica"/>
            </a:endParaRPr>
          </a:p>
          <a:p>
            <a:pPr>
              <a:buClr>
                <a:schemeClr val="tx1"/>
              </a:buClr>
            </a:pPr>
            <a:endParaRPr lang="en-US" sz="2800" dirty="0">
              <a:cs typeface="Helvetica"/>
            </a:endParaRP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>
                <a:cs typeface="Helvetica"/>
              </a:rPr>
              <a:t> p</a:t>
            </a:r>
            <a:r>
              <a:rPr lang="en-US" sz="2800" baseline="30000" dirty="0">
                <a:cs typeface="Helvetica"/>
              </a:rPr>
              <a:t>2</a:t>
            </a:r>
            <a:r>
              <a:rPr lang="en-US" sz="2800" dirty="0">
                <a:cs typeface="Helvetica"/>
              </a:rPr>
              <a:t> is the proportion of homozygous</a:t>
            </a:r>
          </a:p>
          <a:p>
            <a:pPr lvl="1">
              <a:buClr>
                <a:schemeClr val="tx1"/>
              </a:buClr>
            </a:pPr>
            <a:r>
              <a:rPr lang="en-US" sz="2800" dirty="0">
                <a:cs typeface="Helvetica"/>
              </a:rPr>
              <a:t>  dominant.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>
                <a:cs typeface="Helvetica"/>
              </a:rPr>
              <a:t> 2pq is the proportion of heterozygous.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>
                <a:cs typeface="Helvetica"/>
              </a:rPr>
              <a:t> q</a:t>
            </a:r>
            <a:r>
              <a:rPr lang="en-US" sz="2800" baseline="30000" dirty="0">
                <a:cs typeface="Helvetica"/>
              </a:rPr>
              <a:t>2</a:t>
            </a:r>
            <a:r>
              <a:rPr lang="en-US" sz="2800" dirty="0">
                <a:cs typeface="Helvetica"/>
              </a:rPr>
              <a:t> is the proportion of homozygous </a:t>
            </a:r>
          </a:p>
          <a:p>
            <a:pPr lvl="1">
              <a:buClr>
                <a:schemeClr val="tx1"/>
              </a:buClr>
            </a:pPr>
            <a:r>
              <a:rPr lang="en-US" sz="2800" dirty="0">
                <a:cs typeface="Helvetica"/>
              </a:rPr>
              <a:t>  recessive.</a:t>
            </a:r>
            <a:endParaRPr lang="en-US" sz="2800" dirty="0">
              <a:cs typeface="Helvetica Ligh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524129-BBA7-D743-BD60-5EA36F2BEDB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5" name="Picture 12" descr="Equation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190875"/>
            <a:ext cx="32766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825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Mechanisms of Evolution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38200" y="1392733"/>
            <a:ext cx="73152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cs typeface="Helvetica" panose="020B0604020202020204" pitchFamily="34" charset="0"/>
              </a:rPr>
              <a:t>Population Genetics</a:t>
            </a:r>
          </a:p>
          <a:p>
            <a:pPr marL="457200" indent="-457200">
              <a:buClr>
                <a:schemeClr val="tx1"/>
              </a:buClr>
              <a:buFont typeface="Arial"/>
              <a:buChar char="•"/>
            </a:pPr>
            <a:r>
              <a:rPr lang="en-US" sz="2800" dirty="0">
                <a:cs typeface="Helvetica"/>
              </a:rPr>
              <a:t>According to the Hardy-Weinberg principle, for a population to be in genetic equilibrium, it must meet five conditions:</a:t>
            </a:r>
          </a:p>
          <a:p>
            <a:pPr lvl="2">
              <a:buClr>
                <a:schemeClr val="tx1"/>
              </a:buClr>
              <a:buFont typeface="+mj-lt"/>
              <a:buAutoNum type="arabicPeriod"/>
            </a:pPr>
            <a:r>
              <a:rPr lang="en-US" sz="2800" dirty="0">
                <a:cs typeface="Helvetica"/>
              </a:rPr>
              <a:t> No genetic drift</a:t>
            </a:r>
          </a:p>
          <a:p>
            <a:pPr lvl="2">
              <a:buClr>
                <a:schemeClr val="tx1"/>
              </a:buClr>
              <a:buFont typeface="+mj-lt"/>
              <a:buAutoNum type="arabicPeriod"/>
            </a:pPr>
            <a:r>
              <a:rPr lang="en-US" sz="2800" dirty="0">
                <a:cs typeface="Helvetica"/>
              </a:rPr>
              <a:t> No gene flow</a:t>
            </a:r>
          </a:p>
          <a:p>
            <a:pPr lvl="2">
              <a:buClr>
                <a:schemeClr val="tx1"/>
              </a:buClr>
              <a:buFont typeface="+mj-lt"/>
              <a:buAutoNum type="arabicPeriod"/>
            </a:pPr>
            <a:r>
              <a:rPr lang="en-US" sz="2800" dirty="0">
                <a:cs typeface="Helvetica"/>
              </a:rPr>
              <a:t> No mutation</a:t>
            </a:r>
          </a:p>
          <a:p>
            <a:pPr lvl="2">
              <a:buClr>
                <a:schemeClr val="tx1"/>
              </a:buClr>
              <a:buFont typeface="+mj-lt"/>
              <a:buAutoNum type="arabicPeriod"/>
            </a:pPr>
            <a:r>
              <a:rPr lang="en-US" sz="2800" dirty="0">
                <a:cs typeface="Helvetica"/>
              </a:rPr>
              <a:t> Mating must be random</a:t>
            </a:r>
          </a:p>
          <a:p>
            <a:pPr lvl="2">
              <a:buClr>
                <a:schemeClr val="tx1"/>
              </a:buClr>
              <a:buFont typeface="+mj-lt"/>
              <a:buAutoNum type="arabicPeriod"/>
            </a:pPr>
            <a:r>
              <a:rPr lang="en-US" sz="2800" dirty="0">
                <a:cs typeface="Helvetica"/>
              </a:rPr>
              <a:t> No natural selection </a:t>
            </a:r>
          </a:p>
          <a:p>
            <a:pPr marL="457200" indent="-457200">
              <a:buClr>
                <a:schemeClr val="tx1"/>
              </a:buClr>
              <a:buFont typeface="Arial"/>
              <a:buChar char="•"/>
            </a:pPr>
            <a:r>
              <a:rPr lang="en-US" sz="2800" dirty="0">
                <a:cs typeface="Helvetica"/>
              </a:rPr>
              <a:t>These five conditions are the mechanisms of evolutionary change.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524129-BBA7-D743-BD60-5EA36F2BEDB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8203342"/>
      </p:ext>
    </p:extLst>
  </p:cSld>
  <p:clrMapOvr>
    <a:masterClrMapping/>
  </p:clrMapOvr>
</p:sld>
</file>

<file path=ppt/theme/theme1.xml><?xml version="1.0" encoding="utf-8"?>
<a:theme xmlns:a="http://schemas.openxmlformats.org/drawingml/2006/main" name="rev-bio_chem_LessonTemp_Mod00_L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8A7D1819-EC81-AA45-951C-DDDE2E2975DC}" vid="{44BE38F7-E207-0A41-902A-C39567BCCB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E346A50C5ABB4D8ABDC542F9DDB635" ma:contentTypeVersion="10" ma:contentTypeDescription="Create a new document." ma:contentTypeScope="" ma:versionID="a50b0f4b0c178d9fb5e9e8d005c81156">
  <xsd:schema xmlns:xsd="http://www.w3.org/2001/XMLSchema" xmlns:xs="http://www.w3.org/2001/XMLSchema" xmlns:p="http://schemas.microsoft.com/office/2006/metadata/properties" xmlns:ns2="56348eee-dc15-462f-913c-b9ac4c38f6e5" xmlns:ns3="ad62b575-b769-42d0-b622-6f949ef41164" targetNamespace="http://schemas.microsoft.com/office/2006/metadata/properties" ma:root="true" ma:fieldsID="d97081c7219a596e5e75162292b871bf" ns2:_="" ns3:_="">
    <xsd:import namespace="56348eee-dc15-462f-913c-b9ac4c38f6e5"/>
    <xsd:import namespace="ad62b575-b769-42d0-b622-6f949ef4116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348eee-dc15-462f-913c-b9ac4c38f6e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62b575-b769-42d0-b622-6f949ef411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668B773-34BE-48E0-B8F6-9214330DDD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348eee-dc15-462f-913c-b9ac4c38f6e5"/>
    <ds:schemaRef ds:uri="ad62b575-b769-42d0-b622-6f949ef411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E47FCCB-CB6C-4318-A226-0CA4E55DE42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B9FA5E-9353-4846-B2A9-8B0289730CB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rev-bio_chem_LessonTemp_Mod00_L0.potx</Template>
  <TotalTime>10395</TotalTime>
  <Words>992</Words>
  <Application>Microsoft Macintosh PowerPoint</Application>
  <PresentationFormat>On-screen Show (4:3)</PresentationFormat>
  <Paragraphs>143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Calibri</vt:lpstr>
      <vt:lpstr>Arial</vt:lpstr>
      <vt:lpstr>rev-bio_chem_LessonTemp_Mod00_L0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Tina Hopper</dc:creator>
  <cp:keywords/>
  <dc:description/>
  <cp:lastModifiedBy>Microsoft Office User</cp:lastModifiedBy>
  <cp:revision>72</cp:revision>
  <cp:lastPrinted>2018-06-06T15:11:12Z</cp:lastPrinted>
  <dcterms:created xsi:type="dcterms:W3CDTF">2018-06-13T21:31:09Z</dcterms:created>
  <dcterms:modified xsi:type="dcterms:W3CDTF">2023-12-15T17:54:12Z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0x010100BEE346A50C5ABB4D8ABDC542F9DDB635</vt:lpwstr>
  </property>
</Properties>
</file>