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9" r:id="rId6"/>
    <p:sldId id="399" r:id="rId7"/>
    <p:sldId id="400" r:id="rId8"/>
    <p:sldId id="331" r:id="rId9"/>
    <p:sldId id="291" r:id="rId10"/>
    <p:sldId id="401" r:id="rId11"/>
    <p:sldId id="402" r:id="rId12"/>
    <p:sldId id="386" r:id="rId13"/>
    <p:sldId id="403" r:id="rId14"/>
    <p:sldId id="387" r:id="rId15"/>
    <p:sldId id="388" r:id="rId16"/>
    <p:sldId id="389" r:id="rId17"/>
    <p:sldId id="390" r:id="rId18"/>
    <p:sldId id="404" r:id="rId19"/>
    <p:sldId id="391" r:id="rId20"/>
    <p:sldId id="392" r:id="rId21"/>
    <p:sldId id="394" r:id="rId22"/>
    <p:sldId id="393" r:id="rId23"/>
    <p:sldId id="395" r:id="rId24"/>
    <p:sldId id="396" r:id="rId25"/>
    <p:sldId id="397" r:id="rId26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99"/>
            <p14:sldId id="400"/>
            <p14:sldId id="331"/>
            <p14:sldId id="291"/>
            <p14:sldId id="401"/>
            <p14:sldId id="402"/>
            <p14:sldId id="386"/>
            <p14:sldId id="403"/>
            <p14:sldId id="387"/>
            <p14:sldId id="388"/>
            <p14:sldId id="389"/>
            <p14:sldId id="390"/>
            <p14:sldId id="404"/>
            <p14:sldId id="391"/>
            <p14:sldId id="392"/>
            <p14:sldId id="394"/>
            <p14:sldId id="393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58" autoAdjust="0"/>
    <p:restoredTop sz="94740"/>
  </p:normalViewPr>
  <p:slideViewPr>
    <p:cSldViewPr>
      <p:cViewPr varScale="1">
        <p:scale>
          <a:sx n="117" d="100"/>
          <a:sy n="117" d="100"/>
        </p:scale>
        <p:origin x="752" y="16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840771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Animal Behavior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48452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096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219200"/>
            <a:ext cx="75438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Classical conditioning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E473022-1AFC-4DCC-B87E-61FF633E0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70" y="1557129"/>
            <a:ext cx="8098303" cy="48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85543"/>
            <a:ext cx="7315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Operant Conditioning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operant conditioning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an animal learns to associate its response to a stimulus with a reward or a punishment.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9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63219"/>
            <a:ext cx="731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Imprinting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Learning that can only occur within a specific time period in an animal’s life and is permanent is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imprinting</a:t>
            </a:r>
            <a:r>
              <a:rPr lang="en-US" sz="2800" dirty="0">
                <a:solidFill>
                  <a:srgbClr val="B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animals form a social attachment to the first object they see after birth.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Other animals imprint on the chemical composition of the water in which they are hatched.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87537"/>
            <a:ext cx="7315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Cognitive Behavior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Thinking, reasoning, and processing information to understand complex concepts and solve problems are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cognitive behaviors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Humans exhibit cognitive behaviors when they solve problems, make decisions, and plan for the future.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9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88281"/>
            <a:ext cx="731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Competitive Behaviors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Competition for food, space, mates, and other resources occurs between individuals within a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Animals that are successful at competitive behaviors are more likely to get resources needed for survival and reproduction.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1440388"/>
            <a:ext cx="7772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Competitive Behaviors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Agnostic behavior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Threatening or combative interaction between two individuals of the same species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Dominance hierarchies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Group of animals in which the top-ranked animal has access to resources without conflict from others in the group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Territorial behaviors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Attempts to adopt and control a physical area against other animals of the same species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0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61224"/>
            <a:ext cx="73152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Foraging Behaviors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Foraging behaviors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related to finding and eating food.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Foraging successfully means obtaining needed nutrients while avoiding predators and poisonous foods.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5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86793"/>
            <a:ext cx="731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Migratory Behaviors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animals engage in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migratory behaviors.</a:t>
            </a:r>
            <a:r>
              <a:rPr lang="en-US" sz="2800" dirty="0">
                <a:solidFill>
                  <a:srgbClr val="A3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move long distances seasonally to new locations, thereby increasing their chances of survival.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Migratory behaviors are driven by a search for food or climates that can support food resources.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Many animals migrate in groups.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4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BF3C5A-7D08-4287-8302-A5DA55EB8DE7}"/>
              </a:ext>
            </a:extLst>
          </p:cNvPr>
          <p:cNvSpPr txBox="1"/>
          <p:nvPr/>
        </p:nvSpPr>
        <p:spPr>
          <a:xfrm>
            <a:off x="685800" y="1409343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Biological Rhythms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Many animals, including humans, repeat behaviors in a rhythmic cycle.</a:t>
            </a:r>
            <a:endParaRPr lang="en-US" sz="2800" b="1" dirty="0">
              <a:cs typeface="Helvetica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circadian rhythm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a cycle, such as sleeping and waking, that occurs daily.</a:t>
            </a:r>
          </a:p>
        </p:txBody>
      </p:sp>
    </p:spTree>
    <p:extLst>
      <p:ext uri="{BB962C8B-B14F-4D97-AF65-F5344CB8AC3E}">
        <p14:creationId xmlns:p14="http://schemas.microsoft.com/office/powerpoint/2010/main" val="1655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61224"/>
            <a:ext cx="75438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Communication Behaviors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animals communicate by spreading highly specific chemicals called pheromones.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a form of auditory communication in which animals use vocal organs to produce groups of sounds that have shared meanings.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9392" y="1593196"/>
            <a:ext cx="6918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are the different types of animal behavior and what are examples of each?</a:t>
            </a:r>
            <a:endParaRPr lang="en-US" sz="28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83BDB2-2C5C-4D93-AAF6-FA671D92A61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109D4A1-A0E4-41AC-9F86-65CA7A5124C7}"/>
              </a:ext>
            </a:extLst>
          </p:cNvPr>
          <p:cNvSpPr/>
          <p:nvPr/>
        </p:nvSpPr>
        <p:spPr>
          <a:xfrm>
            <a:off x="731461" y="1329809"/>
            <a:ext cx="528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Courting and Nurturing Behaviors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963D57-E63A-4F87-8CA4-BB10DBEC5BE3}"/>
              </a:ext>
            </a:extLst>
          </p:cNvPr>
          <p:cNvSpPr/>
          <p:nvPr/>
        </p:nvSpPr>
        <p:spPr>
          <a:xfrm>
            <a:off x="760364" y="1820138"/>
            <a:ext cx="73152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animal engages in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courting behaviors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order to attract a mate.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parents provide care to their offspring in the early stages of development, they are engaging in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nurturing behaviors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Animal species that spend time nurturing young often produce fewer offspring than animals that do not nurture. 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366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BF3C5A-7D08-4287-8302-A5DA55EB8DE7}"/>
              </a:ext>
            </a:extLst>
          </p:cNvPr>
          <p:cNvSpPr txBox="1"/>
          <p:nvPr/>
        </p:nvSpPr>
        <p:spPr>
          <a:xfrm>
            <a:off x="685800" y="1463219"/>
            <a:ext cx="731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Cooperative Behaviors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altruistic behavior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an animal will perform an action that benefits another individual at a cost to itself.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Kin selection: Altruistic behavior evolves because it increases the number of copies of a gene that is common to a population.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Organisms work to make sure genes similar to their own are passed on.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800" b="1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280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Ecological 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BF3C5A-7D08-4287-8302-A5DA55EB8DE7}"/>
              </a:ext>
            </a:extLst>
          </p:cNvPr>
          <p:cNvSpPr txBox="1"/>
          <p:nvPr/>
        </p:nvSpPr>
        <p:spPr>
          <a:xfrm>
            <a:off x="685800" y="1412825"/>
            <a:ext cx="7772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Behavior, Survival, and Reproduction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Many behaviors have benefits and disadvantages related to survival and reproductive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Group behaviors have evolved because membership can increase the chances of survival for individuals and their genetic relatives.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0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5660" y="1208399"/>
            <a:ext cx="2621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behavior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5660" y="1875598"/>
            <a:ext cx="306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innate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5660" y="2542797"/>
            <a:ext cx="322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fixed action pattern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5660" y="4544394"/>
            <a:ext cx="3297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classical conditioning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5660" y="5211593"/>
            <a:ext cx="322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operant conditioning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5660" y="3218468"/>
            <a:ext cx="2993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learned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5660" y="5878792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imprinting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85660" y="386601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habituation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1208399"/>
            <a:ext cx="3277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cognitive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45E0A7-EADC-4C2E-8262-75154A956431}"/>
              </a:ext>
            </a:extLst>
          </p:cNvPr>
          <p:cNvSpPr/>
          <p:nvPr/>
        </p:nvSpPr>
        <p:spPr>
          <a:xfrm>
            <a:off x="5334000" y="1875598"/>
            <a:ext cx="306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agonistic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AD63D6-C0D2-4BC1-8B87-C5F37DC626BF}"/>
              </a:ext>
            </a:extLst>
          </p:cNvPr>
          <p:cNvSpPr/>
          <p:nvPr/>
        </p:nvSpPr>
        <p:spPr>
          <a:xfrm>
            <a:off x="5334000" y="2542797"/>
            <a:ext cx="3277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dominance hierarchy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893860-64FE-4007-8D98-6129E7CCFEB3}"/>
              </a:ext>
            </a:extLst>
          </p:cNvPr>
          <p:cNvSpPr/>
          <p:nvPr/>
        </p:nvSpPr>
        <p:spPr>
          <a:xfrm>
            <a:off x="5334000" y="3218468"/>
            <a:ext cx="2993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territorial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387CFE-E21B-4A73-9E03-2235B8E0D143}"/>
              </a:ext>
            </a:extLst>
          </p:cNvPr>
          <p:cNvSpPr/>
          <p:nvPr/>
        </p:nvSpPr>
        <p:spPr>
          <a:xfrm>
            <a:off x="5334000" y="3866010"/>
            <a:ext cx="2993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foraging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8E253A-B7DA-4F04-AA6A-BB34B585D7DD}"/>
              </a:ext>
            </a:extLst>
          </p:cNvPr>
          <p:cNvSpPr/>
          <p:nvPr/>
        </p:nvSpPr>
        <p:spPr>
          <a:xfrm>
            <a:off x="5334000" y="4544394"/>
            <a:ext cx="306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migratory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F2A2E0-2579-4725-BF0D-AB1225F7B427}"/>
              </a:ext>
            </a:extLst>
          </p:cNvPr>
          <p:cNvSpPr/>
          <p:nvPr/>
        </p:nvSpPr>
        <p:spPr>
          <a:xfrm>
            <a:off x="5334000" y="5211593"/>
            <a:ext cx="3125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circadian rhythm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25D0AA-FD75-4C7D-9949-2056BDDED1CE}"/>
              </a:ext>
            </a:extLst>
          </p:cNvPr>
          <p:cNvSpPr/>
          <p:nvPr/>
        </p:nvSpPr>
        <p:spPr>
          <a:xfrm>
            <a:off x="5334000" y="5894181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language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18F1E6-7DC1-4023-A183-B22B5E64BC90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8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66413" y="1371600"/>
            <a:ext cx="320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courting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66413" y="1973715"/>
            <a:ext cx="320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nurturing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66413" y="2575830"/>
            <a:ext cx="3049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altruistic behavior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pic>
        <p:nvPicPr>
          <p:cNvPr id="9" name="nurturing_behavi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006725"/>
            <a:ext cx="457200" cy="457200"/>
          </a:xfrm>
          <a:prstGeom prst="rect">
            <a:avLst/>
          </a:prstGeom>
        </p:spPr>
      </p:pic>
      <p:pic>
        <p:nvPicPr>
          <p:cNvPr id="10" name="courting_behavio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04610"/>
            <a:ext cx="457200" cy="457200"/>
          </a:xfrm>
          <a:prstGeom prst="rect">
            <a:avLst/>
          </a:prstGeom>
        </p:spPr>
      </p:pic>
      <p:pic>
        <p:nvPicPr>
          <p:cNvPr id="11" name="altruistic_behavi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608840"/>
            <a:ext cx="457200" cy="457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7F9119-B8AA-4C22-8DBE-BA41B54DC06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600200"/>
            <a:ext cx="7258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+mj-lt"/>
              </a:rPr>
              <a:t>colony: </a:t>
            </a:r>
            <a:r>
              <a:rPr lang="en-US" sz="2600" dirty="0">
                <a:latin typeface="+mj-lt"/>
              </a:rPr>
              <a:t>a group of unicellular or multicellular organisms that live together in a close association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AF123-288D-41A4-91C5-FE47413A57A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3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13331"/>
            <a:ext cx="8001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Innate Behavior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the way in which an animal responds to an external or internal stimulus.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Behaviors that are genetically based and not linked to past experiences are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innate behaviors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Behaviors are referred to as innate when the same behavior is observed in a large number of individuals, even if the environments are different.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an animal carries out a specific set of actions in sequence, in response to a stimulus, it is called 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fixed action pattern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Learned Behavior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Learned behaviors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result from an interaction between innate behaviors and past experiences within a particular environment. 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Types of learned behavior include habituation, conditioning, imprinting, and cognitive behavior.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4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Habituation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Habituation</a:t>
            </a:r>
            <a:r>
              <a:rPr lang="en-US" sz="2800" dirty="0"/>
              <a:t> is a decrease in an animal’s response after repeatedly being exposed to a stimulus that has no positive or negative effects.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Habituation can be thought of as learning not to respond to a stimulus.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Habituation allows an animal to ignore unimportant stimuli and focus on important stimuli, such as the presence of food, a mate, or a predator.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6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Behavior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514594"/>
            <a:ext cx="7543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Classical Conditioning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Classical conditioning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occurs when an association is made between two different kinds of stimuli.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Ivan Pavlov was a Russian scientist who investigated animal behavior. His work led to an understanding of classical conditioning, as shown on the next screen.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76651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A4F55C-158C-4C8E-B133-D2CBB52FBC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782D8A-DD4F-4243-9469-775B989A0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69A38F-8B99-460B-B8F2-10E2D66E7F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4417</TotalTime>
  <Words>843</Words>
  <Application>Microsoft Macintosh PowerPoint</Application>
  <PresentationFormat>On-screen Show (4:3)</PresentationFormat>
  <Paragraphs>101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Helvetica Light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92</cp:revision>
  <cp:lastPrinted>2018-06-06T15:11:12Z</cp:lastPrinted>
  <dcterms:created xsi:type="dcterms:W3CDTF">2018-06-13T21:31:09Z</dcterms:created>
  <dcterms:modified xsi:type="dcterms:W3CDTF">2023-10-26T15:40:16Z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