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6" r:id="rId14"/>
    <p:sldId id="350" r:id="rId15"/>
    <p:sldId id="351" r:id="rId16"/>
    <p:sldId id="352" r:id="rId17"/>
    <p:sldId id="353" r:id="rId18"/>
    <p:sldId id="354" r:id="rId19"/>
    <p:sldId id="355" r:id="rId20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6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740"/>
  </p:normalViewPr>
  <p:slideViewPr>
    <p:cSldViewPr>
      <p:cViewPr varScale="1">
        <p:scale>
          <a:sx n="117" d="100"/>
          <a:sy n="117" d="100"/>
        </p:scale>
        <p:origin x="376" y="-736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Matter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Elements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11A27-ABAB-3D47-9FA4-31279F47F1B6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DECB6D3-3E10-534A-A70A-2F985C70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36" y="1130300"/>
            <a:ext cx="8229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5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Elements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289209"/>
            <a:ext cx="7620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+mj-lt"/>
                <a:cs typeface="Proxima Nova"/>
              </a:rPr>
              <a:t>Isotopes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Atoms of the same element that have the same number of protons and electrons but that have a different number of neutrons are called </a:t>
            </a:r>
            <a:r>
              <a:rPr lang="en-US" sz="2800" b="1" dirty="0">
                <a:latin typeface="+mj-lt"/>
                <a:cs typeface="Helvetica Light"/>
              </a:rPr>
              <a:t>isotopes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11A27-ABAB-3D47-9FA4-31279F47F1B6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97A66DF-8120-B844-9809-59B9E1B7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3581400"/>
            <a:ext cx="7150100" cy="29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Elements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16772"/>
            <a:ext cx="762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+mj-lt"/>
                <a:cs typeface="Proxima Nova"/>
              </a:rPr>
              <a:t>Radioactive Isotopes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Changing the number of neutrons in an atom does not affect the charge, but it does affect the stability.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When a nucleus breaks apart, it gives off radiation that can be detected and used for many applications.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Isotopes that give off radiation are called radioactive isotopes.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11A27-ABAB-3D47-9FA4-31279F47F1B6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56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Compounds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3400" y="1309568"/>
            <a:ext cx="8229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 </a:t>
            </a:r>
            <a:r>
              <a:rPr lang="en-US" sz="2800" b="1" dirty="0">
                <a:latin typeface="+mj-lt"/>
                <a:cs typeface="Helvetica Light"/>
              </a:rPr>
              <a:t>compound</a:t>
            </a:r>
            <a:r>
              <a:rPr lang="en-US" sz="2800" dirty="0">
                <a:latin typeface="+mj-lt"/>
                <a:cs typeface="Helvetica Light"/>
              </a:rPr>
              <a:t> is a pure substance formed when two or more different elements combine.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Compounds are always formed from a specific combination of elements in a fixed ratio.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Compounds cannot be broken down into simpler compounds or elements by physical means, but they can be broken down by chemical means.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C24E9D-2459-A54C-8B26-7FC7A814DE7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65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Chemical Bonds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43085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Compounds such as water are formed when two or more substances combine.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force that holds the substances together is called a chemical bond.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Electrons travel around the nucleus of an atom in areas called energy levels.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Atoms become more stable by losing electrons or attracting electrons from other atoms. </a:t>
            </a:r>
          </a:p>
          <a:p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2A1F0E-D016-1B44-B9B1-148B8F0F7740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48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Chemical Bonds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066800"/>
            <a:ext cx="7315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An atom that has lost or gained one or more electrons is an </a:t>
            </a:r>
            <a:r>
              <a:rPr lang="en-US" sz="2800" b="1" dirty="0">
                <a:latin typeface="+mj-lt"/>
                <a:cs typeface="Helvetica Light"/>
              </a:rPr>
              <a:t>ion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Ions carry an electric charge.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An </a:t>
            </a:r>
            <a:r>
              <a:rPr lang="en-US" sz="2800" b="1" dirty="0">
                <a:latin typeface="+mj-lt"/>
                <a:cs typeface="Helvetica Light"/>
              </a:rPr>
              <a:t>ionic bond </a:t>
            </a:r>
            <a:r>
              <a:rPr lang="en-US" sz="2800" dirty="0">
                <a:latin typeface="+mj-lt"/>
                <a:cs typeface="Helvetica Light"/>
              </a:rPr>
              <a:t>is an electrical attraction between two oppositely charged atoms.</a:t>
            </a:r>
            <a:endParaRPr lang="en-US" sz="2400" dirty="0">
              <a:latin typeface="+mj-lt"/>
              <a:cs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2A1F0E-D016-1B44-B9B1-148B8F0F7740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2A46E7-2523-D24A-8BC2-B08B8373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7296713" cy="32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0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Chemical Bonds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57200" y="1333887"/>
            <a:ext cx="74676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chemical bond that forms when electrons are shared is called a </a:t>
            </a:r>
            <a:r>
              <a:rPr lang="en-US" sz="2800" b="1" dirty="0">
                <a:latin typeface="+mj-lt"/>
                <a:cs typeface="Helvetica Light"/>
              </a:rPr>
              <a:t>covalent bond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 </a:t>
            </a:r>
            <a:r>
              <a:rPr lang="en-US" sz="2800" b="1" dirty="0">
                <a:latin typeface="+mj-lt"/>
                <a:cs typeface="Helvetica Light"/>
              </a:rPr>
              <a:t>molecule</a:t>
            </a:r>
            <a:r>
              <a:rPr lang="en-US" sz="2800" dirty="0">
                <a:solidFill>
                  <a:srgbClr val="9A0000"/>
                </a:solidFill>
                <a:latin typeface="+mj-lt"/>
                <a:cs typeface="Helvetica Light"/>
              </a:rPr>
              <a:t> </a:t>
            </a:r>
            <a:r>
              <a:rPr lang="en-US" sz="2800" dirty="0">
                <a:latin typeface="+mj-lt"/>
                <a:cs typeface="Helvetica Light"/>
              </a:rPr>
              <a:t>is a compound in which the atoms are held together by covalent bonds</a:t>
            </a:r>
            <a:r>
              <a:rPr lang="en-US" dirty="0">
                <a:latin typeface="Helvetica Light"/>
                <a:cs typeface="Helvetica Light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2A1F0E-D016-1B44-B9B1-148B8F0F7740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E3743EB-85A1-0942-A026-7C9C269C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8427"/>
            <a:ext cx="8522536" cy="25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1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Question</a:t>
            </a:r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0" y="1295400"/>
            <a:ext cx="628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What makes up everything around us?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BD1B9F-EF04-7C46-8E97-1087E8CFFCE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73314" y="1459797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atom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73314" y="2069450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nucleus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9481" y="2120038"/>
            <a:ext cx="289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compound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7633" y="2679103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proton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5606" y="149323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isotope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5606" y="2717708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73314" y="3288756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neutron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75606" y="3296982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ionic bond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3314" y="389840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electron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75606" y="3889058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covalent bond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3314" y="4508064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element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80772" y="450169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molecule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260CE3-3091-9C41-953E-000ED1EEF397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2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4478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substance: </a:t>
            </a:r>
            <a:r>
              <a:rPr lang="en-US" sz="2800" dirty="0">
                <a:latin typeface="+mj-lt"/>
              </a:rPr>
              <a:t>the form of matter that has a uniform and unchanging composition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03FD3E-C110-AA49-BBAC-539BEECFCD5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02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Atoms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58205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Matter is anything that has mass and takes up space.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Atoms</a:t>
            </a:r>
            <a:r>
              <a:rPr lang="en-US" sz="2800" dirty="0">
                <a:latin typeface="+mj-lt"/>
              </a:rPr>
              <a:t> are the building blocks of matter.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734232-8E8A-8A42-B4E9-0D0536FD3FF7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03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Atoms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287482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The Structure of an Atom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Atoms are made up of smaller particles called neutrons, protons, and electrons.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Neutron and protons are located at the center of the atom, called the </a:t>
            </a:r>
            <a:r>
              <a:rPr lang="en-US" sz="2800" b="1" dirty="0">
                <a:cs typeface="Helvetica Light"/>
              </a:rPr>
              <a:t>nucleus</a:t>
            </a:r>
            <a:r>
              <a:rPr lang="en-US" sz="2800" dirty="0">
                <a:cs typeface="Helvetica Light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 Light"/>
              </a:rPr>
              <a:t>Protons</a:t>
            </a:r>
            <a:r>
              <a:rPr lang="en-US" sz="2800" dirty="0">
                <a:cs typeface="Helvetica Light"/>
              </a:rPr>
              <a:t> are positively charged particles </a:t>
            </a:r>
            <a:r>
              <a:rPr lang="en-US" sz="2800" i="1" dirty="0">
                <a:cs typeface="Helvetica Light"/>
              </a:rPr>
              <a:t>(p</a:t>
            </a:r>
            <a:r>
              <a:rPr lang="en-US" sz="2800" i="1" baseline="30000" dirty="0">
                <a:cs typeface="Helvetica Light"/>
              </a:rPr>
              <a:t>+</a:t>
            </a:r>
            <a:r>
              <a:rPr lang="en-US" sz="2800" dirty="0">
                <a:cs typeface="Helvetica Light"/>
              </a:rPr>
              <a:t>)</a:t>
            </a:r>
            <a:r>
              <a:rPr lang="en-US" sz="2800" i="1" dirty="0">
                <a:cs typeface="Helvetica Light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 Light"/>
              </a:rPr>
              <a:t>Neutrons</a:t>
            </a:r>
            <a:r>
              <a:rPr lang="en-US" sz="2800" dirty="0">
                <a:cs typeface="Helvetica Light"/>
              </a:rPr>
              <a:t> are particles that have no charge </a:t>
            </a:r>
            <a:r>
              <a:rPr lang="en-US" sz="2800" i="1" dirty="0">
                <a:cs typeface="Helvetica Light"/>
              </a:rPr>
              <a:t>(n</a:t>
            </a:r>
            <a:r>
              <a:rPr lang="en-US" sz="2800" i="1" baseline="30000" dirty="0">
                <a:cs typeface="Helvetica Light"/>
              </a:rPr>
              <a:t>0</a:t>
            </a:r>
            <a:r>
              <a:rPr lang="en-US" sz="2800" dirty="0">
                <a:cs typeface="Helvetica Light"/>
              </a:rPr>
              <a:t>)</a:t>
            </a:r>
            <a:r>
              <a:rPr lang="en-US" sz="2800" i="1" dirty="0">
                <a:cs typeface="Helvetica Light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734232-8E8A-8A42-B4E9-0D0536FD3FF7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Atoms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188720"/>
            <a:ext cx="739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The Structure of an Atom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 Light"/>
              </a:rPr>
              <a:t>Electrons</a:t>
            </a:r>
            <a:r>
              <a:rPr lang="en-US" sz="2800" dirty="0">
                <a:latin typeface="+mj-lt"/>
                <a:cs typeface="Helvetica Light"/>
              </a:rPr>
              <a:t> are negatively charged particles (</a:t>
            </a:r>
            <a:r>
              <a:rPr lang="en-US" sz="2800" i="1" dirty="0">
                <a:latin typeface="+mj-lt"/>
                <a:cs typeface="Helvetica Light"/>
              </a:rPr>
              <a:t>e</a:t>
            </a:r>
            <a:r>
              <a:rPr lang="en-US" sz="2800" i="1" baseline="30000" dirty="0">
                <a:latin typeface="+mj-lt"/>
                <a:cs typeface="Helvetica Light"/>
              </a:rPr>
              <a:t>-</a:t>
            </a:r>
            <a:r>
              <a:rPr lang="en-US" sz="2800" dirty="0">
                <a:latin typeface="+mj-lt"/>
                <a:cs typeface="Helvetica Light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Electrons constantly move around an atom’s nucleus.</a:t>
            </a:r>
          </a:p>
          <a:p>
            <a:endParaRPr lang="en-US" sz="2800" dirty="0">
              <a:latin typeface="+mj-lt"/>
              <a:cs typeface="Helvetica Light"/>
            </a:endParaRPr>
          </a:p>
          <a:p>
            <a:endParaRPr lang="en-US" sz="2600" dirty="0">
              <a:latin typeface="+mj-lt"/>
            </a:endParaRPr>
          </a:p>
          <a:p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734232-8E8A-8A42-B4E9-0D0536FD3FF7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EDA186D-9E88-3D47-A067-DC1BA0727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11" y="3124200"/>
            <a:ext cx="3973689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99E31D-B824-5E45-AA22-8EB7B29A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09" y="3124200"/>
            <a:ext cx="4022991" cy="32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Elements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87257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An </a:t>
            </a:r>
            <a:r>
              <a:rPr lang="en-US" sz="2800" b="1" dirty="0">
                <a:latin typeface="+mj-lt"/>
              </a:rPr>
              <a:t>element</a:t>
            </a:r>
            <a:r>
              <a:rPr lang="en-US" sz="2800" dirty="0">
                <a:latin typeface="+mj-lt"/>
              </a:rPr>
              <a:t> is a pure substance that cannot be broken down into other substances by physical or chemical means.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Elements are made of only one type of atom.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There are over 100 known elements, 92 of which occur naturally.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  <a:cs typeface="Proxima Nova"/>
              </a:rPr>
              <a:t>Each element has a unique name and symbol.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11A27-ABAB-3D47-9FA4-31279F47F1B6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02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Elements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289209"/>
            <a:ext cx="7620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+mj-lt"/>
                <a:cs typeface="Proxima Nova"/>
              </a:rPr>
              <a:t>The Periodic Table of the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Horizontal rows are called periods.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Vertical columns are called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Elements in the same group have similar chemical and physical properties.</a:t>
            </a:r>
            <a:r>
              <a:rPr lang="en-US" sz="2600" b="1" dirty="0">
                <a:solidFill>
                  <a:srgbClr val="000000"/>
                </a:solidFill>
                <a:latin typeface="+mj-lt"/>
                <a:cs typeface="Proxima Nova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11A27-ABAB-3D47-9FA4-31279F47F1B6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78722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8ABE7-F659-44BE-A958-E3C114B1F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381E55-FA49-4EF1-B898-C49DC68F1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05105-D6C9-46B6-809D-F0E8B5C9B7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2573</TotalTime>
  <Words>488</Words>
  <Application>Microsoft Macintosh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Helvetica Light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Szymanski</dc:creator>
  <cp:keywords/>
  <dc:description/>
  <cp:lastModifiedBy>Microsoft Office User</cp:lastModifiedBy>
  <cp:revision>47</cp:revision>
  <cp:lastPrinted>2018-06-06T15:11:12Z</cp:lastPrinted>
  <dcterms:created xsi:type="dcterms:W3CDTF">2018-06-19T22:29:55Z</dcterms:created>
  <dcterms:modified xsi:type="dcterms:W3CDTF">2023-10-26T15:51:40Z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