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42" r:id="rId6"/>
    <p:sldId id="261" r:id="rId7"/>
    <p:sldId id="331" r:id="rId8"/>
    <p:sldId id="291" r:id="rId9"/>
    <p:sldId id="356" r:id="rId10"/>
    <p:sldId id="357" r:id="rId11"/>
    <p:sldId id="290" r:id="rId12"/>
    <p:sldId id="364" r:id="rId13"/>
    <p:sldId id="367" r:id="rId14"/>
    <p:sldId id="365" r:id="rId15"/>
    <p:sldId id="292" r:id="rId16"/>
    <p:sldId id="359" r:id="rId17"/>
    <p:sldId id="366" r:id="rId18"/>
    <p:sldId id="360" r:id="rId19"/>
    <p:sldId id="361" r:id="rId20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Helvetica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256"/>
            <p14:sldId id="342"/>
            <p14:sldId id="261"/>
            <p14:sldId id="331"/>
            <p14:sldId id="291"/>
            <p14:sldId id="356"/>
            <p14:sldId id="357"/>
            <p14:sldId id="290"/>
            <p14:sldId id="364"/>
            <p14:sldId id="367"/>
            <p14:sldId id="365"/>
            <p14:sldId id="292"/>
            <p14:sldId id="359"/>
            <p14:sldId id="366"/>
            <p14:sldId id="360"/>
            <p14:sldId id="3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18" autoAdjust="0"/>
    <p:restoredTop sz="94740"/>
  </p:normalViewPr>
  <p:slideViewPr>
    <p:cSldViewPr>
      <p:cViewPr varScale="1">
        <p:scale>
          <a:sx n="117" d="100"/>
          <a:sy n="117" d="100"/>
        </p:scale>
        <p:origin x="760" y="16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9E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489845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  <a:cs typeface="Proxima Nova Light"/>
              </a:rPr>
              <a:t>Chemical Reactions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93981" y="2133600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598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Energy of Reactions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33143"/>
            <a:ext cx="76200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Energy Change in Chemical Reactions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Reactions that release energy in the form of heat are exothermic. An exothermic reaction is shown on the left side of the next slide.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Reactions that absorb energy in the form of heat are endothermic. </a:t>
            </a:r>
            <a:r>
              <a:rPr lang="en-US" sz="2800" dirty="0">
                <a:cs typeface="Helvetica" panose="020B0604020202020204" pitchFamily="34" charset="0"/>
              </a:rPr>
              <a:t>An endothermic reaction is shown on the right side of the next slide.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cs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4AD713-444F-3C49-B18B-8F81A1A87424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5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Energy of Reactions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4AD713-444F-3C49-B18B-8F81A1A87424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3C8B0FD-729B-D84E-BB2B-883D0CADB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7129"/>
            <a:ext cx="4343369" cy="41578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6B269A-627A-804A-91B6-6356C1CF0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60512"/>
            <a:ext cx="4363576" cy="41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58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Enzymes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11563"/>
            <a:ext cx="76962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All living things are driven by chemical reactions.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Additional substances are needed to reduce activation energy and reaction time in living organisms.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 </a:t>
            </a:r>
            <a:r>
              <a:rPr lang="en-US" sz="2800" b="1" dirty="0">
                <a:latin typeface="+mj-lt"/>
                <a:cs typeface="Helvetica Light"/>
              </a:rPr>
              <a:t>catalyst</a:t>
            </a:r>
            <a:r>
              <a:rPr lang="en-US" sz="2800" dirty="0">
                <a:latin typeface="+mj-lt"/>
                <a:cs typeface="Helvetica Light"/>
              </a:rPr>
              <a:t> is a substance that lowers the activation energy needed to start a chemical reaction.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Catalysts do not change the amount of product produced, nor are they used up during the reaction.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32E7EB-25AA-734F-B08D-06998EB939FE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Enzymes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07574"/>
            <a:ext cx="769620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Special proteins called </a:t>
            </a:r>
            <a:r>
              <a:rPr lang="en-US" sz="2800" b="1" dirty="0">
                <a:latin typeface="+mj-lt"/>
                <a:cs typeface="Helvetica Light"/>
              </a:rPr>
              <a:t>enzymes</a:t>
            </a:r>
            <a:r>
              <a:rPr lang="en-US" sz="2800" dirty="0">
                <a:latin typeface="+mj-lt"/>
                <a:cs typeface="Helvetica Light"/>
              </a:rPr>
              <a:t> are the biological catalysts that speed up the rate of chemical reactions in biological processes.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Most enzymes are specific to one reaction.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32E7EB-25AA-734F-B08D-06998EB939FE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78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Enzymes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32E7EB-25AA-734F-B08D-06998EB939FE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F415EC9-7D4A-D24D-817D-525FA840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5867400" cy="558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14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Enzymes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219200"/>
            <a:ext cx="76962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reactants that bind to an enzyme are called </a:t>
            </a:r>
            <a:r>
              <a:rPr lang="en-US" sz="2800" b="1" dirty="0">
                <a:latin typeface="+mj-lt"/>
                <a:cs typeface="Helvetica Light"/>
              </a:rPr>
              <a:t>substrates</a:t>
            </a:r>
            <a:r>
              <a:rPr lang="en-US" sz="2800" dirty="0">
                <a:latin typeface="+mj-lt"/>
                <a:cs typeface="Helvetica Light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The specific location where a substrate binds on an enzyme is called the </a:t>
            </a:r>
            <a:r>
              <a:rPr lang="en-US" sz="2800" b="1" dirty="0">
                <a:latin typeface="+mj-lt"/>
                <a:cs typeface="Helvetica Light"/>
              </a:rPr>
              <a:t>active site</a:t>
            </a:r>
            <a:r>
              <a:rPr lang="en-US" sz="2800" dirty="0">
                <a:latin typeface="+mj-lt"/>
                <a:cs typeface="Helvetica Light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Factors such as pH, temperature, and other substances affect enzyme activity.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32E7EB-25AA-734F-B08D-06998EB939FE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AC5C05E-A0B4-534D-B857-371CCA69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4170349"/>
            <a:ext cx="8166100" cy="26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2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Enzymes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61450"/>
            <a:ext cx="76962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cs typeface="Helvetica Light"/>
              </a:rPr>
              <a:t>Factors that Affect Enzyme Activity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Each enzyme has a range of conditions in which it is most active.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Factors that affect enzyme activity include pH and temperature.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Substances called inhibitors can bind to an enzyme’s active site, preventing the substrate from binding to the enzyme, and slowing the rate of reaction.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932E7EB-25AA-734F-B08D-06998EB939FE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4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cs typeface="Proxima Nova Light"/>
              </a:rPr>
              <a:t>Focus Question</a:t>
            </a:r>
            <a:endParaRPr lang="en-US" sz="3200" b="1" dirty="0">
              <a:solidFill>
                <a:srgbClr val="E46C0A"/>
              </a:solidFill>
              <a:latin typeface="+mj-lt"/>
              <a:cs typeface="Proxima Nova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3040" y="1371600"/>
            <a:ext cx="62832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How do enzymes facilitate life?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BD1B9F-EF04-7C46-8E97-1087E8CFFCE1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6852" y="1447800"/>
            <a:ext cx="306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chemical reaction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6852" y="2043470"/>
            <a:ext cx="2337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reactant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34327" y="2043470"/>
            <a:ext cx="289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enzyme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6852" y="263914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product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34327" y="1450657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catalyst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34327" y="2656762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substrate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46852" y="3249911"/>
            <a:ext cx="30695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activation energy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34327" y="3279064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active site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EC30E-B6FF-1345-B724-0724E5EA03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40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4478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process: </a:t>
            </a:r>
            <a:r>
              <a:rPr lang="en-US" sz="2800" dirty="0">
                <a:latin typeface="+mj-lt"/>
              </a:rPr>
              <a:t>a series of steps or actions that produce an end product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E096B0-6444-694E-939D-F6B304CC91B2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6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Reactants and Products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924815-EED0-C34E-B2FD-0D110AC823D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A714AB-AFB6-7549-810C-EC667E580D36}"/>
              </a:ext>
            </a:extLst>
          </p:cNvPr>
          <p:cNvSpPr txBox="1"/>
          <p:nvPr/>
        </p:nvSpPr>
        <p:spPr>
          <a:xfrm>
            <a:off x="914400" y="1295400"/>
            <a:ext cx="76200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A </a:t>
            </a:r>
            <a:r>
              <a:rPr lang="en-US" sz="2800" b="1" dirty="0">
                <a:latin typeface="+mj-lt"/>
                <a:cs typeface="Helvetica Light"/>
              </a:rPr>
              <a:t>chemical reaction </a:t>
            </a:r>
            <a:r>
              <a:rPr lang="en-US" sz="2800" dirty="0">
                <a:latin typeface="+mj-lt"/>
                <a:cs typeface="Helvetica Light"/>
              </a:rPr>
              <a:t>is the process by which atoms or groups of atoms in substances are reorganized into different substances.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Chemical bonds are broken or formed during a chemical reaction.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Clues that a chemical reaction has taken place: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production of heat or light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formation of a new gas, liquid, or solid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 Light"/>
              </a:rPr>
              <a:t>Substances can also undergo physical changes, which change the appearance, but not the composition.</a:t>
            </a:r>
          </a:p>
        </p:txBody>
      </p:sp>
    </p:spTree>
    <p:extLst>
      <p:ext uri="{BB962C8B-B14F-4D97-AF65-F5344CB8AC3E}">
        <p14:creationId xmlns:p14="http://schemas.microsoft.com/office/powerpoint/2010/main" val="417289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Reactants and Products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924815-EED0-C34E-B2FD-0D110AC823D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714AB-AFB6-7549-810C-EC667E580D36}"/>
                  </a:ext>
                </a:extLst>
              </p:cNvPr>
              <p:cNvSpPr txBox="1"/>
              <p:nvPr/>
            </p:nvSpPr>
            <p:spPr>
              <a:xfrm>
                <a:off x="914400" y="1295400"/>
                <a:ext cx="7436224" cy="478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b="1" dirty="0">
                    <a:latin typeface="+mj-lt"/>
                    <a:cs typeface="Helvetica Light"/>
                  </a:rPr>
                  <a:t>Chemical</a:t>
                </a:r>
                <a:r>
                  <a:rPr lang="en-US" sz="2800" dirty="0">
                    <a:latin typeface="+mj-lt"/>
                    <a:cs typeface="Helvetica Light"/>
                  </a:rPr>
                  <a:t> </a:t>
                </a:r>
                <a:r>
                  <a:rPr lang="en-US" sz="2800" b="1" dirty="0">
                    <a:latin typeface="+mj-lt"/>
                    <a:cs typeface="Helvetica Light"/>
                  </a:rPr>
                  <a:t>Equations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cs typeface="Helvetica Light"/>
                  </a:rPr>
                  <a:t>Chemical equations describe the substances in a reaction: </a:t>
                </a:r>
                <a:endParaRPr lang="en-US" sz="2800" i="1" dirty="0">
                  <a:latin typeface="+mj-lt"/>
                  <a:cs typeface="Helvetica Ligh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i="1" dirty="0">
                    <a:latin typeface="+mj-lt"/>
                    <a:cs typeface="Helvetica Light"/>
                  </a:rPr>
                  <a:t>	     	 </a:t>
                </a:r>
                <a:r>
                  <a:rPr lang="en-US" sz="2800" dirty="0">
                    <a:latin typeface="+mj-lt"/>
                    <a:cs typeface="Helvetica Light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Helvetica Light"/>
                      </a:rPr>
                      <m:t>𝑅𝑒𝑎𝑐𝑡𝑎𝑛𝑡𝑠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Helvetica Light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Helvetica Light"/>
                      </a:rPr>
                      <m:t>𝑃𝑟𝑜𝑑𝑢𝑐𝑡𝑠</m:t>
                    </m:r>
                  </m:oMath>
                </a14:m>
                <a:endParaRPr lang="en-US" sz="2800" dirty="0">
                  <a:latin typeface="+mj-lt"/>
                  <a:cs typeface="Helvetica Light"/>
                </a:endParaRPr>
              </a:p>
              <a:p>
                <a:pPr marL="457200" indent="-457200"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+mj-lt"/>
                    <a:cs typeface="Helvetica Light"/>
                  </a:rPr>
                  <a:t>Reactants</a:t>
                </a:r>
                <a:r>
                  <a:rPr lang="en-US" sz="2800" dirty="0">
                    <a:latin typeface="+mj-lt"/>
                    <a:cs typeface="Helvetica Light"/>
                  </a:rPr>
                  <a:t> are the starting substances, on the left side of the arrow.</a:t>
                </a:r>
              </a:p>
              <a:p>
                <a:pPr marL="457200" indent="-457200"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+mj-lt"/>
                    <a:cs typeface="Helvetica Light"/>
                  </a:rPr>
                  <a:t>Products</a:t>
                </a:r>
                <a:r>
                  <a:rPr lang="en-US" sz="2800" dirty="0">
                    <a:latin typeface="+mj-lt"/>
                    <a:cs typeface="Helvetica Light"/>
                  </a:rPr>
                  <a:t> are the substances formed during the reaction, on the right side of the arrow.</a:t>
                </a:r>
              </a:p>
              <a:p>
                <a:pPr marL="457200" indent="-457200">
                  <a:spcAft>
                    <a:spcPts val="60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cs typeface="Helvetica Light"/>
                  </a:rPr>
                  <a:t>The arrow indicates the process of change. It can be read as “yields” or “react to form.”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714AB-AFB6-7549-810C-EC667E580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95400"/>
                <a:ext cx="7436224" cy="4785926"/>
              </a:xfrm>
              <a:prstGeom prst="rect">
                <a:avLst/>
              </a:prstGeom>
              <a:blipFill>
                <a:blip r:embed="rId2"/>
                <a:stretch>
                  <a:fillRect l="-1639" t="-1274" r="-2705" b="-2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28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43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Reactants and Products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924815-EED0-C34E-B2FD-0D110AC823DC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714AB-AFB6-7549-810C-EC667E580D36}"/>
                  </a:ext>
                </a:extLst>
              </p:cNvPr>
              <p:cNvSpPr txBox="1"/>
              <p:nvPr/>
            </p:nvSpPr>
            <p:spPr>
              <a:xfrm>
                <a:off x="914400" y="1295400"/>
                <a:ext cx="7436224" cy="529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b="1" dirty="0">
                    <a:latin typeface="+mj-lt"/>
                    <a:cs typeface="Helvetica Light"/>
                  </a:rPr>
                  <a:t>Chemical</a:t>
                </a:r>
                <a:r>
                  <a:rPr lang="en-US" sz="2800" dirty="0">
                    <a:latin typeface="+mj-lt"/>
                    <a:cs typeface="Helvetica Light"/>
                  </a:rPr>
                  <a:t> </a:t>
                </a:r>
                <a:r>
                  <a:rPr lang="en-US" sz="2800" b="1" dirty="0">
                    <a:latin typeface="+mj-lt"/>
                    <a:cs typeface="Helvetica Light"/>
                  </a:rPr>
                  <a:t>Equations</a:t>
                </a:r>
              </a:p>
              <a:p>
                <a:pPr marL="457200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+mj-lt"/>
                    <a:cs typeface="Helvetica Light"/>
                  </a:rPr>
                  <a:t>Balanced equations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cs typeface="Helvetica Light"/>
                  </a:rPr>
                  <a:t>In chemical reactions, matter cannot be created or destroyed.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cs typeface="Helvetica Light"/>
                  </a:rPr>
                  <a:t>All chemical equations must show this balance of mass.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cs typeface="Helvetica Light"/>
                  </a:rPr>
                  <a:t>The number of atoms of each element on the reactant side must equal the number of atoms of the same element on the product side.</a:t>
                </a:r>
              </a:p>
              <a:p>
                <a:pPr lvl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2800" baseline="-25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800" baseline="-25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800" baseline="-25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 + 6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800" baseline="-250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  <a:sym typeface="Wingdings" panose="05000000000000000000" pitchFamily="2" charset="2"/>
                        </a:rPr>
                        <m:t> 6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  <a:sym typeface="Wingdings" panose="05000000000000000000" pitchFamily="2" charset="2"/>
                        </a:rPr>
                        <m:t>CO</m:t>
                      </m:r>
                      <m:r>
                        <m:rPr>
                          <m:nor/>
                        </m:rPr>
                        <a:rPr lang="en-US" sz="2800" baseline="-25000" dirty="0">
                          <a:latin typeface="Helvetica" panose="020B0604020202020204" pitchFamily="34" charset="0"/>
                          <a:cs typeface="Helvetica" panose="020B0604020202020204" pitchFamily="34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  <a:sym typeface="Wingdings" panose="05000000000000000000" pitchFamily="2" charset="2"/>
                        </a:rPr>
                        <m:t> + 6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  <a:sym typeface="Wingdings" panose="05000000000000000000" pitchFamily="2" charset="2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800" baseline="-25000" dirty="0">
                          <a:latin typeface="Helvetica" panose="020B0604020202020204" pitchFamily="34" charset="0"/>
                          <a:cs typeface="Helvetica" panose="020B0604020202020204" pitchFamily="34" charset="0"/>
                          <a:sym typeface="Wingdings" panose="05000000000000000000" pitchFamily="2" charset="2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  <a:sym typeface="Wingdings" panose="05000000000000000000" pitchFamily="2" charset="2"/>
                        </a:rPr>
                        <m:t>O</m:t>
                      </m:r>
                      <m:r>
                        <m:rPr>
                          <m:nor/>
                        </m:rPr>
                        <a:rPr lang="en-US" sz="2800" dirty="0">
                          <a:latin typeface="Helvetica" panose="020B0604020202020204" pitchFamily="34" charset="0"/>
                          <a:cs typeface="Helvetica" panose="020B0604020202020204" pitchFamily="34" charset="0"/>
                          <a:sym typeface="Wingdings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+mj-lt"/>
                  <a:cs typeface="Helvetica Light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714AB-AFB6-7549-810C-EC667E580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95400"/>
                <a:ext cx="7436224" cy="5293757"/>
              </a:xfrm>
              <a:prstGeom prst="rect">
                <a:avLst/>
              </a:prstGeom>
              <a:blipFill>
                <a:blip r:embed="rId2"/>
                <a:stretch>
                  <a:fillRect l="-1639" t="-1152" r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536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Energy of Reactions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14400" y="1359456"/>
            <a:ext cx="7620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+mj-lt"/>
                <a:cs typeface="Helvetica" panose="020B0604020202020204" pitchFamily="34" charset="0"/>
              </a:rPr>
              <a:t>Activation Energy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The minimum amount of energy needed for reactants to form products is called </a:t>
            </a:r>
            <a:r>
              <a:rPr lang="en-US" sz="2800" b="1" dirty="0">
                <a:latin typeface="+mj-lt"/>
                <a:cs typeface="Helvetica" panose="020B0604020202020204" pitchFamily="34" charset="0"/>
              </a:rPr>
              <a:t>activation energy</a:t>
            </a:r>
            <a:r>
              <a:rPr lang="en-US" sz="2800" dirty="0">
                <a:latin typeface="+mj-lt"/>
                <a:cs typeface="Helvetica" panose="020B0604020202020204" pitchFamily="34" charset="0"/>
              </a:rPr>
              <a:t>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cs typeface="Helvetica" panose="020B0604020202020204" pitchFamily="34" charset="0"/>
              </a:rPr>
              <a:t>Some reactions rarely happen due to the high activation energy required.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4AD713-444F-3C49-B18B-8F81A1A87424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78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Energy of Reactions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4AD713-444F-3C49-B18B-8F81A1A87424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236F157-54A2-A641-9003-0C22D5CE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10" y="1066800"/>
            <a:ext cx="5791780" cy="554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49297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9F88D9-4730-4CB9-BA5B-4CCF69783D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8FF2FF-A94E-4EC8-9FA6-821470569F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7FACBC8-75ED-49EA-B457-C5568DFEC3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</Template>
  <TotalTime>2584</TotalTime>
  <Words>541</Words>
  <Application>Microsoft Macintosh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Helvetica</vt:lpstr>
      <vt:lpstr>Calibri</vt:lpstr>
      <vt:lpstr>Cambria Math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Jennifer Szymanski</dc:creator>
  <cp:keywords/>
  <dc:description/>
  <cp:lastModifiedBy>Microsoft Office User</cp:lastModifiedBy>
  <cp:revision>60</cp:revision>
  <cp:lastPrinted>2018-06-06T15:11:12Z</cp:lastPrinted>
  <dcterms:created xsi:type="dcterms:W3CDTF">2018-06-19T22:29:55Z</dcterms:created>
  <dcterms:modified xsi:type="dcterms:W3CDTF">2023-10-26T15:52:31Z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