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42" r:id="rId6"/>
    <p:sldId id="343" r:id="rId7"/>
    <p:sldId id="331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4" r:id="rId18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342"/>
            <p14:sldId id="343"/>
            <p14:sldId id="331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17" d="100"/>
          <a:sy n="117" d="100"/>
        </p:scale>
        <p:origin x="768" y="16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Water and Its Solutions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Mixtures with Water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56488" y="1310074"/>
            <a:ext cx="76962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Homogeneous Mixtures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When a mixture has a uniform composition throughout, it is called homogenous.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solution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is another name for a homogeneous mixture.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In a solution, there are two components:</a:t>
            </a:r>
          </a:p>
          <a:p>
            <a:pPr marL="742950" lvl="1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solvent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is a substance in which another substance is dissolved.</a:t>
            </a:r>
          </a:p>
          <a:p>
            <a:pPr marL="742950" lvl="1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solute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is the substance that is dissolved in the solvent.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53A09-3E3C-D748-A323-13690AB9E23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3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Mixtures with Water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56488" y="1338114"/>
            <a:ext cx="76962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Heterogeneous Mixtures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When the components in a mixture remain distinct, it is a heterogeneous mixture.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 suspension is a type of heterogeneous mixture in which the particles settle out over time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 colloid is a heterogeneous mixture in which the particles do not settle out.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53A09-3E3C-D748-A323-13690AB9E23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7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Mixtures with Water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56488" y="1066800"/>
            <a:ext cx="7696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Acids and Bases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Many solutes readily dissolve in water because of water’s polarity.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Substances that release H</a:t>
            </a:r>
            <a:r>
              <a:rPr lang="en-US" sz="2800" baseline="30000" dirty="0">
                <a:latin typeface="+mj-lt"/>
                <a:cs typeface="Helvetica" panose="020B0604020202020204" pitchFamily="34" charset="0"/>
              </a:rPr>
              <a:t>+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when they are dissolved in water are called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acids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. 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Substances that release hydroxide ions (OH</a:t>
            </a:r>
            <a:r>
              <a:rPr lang="en-US" sz="2800" baseline="30000" dirty="0">
                <a:latin typeface="+mj-lt"/>
                <a:cs typeface="Times New Roman"/>
              </a:rPr>
              <a:t>−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) when they are dissolved in water are called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bases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.</a:t>
            </a:r>
          </a:p>
          <a:p>
            <a:pPr>
              <a:spcBef>
                <a:spcPts val="24"/>
              </a:spcBef>
              <a:spcAft>
                <a:spcPts val="600"/>
              </a:spcAft>
            </a:pPr>
            <a:endParaRPr lang="en-US" sz="2800" dirty="0"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53A09-3E3C-D748-A323-13690AB9E23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7722374-6A7D-4146-AA8D-E134E5AB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494543"/>
            <a:ext cx="5257800" cy="21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Mixtures with Water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56488" y="1336387"/>
            <a:ext cx="76962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pH and Buffers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The amount of hydrogen or hydroxide ions in a solution determines the strength of an acid or base.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The measure of concentration of H</a:t>
            </a:r>
            <a:r>
              <a:rPr lang="en-US" sz="2800" baseline="30000" dirty="0">
                <a:latin typeface="+mj-lt"/>
                <a:cs typeface="Helvetica" panose="020B0604020202020204" pitchFamily="34" charset="0"/>
              </a:rPr>
              <a:t>+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in a solution is called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pH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.</a:t>
            </a:r>
          </a:p>
          <a:p>
            <a:pPr marL="742950" lvl="1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Acids have pH values &lt; 7.</a:t>
            </a:r>
          </a:p>
          <a:p>
            <a:pPr marL="742950" lvl="1" indent="-285750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Bases have pH values &gt; 7.</a:t>
            </a:r>
          </a:p>
          <a:p>
            <a:pPr marL="285750" indent="-285750">
              <a:spcBef>
                <a:spcPts val="24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Buffers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are mixtures that can react with acids or bases to keep the pH within a particular range.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53A09-3E3C-D748-A323-13690AB9E23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7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Mixtures with Water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53A09-3E3C-D748-A323-13690AB9E23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1E577BF-F42F-A04C-9D37-785BCC59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</a:t>
            </a:r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371600"/>
            <a:ext cx="6283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Why do things dissolve in water?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60F6E-68E4-A340-9E33-30552115F51D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8523" y="1473124"/>
            <a:ext cx="2621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polar molecule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8523" y="2071666"/>
            <a:ext cx="3298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van der Waals forces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72532" y="2077847"/>
            <a:ext cx="289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acid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8523" y="2670208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hydrogen bond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72532" y="1473124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solute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2532" y="268257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base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48523" y="326875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mixture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72532" y="3287293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pH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8523" y="3867292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solution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72532" y="3892015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buffer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8523" y="4465836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solvent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1849A5-C2A0-0843-9859-080DE3FD6E5A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2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371600"/>
            <a:ext cx="72586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physical property: </a:t>
            </a:r>
            <a:r>
              <a:rPr lang="en-US" sz="2800" dirty="0">
                <a:latin typeface="+mj-lt"/>
              </a:rPr>
              <a:t>characteristic of matter, such as color or melting point, that can be observed or measured without changing the composition of the substance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EDAD7D-8137-4C4F-9A61-48228B54AE97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8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Intermolecular Forces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066800"/>
            <a:ext cx="487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Polarity is the property of having two opposite poles, or ends.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Molecules that have an unequal distribution of charges are called </a:t>
            </a:r>
            <a:r>
              <a:rPr lang="en-US" sz="2800" b="1" dirty="0">
                <a:latin typeface="+mj-lt"/>
              </a:rPr>
              <a:t>polar molecules</a:t>
            </a:r>
            <a:r>
              <a:rPr lang="en-US" sz="2800" dirty="0">
                <a:latin typeface="+mj-lt"/>
              </a:rPr>
              <a:t>, meaning that they have oppositely charged regions.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Water </a:t>
            </a:r>
            <a:r>
              <a:rPr lang="en-US" sz="2800" dirty="0"/>
              <a:t>has a slightly negative end and two slightly positive ends. Therefore, it is</a:t>
            </a:r>
            <a:r>
              <a:rPr lang="en-US" sz="2800" dirty="0">
                <a:latin typeface="+mj-lt"/>
              </a:rPr>
              <a:t> a polar molecule.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7DEF20D-62DC-B54A-B052-00A9CDAA8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95400"/>
            <a:ext cx="2915177" cy="38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9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Intermolecular Forces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329928"/>
            <a:ext cx="762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Van der Waals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Regions of opposite charge cause weak electrostatic attractions between molecules called </a:t>
            </a:r>
            <a:r>
              <a:rPr lang="en-US" sz="2800" b="1" dirty="0">
                <a:latin typeface="+mj-lt"/>
              </a:rPr>
              <a:t>van der Waals forces</a:t>
            </a:r>
            <a:r>
              <a:rPr lang="en-US" sz="2800" dirty="0">
                <a:latin typeface="+mj-lt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These attractions cause intermolecular forces.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Intermolecular forces determine physical characteristics like boiling and melting point.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2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Intermolecular Forces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322725"/>
            <a:ext cx="7620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Van der Waals Forces in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attraction of the areas of slight positive and negative charges around the water molecules hold the molecules together.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This gives water many of the properties that enable life on Earth.</a:t>
            </a:r>
            <a:br>
              <a:rPr lang="en-US" sz="2600" dirty="0">
                <a:latin typeface="+mj-lt"/>
              </a:rPr>
            </a:b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4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Intermolecular Forces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319763"/>
            <a:ext cx="49530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+mj-lt"/>
              </a:rPr>
              <a:t>Hydrogen Bonds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When a charged region of a polar molecule comes close to the oppositely charged region of another polar molecule, a weak attraction forms.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hydrogen bond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is a weak interaction involving a hydrogen atom and a fluorine, oxygen, or nitrogen atom. 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 hydrogen bond is a strong type of van der Waals force.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EB9A85B-60C2-B446-97E9-B4EA493C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95400"/>
            <a:ext cx="3304586" cy="32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Mixtures with Water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56488" y="1295400"/>
            <a:ext cx="76962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mixture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is a combination of two or more substances in which each substance retains its individual characteristics and properties.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Mixtures are either homogeneous or heterogeneous.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53A09-3E3C-D748-A323-13690AB9E23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38825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_Lesson03_Water_and_Its_Solutions" id="{9E6910C0-3C96-A840-B7D5-B768BB01AA18}" vid="{9A1901FA-2A9E-D840-A71D-372919F63F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A0F834-2957-4E2E-B50A-5C8D2C9BB2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10976D-1E78-43B5-9BC3-97C07A7F7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5821AB-DF67-4CF3-96D1-51117E8582C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1610</TotalTime>
  <Words>533</Words>
  <Application>Microsoft Macintosh PowerPoint</Application>
  <PresentationFormat>On-screen Show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Szymanski</dc:creator>
  <cp:keywords/>
  <dc:description/>
  <cp:lastModifiedBy>Microsoft Office User</cp:lastModifiedBy>
  <cp:revision>20</cp:revision>
  <cp:lastPrinted>2018-06-06T15:11:12Z</cp:lastPrinted>
  <dcterms:created xsi:type="dcterms:W3CDTF">2018-06-20T16:19:37Z</dcterms:created>
  <dcterms:modified xsi:type="dcterms:W3CDTF">2023-10-26T15:53:25Z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