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4"/>
  </p:sldMasterIdLst>
  <p:notesMasterIdLst>
    <p:notesMasterId r:id="rId23"/>
  </p:notesMasterIdLst>
  <p:handoutMasterIdLst>
    <p:handoutMasterId r:id="rId24"/>
  </p:handoutMasterIdLst>
  <p:sldIdLst>
    <p:sldId id="256" r:id="rId5"/>
    <p:sldId id="259" r:id="rId6"/>
    <p:sldId id="261" r:id="rId7"/>
    <p:sldId id="331" r:id="rId8"/>
    <p:sldId id="291" r:id="rId9"/>
    <p:sldId id="354" r:id="rId10"/>
    <p:sldId id="355" r:id="rId11"/>
    <p:sldId id="350" r:id="rId12"/>
    <p:sldId id="356" r:id="rId13"/>
    <p:sldId id="290" r:id="rId14"/>
    <p:sldId id="357" r:id="rId15"/>
    <p:sldId id="345" r:id="rId16"/>
    <p:sldId id="352" r:id="rId17"/>
    <p:sldId id="353" r:id="rId18"/>
    <p:sldId id="351" r:id="rId19"/>
    <p:sldId id="292" r:id="rId20"/>
    <p:sldId id="358" r:id="rId21"/>
    <p:sldId id="346" r:id="rId22"/>
  </p:sldIdLst>
  <p:sldSz cx="9144000" cy="6858000" type="screen4x3"/>
  <p:notesSz cx="6858000" cy="9296400"/>
  <p:embeddedFontLst>
    <p:embeddedFont>
      <p:font typeface="Calibri" panose="020F0502020204030204" pitchFamily="34" charset="0"/>
      <p:regular r:id="rId25"/>
      <p:bold r:id="rId26"/>
      <p:italic r:id="rId27"/>
      <p:boldItalic r:id="rId28"/>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B12046D-0C65-471F-8EDD-22EEA082607A}">
          <p14:sldIdLst>
            <p14:sldId id="256"/>
            <p14:sldId id="259"/>
            <p14:sldId id="261"/>
            <p14:sldId id="331"/>
            <p14:sldId id="291"/>
            <p14:sldId id="354"/>
            <p14:sldId id="355"/>
            <p14:sldId id="350"/>
            <p14:sldId id="356"/>
            <p14:sldId id="290"/>
            <p14:sldId id="357"/>
            <p14:sldId id="345"/>
            <p14:sldId id="352"/>
            <p14:sldId id="353"/>
            <p14:sldId id="351"/>
            <p14:sldId id="292"/>
            <p14:sldId id="358"/>
            <p14:sldId id="346"/>
          </p14:sldIdLst>
        </p14:section>
      </p14:sectionLst>
    </p:ext>
    <p:ext uri="{EFAFB233-063F-42B5-8137-9DF3F51BA10A}">
      <p15:sldGuideLst xmlns:p15="http://schemas.microsoft.com/office/powerpoint/2012/main">
        <p15:guide id="1" orient="horz" pos="912" userDrawn="1">
          <p15:clr>
            <a:srgbClr val="A4A3A4"/>
          </p15:clr>
        </p15:guide>
        <p15:guide id="2" pos="576" userDrawn="1">
          <p15:clr>
            <a:srgbClr val="A4A3A4"/>
          </p15:clr>
        </p15:guide>
        <p15:guide id="3" pos="5184"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Wolkowitz, Jarrod" initials="WJ" lastIdx="24" clrIdx="0"/>
  <p:cmAuthor id="1" name="Scott Payne" initials="SP" lastIdx="14" clrIdx="1"/>
  <p:cmAuthor id="2" name="McGraw Hill Companies" initials="" lastIdx="12" clrIdx="2"/>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3" scaleToFitPaper="1"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D9EDA"/>
    <a:srgbClr val="FF932B"/>
    <a:srgbClr val="22A547"/>
    <a:srgbClr val="E46C0A"/>
    <a:srgbClr val="DF6421"/>
    <a:srgbClr val="75A230"/>
    <a:srgbClr val="CF5F20"/>
    <a:srgbClr val="4F9935"/>
    <a:srgbClr val="808285"/>
    <a:srgbClr val="1D808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8049" autoAdjust="0"/>
    <p:restoredTop sz="94740"/>
  </p:normalViewPr>
  <p:slideViewPr>
    <p:cSldViewPr>
      <p:cViewPr varScale="1">
        <p:scale>
          <a:sx n="117" d="100"/>
          <a:sy n="117" d="100"/>
        </p:scale>
        <p:origin x="768" y="168"/>
      </p:cViewPr>
      <p:guideLst>
        <p:guide orient="horz" pos="912"/>
        <p:guide pos="576"/>
        <p:guide pos="5184"/>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2.fntdata"/><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1.fntdata"/><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font" Target="fonts/font4.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3.fntdata"/><Relationship Id="rId30" Type="http://schemas.openxmlformats.org/officeDocument/2006/relationships/presProps" Target="presProps.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5010" y="0"/>
            <a:ext cx="2971800" cy="464820"/>
          </a:xfrm>
          <a:prstGeom prst="rect">
            <a:avLst/>
          </a:prstGeom>
        </p:spPr>
        <p:txBody>
          <a:bodyPr vert="horz" lIns="91440" tIns="45720" rIns="91440" bIns="45720" rtlCol="0"/>
          <a:lstStyle>
            <a:lvl1pPr algn="r">
              <a:defRPr sz="1200"/>
            </a:lvl1pPr>
          </a:lstStyle>
          <a:p>
            <a:fld id="{FAF90C7F-C65D-E946-A7F3-41410A89D19A}" type="datetimeFigureOut">
              <a:rPr lang="en-US" smtClean="0"/>
              <a:pPr/>
              <a:t>10/26/23</a:t>
            </a:fld>
            <a:endParaRPr lang="en-US" dirty="0"/>
          </a:p>
        </p:txBody>
      </p:sp>
      <p:sp>
        <p:nvSpPr>
          <p:cNvPr id="4" name="Footer Placeholder 3"/>
          <p:cNvSpPr>
            <a:spLocks noGrp="1"/>
          </p:cNvSpPr>
          <p:nvPr>
            <p:ph type="ftr" sz="quarter" idx="2"/>
          </p:nvPr>
        </p:nvSpPr>
        <p:spPr>
          <a:xfrm>
            <a:off x="0" y="8829429"/>
            <a:ext cx="2971800" cy="46482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5010" y="8829429"/>
            <a:ext cx="2971800" cy="464820"/>
          </a:xfrm>
          <a:prstGeom prst="rect">
            <a:avLst/>
          </a:prstGeom>
        </p:spPr>
        <p:txBody>
          <a:bodyPr vert="horz" lIns="91440" tIns="45720" rIns="91440" bIns="45720" rtlCol="0" anchor="b"/>
          <a:lstStyle>
            <a:lvl1pPr algn="r">
              <a:defRPr sz="1200"/>
            </a:lvl1pPr>
          </a:lstStyle>
          <a:p>
            <a:fld id="{0C92DD0F-651B-C546-A153-5EE4AFAFACA5}" type="slidenum">
              <a:rPr lang="en-US" smtClean="0"/>
              <a:pPr/>
              <a:t>‹#›</a:t>
            </a:fld>
            <a:endParaRPr lang="en-US" dirty="0"/>
          </a:p>
        </p:txBody>
      </p:sp>
    </p:spTree>
    <p:extLst>
      <p:ext uri="{BB962C8B-B14F-4D97-AF65-F5344CB8AC3E}">
        <p14:creationId xmlns:p14="http://schemas.microsoft.com/office/powerpoint/2010/main" val="14558046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D40A5A79-4B03-9D41-AC4B-ADC64D06D33E}" type="datetimeFigureOut">
              <a:rPr lang="en-US" smtClean="0"/>
              <a:pPr/>
              <a:t>10/26/23</a:t>
            </a:fld>
            <a:endParaRPr lang="en-US" dirty="0"/>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3B4F2334-9366-D94E-909B-8D1D290AA001}" type="slidenum">
              <a:rPr lang="en-US" smtClean="0"/>
              <a:pPr/>
              <a:t>‹#›</a:t>
            </a:fld>
            <a:endParaRPr lang="en-US" dirty="0"/>
          </a:p>
        </p:txBody>
      </p:sp>
    </p:spTree>
    <p:extLst>
      <p:ext uri="{BB962C8B-B14F-4D97-AF65-F5344CB8AC3E}">
        <p14:creationId xmlns:p14="http://schemas.microsoft.com/office/powerpoint/2010/main" val="52666919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4F2334-9366-D94E-909B-8D1D290AA001}" type="slidenum">
              <a:rPr lang="en-US" smtClean="0"/>
              <a:pPr/>
              <a:t>1</a:t>
            </a:fld>
            <a:endParaRPr lang="en-US" dirty="0"/>
          </a:p>
        </p:txBody>
      </p:sp>
    </p:spTree>
    <p:extLst>
      <p:ext uri="{BB962C8B-B14F-4D97-AF65-F5344CB8AC3E}">
        <p14:creationId xmlns:p14="http://schemas.microsoft.com/office/powerpoint/2010/main" val="38364326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5029280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84E5993-8628-D644-80A6-AEBDCF3BECF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99192" y="1752600"/>
            <a:ext cx="6159785" cy="6373128"/>
          </a:xfrm>
          <a:prstGeom prst="rect">
            <a:avLst/>
          </a:prstGeom>
        </p:spPr>
      </p:pic>
    </p:spTree>
    <p:extLst>
      <p:ext uri="{BB962C8B-B14F-4D97-AF65-F5344CB8AC3E}">
        <p14:creationId xmlns:p14="http://schemas.microsoft.com/office/powerpoint/2010/main" val="3638605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99192" y="1752600"/>
            <a:ext cx="6159785" cy="6373128"/>
          </a:xfrm>
          <a:prstGeom prst="rect">
            <a:avLst/>
          </a:prstGeom>
        </p:spPr>
      </p:pic>
    </p:spTree>
    <p:extLst>
      <p:ext uri="{BB962C8B-B14F-4D97-AF65-F5344CB8AC3E}">
        <p14:creationId xmlns:p14="http://schemas.microsoft.com/office/powerpoint/2010/main" val="21182335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574069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D9EDA"/>
        </a:solidFill>
        <a:effectLst/>
      </p:bgPr>
    </p:bg>
    <p:spTree>
      <p:nvGrpSpPr>
        <p:cNvPr id="1" name=""/>
        <p:cNvGrpSpPr/>
        <p:nvPr/>
      </p:nvGrpSpPr>
      <p:grpSpPr>
        <a:xfrm>
          <a:off x="0" y="0"/>
          <a:ext cx="0" cy="0"/>
          <a:chOff x="0" y="0"/>
          <a:chExt cx="0" cy="0"/>
        </a:xfrm>
      </p:grpSpPr>
      <p:sp>
        <p:nvSpPr>
          <p:cNvPr id="10" name="Rectangle 9"/>
          <p:cNvSpPr/>
          <p:nvPr/>
        </p:nvSpPr>
        <p:spPr>
          <a:xfrm>
            <a:off x="-1" y="0"/>
            <a:ext cx="9144000" cy="6858000"/>
          </a:xfrm>
          <a:prstGeom prst="rect">
            <a:avLst/>
          </a:prstGeom>
          <a:solidFill>
            <a:srgbClr val="1D9EDA">
              <a:alpha val="6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Rectangle 3"/>
          <p:cNvSpPr/>
          <p:nvPr/>
        </p:nvSpPr>
        <p:spPr>
          <a:xfrm>
            <a:off x="-1" y="1970844"/>
            <a:ext cx="9144000" cy="2370338"/>
          </a:xfrm>
          <a:prstGeom prst="rect">
            <a:avLst/>
          </a:prstGeom>
          <a:solidFill>
            <a:srgbClr val="1D9EDA">
              <a:alpha val="9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 name="Picture 1" descr="fad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8440" y="-2"/>
            <a:ext cx="8412480" cy="6858000"/>
          </a:xfrm>
          <a:prstGeom prst="rect">
            <a:avLst/>
          </a:prstGeom>
        </p:spPr>
      </p:pic>
      <p:sp>
        <p:nvSpPr>
          <p:cNvPr id="8" name="TextBox 7"/>
          <p:cNvSpPr txBox="1"/>
          <p:nvPr/>
        </p:nvSpPr>
        <p:spPr>
          <a:xfrm>
            <a:off x="518163" y="2489845"/>
            <a:ext cx="8164198" cy="923330"/>
          </a:xfrm>
          <a:prstGeom prst="rect">
            <a:avLst/>
          </a:prstGeom>
          <a:noFill/>
        </p:spPr>
        <p:txBody>
          <a:bodyPr wrap="square" rtlCol="0">
            <a:spAutoFit/>
          </a:bodyPr>
          <a:lstStyle/>
          <a:p>
            <a:pPr algn="ctr"/>
            <a:r>
              <a:rPr lang="en-US" sz="5400" b="1" dirty="0">
                <a:solidFill>
                  <a:schemeClr val="bg1"/>
                </a:solidFill>
                <a:latin typeface="+mj-lt"/>
              </a:rPr>
              <a:t>Cellular Transport</a:t>
            </a:r>
            <a:endParaRPr lang="en-US" sz="5400" b="1" dirty="0">
              <a:solidFill>
                <a:schemeClr val="bg1"/>
              </a:solidFill>
              <a:latin typeface="+mj-lt"/>
              <a:cs typeface="Proxima Nova Light"/>
            </a:endParaRPr>
          </a:p>
        </p:txBody>
      </p:sp>
      <p:sp>
        <p:nvSpPr>
          <p:cNvPr id="9" name="TextBox 8"/>
          <p:cNvSpPr txBox="1"/>
          <p:nvPr/>
        </p:nvSpPr>
        <p:spPr>
          <a:xfrm>
            <a:off x="3893981" y="2133600"/>
            <a:ext cx="1257075" cy="461665"/>
          </a:xfrm>
          <a:prstGeom prst="rect">
            <a:avLst/>
          </a:prstGeom>
          <a:noFill/>
        </p:spPr>
        <p:txBody>
          <a:bodyPr wrap="none" rtlCol="0">
            <a:spAutoFit/>
          </a:bodyPr>
          <a:lstStyle/>
          <a:p>
            <a:pPr algn="ctr"/>
            <a:r>
              <a:rPr lang="en-US" sz="2400" dirty="0">
                <a:solidFill>
                  <a:schemeClr val="bg1"/>
                </a:solidFill>
                <a:latin typeface="+mj-lt"/>
                <a:cs typeface="Proxima Nova Light"/>
              </a:rPr>
              <a:t>Lesson 3</a:t>
            </a:r>
            <a:endParaRPr lang="en-US" sz="2400" dirty="0">
              <a:solidFill>
                <a:schemeClr val="bg1"/>
              </a:solidFill>
              <a:latin typeface="+mj-lt"/>
              <a:cs typeface="Calibri Light" panose="020F0302020204030204" pitchFamily="34" charset="0"/>
            </a:endParaRPr>
          </a:p>
        </p:txBody>
      </p:sp>
    </p:spTree>
    <p:extLst>
      <p:ext uri="{BB962C8B-B14F-4D97-AF65-F5344CB8AC3E}">
        <p14:creationId xmlns:p14="http://schemas.microsoft.com/office/powerpoint/2010/main" val="18459860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905935" y="392934"/>
            <a:ext cx="7323666" cy="584775"/>
          </a:xfrm>
          <a:prstGeom prst="rect">
            <a:avLst/>
          </a:prstGeom>
          <a:noFill/>
        </p:spPr>
        <p:txBody>
          <a:bodyPr wrap="square" rtlCol="0">
            <a:spAutoFit/>
          </a:bodyPr>
          <a:lstStyle/>
          <a:p>
            <a:pPr algn="ctr"/>
            <a:r>
              <a:rPr lang="en-US" sz="3200" b="1" dirty="0">
                <a:solidFill>
                  <a:schemeClr val="accent6">
                    <a:lumMod val="75000"/>
                  </a:schemeClr>
                </a:solidFill>
                <a:latin typeface="+mj-lt"/>
              </a:rPr>
              <a:t>Osmosis: Diffusion of Water</a:t>
            </a:r>
            <a:endParaRPr lang="en-US" sz="3200" b="1" dirty="0">
              <a:solidFill>
                <a:schemeClr val="accent6">
                  <a:lumMod val="75000"/>
                </a:schemeClr>
              </a:solidFill>
              <a:latin typeface="+mj-lt"/>
              <a:cs typeface="Proxima Nova Light"/>
            </a:endParaRPr>
          </a:p>
        </p:txBody>
      </p:sp>
      <p:sp>
        <p:nvSpPr>
          <p:cNvPr id="34" name="Rectangle 33"/>
          <p:cNvSpPr/>
          <p:nvPr/>
        </p:nvSpPr>
        <p:spPr>
          <a:xfrm>
            <a:off x="905935" y="1447800"/>
            <a:ext cx="7552265" cy="3108543"/>
          </a:xfrm>
          <a:prstGeom prst="rect">
            <a:avLst/>
          </a:prstGeom>
        </p:spPr>
        <p:txBody>
          <a:bodyPr wrap="square">
            <a:spAutoFit/>
          </a:bodyPr>
          <a:lstStyle/>
          <a:p>
            <a:pPr marL="457200" indent="-457200">
              <a:buFont typeface="Arial" panose="020B0604020202020204" pitchFamily="34" charset="0"/>
              <a:buChar char="•"/>
            </a:pPr>
            <a:r>
              <a:rPr lang="en-US" sz="2800" b="1" dirty="0">
                <a:latin typeface="+mj-lt"/>
              </a:rPr>
              <a:t>Osmosis </a:t>
            </a:r>
            <a:r>
              <a:rPr lang="en-US" sz="2800" dirty="0">
                <a:latin typeface="+mj-lt"/>
              </a:rPr>
              <a:t>is the diffusion of water across a selectively permeable membrane.</a:t>
            </a:r>
          </a:p>
          <a:p>
            <a:pPr marL="457200" indent="-457200">
              <a:buFont typeface="Arial" panose="020B0604020202020204" pitchFamily="34" charset="0"/>
              <a:buChar char="•"/>
            </a:pPr>
            <a:r>
              <a:rPr lang="en-US" sz="2800" dirty="0">
                <a:latin typeface="+mj-lt"/>
              </a:rPr>
              <a:t>Water is the solvent in a cell and its environment.</a:t>
            </a:r>
          </a:p>
          <a:p>
            <a:pPr marL="457200" indent="-457200">
              <a:buFont typeface="Arial" panose="020B0604020202020204" pitchFamily="34" charset="0"/>
              <a:buChar char="•"/>
            </a:pPr>
            <a:r>
              <a:rPr lang="en-US" sz="2800" dirty="0">
                <a:latin typeface="+mj-lt"/>
              </a:rPr>
              <a:t>Water will move across a membrane until the concentration of solute is the same on both sides.</a:t>
            </a:r>
          </a:p>
        </p:txBody>
      </p:sp>
      <p:cxnSp>
        <p:nvCxnSpPr>
          <p:cNvPr id="8" name="Straight Connector 7">
            <a:extLst>
              <a:ext uri="{FF2B5EF4-FFF2-40B4-BE49-F238E27FC236}">
                <a16:creationId xmlns:a16="http://schemas.microsoft.com/office/drawing/2014/main" id="{3F9CF66B-9E91-2747-9FBB-C00AFF4838F3}"/>
              </a:ext>
            </a:extLst>
          </p:cNvPr>
          <p:cNvCxnSpPr>
            <a:cxnSpLocks/>
          </p:cNvCxnSpPr>
          <p:nvPr/>
        </p:nvCxnSpPr>
        <p:spPr>
          <a:xfrm>
            <a:off x="0" y="975031"/>
            <a:ext cx="9144000" cy="0"/>
          </a:xfrm>
          <a:prstGeom prst="line">
            <a:avLst/>
          </a:prstGeom>
          <a:ln w="12700"/>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13192966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914400" y="392934"/>
            <a:ext cx="7315200" cy="584775"/>
          </a:xfrm>
          <a:prstGeom prst="rect">
            <a:avLst/>
          </a:prstGeom>
          <a:noFill/>
        </p:spPr>
        <p:txBody>
          <a:bodyPr wrap="square" rtlCol="0">
            <a:spAutoFit/>
          </a:bodyPr>
          <a:lstStyle/>
          <a:p>
            <a:pPr algn="ctr"/>
            <a:r>
              <a:rPr lang="en-US" sz="3200" b="1" dirty="0">
                <a:solidFill>
                  <a:schemeClr val="accent6">
                    <a:lumMod val="75000"/>
                  </a:schemeClr>
                </a:solidFill>
                <a:latin typeface="+mj-lt"/>
              </a:rPr>
              <a:t>Osmosis: Diffusion of Water</a:t>
            </a:r>
            <a:endParaRPr lang="en-US" sz="3200" b="1" dirty="0">
              <a:solidFill>
                <a:schemeClr val="accent6">
                  <a:lumMod val="75000"/>
                </a:schemeClr>
              </a:solidFill>
              <a:latin typeface="+mj-lt"/>
              <a:cs typeface="Proxima Nova Light"/>
            </a:endParaRPr>
          </a:p>
        </p:txBody>
      </p:sp>
      <p:cxnSp>
        <p:nvCxnSpPr>
          <p:cNvPr id="6" name="Straight Connector 5">
            <a:extLst>
              <a:ext uri="{FF2B5EF4-FFF2-40B4-BE49-F238E27FC236}">
                <a16:creationId xmlns:a16="http://schemas.microsoft.com/office/drawing/2014/main" id="{94524129-BBA7-D743-BD60-5EA36F2BEDBF}"/>
              </a:ext>
            </a:extLst>
          </p:cNvPr>
          <p:cNvCxnSpPr>
            <a:cxnSpLocks/>
          </p:cNvCxnSpPr>
          <p:nvPr/>
        </p:nvCxnSpPr>
        <p:spPr>
          <a:xfrm>
            <a:off x="0" y="975031"/>
            <a:ext cx="9144000" cy="0"/>
          </a:xfrm>
          <a:prstGeom prst="line">
            <a:avLst/>
          </a:prstGeom>
          <a:ln w="12700"/>
        </p:spPr>
        <p:style>
          <a:lnRef idx="1">
            <a:schemeClr val="accent6"/>
          </a:lnRef>
          <a:fillRef idx="0">
            <a:schemeClr val="accent6"/>
          </a:fillRef>
          <a:effectRef idx="0">
            <a:schemeClr val="accent6"/>
          </a:effectRef>
          <a:fontRef idx="minor">
            <a:schemeClr val="tx1"/>
          </a:fontRef>
        </p:style>
      </p:cxnSp>
      <p:sp>
        <p:nvSpPr>
          <p:cNvPr id="4" name="Rectangle 3">
            <a:extLst>
              <a:ext uri="{FF2B5EF4-FFF2-40B4-BE49-F238E27FC236}">
                <a16:creationId xmlns:a16="http://schemas.microsoft.com/office/drawing/2014/main" id="{4C1CB030-71F4-4563-AC72-89FABBD1AEF7}"/>
              </a:ext>
            </a:extLst>
          </p:cNvPr>
          <p:cNvSpPr/>
          <p:nvPr/>
        </p:nvSpPr>
        <p:spPr>
          <a:xfrm>
            <a:off x="419100" y="1177506"/>
            <a:ext cx="8305800" cy="1815882"/>
          </a:xfrm>
          <a:prstGeom prst="rect">
            <a:avLst/>
          </a:prstGeom>
        </p:spPr>
        <p:txBody>
          <a:bodyPr wrap="square">
            <a:spAutoFit/>
          </a:bodyPr>
          <a:lstStyle/>
          <a:p>
            <a:r>
              <a:rPr lang="en-US" sz="2800" dirty="0"/>
              <a:t>Before osmosis, the sugar concentration is greater on the right side. After osmosis, the concentrations are the</a:t>
            </a:r>
          </a:p>
          <a:p>
            <a:r>
              <a:rPr lang="en-US" sz="2800" dirty="0"/>
              <a:t>same on both sides. Water molecules continue to move across the membrane.</a:t>
            </a:r>
          </a:p>
        </p:txBody>
      </p:sp>
      <p:pic>
        <p:nvPicPr>
          <p:cNvPr id="3" name="Picture 2" descr="A picture containing table&#10;&#10;Description automatically generated">
            <a:extLst>
              <a:ext uri="{FF2B5EF4-FFF2-40B4-BE49-F238E27FC236}">
                <a16:creationId xmlns:a16="http://schemas.microsoft.com/office/drawing/2014/main" id="{7E3F94AB-AB7F-4F78-ADFB-DDE9D54EEF4C}"/>
              </a:ext>
            </a:extLst>
          </p:cNvPr>
          <p:cNvPicPr>
            <a:picLocks noChangeAspect="1"/>
          </p:cNvPicPr>
          <p:nvPr/>
        </p:nvPicPr>
        <p:blipFill>
          <a:blip r:embed="rId2"/>
          <a:stretch>
            <a:fillRect/>
          </a:stretch>
        </p:blipFill>
        <p:spPr>
          <a:xfrm>
            <a:off x="2019300" y="2800270"/>
            <a:ext cx="5105400" cy="4057730"/>
          </a:xfrm>
          <a:prstGeom prst="rect">
            <a:avLst/>
          </a:prstGeom>
        </p:spPr>
      </p:pic>
    </p:spTree>
    <p:extLst>
      <p:ext uri="{BB962C8B-B14F-4D97-AF65-F5344CB8AC3E}">
        <p14:creationId xmlns:p14="http://schemas.microsoft.com/office/powerpoint/2010/main" val="17175113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905935" y="392934"/>
            <a:ext cx="7323666" cy="584775"/>
          </a:xfrm>
          <a:prstGeom prst="rect">
            <a:avLst/>
          </a:prstGeom>
          <a:noFill/>
        </p:spPr>
        <p:txBody>
          <a:bodyPr wrap="square" rtlCol="0">
            <a:spAutoFit/>
          </a:bodyPr>
          <a:lstStyle/>
          <a:p>
            <a:pPr algn="ctr"/>
            <a:r>
              <a:rPr lang="en-US" sz="3200" b="1" dirty="0">
                <a:solidFill>
                  <a:schemeClr val="accent6">
                    <a:lumMod val="75000"/>
                  </a:schemeClr>
                </a:solidFill>
                <a:latin typeface="+mj-lt"/>
              </a:rPr>
              <a:t>Osmosis: Diffusion of Water</a:t>
            </a:r>
            <a:endParaRPr lang="en-US" sz="3200" b="1" dirty="0">
              <a:solidFill>
                <a:schemeClr val="accent6">
                  <a:lumMod val="75000"/>
                </a:schemeClr>
              </a:solidFill>
              <a:latin typeface="+mj-lt"/>
              <a:cs typeface="Proxima Nova Light"/>
            </a:endParaRPr>
          </a:p>
        </p:txBody>
      </p:sp>
      <p:sp>
        <p:nvSpPr>
          <p:cNvPr id="34" name="Rectangle 33"/>
          <p:cNvSpPr/>
          <p:nvPr/>
        </p:nvSpPr>
        <p:spPr>
          <a:xfrm>
            <a:off x="533401" y="1447800"/>
            <a:ext cx="4495800" cy="3539430"/>
          </a:xfrm>
          <a:prstGeom prst="rect">
            <a:avLst/>
          </a:prstGeom>
        </p:spPr>
        <p:txBody>
          <a:bodyPr wrap="square">
            <a:spAutoFit/>
          </a:bodyPr>
          <a:lstStyle/>
          <a:p>
            <a:pPr marL="457200" indent="-457200">
              <a:buFont typeface="Arial" panose="020B0604020202020204" pitchFamily="34" charset="0"/>
              <a:buChar char="•"/>
            </a:pPr>
            <a:r>
              <a:rPr lang="en-US" sz="2800" dirty="0">
                <a:latin typeface="+mj-lt"/>
              </a:rPr>
              <a:t>An </a:t>
            </a:r>
            <a:r>
              <a:rPr lang="en-US" sz="2800" b="1" dirty="0">
                <a:latin typeface="+mj-lt"/>
              </a:rPr>
              <a:t>isotonic solution </a:t>
            </a:r>
            <a:r>
              <a:rPr lang="en-US" sz="2800" dirty="0">
                <a:latin typeface="+mj-lt"/>
              </a:rPr>
              <a:t>has the same concentration of water and solutes as the cytoplasm of the cell.</a:t>
            </a:r>
          </a:p>
          <a:p>
            <a:pPr marL="457200" indent="-457200">
              <a:buFont typeface="Arial" panose="020B0604020202020204" pitchFamily="34" charset="0"/>
              <a:buChar char="•"/>
            </a:pPr>
            <a:r>
              <a:rPr lang="en-US" sz="2800" dirty="0">
                <a:latin typeface="+mj-lt"/>
              </a:rPr>
              <a:t>Water still moves through the membrane, but it enters and leaves at the same rate. </a:t>
            </a:r>
          </a:p>
        </p:txBody>
      </p:sp>
      <p:cxnSp>
        <p:nvCxnSpPr>
          <p:cNvPr id="8" name="Straight Connector 7">
            <a:extLst>
              <a:ext uri="{FF2B5EF4-FFF2-40B4-BE49-F238E27FC236}">
                <a16:creationId xmlns:a16="http://schemas.microsoft.com/office/drawing/2014/main" id="{3F9CF66B-9E91-2747-9FBB-C00AFF4838F3}"/>
              </a:ext>
            </a:extLst>
          </p:cNvPr>
          <p:cNvCxnSpPr>
            <a:cxnSpLocks/>
          </p:cNvCxnSpPr>
          <p:nvPr/>
        </p:nvCxnSpPr>
        <p:spPr>
          <a:xfrm>
            <a:off x="0" y="975031"/>
            <a:ext cx="9144000" cy="0"/>
          </a:xfrm>
          <a:prstGeom prst="line">
            <a:avLst/>
          </a:prstGeom>
          <a:ln w="12700"/>
        </p:spPr>
        <p:style>
          <a:lnRef idx="1">
            <a:schemeClr val="accent6"/>
          </a:lnRef>
          <a:fillRef idx="0">
            <a:schemeClr val="accent6"/>
          </a:fillRef>
          <a:effectRef idx="0">
            <a:schemeClr val="accent6"/>
          </a:effectRef>
          <a:fontRef idx="minor">
            <a:schemeClr val="tx1"/>
          </a:fontRef>
        </p:style>
      </p:cxnSp>
      <p:pic>
        <p:nvPicPr>
          <p:cNvPr id="4" name="Picture 3" descr="A close up of a logo&#10;&#10;Description automatically generated">
            <a:extLst>
              <a:ext uri="{FF2B5EF4-FFF2-40B4-BE49-F238E27FC236}">
                <a16:creationId xmlns:a16="http://schemas.microsoft.com/office/drawing/2014/main" id="{7A7CE67E-F15D-4371-A891-1B0F4D62F4DF}"/>
              </a:ext>
            </a:extLst>
          </p:cNvPr>
          <p:cNvPicPr>
            <a:picLocks noChangeAspect="1"/>
          </p:cNvPicPr>
          <p:nvPr/>
        </p:nvPicPr>
        <p:blipFill>
          <a:blip r:embed="rId2"/>
          <a:stretch>
            <a:fillRect/>
          </a:stretch>
        </p:blipFill>
        <p:spPr>
          <a:xfrm>
            <a:off x="5257800" y="1563755"/>
            <a:ext cx="3750663" cy="4038600"/>
          </a:xfrm>
          <a:prstGeom prst="rect">
            <a:avLst/>
          </a:prstGeom>
        </p:spPr>
      </p:pic>
    </p:spTree>
    <p:extLst>
      <p:ext uri="{BB962C8B-B14F-4D97-AF65-F5344CB8AC3E}">
        <p14:creationId xmlns:p14="http://schemas.microsoft.com/office/powerpoint/2010/main" val="14748814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905935" y="392934"/>
            <a:ext cx="7323666" cy="584775"/>
          </a:xfrm>
          <a:prstGeom prst="rect">
            <a:avLst/>
          </a:prstGeom>
          <a:noFill/>
        </p:spPr>
        <p:txBody>
          <a:bodyPr wrap="square" rtlCol="0">
            <a:spAutoFit/>
          </a:bodyPr>
          <a:lstStyle/>
          <a:p>
            <a:pPr algn="ctr"/>
            <a:r>
              <a:rPr lang="en-US" sz="3200" b="1" dirty="0">
                <a:solidFill>
                  <a:schemeClr val="accent6">
                    <a:lumMod val="75000"/>
                  </a:schemeClr>
                </a:solidFill>
                <a:latin typeface="+mj-lt"/>
              </a:rPr>
              <a:t>Osmosis: Diffusion of Water</a:t>
            </a:r>
            <a:endParaRPr lang="en-US" sz="3200" b="1" dirty="0">
              <a:solidFill>
                <a:schemeClr val="accent6">
                  <a:lumMod val="75000"/>
                </a:schemeClr>
              </a:solidFill>
              <a:latin typeface="+mj-lt"/>
              <a:cs typeface="Proxima Nova Light"/>
            </a:endParaRPr>
          </a:p>
        </p:txBody>
      </p:sp>
      <p:sp>
        <p:nvSpPr>
          <p:cNvPr id="34" name="Rectangle 33"/>
          <p:cNvSpPr/>
          <p:nvPr/>
        </p:nvSpPr>
        <p:spPr>
          <a:xfrm>
            <a:off x="457201" y="1447800"/>
            <a:ext cx="4648200" cy="4832092"/>
          </a:xfrm>
          <a:prstGeom prst="rect">
            <a:avLst/>
          </a:prstGeom>
        </p:spPr>
        <p:txBody>
          <a:bodyPr wrap="square">
            <a:spAutoFit/>
          </a:bodyPr>
          <a:lstStyle/>
          <a:p>
            <a:pPr marL="457200" indent="-457200">
              <a:buFont typeface="Arial" panose="020B0604020202020204" pitchFamily="34" charset="0"/>
              <a:buChar char="•"/>
            </a:pPr>
            <a:r>
              <a:rPr lang="en-US" sz="2800" dirty="0">
                <a:latin typeface="+mj-lt"/>
              </a:rPr>
              <a:t>A </a:t>
            </a:r>
            <a:r>
              <a:rPr lang="en-US" sz="2800" b="1" dirty="0">
                <a:latin typeface="+mj-lt"/>
              </a:rPr>
              <a:t>hypotonic solution </a:t>
            </a:r>
            <a:r>
              <a:rPr lang="en-US" sz="2800" dirty="0">
                <a:latin typeface="+mj-lt"/>
              </a:rPr>
              <a:t>has a lower concentration of solutes than the cytoplasm of the cell. </a:t>
            </a:r>
          </a:p>
          <a:p>
            <a:pPr marL="457200" indent="-457200">
              <a:buFont typeface="Arial" panose="020B0604020202020204" pitchFamily="34" charset="0"/>
              <a:buChar char="•"/>
            </a:pPr>
            <a:r>
              <a:rPr lang="en-US" sz="2800" dirty="0">
                <a:latin typeface="+mj-lt"/>
              </a:rPr>
              <a:t>The net movement of water is into the cell. </a:t>
            </a:r>
          </a:p>
          <a:p>
            <a:pPr marL="457200" indent="-457200">
              <a:buFont typeface="Arial" panose="020B0604020202020204" pitchFamily="34" charset="0"/>
              <a:buChar char="•"/>
            </a:pPr>
            <a:r>
              <a:rPr lang="en-US" sz="2800" dirty="0">
                <a:latin typeface="+mj-lt"/>
              </a:rPr>
              <a:t>As water moves into the cell, pressure increases.</a:t>
            </a:r>
          </a:p>
          <a:p>
            <a:pPr marL="457200" indent="-457200">
              <a:buFont typeface="Arial" panose="020B0604020202020204" pitchFamily="34" charset="0"/>
              <a:buChar char="•"/>
            </a:pPr>
            <a:r>
              <a:rPr lang="en-US" sz="2800" dirty="0">
                <a:latin typeface="+mj-lt"/>
              </a:rPr>
              <a:t>Animal cells can burst when placed in extremely hypotonic solutions. </a:t>
            </a:r>
          </a:p>
        </p:txBody>
      </p:sp>
      <p:cxnSp>
        <p:nvCxnSpPr>
          <p:cNvPr id="8" name="Straight Connector 7">
            <a:extLst>
              <a:ext uri="{FF2B5EF4-FFF2-40B4-BE49-F238E27FC236}">
                <a16:creationId xmlns:a16="http://schemas.microsoft.com/office/drawing/2014/main" id="{3F9CF66B-9E91-2747-9FBB-C00AFF4838F3}"/>
              </a:ext>
            </a:extLst>
          </p:cNvPr>
          <p:cNvCxnSpPr>
            <a:cxnSpLocks/>
          </p:cNvCxnSpPr>
          <p:nvPr/>
        </p:nvCxnSpPr>
        <p:spPr>
          <a:xfrm>
            <a:off x="0" y="975031"/>
            <a:ext cx="9144000" cy="0"/>
          </a:xfrm>
          <a:prstGeom prst="line">
            <a:avLst/>
          </a:prstGeom>
          <a:ln w="12700"/>
        </p:spPr>
        <p:style>
          <a:lnRef idx="1">
            <a:schemeClr val="accent6"/>
          </a:lnRef>
          <a:fillRef idx="0">
            <a:schemeClr val="accent6"/>
          </a:fillRef>
          <a:effectRef idx="0">
            <a:schemeClr val="accent6"/>
          </a:effectRef>
          <a:fontRef idx="minor">
            <a:schemeClr val="tx1"/>
          </a:fontRef>
        </p:style>
      </p:cxnSp>
      <p:pic>
        <p:nvPicPr>
          <p:cNvPr id="4" name="Picture 3" descr="A picture containing monitor, computer&#10;&#10;Description automatically generated">
            <a:extLst>
              <a:ext uri="{FF2B5EF4-FFF2-40B4-BE49-F238E27FC236}">
                <a16:creationId xmlns:a16="http://schemas.microsoft.com/office/drawing/2014/main" id="{C5697322-C9B3-4FF7-B8DB-E8085362496C}"/>
              </a:ext>
            </a:extLst>
          </p:cNvPr>
          <p:cNvPicPr>
            <a:picLocks noChangeAspect="1"/>
          </p:cNvPicPr>
          <p:nvPr/>
        </p:nvPicPr>
        <p:blipFill>
          <a:blip r:embed="rId2"/>
          <a:stretch>
            <a:fillRect/>
          </a:stretch>
        </p:blipFill>
        <p:spPr>
          <a:xfrm>
            <a:off x="5257800" y="1547190"/>
            <a:ext cx="3753140" cy="4041268"/>
          </a:xfrm>
          <a:prstGeom prst="rect">
            <a:avLst/>
          </a:prstGeom>
        </p:spPr>
      </p:pic>
    </p:spTree>
    <p:extLst>
      <p:ext uri="{BB962C8B-B14F-4D97-AF65-F5344CB8AC3E}">
        <p14:creationId xmlns:p14="http://schemas.microsoft.com/office/powerpoint/2010/main" val="38670149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905935" y="392934"/>
            <a:ext cx="7323666" cy="584775"/>
          </a:xfrm>
          <a:prstGeom prst="rect">
            <a:avLst/>
          </a:prstGeom>
          <a:noFill/>
        </p:spPr>
        <p:txBody>
          <a:bodyPr wrap="square" rtlCol="0">
            <a:spAutoFit/>
          </a:bodyPr>
          <a:lstStyle/>
          <a:p>
            <a:pPr algn="ctr"/>
            <a:r>
              <a:rPr lang="en-US" sz="3200" b="1" dirty="0">
                <a:solidFill>
                  <a:schemeClr val="accent6">
                    <a:lumMod val="75000"/>
                  </a:schemeClr>
                </a:solidFill>
                <a:latin typeface="+mj-lt"/>
              </a:rPr>
              <a:t>Osmosis: Diffusion of Water</a:t>
            </a:r>
            <a:endParaRPr lang="en-US" sz="3200" b="1" dirty="0">
              <a:solidFill>
                <a:schemeClr val="accent6">
                  <a:lumMod val="75000"/>
                </a:schemeClr>
              </a:solidFill>
              <a:latin typeface="+mj-lt"/>
              <a:cs typeface="Proxima Nova Light"/>
            </a:endParaRPr>
          </a:p>
        </p:txBody>
      </p:sp>
      <p:sp>
        <p:nvSpPr>
          <p:cNvPr id="34" name="Rectangle 33"/>
          <p:cNvSpPr/>
          <p:nvPr/>
        </p:nvSpPr>
        <p:spPr>
          <a:xfrm>
            <a:off x="381001" y="1447800"/>
            <a:ext cx="4648199" cy="4401205"/>
          </a:xfrm>
          <a:prstGeom prst="rect">
            <a:avLst/>
          </a:prstGeom>
        </p:spPr>
        <p:txBody>
          <a:bodyPr wrap="square">
            <a:spAutoFit/>
          </a:bodyPr>
          <a:lstStyle/>
          <a:p>
            <a:pPr marL="457200" indent="-457200">
              <a:buFont typeface="Arial" panose="020B0604020202020204" pitchFamily="34" charset="0"/>
              <a:buChar char="•"/>
            </a:pPr>
            <a:r>
              <a:rPr lang="en-US" sz="2800" dirty="0">
                <a:latin typeface="+mj-lt"/>
              </a:rPr>
              <a:t>An </a:t>
            </a:r>
            <a:r>
              <a:rPr lang="en-US" sz="2800" b="1" dirty="0">
                <a:latin typeface="+mj-lt"/>
              </a:rPr>
              <a:t>hypertonic solution </a:t>
            </a:r>
            <a:r>
              <a:rPr lang="en-US" sz="2800" dirty="0">
                <a:latin typeface="+mj-lt"/>
              </a:rPr>
              <a:t>has a higher concentration of solutes than the cytoplasm of the cell. </a:t>
            </a:r>
          </a:p>
          <a:p>
            <a:pPr marL="457200" indent="-457200">
              <a:buFont typeface="Arial" panose="020B0604020202020204" pitchFamily="34" charset="0"/>
              <a:buChar char="•"/>
            </a:pPr>
            <a:r>
              <a:rPr lang="en-US" sz="2800" dirty="0">
                <a:latin typeface="+mj-lt"/>
              </a:rPr>
              <a:t>The net movement of water is out the cell. </a:t>
            </a:r>
          </a:p>
          <a:p>
            <a:pPr marL="457200" indent="-457200">
              <a:buFont typeface="Arial" panose="020B0604020202020204" pitchFamily="34" charset="0"/>
              <a:buChar char="•"/>
            </a:pPr>
            <a:r>
              <a:rPr lang="en-US" sz="2800" dirty="0">
                <a:latin typeface="+mj-lt"/>
              </a:rPr>
              <a:t>As water moves out of the cell, pressure decreases.</a:t>
            </a:r>
          </a:p>
          <a:p>
            <a:pPr marL="457200" indent="-457200">
              <a:buFont typeface="Arial" panose="020B0604020202020204" pitchFamily="34" charset="0"/>
              <a:buChar char="•"/>
            </a:pPr>
            <a:r>
              <a:rPr lang="en-US" sz="2800" dirty="0">
                <a:latin typeface="+mj-lt"/>
              </a:rPr>
              <a:t>Hypertonic solutions cause wilting in plants. </a:t>
            </a:r>
          </a:p>
        </p:txBody>
      </p:sp>
      <p:cxnSp>
        <p:nvCxnSpPr>
          <p:cNvPr id="8" name="Straight Connector 7">
            <a:extLst>
              <a:ext uri="{FF2B5EF4-FFF2-40B4-BE49-F238E27FC236}">
                <a16:creationId xmlns:a16="http://schemas.microsoft.com/office/drawing/2014/main" id="{3F9CF66B-9E91-2747-9FBB-C00AFF4838F3}"/>
              </a:ext>
            </a:extLst>
          </p:cNvPr>
          <p:cNvCxnSpPr>
            <a:cxnSpLocks/>
          </p:cNvCxnSpPr>
          <p:nvPr/>
        </p:nvCxnSpPr>
        <p:spPr>
          <a:xfrm>
            <a:off x="0" y="975031"/>
            <a:ext cx="9144000" cy="0"/>
          </a:xfrm>
          <a:prstGeom prst="line">
            <a:avLst/>
          </a:prstGeom>
          <a:ln w="12700"/>
        </p:spPr>
        <p:style>
          <a:lnRef idx="1">
            <a:schemeClr val="accent6"/>
          </a:lnRef>
          <a:fillRef idx="0">
            <a:schemeClr val="accent6"/>
          </a:fillRef>
          <a:effectRef idx="0">
            <a:schemeClr val="accent6"/>
          </a:effectRef>
          <a:fontRef idx="minor">
            <a:schemeClr val="tx1"/>
          </a:fontRef>
        </p:style>
      </p:cxnSp>
      <p:pic>
        <p:nvPicPr>
          <p:cNvPr id="4" name="Picture 3" descr="A close up of a logo&#10;&#10;Description automatically generated">
            <a:extLst>
              <a:ext uri="{FF2B5EF4-FFF2-40B4-BE49-F238E27FC236}">
                <a16:creationId xmlns:a16="http://schemas.microsoft.com/office/drawing/2014/main" id="{BB6AB9FC-C6DB-4FA9-B6DA-813948E2EA8D}"/>
              </a:ext>
            </a:extLst>
          </p:cNvPr>
          <p:cNvPicPr>
            <a:picLocks noChangeAspect="1"/>
          </p:cNvPicPr>
          <p:nvPr/>
        </p:nvPicPr>
        <p:blipFill>
          <a:blip r:embed="rId2"/>
          <a:stretch>
            <a:fillRect/>
          </a:stretch>
        </p:blipFill>
        <p:spPr>
          <a:xfrm>
            <a:off x="5257800" y="1593572"/>
            <a:ext cx="3733800" cy="4308231"/>
          </a:xfrm>
          <a:prstGeom prst="rect">
            <a:avLst/>
          </a:prstGeom>
        </p:spPr>
      </p:pic>
    </p:spTree>
    <p:extLst>
      <p:ext uri="{BB962C8B-B14F-4D97-AF65-F5344CB8AC3E}">
        <p14:creationId xmlns:p14="http://schemas.microsoft.com/office/powerpoint/2010/main" val="11967730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905935" y="392934"/>
            <a:ext cx="7323666" cy="584775"/>
          </a:xfrm>
          <a:prstGeom prst="rect">
            <a:avLst/>
          </a:prstGeom>
          <a:noFill/>
        </p:spPr>
        <p:txBody>
          <a:bodyPr wrap="square" rtlCol="0">
            <a:spAutoFit/>
          </a:bodyPr>
          <a:lstStyle/>
          <a:p>
            <a:pPr algn="ctr"/>
            <a:r>
              <a:rPr lang="en-US" sz="3200" b="1" dirty="0">
                <a:solidFill>
                  <a:schemeClr val="accent6">
                    <a:lumMod val="75000"/>
                  </a:schemeClr>
                </a:solidFill>
                <a:latin typeface="+mj-lt"/>
                <a:cs typeface="Proxima Nova Light"/>
              </a:rPr>
              <a:t>Active Transport</a:t>
            </a:r>
          </a:p>
        </p:txBody>
      </p:sp>
      <p:sp>
        <p:nvSpPr>
          <p:cNvPr id="34" name="Rectangle 33"/>
          <p:cNvSpPr/>
          <p:nvPr/>
        </p:nvSpPr>
        <p:spPr>
          <a:xfrm>
            <a:off x="905936" y="1443841"/>
            <a:ext cx="7323665" cy="4401205"/>
          </a:xfrm>
          <a:prstGeom prst="rect">
            <a:avLst/>
          </a:prstGeom>
        </p:spPr>
        <p:txBody>
          <a:bodyPr wrap="square">
            <a:spAutoFit/>
          </a:bodyPr>
          <a:lstStyle/>
          <a:p>
            <a:pPr marL="457200" indent="-457200">
              <a:buFont typeface="Arial" panose="020B0604020202020204" pitchFamily="34" charset="0"/>
              <a:buChar char="•"/>
            </a:pPr>
            <a:r>
              <a:rPr lang="en-US" sz="2800" dirty="0">
                <a:latin typeface="+mj-lt"/>
              </a:rPr>
              <a:t>Sometimes substances must move from an area of lower concentration to an area of higher concentration.</a:t>
            </a:r>
          </a:p>
          <a:p>
            <a:pPr marL="457200" indent="-457200">
              <a:buFont typeface="Arial" panose="020B0604020202020204" pitchFamily="34" charset="0"/>
              <a:buChar char="•"/>
            </a:pPr>
            <a:r>
              <a:rPr lang="en-US" sz="2800" dirty="0">
                <a:latin typeface="+mj-lt"/>
              </a:rPr>
              <a:t>Movement of particles across the cell membrane, against the concentration gradient, requires energy and is called </a:t>
            </a:r>
            <a:r>
              <a:rPr lang="en-US" sz="2800" b="1" dirty="0">
                <a:latin typeface="+mj-lt"/>
              </a:rPr>
              <a:t>active transport</a:t>
            </a:r>
            <a:r>
              <a:rPr lang="en-US" sz="2800" dirty="0">
                <a:latin typeface="+mj-lt"/>
              </a:rPr>
              <a:t>.</a:t>
            </a:r>
          </a:p>
          <a:p>
            <a:pPr marL="457200" indent="-457200">
              <a:buFont typeface="Arial" panose="020B0604020202020204" pitchFamily="34" charset="0"/>
              <a:buChar char="•"/>
            </a:pPr>
            <a:r>
              <a:rPr lang="en-US" sz="2800" dirty="0">
                <a:latin typeface="+mj-lt"/>
              </a:rPr>
              <a:t>Active transport occurs with the aid of carrier proteins, which are often called pumps.</a:t>
            </a:r>
          </a:p>
          <a:p>
            <a:pPr marL="457200" indent="-457200">
              <a:buFont typeface="Arial" panose="020B0604020202020204" pitchFamily="34" charset="0"/>
              <a:buChar char="•"/>
            </a:pPr>
            <a:endParaRPr lang="en-US" sz="2800" dirty="0">
              <a:latin typeface="+mj-lt"/>
            </a:endParaRPr>
          </a:p>
        </p:txBody>
      </p:sp>
      <p:cxnSp>
        <p:nvCxnSpPr>
          <p:cNvPr id="8" name="Straight Connector 7">
            <a:extLst>
              <a:ext uri="{FF2B5EF4-FFF2-40B4-BE49-F238E27FC236}">
                <a16:creationId xmlns:a16="http://schemas.microsoft.com/office/drawing/2014/main" id="{3F9CF66B-9E91-2747-9FBB-C00AFF4838F3}"/>
              </a:ext>
            </a:extLst>
          </p:cNvPr>
          <p:cNvCxnSpPr>
            <a:cxnSpLocks/>
          </p:cNvCxnSpPr>
          <p:nvPr/>
        </p:nvCxnSpPr>
        <p:spPr>
          <a:xfrm>
            <a:off x="0" y="975031"/>
            <a:ext cx="9144000" cy="0"/>
          </a:xfrm>
          <a:prstGeom prst="line">
            <a:avLst/>
          </a:prstGeom>
          <a:ln w="12700"/>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20050845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914401" y="392934"/>
            <a:ext cx="7315200" cy="584775"/>
          </a:xfrm>
          <a:prstGeom prst="rect">
            <a:avLst/>
          </a:prstGeom>
          <a:noFill/>
        </p:spPr>
        <p:txBody>
          <a:bodyPr wrap="square" rtlCol="0">
            <a:spAutoFit/>
          </a:bodyPr>
          <a:lstStyle/>
          <a:p>
            <a:pPr algn="ctr"/>
            <a:r>
              <a:rPr lang="en-US" sz="3200" b="1" dirty="0">
                <a:solidFill>
                  <a:schemeClr val="accent6">
                    <a:lumMod val="75000"/>
                  </a:schemeClr>
                </a:solidFill>
                <a:latin typeface="+mj-lt"/>
                <a:cs typeface="Proxima Nova Light"/>
              </a:rPr>
              <a:t>Active Transport</a:t>
            </a:r>
          </a:p>
        </p:txBody>
      </p:sp>
      <p:sp>
        <p:nvSpPr>
          <p:cNvPr id="34" name="Rectangle 33"/>
          <p:cNvSpPr/>
          <p:nvPr/>
        </p:nvSpPr>
        <p:spPr>
          <a:xfrm>
            <a:off x="901461" y="1182231"/>
            <a:ext cx="7924800" cy="2246769"/>
          </a:xfrm>
          <a:prstGeom prst="rect">
            <a:avLst/>
          </a:prstGeom>
        </p:spPr>
        <p:txBody>
          <a:bodyPr wrap="square">
            <a:spAutoFit/>
          </a:bodyPr>
          <a:lstStyle/>
          <a:p>
            <a:r>
              <a:rPr lang="en-US" sz="2800" b="1" dirty="0">
                <a:latin typeface="+mj-lt"/>
              </a:rPr>
              <a:t>Na</a:t>
            </a:r>
            <a:r>
              <a:rPr lang="en-US" sz="2800" b="1" baseline="30000" dirty="0">
                <a:latin typeface="+mj-lt"/>
              </a:rPr>
              <a:t>+</a:t>
            </a:r>
            <a:r>
              <a:rPr lang="en-US" sz="2800" b="1" dirty="0">
                <a:latin typeface="+mj-lt"/>
              </a:rPr>
              <a:t>/K</a:t>
            </a:r>
            <a:r>
              <a:rPr lang="en-US" sz="2800" b="1" baseline="30000" dirty="0">
                <a:latin typeface="+mj-lt"/>
              </a:rPr>
              <a:t>+</a:t>
            </a:r>
            <a:r>
              <a:rPr lang="en-US" sz="2800" b="1" dirty="0">
                <a:latin typeface="+mj-lt"/>
              </a:rPr>
              <a:t> ATPase Pumps</a:t>
            </a:r>
            <a:endParaRPr lang="en-US" sz="2800" dirty="0">
              <a:latin typeface="+mj-lt"/>
            </a:endParaRPr>
          </a:p>
          <a:p>
            <a:pPr marL="457200" indent="-457200">
              <a:buFont typeface="Arial" panose="020B0604020202020204" pitchFamily="34" charset="0"/>
              <a:buChar char="•"/>
            </a:pPr>
            <a:r>
              <a:rPr lang="en-US" sz="2800" dirty="0">
                <a:latin typeface="+mj-lt"/>
              </a:rPr>
              <a:t>These pumps are found in the plasma membrane of animal cells.</a:t>
            </a:r>
          </a:p>
          <a:p>
            <a:pPr marL="457200" indent="-457200">
              <a:buFont typeface="Arial" panose="020B0604020202020204" pitchFamily="34" charset="0"/>
              <a:buChar char="•"/>
            </a:pPr>
            <a:r>
              <a:rPr lang="en-US" sz="2800" dirty="0">
                <a:latin typeface="+mj-lt"/>
              </a:rPr>
              <a:t>They maintain levels of sodium (Na</a:t>
            </a:r>
            <a:r>
              <a:rPr lang="en-US" sz="2800" baseline="30000" dirty="0">
                <a:latin typeface="+mj-lt"/>
              </a:rPr>
              <a:t>+</a:t>
            </a:r>
            <a:r>
              <a:rPr lang="en-US" sz="2800" dirty="0">
                <a:latin typeface="+mj-lt"/>
              </a:rPr>
              <a:t>) and potassium (K</a:t>
            </a:r>
            <a:r>
              <a:rPr lang="en-US" sz="2800" baseline="30000" dirty="0">
                <a:latin typeface="+mj-lt"/>
              </a:rPr>
              <a:t>+</a:t>
            </a:r>
            <a:r>
              <a:rPr lang="en-US" sz="2800" dirty="0">
                <a:latin typeface="+mj-lt"/>
              </a:rPr>
              <a:t>) inside and outside the cell.</a:t>
            </a:r>
          </a:p>
        </p:txBody>
      </p:sp>
      <p:cxnSp>
        <p:nvCxnSpPr>
          <p:cNvPr id="6" name="Straight Connector 5">
            <a:extLst>
              <a:ext uri="{FF2B5EF4-FFF2-40B4-BE49-F238E27FC236}">
                <a16:creationId xmlns:a16="http://schemas.microsoft.com/office/drawing/2014/main" id="{DE6F7795-778E-FB45-8F01-8633A2EA8CBB}"/>
              </a:ext>
            </a:extLst>
          </p:cNvPr>
          <p:cNvCxnSpPr>
            <a:cxnSpLocks/>
          </p:cNvCxnSpPr>
          <p:nvPr/>
        </p:nvCxnSpPr>
        <p:spPr>
          <a:xfrm>
            <a:off x="0" y="975031"/>
            <a:ext cx="9144000" cy="0"/>
          </a:xfrm>
          <a:prstGeom prst="line">
            <a:avLst/>
          </a:prstGeom>
          <a:ln w="12700"/>
        </p:spPr>
        <p:style>
          <a:lnRef idx="1">
            <a:schemeClr val="accent6"/>
          </a:lnRef>
          <a:fillRef idx="0">
            <a:schemeClr val="accent6"/>
          </a:fillRef>
          <a:effectRef idx="0">
            <a:schemeClr val="accent6"/>
          </a:effectRef>
          <a:fontRef idx="minor">
            <a:schemeClr val="tx1"/>
          </a:fontRef>
        </p:style>
      </p:cxnSp>
      <p:pic>
        <p:nvPicPr>
          <p:cNvPr id="3" name="Picture 2" descr="A picture containing sitting, screen, monitor, holding&#10;&#10;Description automatically generated">
            <a:extLst>
              <a:ext uri="{FF2B5EF4-FFF2-40B4-BE49-F238E27FC236}">
                <a16:creationId xmlns:a16="http://schemas.microsoft.com/office/drawing/2014/main" id="{B5721295-9FD1-46D8-B597-8C250361EF21}"/>
              </a:ext>
            </a:extLst>
          </p:cNvPr>
          <p:cNvPicPr>
            <a:picLocks noChangeAspect="1"/>
          </p:cNvPicPr>
          <p:nvPr/>
        </p:nvPicPr>
        <p:blipFill>
          <a:blip r:embed="rId2"/>
          <a:stretch>
            <a:fillRect/>
          </a:stretch>
        </p:blipFill>
        <p:spPr>
          <a:xfrm>
            <a:off x="1219200" y="3334067"/>
            <a:ext cx="6705600" cy="3523933"/>
          </a:xfrm>
          <a:prstGeom prst="rect">
            <a:avLst/>
          </a:prstGeom>
        </p:spPr>
      </p:pic>
    </p:spTree>
    <p:extLst>
      <p:ext uri="{BB962C8B-B14F-4D97-AF65-F5344CB8AC3E}">
        <p14:creationId xmlns:p14="http://schemas.microsoft.com/office/powerpoint/2010/main" val="22088815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914401" y="392934"/>
            <a:ext cx="7315200" cy="584775"/>
          </a:xfrm>
          <a:prstGeom prst="rect">
            <a:avLst/>
          </a:prstGeom>
          <a:noFill/>
        </p:spPr>
        <p:txBody>
          <a:bodyPr wrap="square" rtlCol="0">
            <a:spAutoFit/>
          </a:bodyPr>
          <a:lstStyle/>
          <a:p>
            <a:pPr algn="ctr"/>
            <a:r>
              <a:rPr lang="en-US" sz="3200" b="1" dirty="0">
                <a:solidFill>
                  <a:schemeClr val="accent6">
                    <a:lumMod val="75000"/>
                  </a:schemeClr>
                </a:solidFill>
                <a:latin typeface="+mj-lt"/>
                <a:cs typeface="Proxima Nova Light"/>
              </a:rPr>
              <a:t>Active Transport</a:t>
            </a:r>
          </a:p>
        </p:txBody>
      </p:sp>
      <p:sp>
        <p:nvSpPr>
          <p:cNvPr id="34" name="Rectangle 33"/>
          <p:cNvSpPr/>
          <p:nvPr/>
        </p:nvSpPr>
        <p:spPr>
          <a:xfrm>
            <a:off x="609600" y="1447800"/>
            <a:ext cx="7924800" cy="3539430"/>
          </a:xfrm>
          <a:prstGeom prst="rect">
            <a:avLst/>
          </a:prstGeom>
        </p:spPr>
        <p:txBody>
          <a:bodyPr wrap="square">
            <a:spAutoFit/>
          </a:bodyPr>
          <a:lstStyle/>
          <a:p>
            <a:r>
              <a:rPr lang="en-US" sz="2800" dirty="0"/>
              <a:t>Large molecules, such as sugar, need to move against a concentration gradient into the cell.</a:t>
            </a:r>
          </a:p>
          <a:p>
            <a:pPr marL="457200" indent="-457200">
              <a:buFont typeface="Arial" panose="020B0604020202020204" pitchFamily="34" charset="0"/>
              <a:buChar char="•"/>
            </a:pPr>
            <a:r>
              <a:rPr lang="en-US" sz="2800" dirty="0"/>
              <a:t>In a process called coupled transport, sugars can pair with Na</a:t>
            </a:r>
            <a:r>
              <a:rPr lang="en-US" sz="2800" baseline="30000" dirty="0"/>
              <a:t>+</a:t>
            </a:r>
            <a:r>
              <a:rPr lang="en-US" sz="2800" dirty="0"/>
              <a:t> ions and enter the cell through a membrane protein called a coupled channel.</a:t>
            </a:r>
          </a:p>
          <a:p>
            <a:pPr marL="457200" indent="-457200">
              <a:buFont typeface="Arial" panose="020B0604020202020204" pitchFamily="34" charset="0"/>
              <a:buChar char="•"/>
            </a:pPr>
            <a:r>
              <a:rPr lang="en-US" sz="2800" dirty="0"/>
              <a:t>Coupled transport allows sugars to enter through facilitated diffusion, which saves energy.</a:t>
            </a:r>
          </a:p>
          <a:p>
            <a:endParaRPr lang="en-US" sz="2800" dirty="0">
              <a:latin typeface="+mj-lt"/>
            </a:endParaRPr>
          </a:p>
        </p:txBody>
      </p:sp>
      <p:cxnSp>
        <p:nvCxnSpPr>
          <p:cNvPr id="6" name="Straight Connector 5">
            <a:extLst>
              <a:ext uri="{FF2B5EF4-FFF2-40B4-BE49-F238E27FC236}">
                <a16:creationId xmlns:a16="http://schemas.microsoft.com/office/drawing/2014/main" id="{DE6F7795-778E-FB45-8F01-8633A2EA8CBB}"/>
              </a:ext>
            </a:extLst>
          </p:cNvPr>
          <p:cNvCxnSpPr>
            <a:cxnSpLocks/>
          </p:cNvCxnSpPr>
          <p:nvPr/>
        </p:nvCxnSpPr>
        <p:spPr>
          <a:xfrm>
            <a:off x="0" y="975031"/>
            <a:ext cx="9144000" cy="0"/>
          </a:xfrm>
          <a:prstGeom prst="line">
            <a:avLst/>
          </a:prstGeom>
          <a:ln w="12700"/>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9281672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914401" y="392934"/>
            <a:ext cx="7315200" cy="584775"/>
          </a:xfrm>
          <a:prstGeom prst="rect">
            <a:avLst/>
          </a:prstGeom>
          <a:noFill/>
        </p:spPr>
        <p:txBody>
          <a:bodyPr wrap="square" rtlCol="0">
            <a:spAutoFit/>
          </a:bodyPr>
          <a:lstStyle/>
          <a:p>
            <a:pPr algn="ctr"/>
            <a:r>
              <a:rPr lang="en-US" sz="3200" b="1" dirty="0">
                <a:solidFill>
                  <a:schemeClr val="accent6">
                    <a:lumMod val="75000"/>
                  </a:schemeClr>
                </a:solidFill>
                <a:latin typeface="+mj-lt"/>
                <a:cs typeface="Proxima Nova Light"/>
              </a:rPr>
              <a:t>Transport of Large Particles</a:t>
            </a:r>
          </a:p>
        </p:txBody>
      </p:sp>
      <p:sp>
        <p:nvSpPr>
          <p:cNvPr id="34" name="Rectangle 33"/>
          <p:cNvSpPr/>
          <p:nvPr/>
        </p:nvSpPr>
        <p:spPr>
          <a:xfrm>
            <a:off x="304800" y="1202087"/>
            <a:ext cx="8382000" cy="2246769"/>
          </a:xfrm>
          <a:prstGeom prst="rect">
            <a:avLst/>
          </a:prstGeom>
        </p:spPr>
        <p:txBody>
          <a:bodyPr wrap="square">
            <a:spAutoFit/>
          </a:bodyPr>
          <a:lstStyle/>
          <a:p>
            <a:pPr marL="457200" indent="-457200">
              <a:buFont typeface="Arial" panose="020B0604020202020204" pitchFamily="34" charset="0"/>
              <a:buChar char="•"/>
            </a:pPr>
            <a:r>
              <a:rPr lang="en-US" sz="2800" b="1" dirty="0">
                <a:latin typeface="+mj-lt"/>
              </a:rPr>
              <a:t>Endocytosis</a:t>
            </a:r>
            <a:r>
              <a:rPr lang="en-US" sz="2800" dirty="0">
                <a:latin typeface="+mj-lt"/>
              </a:rPr>
              <a:t> is the process by which a cell surrounds an object in the outside environment in a portion of the plasma membrane.</a:t>
            </a:r>
          </a:p>
          <a:p>
            <a:pPr marL="457200" indent="-457200">
              <a:buFont typeface="Arial" panose="020B0604020202020204" pitchFamily="34" charset="0"/>
              <a:buChar char="•"/>
            </a:pPr>
            <a:r>
              <a:rPr lang="en-US" sz="2800" b="1" dirty="0">
                <a:latin typeface="+mj-lt"/>
              </a:rPr>
              <a:t>Exocytosis</a:t>
            </a:r>
            <a:r>
              <a:rPr lang="en-US" sz="2800" dirty="0">
                <a:latin typeface="+mj-lt"/>
              </a:rPr>
              <a:t> is the excretion of materials at the plasma membrane.</a:t>
            </a:r>
          </a:p>
        </p:txBody>
      </p:sp>
      <p:cxnSp>
        <p:nvCxnSpPr>
          <p:cNvPr id="6" name="Straight Connector 5">
            <a:extLst>
              <a:ext uri="{FF2B5EF4-FFF2-40B4-BE49-F238E27FC236}">
                <a16:creationId xmlns:a16="http://schemas.microsoft.com/office/drawing/2014/main" id="{DE6F7795-778E-FB45-8F01-8633A2EA8CBB}"/>
              </a:ext>
            </a:extLst>
          </p:cNvPr>
          <p:cNvCxnSpPr>
            <a:cxnSpLocks/>
          </p:cNvCxnSpPr>
          <p:nvPr/>
        </p:nvCxnSpPr>
        <p:spPr>
          <a:xfrm>
            <a:off x="0" y="975031"/>
            <a:ext cx="9144000" cy="0"/>
          </a:xfrm>
          <a:prstGeom prst="line">
            <a:avLst/>
          </a:prstGeom>
          <a:ln w="12700"/>
        </p:spPr>
        <p:style>
          <a:lnRef idx="1">
            <a:schemeClr val="accent6"/>
          </a:lnRef>
          <a:fillRef idx="0">
            <a:schemeClr val="accent6"/>
          </a:fillRef>
          <a:effectRef idx="0">
            <a:schemeClr val="accent6"/>
          </a:effectRef>
          <a:fontRef idx="minor">
            <a:schemeClr val="tx1"/>
          </a:fontRef>
        </p:style>
      </p:cxnSp>
      <p:pic>
        <p:nvPicPr>
          <p:cNvPr id="3" name="Picture 2">
            <a:extLst>
              <a:ext uri="{FF2B5EF4-FFF2-40B4-BE49-F238E27FC236}">
                <a16:creationId xmlns:a16="http://schemas.microsoft.com/office/drawing/2014/main" id="{792DD070-0CB4-46C9-BEDE-FD5C0A4530D6}"/>
              </a:ext>
            </a:extLst>
          </p:cNvPr>
          <p:cNvPicPr>
            <a:picLocks noChangeAspect="1"/>
          </p:cNvPicPr>
          <p:nvPr/>
        </p:nvPicPr>
        <p:blipFill>
          <a:blip r:embed="rId2"/>
          <a:stretch>
            <a:fillRect/>
          </a:stretch>
        </p:blipFill>
        <p:spPr>
          <a:xfrm>
            <a:off x="876300" y="3517503"/>
            <a:ext cx="7239000" cy="3340497"/>
          </a:xfrm>
          <a:prstGeom prst="rect">
            <a:avLst/>
          </a:prstGeom>
        </p:spPr>
      </p:pic>
    </p:spTree>
    <p:extLst>
      <p:ext uri="{BB962C8B-B14F-4D97-AF65-F5344CB8AC3E}">
        <p14:creationId xmlns:p14="http://schemas.microsoft.com/office/powerpoint/2010/main" val="17715351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798298" y="390256"/>
            <a:ext cx="7676076" cy="584775"/>
          </a:xfrm>
          <a:prstGeom prst="rect">
            <a:avLst/>
          </a:prstGeom>
          <a:noFill/>
        </p:spPr>
        <p:txBody>
          <a:bodyPr wrap="square" rtlCol="0">
            <a:spAutoFit/>
          </a:bodyPr>
          <a:lstStyle/>
          <a:p>
            <a:pPr algn="ctr"/>
            <a:r>
              <a:rPr lang="en-US" sz="3200" b="1" dirty="0">
                <a:solidFill>
                  <a:srgbClr val="E46C0A"/>
                </a:solidFill>
                <a:latin typeface="+mj-lt"/>
                <a:cs typeface="Proxima Nova Light"/>
              </a:rPr>
              <a:t>Focus Question</a:t>
            </a:r>
          </a:p>
        </p:txBody>
      </p:sp>
      <p:sp>
        <p:nvSpPr>
          <p:cNvPr id="6" name="Rectangle 5"/>
          <p:cNvSpPr/>
          <p:nvPr/>
        </p:nvSpPr>
        <p:spPr>
          <a:xfrm>
            <a:off x="1463040" y="1533742"/>
            <a:ext cx="6918960" cy="892552"/>
          </a:xfrm>
          <a:prstGeom prst="rect">
            <a:avLst/>
          </a:prstGeom>
        </p:spPr>
        <p:txBody>
          <a:bodyPr wrap="square">
            <a:spAutoFit/>
          </a:bodyPr>
          <a:lstStyle/>
          <a:p>
            <a:r>
              <a:rPr lang="en-US" sz="2600" dirty="0">
                <a:latin typeface="+mj-lt"/>
              </a:rPr>
              <a:t>What processes enable substances to move into or out of a cell?</a:t>
            </a:r>
          </a:p>
        </p:txBody>
      </p:sp>
      <p:cxnSp>
        <p:nvCxnSpPr>
          <p:cNvPr id="4" name="Straight Connector 3"/>
          <p:cNvCxnSpPr/>
          <p:nvPr/>
        </p:nvCxnSpPr>
        <p:spPr>
          <a:xfrm>
            <a:off x="970987" y="975031"/>
            <a:ext cx="7330698" cy="0"/>
          </a:xfrm>
          <a:prstGeom prst="line">
            <a:avLst/>
          </a:prstGeom>
          <a:ln w="12700"/>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261771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970987" y="392934"/>
            <a:ext cx="7330698" cy="584776"/>
          </a:xfrm>
          <a:prstGeom prst="rect">
            <a:avLst/>
          </a:prstGeom>
          <a:noFill/>
        </p:spPr>
        <p:txBody>
          <a:bodyPr wrap="square" rtlCol="0">
            <a:spAutoFit/>
          </a:bodyPr>
          <a:lstStyle/>
          <a:p>
            <a:pPr algn="ctr"/>
            <a:r>
              <a:rPr lang="en-US" sz="3200" b="1" dirty="0">
                <a:solidFill>
                  <a:srgbClr val="E46C0A"/>
                </a:solidFill>
                <a:latin typeface="+mj-lt"/>
                <a:cs typeface="Calibri Light" panose="020F0302020204030204" pitchFamily="34" charset="0"/>
              </a:rPr>
              <a:t>New Vocabulary</a:t>
            </a:r>
          </a:p>
        </p:txBody>
      </p:sp>
      <p:cxnSp>
        <p:nvCxnSpPr>
          <p:cNvPr id="14" name="Straight Connector 13"/>
          <p:cNvCxnSpPr/>
          <p:nvPr/>
        </p:nvCxnSpPr>
        <p:spPr>
          <a:xfrm>
            <a:off x="970987" y="975031"/>
            <a:ext cx="7330698" cy="0"/>
          </a:xfrm>
          <a:prstGeom prst="line">
            <a:avLst/>
          </a:prstGeom>
          <a:ln w="12700"/>
        </p:spPr>
        <p:style>
          <a:lnRef idx="1">
            <a:schemeClr val="accent6"/>
          </a:lnRef>
          <a:fillRef idx="0">
            <a:schemeClr val="accent6"/>
          </a:fillRef>
          <a:effectRef idx="0">
            <a:schemeClr val="accent6"/>
          </a:effectRef>
          <a:fontRef idx="minor">
            <a:schemeClr val="tx1"/>
          </a:fontRef>
        </p:style>
      </p:cxnSp>
      <p:sp>
        <p:nvSpPr>
          <p:cNvPr id="20" name="Rectangle 19"/>
          <p:cNvSpPr/>
          <p:nvPr/>
        </p:nvSpPr>
        <p:spPr>
          <a:xfrm>
            <a:off x="5642514" y="2677114"/>
            <a:ext cx="2572796" cy="492443"/>
          </a:xfrm>
          <a:prstGeom prst="rect">
            <a:avLst/>
          </a:prstGeom>
        </p:spPr>
        <p:txBody>
          <a:bodyPr wrap="square">
            <a:spAutoFit/>
          </a:bodyPr>
          <a:lstStyle/>
          <a:p>
            <a:r>
              <a:rPr lang="en-US" sz="2600" dirty="0">
                <a:latin typeface="+mj-lt"/>
              </a:rPr>
              <a:t>active transport </a:t>
            </a:r>
            <a:endParaRPr lang="en-US" sz="2600" dirty="0">
              <a:solidFill>
                <a:srgbClr val="000000"/>
              </a:solidFill>
              <a:latin typeface="+mj-lt"/>
              <a:cs typeface="Proxima Nova"/>
            </a:endParaRPr>
          </a:p>
        </p:txBody>
      </p:sp>
      <p:sp>
        <p:nvSpPr>
          <p:cNvPr id="21" name="Rectangle 20"/>
          <p:cNvSpPr/>
          <p:nvPr/>
        </p:nvSpPr>
        <p:spPr>
          <a:xfrm>
            <a:off x="1439708" y="1485390"/>
            <a:ext cx="2621435" cy="492443"/>
          </a:xfrm>
          <a:prstGeom prst="rect">
            <a:avLst/>
          </a:prstGeom>
        </p:spPr>
        <p:txBody>
          <a:bodyPr wrap="square">
            <a:spAutoFit/>
          </a:bodyPr>
          <a:lstStyle/>
          <a:p>
            <a:r>
              <a:rPr lang="en-US" sz="2600" dirty="0">
                <a:latin typeface="+mj-lt"/>
              </a:rPr>
              <a:t>diffusion </a:t>
            </a:r>
            <a:endParaRPr lang="en-US" sz="2600" dirty="0">
              <a:solidFill>
                <a:srgbClr val="000000"/>
              </a:solidFill>
              <a:latin typeface="+mj-lt"/>
              <a:cs typeface="Proxima Nova"/>
            </a:endParaRPr>
          </a:p>
        </p:txBody>
      </p:sp>
      <p:sp>
        <p:nvSpPr>
          <p:cNvPr id="22" name="Rectangle 21"/>
          <p:cNvSpPr/>
          <p:nvPr/>
        </p:nvSpPr>
        <p:spPr>
          <a:xfrm>
            <a:off x="1439708" y="2081252"/>
            <a:ext cx="3221968" cy="492443"/>
          </a:xfrm>
          <a:prstGeom prst="rect">
            <a:avLst/>
          </a:prstGeom>
        </p:spPr>
        <p:txBody>
          <a:bodyPr wrap="square">
            <a:spAutoFit/>
          </a:bodyPr>
          <a:lstStyle/>
          <a:p>
            <a:r>
              <a:rPr lang="en-US" sz="2600" dirty="0">
                <a:latin typeface="+mj-lt"/>
              </a:rPr>
              <a:t>dynamic equilibrium </a:t>
            </a:r>
            <a:endParaRPr lang="en-US" sz="2600" dirty="0">
              <a:solidFill>
                <a:srgbClr val="000000"/>
              </a:solidFill>
              <a:latin typeface="+mj-lt"/>
              <a:cs typeface="Proxima Nova"/>
            </a:endParaRPr>
          </a:p>
        </p:txBody>
      </p:sp>
      <p:sp>
        <p:nvSpPr>
          <p:cNvPr id="24" name="Rectangle 23"/>
          <p:cNvSpPr/>
          <p:nvPr/>
        </p:nvSpPr>
        <p:spPr>
          <a:xfrm>
            <a:off x="1439708" y="2677114"/>
            <a:ext cx="3221967" cy="492443"/>
          </a:xfrm>
          <a:prstGeom prst="rect">
            <a:avLst/>
          </a:prstGeom>
        </p:spPr>
        <p:txBody>
          <a:bodyPr wrap="square">
            <a:spAutoFit/>
          </a:bodyPr>
          <a:lstStyle/>
          <a:p>
            <a:r>
              <a:rPr lang="en-US" sz="2600" dirty="0">
                <a:latin typeface="+mj-lt"/>
              </a:rPr>
              <a:t>facilitated diffusion </a:t>
            </a:r>
            <a:endParaRPr lang="en-US" sz="2600" dirty="0">
              <a:solidFill>
                <a:srgbClr val="000000"/>
              </a:solidFill>
              <a:latin typeface="+mj-lt"/>
              <a:cs typeface="Proxima Nova"/>
            </a:endParaRPr>
          </a:p>
        </p:txBody>
      </p:sp>
      <p:sp>
        <p:nvSpPr>
          <p:cNvPr id="27" name="Rectangle 26"/>
          <p:cNvSpPr/>
          <p:nvPr/>
        </p:nvSpPr>
        <p:spPr>
          <a:xfrm>
            <a:off x="5642514" y="3868839"/>
            <a:ext cx="2572796" cy="492443"/>
          </a:xfrm>
          <a:prstGeom prst="rect">
            <a:avLst/>
          </a:prstGeom>
        </p:spPr>
        <p:txBody>
          <a:bodyPr wrap="square">
            <a:spAutoFit/>
          </a:bodyPr>
          <a:lstStyle/>
          <a:p>
            <a:r>
              <a:rPr lang="en-US" sz="2600" dirty="0">
                <a:latin typeface="+mj-lt"/>
              </a:rPr>
              <a:t>exocytosis </a:t>
            </a:r>
            <a:endParaRPr lang="en-US" sz="2600" dirty="0">
              <a:solidFill>
                <a:srgbClr val="000000"/>
              </a:solidFill>
              <a:latin typeface="+mj-lt"/>
              <a:cs typeface="Proxima Nova"/>
            </a:endParaRPr>
          </a:p>
        </p:txBody>
      </p:sp>
      <p:sp>
        <p:nvSpPr>
          <p:cNvPr id="41" name="Rectangle 40"/>
          <p:cNvSpPr/>
          <p:nvPr/>
        </p:nvSpPr>
        <p:spPr>
          <a:xfrm>
            <a:off x="5642514" y="3272976"/>
            <a:ext cx="2572796" cy="492443"/>
          </a:xfrm>
          <a:prstGeom prst="rect">
            <a:avLst/>
          </a:prstGeom>
        </p:spPr>
        <p:txBody>
          <a:bodyPr wrap="square">
            <a:spAutoFit/>
          </a:bodyPr>
          <a:lstStyle/>
          <a:p>
            <a:r>
              <a:rPr lang="en-US" sz="2600" dirty="0">
                <a:latin typeface="+mj-lt"/>
              </a:rPr>
              <a:t>endocytosis </a:t>
            </a:r>
            <a:endParaRPr lang="en-US" sz="2600" dirty="0">
              <a:solidFill>
                <a:srgbClr val="000000"/>
              </a:solidFill>
              <a:latin typeface="+mj-lt"/>
              <a:cs typeface="Proxima Nova"/>
            </a:endParaRPr>
          </a:p>
        </p:txBody>
      </p:sp>
      <p:sp>
        <p:nvSpPr>
          <p:cNvPr id="23" name="Rectangle 22"/>
          <p:cNvSpPr/>
          <p:nvPr/>
        </p:nvSpPr>
        <p:spPr>
          <a:xfrm>
            <a:off x="5642514" y="2081252"/>
            <a:ext cx="3277794" cy="492443"/>
          </a:xfrm>
          <a:prstGeom prst="rect">
            <a:avLst/>
          </a:prstGeom>
        </p:spPr>
        <p:txBody>
          <a:bodyPr wrap="square">
            <a:spAutoFit/>
          </a:bodyPr>
          <a:lstStyle/>
          <a:p>
            <a:r>
              <a:rPr lang="en-US" sz="2600" dirty="0">
                <a:latin typeface="+mj-lt"/>
              </a:rPr>
              <a:t>hypertonic solution </a:t>
            </a:r>
            <a:endParaRPr lang="en-US" sz="2600" dirty="0">
              <a:solidFill>
                <a:srgbClr val="000000"/>
              </a:solidFill>
              <a:latin typeface="+mj-lt"/>
              <a:cs typeface="Proxima Nova"/>
            </a:endParaRPr>
          </a:p>
        </p:txBody>
      </p:sp>
      <p:sp>
        <p:nvSpPr>
          <p:cNvPr id="25" name="Rectangle 24"/>
          <p:cNvSpPr/>
          <p:nvPr/>
        </p:nvSpPr>
        <p:spPr>
          <a:xfrm>
            <a:off x="5642514" y="1485390"/>
            <a:ext cx="3125394" cy="492443"/>
          </a:xfrm>
          <a:prstGeom prst="rect">
            <a:avLst/>
          </a:prstGeom>
        </p:spPr>
        <p:txBody>
          <a:bodyPr wrap="square">
            <a:spAutoFit/>
          </a:bodyPr>
          <a:lstStyle/>
          <a:p>
            <a:r>
              <a:rPr lang="en-US" sz="2600" dirty="0">
                <a:latin typeface="+mj-lt"/>
              </a:rPr>
              <a:t>hypotonic solution </a:t>
            </a:r>
            <a:endParaRPr lang="en-US" sz="2600" dirty="0">
              <a:solidFill>
                <a:srgbClr val="000000"/>
              </a:solidFill>
              <a:latin typeface="+mj-lt"/>
              <a:cs typeface="Proxima Nova"/>
            </a:endParaRPr>
          </a:p>
        </p:txBody>
      </p:sp>
      <p:sp>
        <p:nvSpPr>
          <p:cNvPr id="26" name="Rectangle 25"/>
          <p:cNvSpPr/>
          <p:nvPr/>
        </p:nvSpPr>
        <p:spPr>
          <a:xfrm>
            <a:off x="1439708" y="3868839"/>
            <a:ext cx="2572796" cy="492443"/>
          </a:xfrm>
          <a:prstGeom prst="rect">
            <a:avLst/>
          </a:prstGeom>
        </p:spPr>
        <p:txBody>
          <a:bodyPr wrap="square">
            <a:spAutoFit/>
          </a:bodyPr>
          <a:lstStyle/>
          <a:p>
            <a:r>
              <a:rPr lang="en-US" sz="2600" dirty="0">
                <a:latin typeface="+mj-lt"/>
              </a:rPr>
              <a:t>isotonic solution </a:t>
            </a:r>
            <a:endParaRPr lang="en-US" sz="2600" dirty="0">
              <a:solidFill>
                <a:srgbClr val="000000"/>
              </a:solidFill>
              <a:latin typeface="+mj-lt"/>
              <a:cs typeface="Proxima Nova"/>
            </a:endParaRPr>
          </a:p>
        </p:txBody>
      </p:sp>
      <p:sp>
        <p:nvSpPr>
          <p:cNvPr id="40" name="Rectangle 39"/>
          <p:cNvSpPr/>
          <p:nvPr/>
        </p:nvSpPr>
        <p:spPr>
          <a:xfrm>
            <a:off x="1439708" y="3272976"/>
            <a:ext cx="2572796" cy="492443"/>
          </a:xfrm>
          <a:prstGeom prst="rect">
            <a:avLst/>
          </a:prstGeom>
        </p:spPr>
        <p:txBody>
          <a:bodyPr wrap="square">
            <a:spAutoFit/>
          </a:bodyPr>
          <a:lstStyle/>
          <a:p>
            <a:r>
              <a:rPr lang="en-US" sz="2600" dirty="0">
                <a:latin typeface="+mj-lt"/>
              </a:rPr>
              <a:t>osmosis </a:t>
            </a:r>
            <a:endParaRPr lang="en-US" sz="2600" dirty="0">
              <a:solidFill>
                <a:srgbClr val="000000"/>
              </a:solidFill>
              <a:latin typeface="+mj-lt"/>
              <a:cs typeface="Proxima Nova"/>
            </a:endParaRPr>
          </a:p>
        </p:txBody>
      </p:sp>
    </p:spTree>
    <p:extLst>
      <p:ext uri="{BB962C8B-B14F-4D97-AF65-F5344CB8AC3E}">
        <p14:creationId xmlns:p14="http://schemas.microsoft.com/office/powerpoint/2010/main" val="33890339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914401" y="392934"/>
            <a:ext cx="7315200" cy="584776"/>
          </a:xfrm>
          <a:prstGeom prst="rect">
            <a:avLst/>
          </a:prstGeom>
          <a:noFill/>
        </p:spPr>
        <p:txBody>
          <a:bodyPr wrap="square" rtlCol="0">
            <a:spAutoFit/>
          </a:bodyPr>
          <a:lstStyle/>
          <a:p>
            <a:pPr algn="ctr"/>
            <a:r>
              <a:rPr lang="en-US" sz="3200" b="1" dirty="0">
                <a:solidFill>
                  <a:srgbClr val="E46C0A"/>
                </a:solidFill>
                <a:latin typeface="+mj-lt"/>
                <a:cs typeface="Calibri Light" panose="020F0302020204030204" pitchFamily="34" charset="0"/>
              </a:rPr>
              <a:t>Review Vocabulary</a:t>
            </a:r>
          </a:p>
        </p:txBody>
      </p:sp>
      <p:sp>
        <p:nvSpPr>
          <p:cNvPr id="21" name="Rectangle 20"/>
          <p:cNvSpPr/>
          <p:nvPr/>
        </p:nvSpPr>
        <p:spPr>
          <a:xfrm>
            <a:off x="914400" y="1447800"/>
            <a:ext cx="7258613" cy="1384995"/>
          </a:xfrm>
          <a:prstGeom prst="rect">
            <a:avLst/>
          </a:prstGeom>
        </p:spPr>
        <p:txBody>
          <a:bodyPr wrap="square">
            <a:spAutoFit/>
          </a:bodyPr>
          <a:lstStyle/>
          <a:p>
            <a:r>
              <a:rPr lang="en-US" sz="2800" b="1" dirty="0"/>
              <a:t>homeostasis: </a:t>
            </a:r>
            <a:r>
              <a:rPr lang="en-US" sz="2800" dirty="0"/>
              <a:t>the regulation of the internal environment of a cell or organism to maintain conditions suitable for life </a:t>
            </a:r>
            <a:endParaRPr lang="en-US" sz="2800" dirty="0">
              <a:solidFill>
                <a:srgbClr val="000000"/>
              </a:solidFill>
              <a:cs typeface="Proxima Nova"/>
            </a:endParaRPr>
          </a:p>
        </p:txBody>
      </p:sp>
      <p:cxnSp>
        <p:nvCxnSpPr>
          <p:cNvPr id="7" name="Straight Connector 6">
            <a:extLst>
              <a:ext uri="{FF2B5EF4-FFF2-40B4-BE49-F238E27FC236}">
                <a16:creationId xmlns:a16="http://schemas.microsoft.com/office/drawing/2014/main" id="{54A1E410-807E-EE4F-921D-4620D2955B9C}"/>
              </a:ext>
            </a:extLst>
          </p:cNvPr>
          <p:cNvCxnSpPr>
            <a:cxnSpLocks/>
          </p:cNvCxnSpPr>
          <p:nvPr/>
        </p:nvCxnSpPr>
        <p:spPr>
          <a:xfrm>
            <a:off x="0" y="975031"/>
            <a:ext cx="9144000" cy="0"/>
          </a:xfrm>
          <a:prstGeom prst="line">
            <a:avLst/>
          </a:prstGeom>
          <a:ln w="12700"/>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4464578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914400" y="392934"/>
            <a:ext cx="7315200" cy="584775"/>
          </a:xfrm>
          <a:prstGeom prst="rect">
            <a:avLst/>
          </a:prstGeom>
          <a:noFill/>
        </p:spPr>
        <p:txBody>
          <a:bodyPr wrap="square" rtlCol="0">
            <a:spAutoFit/>
          </a:bodyPr>
          <a:lstStyle/>
          <a:p>
            <a:pPr algn="ctr"/>
            <a:r>
              <a:rPr lang="en-US" sz="3200" b="1" dirty="0">
                <a:solidFill>
                  <a:schemeClr val="accent6">
                    <a:lumMod val="75000"/>
                  </a:schemeClr>
                </a:solidFill>
                <a:latin typeface="+mj-lt"/>
              </a:rPr>
              <a:t>Diffusion</a:t>
            </a:r>
            <a:endParaRPr lang="en-US" sz="3200" b="1" dirty="0">
              <a:solidFill>
                <a:schemeClr val="accent6">
                  <a:lumMod val="75000"/>
                </a:schemeClr>
              </a:solidFill>
              <a:latin typeface="+mj-lt"/>
              <a:cs typeface="Proxima Nova Light"/>
            </a:endParaRPr>
          </a:p>
        </p:txBody>
      </p:sp>
      <p:sp>
        <p:nvSpPr>
          <p:cNvPr id="34" name="Rectangle 33"/>
          <p:cNvSpPr/>
          <p:nvPr/>
        </p:nvSpPr>
        <p:spPr>
          <a:xfrm>
            <a:off x="914400" y="1447800"/>
            <a:ext cx="7315200" cy="3108543"/>
          </a:xfrm>
          <a:prstGeom prst="rect">
            <a:avLst/>
          </a:prstGeom>
        </p:spPr>
        <p:txBody>
          <a:bodyPr wrap="square">
            <a:spAutoFit/>
          </a:bodyPr>
          <a:lstStyle/>
          <a:p>
            <a:pPr marL="457200" indent="-457200">
              <a:buFont typeface="Arial" panose="020B0604020202020204" pitchFamily="34" charset="0"/>
              <a:buChar char="•"/>
            </a:pPr>
            <a:r>
              <a:rPr lang="en-US" sz="2800" dirty="0">
                <a:latin typeface="+mj-lt"/>
              </a:rPr>
              <a:t>Particles in solids, liquids, and gasses are in constant random motion. </a:t>
            </a:r>
          </a:p>
          <a:p>
            <a:pPr marL="457200" indent="-457200">
              <a:buFont typeface="Arial" panose="020B0604020202020204" pitchFamily="34" charset="0"/>
              <a:buChar char="•"/>
            </a:pPr>
            <a:r>
              <a:rPr lang="en-US" sz="2800" b="1" dirty="0">
                <a:latin typeface="+mj-lt"/>
              </a:rPr>
              <a:t>Diffusion</a:t>
            </a:r>
            <a:r>
              <a:rPr lang="en-US" sz="2800" dirty="0">
                <a:latin typeface="+mj-lt"/>
              </a:rPr>
              <a:t> is the net movement of particles from an area of high concentration to an area of lower concentration.</a:t>
            </a:r>
          </a:p>
          <a:p>
            <a:pPr marL="457200" indent="-457200">
              <a:buFont typeface="Arial" panose="020B0604020202020204" pitchFamily="34" charset="0"/>
              <a:buChar char="•"/>
            </a:pPr>
            <a:r>
              <a:rPr lang="en-US" sz="2800" dirty="0">
                <a:latin typeface="+mj-lt"/>
              </a:rPr>
              <a:t>Additional energy is not required for diffusion because the particles are already in motion. </a:t>
            </a:r>
          </a:p>
        </p:txBody>
      </p:sp>
      <p:cxnSp>
        <p:nvCxnSpPr>
          <p:cNvPr id="6" name="Straight Connector 5">
            <a:extLst>
              <a:ext uri="{FF2B5EF4-FFF2-40B4-BE49-F238E27FC236}">
                <a16:creationId xmlns:a16="http://schemas.microsoft.com/office/drawing/2014/main" id="{94524129-BBA7-D743-BD60-5EA36F2BEDBF}"/>
              </a:ext>
            </a:extLst>
          </p:cNvPr>
          <p:cNvCxnSpPr>
            <a:cxnSpLocks/>
          </p:cNvCxnSpPr>
          <p:nvPr/>
        </p:nvCxnSpPr>
        <p:spPr>
          <a:xfrm>
            <a:off x="0" y="975031"/>
            <a:ext cx="9144000" cy="0"/>
          </a:xfrm>
          <a:prstGeom prst="line">
            <a:avLst/>
          </a:prstGeom>
          <a:ln w="12700"/>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7658430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914400" y="392934"/>
            <a:ext cx="7315200" cy="584775"/>
          </a:xfrm>
          <a:prstGeom prst="rect">
            <a:avLst/>
          </a:prstGeom>
          <a:noFill/>
        </p:spPr>
        <p:txBody>
          <a:bodyPr wrap="square" rtlCol="0">
            <a:spAutoFit/>
          </a:bodyPr>
          <a:lstStyle/>
          <a:p>
            <a:pPr algn="ctr"/>
            <a:r>
              <a:rPr lang="en-US" sz="3200" b="1" dirty="0">
                <a:solidFill>
                  <a:schemeClr val="accent6">
                    <a:lumMod val="75000"/>
                  </a:schemeClr>
                </a:solidFill>
                <a:latin typeface="+mj-lt"/>
              </a:rPr>
              <a:t>Diffusion</a:t>
            </a:r>
            <a:endParaRPr lang="en-US" sz="3200" b="1" dirty="0">
              <a:solidFill>
                <a:schemeClr val="accent6">
                  <a:lumMod val="75000"/>
                </a:schemeClr>
              </a:solidFill>
              <a:latin typeface="+mj-lt"/>
              <a:cs typeface="Proxima Nova Light"/>
            </a:endParaRPr>
          </a:p>
        </p:txBody>
      </p:sp>
      <p:sp>
        <p:nvSpPr>
          <p:cNvPr id="34" name="Rectangle 33"/>
          <p:cNvSpPr/>
          <p:nvPr/>
        </p:nvSpPr>
        <p:spPr>
          <a:xfrm>
            <a:off x="914400" y="1447800"/>
            <a:ext cx="7315200" cy="3108543"/>
          </a:xfrm>
          <a:prstGeom prst="rect">
            <a:avLst/>
          </a:prstGeom>
        </p:spPr>
        <p:txBody>
          <a:bodyPr wrap="square">
            <a:spAutoFit/>
          </a:bodyPr>
          <a:lstStyle/>
          <a:p>
            <a:pPr marL="457200" indent="-457200">
              <a:buFont typeface="Arial" panose="020B0604020202020204" pitchFamily="34" charset="0"/>
              <a:buChar char="•"/>
            </a:pPr>
            <a:r>
              <a:rPr lang="en-US" sz="2800" dirty="0">
                <a:latin typeface="+mj-lt"/>
              </a:rPr>
              <a:t>When diffusion occurs over a long enough time, concentrations will become uniform, and the solution will reach dynamic equilibrium. </a:t>
            </a:r>
          </a:p>
          <a:p>
            <a:pPr marL="457200" indent="-457200">
              <a:buFont typeface="Arial" panose="020B0604020202020204" pitchFamily="34" charset="0"/>
              <a:buChar char="•"/>
            </a:pPr>
            <a:r>
              <a:rPr lang="en-US" sz="2800" dirty="0">
                <a:latin typeface="+mj-lt"/>
              </a:rPr>
              <a:t>In </a:t>
            </a:r>
            <a:r>
              <a:rPr lang="en-US" sz="2800" b="1" dirty="0">
                <a:latin typeface="+mj-lt"/>
              </a:rPr>
              <a:t>dynamic equilibrium</a:t>
            </a:r>
            <a:r>
              <a:rPr lang="en-US" sz="2800" dirty="0">
                <a:latin typeface="+mj-lt"/>
              </a:rPr>
              <a:t>, molecules continue to move, but the concentration remains the same.</a:t>
            </a:r>
          </a:p>
        </p:txBody>
      </p:sp>
      <p:cxnSp>
        <p:nvCxnSpPr>
          <p:cNvPr id="6" name="Straight Connector 5">
            <a:extLst>
              <a:ext uri="{FF2B5EF4-FFF2-40B4-BE49-F238E27FC236}">
                <a16:creationId xmlns:a16="http://schemas.microsoft.com/office/drawing/2014/main" id="{94524129-BBA7-D743-BD60-5EA36F2BEDBF}"/>
              </a:ext>
            </a:extLst>
          </p:cNvPr>
          <p:cNvCxnSpPr>
            <a:cxnSpLocks/>
          </p:cNvCxnSpPr>
          <p:nvPr/>
        </p:nvCxnSpPr>
        <p:spPr>
          <a:xfrm>
            <a:off x="0" y="975031"/>
            <a:ext cx="9144000" cy="0"/>
          </a:xfrm>
          <a:prstGeom prst="line">
            <a:avLst/>
          </a:prstGeom>
          <a:ln w="12700"/>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41632963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914400" y="392934"/>
            <a:ext cx="7315200" cy="584775"/>
          </a:xfrm>
          <a:prstGeom prst="rect">
            <a:avLst/>
          </a:prstGeom>
          <a:noFill/>
        </p:spPr>
        <p:txBody>
          <a:bodyPr wrap="square" rtlCol="0">
            <a:spAutoFit/>
          </a:bodyPr>
          <a:lstStyle/>
          <a:p>
            <a:pPr algn="ctr"/>
            <a:r>
              <a:rPr lang="en-US" sz="3200" b="1" dirty="0">
                <a:solidFill>
                  <a:schemeClr val="accent6">
                    <a:lumMod val="75000"/>
                  </a:schemeClr>
                </a:solidFill>
                <a:latin typeface="+mj-lt"/>
              </a:rPr>
              <a:t>Diffusion</a:t>
            </a:r>
            <a:endParaRPr lang="en-US" sz="3200" b="1" dirty="0">
              <a:solidFill>
                <a:schemeClr val="accent6">
                  <a:lumMod val="75000"/>
                </a:schemeClr>
              </a:solidFill>
              <a:latin typeface="+mj-lt"/>
              <a:cs typeface="Proxima Nova Light"/>
            </a:endParaRPr>
          </a:p>
        </p:txBody>
      </p:sp>
      <p:cxnSp>
        <p:nvCxnSpPr>
          <p:cNvPr id="6" name="Straight Connector 5">
            <a:extLst>
              <a:ext uri="{FF2B5EF4-FFF2-40B4-BE49-F238E27FC236}">
                <a16:creationId xmlns:a16="http://schemas.microsoft.com/office/drawing/2014/main" id="{94524129-BBA7-D743-BD60-5EA36F2BEDBF}"/>
              </a:ext>
            </a:extLst>
          </p:cNvPr>
          <p:cNvCxnSpPr>
            <a:cxnSpLocks/>
          </p:cNvCxnSpPr>
          <p:nvPr/>
        </p:nvCxnSpPr>
        <p:spPr>
          <a:xfrm>
            <a:off x="0" y="975031"/>
            <a:ext cx="9144000" cy="0"/>
          </a:xfrm>
          <a:prstGeom prst="line">
            <a:avLst/>
          </a:prstGeom>
          <a:ln w="12700"/>
        </p:spPr>
        <p:style>
          <a:lnRef idx="1">
            <a:schemeClr val="accent6"/>
          </a:lnRef>
          <a:fillRef idx="0">
            <a:schemeClr val="accent6"/>
          </a:fillRef>
          <a:effectRef idx="0">
            <a:schemeClr val="accent6"/>
          </a:effectRef>
          <a:fontRef idx="minor">
            <a:schemeClr val="tx1"/>
          </a:fontRef>
        </p:style>
      </p:cxnSp>
      <p:sp>
        <p:nvSpPr>
          <p:cNvPr id="4" name="Rectangle 3">
            <a:extLst>
              <a:ext uri="{FF2B5EF4-FFF2-40B4-BE49-F238E27FC236}">
                <a16:creationId xmlns:a16="http://schemas.microsoft.com/office/drawing/2014/main" id="{4C1CB030-71F4-4563-AC72-89FABBD1AEF7}"/>
              </a:ext>
            </a:extLst>
          </p:cNvPr>
          <p:cNvSpPr/>
          <p:nvPr/>
        </p:nvSpPr>
        <p:spPr>
          <a:xfrm>
            <a:off x="876300" y="1219200"/>
            <a:ext cx="7658100" cy="1384995"/>
          </a:xfrm>
          <a:prstGeom prst="rect">
            <a:avLst/>
          </a:prstGeom>
        </p:spPr>
        <p:txBody>
          <a:bodyPr wrap="square">
            <a:spAutoFit/>
          </a:bodyPr>
          <a:lstStyle/>
          <a:p>
            <a:r>
              <a:rPr lang="en-US" sz="2800" dirty="0"/>
              <a:t>Diffusion causes the inks to move from high-ink concentration to low-ink concentration, until the color becomes evenly blended in the water.</a:t>
            </a:r>
          </a:p>
        </p:txBody>
      </p:sp>
      <p:pic>
        <p:nvPicPr>
          <p:cNvPr id="3" name="Picture 2" descr="A picture containing photo, table, displayed, different&#10;&#10;Description automatically generated">
            <a:extLst>
              <a:ext uri="{FF2B5EF4-FFF2-40B4-BE49-F238E27FC236}">
                <a16:creationId xmlns:a16="http://schemas.microsoft.com/office/drawing/2014/main" id="{EFDEA997-FADA-4F4D-8E43-F98249F9456E}"/>
              </a:ext>
            </a:extLst>
          </p:cNvPr>
          <p:cNvPicPr>
            <a:picLocks noChangeAspect="1"/>
          </p:cNvPicPr>
          <p:nvPr/>
        </p:nvPicPr>
        <p:blipFill>
          <a:blip r:embed="rId2"/>
          <a:stretch>
            <a:fillRect/>
          </a:stretch>
        </p:blipFill>
        <p:spPr>
          <a:xfrm>
            <a:off x="0" y="2971800"/>
            <a:ext cx="9144000" cy="2814638"/>
          </a:xfrm>
          <a:prstGeom prst="rect">
            <a:avLst/>
          </a:prstGeom>
        </p:spPr>
      </p:pic>
    </p:spTree>
    <p:extLst>
      <p:ext uri="{BB962C8B-B14F-4D97-AF65-F5344CB8AC3E}">
        <p14:creationId xmlns:p14="http://schemas.microsoft.com/office/powerpoint/2010/main" val="17080811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914400" y="392934"/>
            <a:ext cx="7315200" cy="584775"/>
          </a:xfrm>
          <a:prstGeom prst="rect">
            <a:avLst/>
          </a:prstGeom>
          <a:noFill/>
        </p:spPr>
        <p:txBody>
          <a:bodyPr wrap="square" rtlCol="0">
            <a:spAutoFit/>
          </a:bodyPr>
          <a:lstStyle/>
          <a:p>
            <a:pPr algn="ctr"/>
            <a:r>
              <a:rPr lang="en-US" sz="3200" b="1" dirty="0">
                <a:solidFill>
                  <a:schemeClr val="accent6">
                    <a:lumMod val="75000"/>
                  </a:schemeClr>
                </a:solidFill>
                <a:latin typeface="+mj-lt"/>
              </a:rPr>
              <a:t>Diffusion</a:t>
            </a:r>
            <a:endParaRPr lang="en-US" sz="3200" b="1" dirty="0">
              <a:solidFill>
                <a:schemeClr val="accent6">
                  <a:lumMod val="75000"/>
                </a:schemeClr>
              </a:solidFill>
              <a:latin typeface="+mj-lt"/>
              <a:cs typeface="Proxima Nova Light"/>
            </a:endParaRPr>
          </a:p>
        </p:txBody>
      </p:sp>
      <p:sp>
        <p:nvSpPr>
          <p:cNvPr id="34" name="Rectangle 33"/>
          <p:cNvSpPr/>
          <p:nvPr/>
        </p:nvSpPr>
        <p:spPr>
          <a:xfrm>
            <a:off x="914400" y="1447800"/>
            <a:ext cx="7315200" cy="4401205"/>
          </a:xfrm>
          <a:prstGeom prst="rect">
            <a:avLst/>
          </a:prstGeom>
        </p:spPr>
        <p:txBody>
          <a:bodyPr wrap="square">
            <a:spAutoFit/>
          </a:bodyPr>
          <a:lstStyle/>
          <a:p>
            <a:r>
              <a:rPr lang="en-US" sz="2800" b="1" dirty="0">
                <a:latin typeface="+mj-lt"/>
              </a:rPr>
              <a:t>Diffusion Across the Plasma Membrane</a:t>
            </a:r>
          </a:p>
          <a:p>
            <a:pPr marL="457200" indent="-457200">
              <a:buFont typeface="Arial" panose="020B0604020202020204" pitchFamily="34" charset="0"/>
              <a:buChar char="•"/>
            </a:pPr>
            <a:r>
              <a:rPr lang="en-US" sz="2800" dirty="0">
                <a:latin typeface="+mj-lt"/>
              </a:rPr>
              <a:t>Water can diffuse across the plasma membrane, but most other substances cannot.</a:t>
            </a:r>
          </a:p>
          <a:p>
            <a:pPr marL="457200" indent="-457200">
              <a:buFont typeface="Arial" panose="020B0604020202020204" pitchFamily="34" charset="0"/>
              <a:buChar char="•"/>
            </a:pPr>
            <a:r>
              <a:rPr lang="en-US" sz="2800" b="1" dirty="0">
                <a:latin typeface="+mj-lt"/>
              </a:rPr>
              <a:t>Facilitated diffusion </a:t>
            </a:r>
            <a:r>
              <a:rPr lang="en-US" sz="2800" dirty="0">
                <a:latin typeface="+mj-lt"/>
              </a:rPr>
              <a:t>uses transport proteins to move ions and small molecules across the plasma membrane.</a:t>
            </a:r>
          </a:p>
          <a:p>
            <a:pPr marL="457200" indent="-457200">
              <a:buFont typeface="Arial" panose="020B0604020202020204" pitchFamily="34" charset="0"/>
              <a:buChar char="•"/>
            </a:pPr>
            <a:r>
              <a:rPr lang="en-US" sz="2800" dirty="0">
                <a:latin typeface="+mj-lt"/>
              </a:rPr>
              <a:t>Diffusion and facilitated diffusion are types of passive transport; they require no additional energy. </a:t>
            </a:r>
          </a:p>
        </p:txBody>
      </p:sp>
      <p:cxnSp>
        <p:nvCxnSpPr>
          <p:cNvPr id="6" name="Straight Connector 5">
            <a:extLst>
              <a:ext uri="{FF2B5EF4-FFF2-40B4-BE49-F238E27FC236}">
                <a16:creationId xmlns:a16="http://schemas.microsoft.com/office/drawing/2014/main" id="{94524129-BBA7-D743-BD60-5EA36F2BEDBF}"/>
              </a:ext>
            </a:extLst>
          </p:cNvPr>
          <p:cNvCxnSpPr>
            <a:cxnSpLocks/>
          </p:cNvCxnSpPr>
          <p:nvPr/>
        </p:nvCxnSpPr>
        <p:spPr>
          <a:xfrm>
            <a:off x="0" y="975031"/>
            <a:ext cx="9144000" cy="0"/>
          </a:xfrm>
          <a:prstGeom prst="line">
            <a:avLst/>
          </a:prstGeom>
          <a:ln w="12700"/>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23747885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914400" y="392934"/>
            <a:ext cx="7315200" cy="584775"/>
          </a:xfrm>
          <a:prstGeom prst="rect">
            <a:avLst/>
          </a:prstGeom>
          <a:noFill/>
        </p:spPr>
        <p:txBody>
          <a:bodyPr wrap="square" rtlCol="0">
            <a:spAutoFit/>
          </a:bodyPr>
          <a:lstStyle/>
          <a:p>
            <a:pPr algn="ctr"/>
            <a:r>
              <a:rPr lang="en-US" sz="3200" b="1" dirty="0">
                <a:solidFill>
                  <a:schemeClr val="accent6">
                    <a:lumMod val="75000"/>
                  </a:schemeClr>
                </a:solidFill>
                <a:latin typeface="+mj-lt"/>
              </a:rPr>
              <a:t>Facilitated Diffusion</a:t>
            </a:r>
            <a:endParaRPr lang="en-US" sz="3200" b="1" dirty="0">
              <a:solidFill>
                <a:schemeClr val="accent6">
                  <a:lumMod val="75000"/>
                </a:schemeClr>
              </a:solidFill>
              <a:latin typeface="+mj-lt"/>
              <a:cs typeface="Proxima Nova Light"/>
            </a:endParaRPr>
          </a:p>
        </p:txBody>
      </p:sp>
      <p:cxnSp>
        <p:nvCxnSpPr>
          <p:cNvPr id="6" name="Straight Connector 5">
            <a:extLst>
              <a:ext uri="{FF2B5EF4-FFF2-40B4-BE49-F238E27FC236}">
                <a16:creationId xmlns:a16="http://schemas.microsoft.com/office/drawing/2014/main" id="{94524129-BBA7-D743-BD60-5EA36F2BEDBF}"/>
              </a:ext>
            </a:extLst>
          </p:cNvPr>
          <p:cNvCxnSpPr>
            <a:cxnSpLocks/>
          </p:cNvCxnSpPr>
          <p:nvPr/>
        </p:nvCxnSpPr>
        <p:spPr>
          <a:xfrm>
            <a:off x="0" y="975031"/>
            <a:ext cx="9144000" cy="0"/>
          </a:xfrm>
          <a:prstGeom prst="line">
            <a:avLst/>
          </a:prstGeom>
          <a:ln w="12700"/>
        </p:spPr>
        <p:style>
          <a:lnRef idx="1">
            <a:schemeClr val="accent6"/>
          </a:lnRef>
          <a:fillRef idx="0">
            <a:schemeClr val="accent6"/>
          </a:fillRef>
          <a:effectRef idx="0">
            <a:schemeClr val="accent6"/>
          </a:effectRef>
          <a:fontRef idx="minor">
            <a:schemeClr val="tx1"/>
          </a:fontRef>
        </p:style>
      </p:cxnSp>
      <p:sp>
        <p:nvSpPr>
          <p:cNvPr id="4" name="Rectangle 3">
            <a:extLst>
              <a:ext uri="{FF2B5EF4-FFF2-40B4-BE49-F238E27FC236}">
                <a16:creationId xmlns:a16="http://schemas.microsoft.com/office/drawing/2014/main" id="{4C1CB030-71F4-4563-AC72-89FABBD1AEF7}"/>
              </a:ext>
            </a:extLst>
          </p:cNvPr>
          <p:cNvSpPr/>
          <p:nvPr/>
        </p:nvSpPr>
        <p:spPr>
          <a:xfrm>
            <a:off x="419100" y="1143000"/>
            <a:ext cx="8305800" cy="1815882"/>
          </a:xfrm>
          <a:prstGeom prst="rect">
            <a:avLst/>
          </a:prstGeom>
        </p:spPr>
        <p:txBody>
          <a:bodyPr wrap="square">
            <a:spAutoFit/>
          </a:bodyPr>
          <a:lstStyle/>
          <a:p>
            <a:r>
              <a:rPr lang="en-US" sz="2800" dirty="0"/>
              <a:t>Water moves freely through the plasma membrane (A), but other substances cannot pass through on their own. Channel proteins (B) and carrier proteins (C) help ions and small molecules move across the membrane.</a:t>
            </a:r>
          </a:p>
        </p:txBody>
      </p:sp>
      <p:pic>
        <p:nvPicPr>
          <p:cNvPr id="3" name="Picture 2" descr="A screenshot of a video game&#10;&#10;Description automatically generated">
            <a:extLst>
              <a:ext uri="{FF2B5EF4-FFF2-40B4-BE49-F238E27FC236}">
                <a16:creationId xmlns:a16="http://schemas.microsoft.com/office/drawing/2014/main" id="{99AFCD7C-5598-4AD3-91E2-686E0F5E16D7}"/>
              </a:ext>
            </a:extLst>
          </p:cNvPr>
          <p:cNvPicPr>
            <a:picLocks noChangeAspect="1"/>
          </p:cNvPicPr>
          <p:nvPr/>
        </p:nvPicPr>
        <p:blipFill>
          <a:blip r:embed="rId2"/>
          <a:stretch>
            <a:fillRect/>
          </a:stretch>
        </p:blipFill>
        <p:spPr>
          <a:xfrm>
            <a:off x="1447800" y="2958882"/>
            <a:ext cx="5943600" cy="3810715"/>
          </a:xfrm>
          <a:prstGeom prst="rect">
            <a:avLst/>
          </a:prstGeom>
        </p:spPr>
      </p:pic>
    </p:spTree>
    <p:extLst>
      <p:ext uri="{BB962C8B-B14F-4D97-AF65-F5344CB8AC3E}">
        <p14:creationId xmlns:p14="http://schemas.microsoft.com/office/powerpoint/2010/main" val="2435099248"/>
      </p:ext>
    </p:extLst>
  </p:cSld>
  <p:clrMapOvr>
    <a:masterClrMapping/>
  </p:clrMapOvr>
</p:sld>
</file>

<file path=ppt/theme/theme1.xml><?xml version="1.0" encoding="utf-8"?>
<a:theme xmlns:a="http://schemas.openxmlformats.org/drawingml/2006/main" name="rev-bio_chem_LessonTemp_Mod00_L0">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3" id="{8A7D1819-EC81-AA45-951C-DDDE2E2975DC}" vid="{44BE38F7-E207-0A41-902A-C39567BCCB9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EE346A50C5ABB4D8ABDC542F9DDB635" ma:contentTypeVersion="10" ma:contentTypeDescription="Create a new document." ma:contentTypeScope="" ma:versionID="a50b0f4b0c178d9fb5e9e8d005c81156">
  <xsd:schema xmlns:xsd="http://www.w3.org/2001/XMLSchema" xmlns:xs="http://www.w3.org/2001/XMLSchema" xmlns:p="http://schemas.microsoft.com/office/2006/metadata/properties" xmlns:ns2="56348eee-dc15-462f-913c-b9ac4c38f6e5" xmlns:ns3="ad62b575-b769-42d0-b622-6f949ef41164" targetNamespace="http://schemas.microsoft.com/office/2006/metadata/properties" ma:root="true" ma:fieldsID="d97081c7219a596e5e75162292b871bf" ns2:_="" ns3:_="">
    <xsd:import namespace="56348eee-dc15-462f-913c-b9ac4c38f6e5"/>
    <xsd:import namespace="ad62b575-b769-42d0-b622-6f949ef41164"/>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3:MediaServiceEventHashCode" minOccurs="0"/>
                <xsd:element ref="ns3: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6348eee-dc15-462f-913c-b9ac4c38f6e5"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d62b575-b769-42d0-b622-6f949ef41164"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description="" ma:hidden="true" ma:internalName="MediaServiceDateTaken" ma:readOnly="true">
      <xsd:simpleType>
        <xsd:restriction base="dms:Text"/>
      </xsd:simpleType>
    </xsd:element>
    <xsd:element name="MediaServiceAutoTags" ma:index="13" nillable="true" ma:displayName="MediaServiceAutoTags" ma:description="" ma:internalName="MediaServiceAutoTags" ma:readOnly="true">
      <xsd:simpleType>
        <xsd:restriction base="dms:Text"/>
      </xsd:simpleType>
    </xsd:element>
    <xsd:element name="MediaServiceLocation" ma:index="14" nillable="true" ma:displayName="MediaServiceLocation" ma:description="" ma:internalName="MediaServiceLocatio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08A2531-EE66-434F-B296-CB61A642298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6348eee-dc15-462f-913c-b9ac4c38f6e5"/>
    <ds:schemaRef ds:uri="ad62b575-b769-42d0-b622-6f949ef4116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0B6958F-18EB-4BB5-AC99-B3ABA857067E}">
  <ds:schemaRefs>
    <ds:schemaRef ds:uri="http://schemas.microsoft.com/sharepoint/v3/contenttype/forms"/>
  </ds:schemaRefs>
</ds:datastoreItem>
</file>

<file path=customXml/itemProps3.xml><?xml version="1.0" encoding="utf-8"?>
<ds:datastoreItem xmlns:ds="http://schemas.openxmlformats.org/officeDocument/2006/customXml" ds:itemID="{E3855F83-D856-4F18-B35E-8013360C8518}">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rev-bio_chem_LessonTemp_Mod00_L0</Template>
  <TotalTime>284</TotalTime>
  <Words>687</Words>
  <Application>Microsoft Macintosh PowerPoint</Application>
  <PresentationFormat>On-screen Show (4:3)</PresentationFormat>
  <Paragraphs>69</Paragraphs>
  <Slides>18</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18</vt:i4>
      </vt:variant>
    </vt:vector>
  </HeadingPairs>
  <TitlesOfParts>
    <vt:vector size="21" baseType="lpstr">
      <vt:lpstr>Calibri</vt:lpstr>
      <vt:lpstr>Arial</vt:lpstr>
      <vt:lpstr>rev-bio_chem_LessonTemp_Mod00_L0</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Abbie Roth</dc:creator>
  <cp:keywords/>
  <dc:description/>
  <cp:lastModifiedBy>Microsoft Office User</cp:lastModifiedBy>
  <cp:revision>36</cp:revision>
  <cp:lastPrinted>2018-06-06T15:11:12Z</cp:lastPrinted>
  <dcterms:created xsi:type="dcterms:W3CDTF">2018-06-22T01:36:50Z</dcterms:created>
  <dcterms:modified xsi:type="dcterms:W3CDTF">2023-10-26T16:54:10Z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0x010100BEE346A50C5ABB4D8ABDC542F9DDB635</vt:lpwstr>
  </property>
</Properties>
</file>