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9" r:id="rId6"/>
    <p:sldId id="356" r:id="rId7"/>
    <p:sldId id="331" r:id="rId8"/>
    <p:sldId id="291" r:id="rId9"/>
    <p:sldId id="350" r:id="rId10"/>
    <p:sldId id="294" r:id="rId11"/>
    <p:sldId id="293" r:id="rId12"/>
    <p:sldId id="360" r:id="rId13"/>
    <p:sldId id="290" r:id="rId14"/>
    <p:sldId id="347" r:id="rId15"/>
    <p:sldId id="348" r:id="rId16"/>
    <p:sldId id="357" r:id="rId17"/>
    <p:sldId id="358" r:id="rId18"/>
    <p:sldId id="345" r:id="rId19"/>
    <p:sldId id="351" r:id="rId20"/>
    <p:sldId id="292" r:id="rId21"/>
    <p:sldId id="349" r:id="rId22"/>
    <p:sldId id="359" r:id="rId23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259"/>
            <p14:sldId id="356"/>
            <p14:sldId id="331"/>
            <p14:sldId id="291"/>
            <p14:sldId id="350"/>
            <p14:sldId id="294"/>
            <p14:sldId id="293"/>
            <p14:sldId id="360"/>
            <p14:sldId id="290"/>
            <p14:sldId id="347"/>
            <p14:sldId id="348"/>
            <p14:sldId id="357"/>
            <p14:sldId id="358"/>
            <p14:sldId id="345"/>
            <p14:sldId id="351"/>
            <p14:sldId id="292"/>
            <p14:sldId id="349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73" autoAdjust="0"/>
    <p:restoredTop sz="94740"/>
  </p:normalViewPr>
  <p:slideViewPr>
    <p:cSldViewPr>
      <p:cViewPr varScale="1">
        <p:scale>
          <a:sx n="117" d="100"/>
          <a:sy n="117" d="100"/>
        </p:scale>
        <p:origin x="824" y="168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10/26/23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10/26/23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9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489845"/>
            <a:ext cx="8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Structures and Organelles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81" y="2133600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459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Controlling Cell Activities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935" y="1447800"/>
            <a:ext cx="75522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</a:t>
            </a:r>
            <a:r>
              <a:rPr lang="en-US" sz="2800" b="1" dirty="0">
                <a:latin typeface="+mj-lt"/>
              </a:rPr>
              <a:t>nucleus</a:t>
            </a:r>
            <a:r>
              <a:rPr lang="en-US" sz="2800" dirty="0">
                <a:latin typeface="+mj-lt"/>
              </a:rPr>
              <a:t> of a cell contains most of the cell’s DNA, which stores information used to make proteins that determine a cell’s growth, function, and reproduction.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nucleus is surrounded by a double membrane called a nuclear envelope.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296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Processing Energy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Mitochondria</a:t>
            </a:r>
            <a:r>
              <a:rPr lang="en-US" sz="2800" dirty="0">
                <a:latin typeface="+mj-lt"/>
              </a:rPr>
              <a:t> (singular: </a:t>
            </a:r>
            <a:r>
              <a:rPr lang="en-US" sz="2800" b="1" dirty="0">
                <a:latin typeface="+mj-lt"/>
              </a:rPr>
              <a:t>mitochondrion</a:t>
            </a:r>
            <a:r>
              <a:rPr lang="en-US" sz="2800" dirty="0">
                <a:latin typeface="+mj-lt"/>
              </a:rPr>
              <a:t>) convert fuel particles into usable energy.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They have an outer membrane and a highly folded inner membrane that provides surface area for breaking the bonds in sugar molecules.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29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Processing Energy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Plant cells and some other eukaryotes also  contain </a:t>
            </a:r>
            <a:r>
              <a:rPr lang="en-US" sz="2800" b="1" dirty="0">
                <a:latin typeface="+mj-lt"/>
              </a:rPr>
              <a:t>chloroplasts</a:t>
            </a:r>
            <a:r>
              <a:rPr lang="en-US" sz="2800" dirty="0">
                <a:latin typeface="+mj-lt"/>
              </a:rPr>
              <a:t>, which capture light and convert it into chemical energy in a process called photosynthesis.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Chloroplasts are composed of multiple small disks called thylakoids, which contain the light-capturing pigment called chlorophyll.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281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Manufacturing Proteins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935" y="1371600"/>
            <a:ext cx="75522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Ribosomes </a:t>
            </a:r>
            <a:r>
              <a:rPr lang="en-US" sz="2800" dirty="0">
                <a:latin typeface="+mj-lt"/>
              </a:rPr>
              <a:t>are organelles that manufacture proteins.</a:t>
            </a:r>
            <a:endParaRPr lang="en-US" sz="2800" b="1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Unlike other organelles, ribosomes are not membrane-bound.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Ribosomes are produced inside the nucleus in the </a:t>
            </a:r>
            <a:r>
              <a:rPr lang="en-US" sz="2800" b="1" dirty="0">
                <a:latin typeface="+mj-lt"/>
              </a:rPr>
              <a:t>nucleolus</a:t>
            </a:r>
            <a:r>
              <a:rPr lang="en-US" sz="2800" dirty="0">
                <a:latin typeface="+mj-lt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345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Manufacturing Proteins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05935" y="1371600"/>
            <a:ext cx="75522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</a:t>
            </a:r>
            <a:r>
              <a:rPr lang="en-US" sz="2800" b="1" dirty="0">
                <a:latin typeface="+mj-lt"/>
              </a:rPr>
              <a:t>endoplasmic reticulum </a:t>
            </a:r>
            <a:r>
              <a:rPr lang="en-US" sz="2800" dirty="0">
                <a:latin typeface="+mj-lt"/>
              </a:rPr>
              <a:t>(ER) is a membrane system of folded sacs and interconnected channels that serves as the site for protein and lipid synthesis.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There are two types of endoplasmic reticulum: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rough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smooth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716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9293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Processing, Transporting, and Storing Molecules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05935" y="1371600"/>
            <a:ext cx="73236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</a:t>
            </a:r>
            <a:r>
              <a:rPr lang="en-US" sz="2800" b="1" dirty="0">
                <a:latin typeface="+mj-lt"/>
              </a:rPr>
              <a:t>Golgi apparatus </a:t>
            </a:r>
            <a:r>
              <a:rPr lang="en-US" sz="2800" dirty="0">
                <a:latin typeface="+mj-lt"/>
              </a:rPr>
              <a:t>is a flattened stack of membranes that modifies, sorts, and packages proteins.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Proteins are packaged into sacs called vesicles, which can fuse to the plasma membrane and release the proteins to the environment.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881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05935" y="1371600"/>
            <a:ext cx="74760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 </a:t>
            </a:r>
            <a:r>
              <a:rPr lang="en-US" sz="2800" b="1" dirty="0">
                <a:latin typeface="+mj-lt"/>
              </a:rPr>
              <a:t>vacuole</a:t>
            </a:r>
            <a:r>
              <a:rPr lang="en-US" sz="2800" dirty="0">
                <a:latin typeface="+mj-lt"/>
              </a:rPr>
              <a:t> is a membrane-bound sac used for temporary storage.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Vacuoles store food, enzymes, or waste.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Vacuoles are found only in plant cells.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920781C-9CA8-4AC6-B17A-919F1945548F}"/>
              </a:ext>
            </a:extLst>
          </p:cNvPr>
          <p:cNvSpPr txBox="1"/>
          <p:nvPr/>
        </p:nvSpPr>
        <p:spPr>
          <a:xfrm>
            <a:off x="0" y="39293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Processing, Transporting, and Storing Molecules</a:t>
            </a:r>
          </a:p>
        </p:txBody>
      </p:sp>
    </p:spTree>
    <p:extLst>
      <p:ext uri="{BB962C8B-B14F-4D97-AF65-F5344CB8AC3E}">
        <p14:creationId xmlns:p14="http://schemas.microsoft.com/office/powerpoint/2010/main" val="2005084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09600" y="1460500"/>
            <a:ext cx="7924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Lysosomes</a:t>
            </a:r>
            <a:r>
              <a:rPr lang="en-US" sz="2800" dirty="0">
                <a:latin typeface="+mj-lt"/>
              </a:rPr>
              <a:t> are vesicles that contain substances that digest excess or worn-out organelles and food particles.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They also digest bacteria or viruses that invade the cell.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58EBA07-0204-4D7A-836C-6276622F58CE}"/>
              </a:ext>
            </a:extLst>
          </p:cNvPr>
          <p:cNvSpPr txBox="1"/>
          <p:nvPr/>
        </p:nvSpPr>
        <p:spPr>
          <a:xfrm>
            <a:off x="0" y="39293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Processing, Transporting, and Storing Molecules</a:t>
            </a:r>
          </a:p>
        </p:txBody>
      </p:sp>
    </p:spTree>
    <p:extLst>
      <p:ext uri="{BB962C8B-B14F-4D97-AF65-F5344CB8AC3E}">
        <p14:creationId xmlns:p14="http://schemas.microsoft.com/office/powerpoint/2010/main" val="2208881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Comparing Cells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447800"/>
            <a:ext cx="7315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Plant cells have: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Chloroplasts/chlorophyll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Vacuoles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Cell walls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Animal cells generally do not have these features.</a:t>
            </a:r>
            <a:endParaRPr lang="en-US" sz="2800" dirty="0"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49CD8-BED3-7149-A42B-3420A1EEA4D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850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Organelles at Work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3400" y="1295400"/>
            <a:ext cx="807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Knowledge of organelles allows for an increased understanding of cellular processes.</a:t>
            </a:r>
          </a:p>
          <a:p>
            <a:endParaRPr lang="en-US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Protein synthesis begins in the nucleus with DNA.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RNA and ribosomes leave the nucleus and produce a protein on the endoplasmic reticulum.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Proteins produced in the ER are sent to Golgi apparatus for packaging.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Packaged proteins are delivered to other organelles, where they serve a variety of functions.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49CD8-BED3-7149-A42B-3420A1EEA4D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77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8298" y="390256"/>
            <a:ext cx="767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Proxima Nova Light"/>
              </a:rPr>
              <a:t>Focus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3040" y="1516996"/>
            <a:ext cx="68427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What are the structures and their functions in prokaryotic and eukaryotic cells?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80505" y="4178870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vacuole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80505" y="1832918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ribosome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78885" y="2419406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nucleolus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72430" y="4843312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mitochondrion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80505" y="3592382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Golgi apparatus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80505" y="4765357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lysosome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75361" y="3637827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flagellum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80505" y="3005894"/>
            <a:ext cx="35825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endoplasmic reticulum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75361" y="1262098"/>
            <a:ext cx="26214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cytoplasm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75361" y="1856030"/>
            <a:ext cx="23370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cytoskeleton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78885" y="1246430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chloroplast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24000" y="3028065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cilium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75361" y="2449963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centriole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75361" y="4231760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cell wall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34613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4400" y="1447800"/>
            <a:ext cx="7258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enzyme:</a:t>
            </a:r>
            <a:r>
              <a:rPr lang="en-US" sz="2800" dirty="0"/>
              <a:t> a protein that speeds up the rate of a chemical reaction </a:t>
            </a:r>
            <a:endParaRPr lang="en-US" sz="2800" dirty="0">
              <a:solidFill>
                <a:srgbClr val="000000"/>
              </a:solidFill>
              <a:cs typeface="Proxima Nov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A1E410-807E-EE4F-921D-4620D2955B9C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5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Cell Structures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13570"/>
            <a:ext cx="7315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environment enclosed by the plasma membrane is a semifluid material called </a:t>
            </a:r>
            <a:r>
              <a:rPr lang="en-US" sz="2800" b="1" dirty="0">
                <a:latin typeface="+mj-lt"/>
              </a:rPr>
              <a:t>cytoplasm</a:t>
            </a:r>
            <a:r>
              <a:rPr lang="en-US" sz="2800" dirty="0">
                <a:latin typeface="+mj-lt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 prokaryotes, all the chemical processes of the cell take place directly in the cytoplasm.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 eukaryotes, these processes take place within organelles in the cytoplasm.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84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Cell Structures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3400" y="1340108"/>
            <a:ext cx="8001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</a:t>
            </a:r>
            <a:r>
              <a:rPr lang="en-US" sz="2800" b="1" dirty="0">
                <a:latin typeface="+mj-lt"/>
              </a:rPr>
              <a:t>cytoskeleton</a:t>
            </a:r>
            <a:r>
              <a:rPr lang="en-US" sz="2800" dirty="0">
                <a:latin typeface="+mj-lt"/>
              </a:rPr>
              <a:t> is a supporting network of long, thin protein fibers that form a framework for the cell.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Microtubules are long, hollow protein cylinders that form a rigid skeleton for the cell and help move substances within the cell.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Microfilaments are thin protein threads that help give the cell shape and enable it to move.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Centrioles, </a:t>
            </a:r>
            <a:r>
              <a:rPr lang="en-US" sz="2800" dirty="0">
                <a:latin typeface="+mj-lt"/>
              </a:rPr>
              <a:t>which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are made of microtubules, function during cell division.</a:t>
            </a:r>
            <a:endParaRPr lang="en-US" sz="2800" b="1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78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Cell Structures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1" y="1371600"/>
            <a:ext cx="7315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Cilia and flagella are made of microtubules.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Cilia</a:t>
            </a:r>
            <a:r>
              <a:rPr lang="en-US" sz="2800" dirty="0">
                <a:latin typeface="+mj-lt"/>
              </a:rPr>
              <a:t> are short, numerous projections that look like hair and that move in tandem, like oars in a rowboat.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Flagella</a:t>
            </a:r>
            <a:r>
              <a:rPr lang="en-US" sz="2800" dirty="0">
                <a:latin typeface="+mj-lt"/>
              </a:rPr>
              <a:t> are longer and less numerous than cilia. They move with a whip-like motion.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49CD8-BED3-7149-A42B-3420A1EEA4D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10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Cell Structures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219200"/>
            <a:ext cx="792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The</a:t>
            </a:r>
            <a:r>
              <a:rPr lang="en-US" sz="2800" b="1" dirty="0">
                <a:latin typeface="+mj-lt"/>
              </a:rPr>
              <a:t> cell wall </a:t>
            </a:r>
            <a:r>
              <a:rPr lang="en-US" sz="2800" dirty="0">
                <a:latin typeface="+mj-lt"/>
              </a:rPr>
              <a:t>of a plant is a thick, rigid mesh of fibers that surrounds the outside of the plasma membrane. The cell wall: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Protects the cell and gives it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Is made from a carbohydrate called cellulose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D2B1B796-30C4-4164-8CA0-A642B25D7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230" y="3352800"/>
            <a:ext cx="407154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9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Cell Structures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334631"/>
            <a:ext cx="76430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The cell wall of a prokaryote functions similarly to a plant cell wall. The prokaryote cell wall: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Protects the cell and gives it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Is made from peptidoglycan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112666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A7D1819-EC81-AA45-951C-DDDE2E2975DC}" vid="{44BE38F7-E207-0A41-902A-C39567BCC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07BAD6-F40C-4217-AD92-59900CC9F7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B25DB6-1C72-4418-8F80-A1B6E09467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A4F9FFE-6490-47EB-84A9-C702592210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</Template>
  <TotalTime>365</TotalTime>
  <Words>701</Words>
  <Application>Microsoft Macintosh PowerPoint</Application>
  <PresentationFormat>On-screen Show (4:3)</PresentationFormat>
  <Paragraphs>85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Abbie Roth</dc:creator>
  <cp:keywords/>
  <dc:description/>
  <cp:lastModifiedBy>Microsoft Office User</cp:lastModifiedBy>
  <cp:revision>40</cp:revision>
  <cp:lastPrinted>2018-06-06T15:11:12Z</cp:lastPrinted>
  <dcterms:created xsi:type="dcterms:W3CDTF">2018-06-22T01:36:50Z</dcterms:created>
  <dcterms:modified xsi:type="dcterms:W3CDTF">2023-10-26T16:54:55Z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