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2" r:id="rId5"/>
    <p:sldId id="259" r:id="rId6"/>
    <p:sldId id="261" r:id="rId7"/>
    <p:sldId id="353" r:id="rId8"/>
    <p:sldId id="291" r:id="rId9"/>
    <p:sldId id="290" r:id="rId10"/>
    <p:sldId id="292" r:id="rId11"/>
    <p:sldId id="338" r:id="rId12"/>
    <p:sldId id="339" r:id="rId13"/>
    <p:sldId id="293" r:id="rId14"/>
    <p:sldId id="354" r:id="rId15"/>
  </p:sldIdLst>
  <p:sldSz cx="9144000" cy="6858000" type="screen4x3"/>
  <p:notesSz cx="7077075" cy="93630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352"/>
            <p14:sldId id="259"/>
            <p14:sldId id="261"/>
            <p14:sldId id="353"/>
            <p14:sldId id="291"/>
            <p14:sldId id="290"/>
            <p14:sldId id="292"/>
            <p14:sldId id="338"/>
            <p14:sldId id="339"/>
            <p14:sldId id="29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114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2755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114" y="8892755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049" tIns="46525" rIns="93049" bIns="465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3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How Organisms Obtain Energy 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836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ATP: The Unit of Cellular Energy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34405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Adenosine triphosphate (ATP)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the most important biological molecule that provides chemical energy.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https://centralus1-mediap.svc.ms/transform/thumbnail?provider=spo&amp;inputFormat=png&amp;cs=fFNQTw&amp;docid=https%3A%2F%2Fmheducation.sharepoint.com%3A443%2F_api%2Fv2.0%2Fdrives%2Fb!2aQIuYa510uZ-YWSbdq2-u6ONFYV3C9GkTy5rEw49uV1tWKtabfQQrYib5Se9BFk%2Fitems%2F01A7QSFL3PMKOK7TAWYZC3IFWWLG7X7K25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260&amp;height=295&amp;srcWidth=950&amp;srcHeight=1080">
            <a:extLst>
              <a:ext uri="{FF2B5EF4-FFF2-40B4-BE49-F238E27FC236}">
                <a16:creationId xmlns:a16="http://schemas.microsoft.com/office/drawing/2014/main" id="{23FB49E4-5FD7-4497-B205-73D2ECBF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08435"/>
            <a:ext cx="3124200" cy="35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9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ATP: The Unit of Cellular Energy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86049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ATP Structure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ATP is a nucleotide made of an adenine base, a ribose sugar, and three phosphate groups.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ATP Function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ATP releases energy when the bond between the second and third phosphate groups is broken.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8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3902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7320" y="1441394"/>
            <a:ext cx="6283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Lettuce plants can't eat, so how do they obtain energy?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06194" y="1514621"/>
            <a:ext cx="2621435" cy="52322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/>
          <a:p>
            <a:r>
              <a:rPr lang="en-US" sz="2800" dirty="0">
                <a:latin typeface="+mj-lt"/>
              </a:rPr>
              <a:t>energy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16643" y="2114779"/>
            <a:ext cx="2917167" cy="52322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/>
          <a:p>
            <a:r>
              <a:rPr lang="en-US" sz="2800" dirty="0">
                <a:latin typeface="+mj-lt"/>
              </a:rPr>
              <a:t>thermodynamics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30513" y="2714937"/>
            <a:ext cx="2572796" cy="52322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/>
          <a:p>
            <a:r>
              <a:rPr lang="en-US" sz="2800" dirty="0">
                <a:latin typeface="+mj-lt"/>
              </a:rPr>
              <a:t>metabolism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664380" y="3315095"/>
            <a:ext cx="2572796" cy="52322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/>
          <a:p>
            <a:r>
              <a:rPr lang="en-US" sz="2800" dirty="0">
                <a:latin typeface="+mj-lt"/>
              </a:rPr>
              <a:t>photosynthesis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4380" y="3915253"/>
            <a:ext cx="2993367" cy="52322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/>
          <a:p>
            <a:r>
              <a:rPr lang="en-US" sz="2800" dirty="0">
                <a:latin typeface="+mj-lt"/>
              </a:rPr>
              <a:t>cellular respiration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64380" y="4515410"/>
            <a:ext cx="4517368" cy="52322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/>
          <a:p>
            <a:r>
              <a:rPr lang="en-US" sz="2800" dirty="0">
                <a:latin typeface="+mj-lt"/>
              </a:rPr>
              <a:t>adenosine triphosphate (ATP)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08218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447800"/>
            <a:ext cx="7487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trophic level: </a:t>
            </a:r>
            <a:r>
              <a:rPr lang="en-US" sz="2800" dirty="0">
                <a:latin typeface="+mj-lt"/>
              </a:rPr>
              <a:t>each step in a food chain or a food web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36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Transformation of Energy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Cellular processes require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n-US" sz="2800" dirty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– the ability to do work.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Thermodynamics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the study of the flow and transformation of energy in the universe.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Transformation of Energy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4" y="1447800"/>
            <a:ext cx="7704666" cy="365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latin typeface="+mj-lt"/>
                <a:cs typeface="Helvetica"/>
              </a:rPr>
              <a:t>Laws of Thermodynamics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latin typeface="+mj-lt"/>
                <a:cs typeface="Helvetica Light"/>
              </a:rPr>
              <a:t>First Law</a:t>
            </a:r>
            <a:r>
              <a:rPr lang="en-US" sz="2800" dirty="0">
                <a:latin typeface="+mj-lt"/>
                <a:cs typeface="Helvetica Light"/>
              </a:rPr>
              <a:t>—</a:t>
            </a:r>
            <a:r>
              <a:rPr lang="en-US" sz="2800" i="1" dirty="0">
                <a:latin typeface="+mj-lt"/>
                <a:cs typeface="Helvetica Light"/>
              </a:rPr>
              <a:t>The Law of Conservation of Energy</a:t>
            </a:r>
            <a:r>
              <a:rPr lang="en-US" sz="2800" dirty="0">
                <a:latin typeface="+mj-lt"/>
                <a:cs typeface="Helvetica Light"/>
              </a:rPr>
              <a:t>: Energy can be converted from one form to another, but it cannot be created or destroyed.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latin typeface="+mj-lt"/>
                <a:cs typeface="Helvetica Light"/>
              </a:rPr>
              <a:t>Second Law</a:t>
            </a:r>
            <a:r>
              <a:rPr lang="en-US" sz="2800" dirty="0">
                <a:latin typeface="+mj-lt"/>
                <a:cs typeface="Helvetica Light"/>
              </a:rPr>
              <a:t>: Energy cannot be converted without the loss of usable energy; that is, entropy—disorder or unusable energy—increases.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Transformation of Energy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" y="1311057"/>
            <a:ext cx="7848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>
                <a:cs typeface="Helvetica"/>
              </a:rPr>
              <a:t>Autotrophs and Heterotrophs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Directly or indirectly, nearly all the energy for life comes from the Sun.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Autotrophs make their own food, either with energy from the Sun or from inorganic substances.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Heterotrophs ingest food to obtain energy.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https://centralus1-mediap.svc.ms/transform/thumbnail?provider=spo&amp;inputFormat=png&amp;cs=fFNQTw&amp;docid=https%3A%2F%2Fmheducation.sharepoint.com%3A443%2F_api%2Fv2.0%2Fdrives%2Fb!2aQIuYa510uZ-YWSbdq2-u6ONFYV3C9GkTy5rEw49uV1tWKtabfQQrYib5Se9BFk%2Fitems%2F01A7QSFL3PFVVBTF2NRRFYWJV2EZGVKCQQ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989&amp;height=295&amp;srcWidth=1920&amp;srcHeight=573">
            <a:extLst>
              <a:ext uri="{FF2B5EF4-FFF2-40B4-BE49-F238E27FC236}">
                <a16:creationId xmlns:a16="http://schemas.microsoft.com/office/drawing/2014/main" id="{B7FCDCA0-EFCE-4343-BA7B-2D83E866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6172200" cy="18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Metabolism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371600"/>
            <a:ext cx="78486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All of the chemical reactions in a cell are referred to as the cell’s </a:t>
            </a:r>
            <a:r>
              <a:rPr lang="en-US" sz="2800" b="1" dirty="0">
                <a:latin typeface="+mj-lt"/>
                <a:cs typeface="Helvetica Light"/>
              </a:rPr>
              <a:t>metabolism</a:t>
            </a:r>
            <a:r>
              <a:rPr lang="en-US" sz="2800" dirty="0">
                <a:latin typeface="+mj-lt"/>
                <a:cs typeface="Helvetica Light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 series of chemical reactions in which the product of one is the substrate for the next is called a metabolic pathway.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Catabolic pathways release energy by breaking down larger molecules.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Anabolic pathways use energy to build larger molecules.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0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Metabolism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" y="1219200"/>
            <a:ext cx="42291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 Light"/>
              </a:rPr>
              <a:t>Photosynthesis:</a:t>
            </a:r>
            <a:r>
              <a:rPr lang="en-US" sz="2800" dirty="0">
                <a:cs typeface="Helvetica Light"/>
              </a:rPr>
              <a:t> anabolic pathway in which light energy from the Sun is converted to stored chemical energy for use by the cell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 Light"/>
              </a:rPr>
              <a:t>Cellular respiration:</a:t>
            </a:r>
            <a:r>
              <a:rPr lang="en-US" sz="2800" dirty="0">
                <a:cs typeface="Helvetica Light"/>
              </a:rPr>
              <a:t> catabolic pathway in which organic molecules are broken down to release energy for use by the cell</a:t>
            </a:r>
            <a:endParaRPr lang="en-US" sz="2800" b="1" dirty="0">
              <a:cs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https://centralus1-mediap.svc.ms/transform/thumbnail?provider=spo&amp;inputFormat=png&amp;cs=fFNQTw&amp;docid=https%3A%2F%2Fmheducation.sharepoint.com%3A443%2F_api%2Fv2.0%2Fdrives%2Fb!2aQIuYa510uZ-YWSbdq2-u6ONFYV3C9GkTy5rEw49uV1tWKtabfQQrYib5Se9BFk%2Fitems%2F01A7QSFLZXZHB5TMG425C2GMWOX7FCNI2H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406&amp;height=295&amp;srcWidth=1920&amp;srcHeight=1396">
            <a:extLst>
              <a:ext uri="{FF2B5EF4-FFF2-40B4-BE49-F238E27FC236}">
                <a16:creationId xmlns:a16="http://schemas.microsoft.com/office/drawing/2014/main" id="{A8D2F96C-1D68-4049-B71B-FC143FD49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41948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79744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91E6B3-250F-40D3-A701-70DC9B6902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0FD506-9806-4CBD-9474-FA8ADB9563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9DA6C-78A8-490E-96D2-5A182A2A67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8387</TotalTime>
  <Words>354</Words>
  <Application>Microsoft Macintosh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49</cp:revision>
  <cp:lastPrinted>2018-06-19T00:04:25Z</cp:lastPrinted>
  <dcterms:created xsi:type="dcterms:W3CDTF">2018-06-13T21:31:09Z</dcterms:created>
  <dcterms:modified xsi:type="dcterms:W3CDTF">2023-12-15T17:06:51Z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