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52" r:id="rId5"/>
    <p:sldId id="259" r:id="rId6"/>
    <p:sldId id="353" r:id="rId7"/>
    <p:sldId id="354" r:id="rId8"/>
    <p:sldId id="291" r:id="rId9"/>
    <p:sldId id="290" r:id="rId10"/>
    <p:sldId id="292" r:id="rId11"/>
    <p:sldId id="338" r:id="rId12"/>
    <p:sldId id="339" r:id="rId13"/>
    <p:sldId id="293" r:id="rId14"/>
    <p:sldId id="355" r:id="rId15"/>
    <p:sldId id="356" r:id="rId16"/>
    <p:sldId id="365" r:id="rId17"/>
    <p:sldId id="364" r:id="rId18"/>
    <p:sldId id="337" r:id="rId19"/>
    <p:sldId id="358" r:id="rId20"/>
    <p:sldId id="359" r:id="rId21"/>
    <p:sldId id="336" r:id="rId22"/>
    <p:sldId id="360" r:id="rId23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352"/>
            <p14:sldId id="259"/>
            <p14:sldId id="353"/>
            <p14:sldId id="354"/>
            <p14:sldId id="291"/>
            <p14:sldId id="290"/>
            <p14:sldId id="292"/>
            <p14:sldId id="338"/>
            <p14:sldId id="339"/>
            <p14:sldId id="293"/>
            <p14:sldId id="355"/>
            <p14:sldId id="356"/>
            <p14:sldId id="365"/>
            <p14:sldId id="364"/>
            <p14:sldId id="337"/>
            <p14:sldId id="358"/>
            <p14:sldId id="359"/>
            <p14:sldId id="336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7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840771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Photosynthesis 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484526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461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One: Light Reactions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76866"/>
            <a:ext cx="3886200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Pigments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Light-absorbing colored molecules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pigments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are found in the thylakoid membranes.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 pigments absorb specific wavelengths of light.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6V46Z25XBWCNBIAUE6VYD46CZK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314&amp;height=295&amp;srcWidth=1920&amp;srcHeight=1808">
            <a:extLst>
              <a:ext uri="{FF2B5EF4-FFF2-40B4-BE49-F238E27FC236}">
                <a16:creationId xmlns:a16="http://schemas.microsoft.com/office/drawing/2014/main" id="{9695617E-3781-4BF1-91C2-CAAD1A252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28" y="1600200"/>
            <a:ext cx="381206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9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One: Light Reactions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52548"/>
            <a:ext cx="7924800" cy="5024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Electron Transport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The thylakoid membrane has a large surface area, providing space for a large number of electron transporting molecules and two types of protein complexes called photosystems.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Photosystems contain the light-capturing pigments</a:t>
            </a:r>
            <a:r>
              <a:rPr lang="en-US" dirty="0"/>
              <a:t> </a:t>
            </a:r>
            <a:r>
              <a:rPr lang="en-US" sz="2800" dirty="0">
                <a:cs typeface="Calibri" panose="020F0502020204030204" pitchFamily="34" charset="0"/>
              </a:rPr>
              <a:t>and proteins that play important roles in the light reactions.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5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One: Light Reactions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24985"/>
            <a:ext cx="79248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Electron Transport (continued)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Light energy excites electrons in photosystem II and causes a water molecule to split.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Next, the excited electrons move from photosystem II to an electron acceptor molecule.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565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One: Light Reactions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77610"/>
            <a:ext cx="7924800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Electron Transport (continued)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Next, the electron-acceptor molecule transfers the electrons along a series of electron-carriers to photosystem 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Photosystem I transfers the electrons to a protein called ferredoxin.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Finally, ferredoxin transfers the electrons to the electron carrier </a:t>
            </a:r>
            <a:r>
              <a:rPr lang="en-US" sz="2800" b="1" dirty="0"/>
              <a:t>NADP</a:t>
            </a:r>
            <a:r>
              <a:rPr lang="en-US" sz="2800" b="1" baseline="30000" dirty="0"/>
              <a:t>+</a:t>
            </a:r>
            <a:r>
              <a:rPr lang="en-US" sz="2800" dirty="0"/>
              <a:t>, forming the energy-storage molecule NADPH.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26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One: Light Reactions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24985"/>
            <a:ext cx="7924800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Chemiosmosis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Chemiosmosis is the mechanism by which ATP is produced as a result of the flow of electrons down a concentration gradient.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breakdown of water is essential to this process.</a:t>
            </a:r>
            <a:endParaRPr lang="en-US" sz="2800" dirty="0"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0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Two: The Calvin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39882"/>
            <a:ext cx="259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second phase of photosynthesis, called the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Calvin cycle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energy is stored in organic molecules such as glucose.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2QCP3YOCOT4ZBJGT7D5UHSIBEC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365&amp;height=295&amp;srcWidth=1920&amp;srcHeight=1553">
            <a:extLst>
              <a:ext uri="{FF2B5EF4-FFF2-40B4-BE49-F238E27FC236}">
                <a16:creationId xmlns:a16="http://schemas.microsoft.com/office/drawing/2014/main" id="{1DAC4AD1-9ABF-4F30-A8D7-F0121B91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45" y="1247347"/>
            <a:ext cx="5499801" cy="44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6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Two: The Calvin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61968"/>
            <a:ext cx="80772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first step of the Calvin cycle is called carbon fixation. CO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molecules combine with 5-carbon molecules to form 3-phosphoglycerate (3-PGA).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second step, chemical energy stored in ATP and NADPH is transferred to the 3-PGA to form glyceraldehyde 3-phospate (G3P).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9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Two: The Calvin Cycle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9600" y="1412825"/>
            <a:ext cx="80772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third step, some G3P molecules leave the cycle to be used for the production of glucose and other organic compounds.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fourth and final step, an enzyme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rubisco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converts the remaining G3P molecules into 5-carbon molecules called ribulose 1,5-bisphospates (RuBP). These molecules combine with new CO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continue the cycle.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69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Alternative Pathways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100" y="1447800"/>
            <a:ext cx="74549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itchFamily="34" charset="0"/>
              </a:rPr>
              <a:t>C</a:t>
            </a:r>
            <a:r>
              <a:rPr lang="en-US" sz="2800" b="1" baseline="-25000" dirty="0">
                <a:cs typeface="Helvetica" pitchFamily="34" charset="0"/>
              </a:rPr>
              <a:t>4</a:t>
            </a:r>
            <a:r>
              <a:rPr lang="en-US" sz="2800" b="1" dirty="0">
                <a:cs typeface="Helvetica" pitchFamily="34" charset="0"/>
              </a:rPr>
              <a:t> Plants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C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pathway allows plants to maintain photosynthesis while reducing water loss.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" pitchFamily="34" charset="0"/>
              </a:rPr>
              <a:t>C</a:t>
            </a:r>
            <a:r>
              <a:rPr lang="en-US" sz="2800" baseline="-25000" dirty="0">
                <a:cs typeface="Helvetica" pitchFamily="34" charset="0"/>
              </a:rPr>
              <a:t>4</a:t>
            </a:r>
            <a:r>
              <a:rPr lang="en-US" sz="2800" dirty="0">
                <a:cs typeface="Helvetica" pitchFamily="34" charset="0"/>
              </a:rPr>
              <a:t> plants have 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ignificant structural modification in the arrangement of cells within the leaves.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374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Alternative Pathways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100" y="1447800"/>
            <a:ext cx="7315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cs typeface="Helvetica" pitchFamily="34" charset="0"/>
              </a:rPr>
              <a:t>CAM Plants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Crassulacean acid metabolism (CAM) is found in desert plants.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These plants collect CO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at night and store it in organic compounds.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During the day, the plants release CO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from organic compounds for the light-dependent cycle of photosynthesis.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8375AB-A1A4-BB42-B65A-6399E0671CF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51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390256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7320" y="1441394"/>
            <a:ext cx="6659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What do lettuce plants need to survive?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28184" y="1437618"/>
            <a:ext cx="2621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thylakoid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5571" y="2064477"/>
            <a:ext cx="2337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granum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35571" y="2680718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stroma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552504" y="3285868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pigment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52504" y="3888061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NADP</a:t>
            </a:r>
            <a:r>
              <a:rPr lang="en-US" sz="2800" baseline="30000" dirty="0">
                <a:latin typeface="+mj-lt"/>
              </a:rPr>
              <a:t>+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3601" y="4503784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Calvin cycle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8184" y="5119507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rubisco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0733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371600"/>
            <a:ext cx="7258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carbohydrate: </a:t>
            </a:r>
            <a:r>
              <a:rPr lang="en-US" sz="2800" dirty="0">
                <a:latin typeface="+mj-lt"/>
              </a:rPr>
              <a:t>an organic compound containing only carbon, hydrogen, and oxygen, usually in a 1:2:1 ratio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4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Overview of Photosynthesis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371600"/>
            <a:ext cx="7315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Most autotrophs make organic compounds using photosynthesis.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 panose="020F0502020204030204" pitchFamily="34" charset="0"/>
              </a:rPr>
              <a:t>Photosynthesis converts light energy into chemical energy.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products and reactants of photosynthesis are identified in the overall chemical reaction for photosynthesis:</a:t>
            </a:r>
          </a:p>
          <a:p>
            <a:endParaRPr lang="en-US" sz="2800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/>
              <a:t>             6CO</a:t>
            </a:r>
            <a:r>
              <a:rPr lang="en-US" sz="2800" baseline="-25000" dirty="0"/>
              <a:t>2</a:t>
            </a:r>
            <a:r>
              <a:rPr lang="en-US" sz="2800" dirty="0"/>
              <a:t> + 6H</a:t>
            </a:r>
            <a:r>
              <a:rPr lang="en-US" sz="2800" baseline="-25000" dirty="0"/>
              <a:t>2</a:t>
            </a:r>
            <a:r>
              <a:rPr lang="en-US" sz="2800" dirty="0"/>
              <a:t>O              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+ 6O</a:t>
            </a:r>
            <a:r>
              <a:rPr lang="en-US" sz="2800" baseline="-25000" dirty="0"/>
              <a:t>2</a:t>
            </a:r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B2631A-82C5-4424-90BA-A07FA1405A07}"/>
              </a:ext>
            </a:extLst>
          </p:cNvPr>
          <p:cNvCxnSpPr>
            <a:cxnSpLocks/>
          </p:cNvCxnSpPr>
          <p:nvPr/>
        </p:nvCxnSpPr>
        <p:spPr>
          <a:xfrm>
            <a:off x="4038600" y="5257800"/>
            <a:ext cx="9144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E4009B-BFE6-4D3B-8D02-F89C8AF4B5BD}"/>
              </a:ext>
            </a:extLst>
          </p:cNvPr>
          <p:cNvSpPr txBox="1"/>
          <p:nvPr/>
        </p:nvSpPr>
        <p:spPr>
          <a:xfrm>
            <a:off x="4152900" y="4836702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Overview of Photosynthesis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4" y="1447800"/>
            <a:ext cx="739986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Photosynthesis occurs in two phases: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light-dependent phase, light energy is captured and converted into chemical energy.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the light-independent phase, molecules formed during the light-dependent phase are used to make glucose.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Helvetica Light"/>
              <a:cs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One: Light Reactions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754380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absorption of light is the first step in photosynthesis.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Once light energy is captured, two energy storage molecules, ATP and NAPDH, are produced.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One: Light Reactions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" y="1471895"/>
            <a:ext cx="78486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Chloroplasts are 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rganelles that capture light energy. They contain two main compartments:</a:t>
            </a:r>
          </a:p>
          <a:p>
            <a:pPr marL="914400" lvl="1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Thylakoids: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flattened saclike membranes </a:t>
            </a:r>
          </a:p>
          <a:p>
            <a:pPr marL="1371600" lvl="2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Stacks of thylakoids are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grana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(singular: granum).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05840" lvl="2" indent="-4572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Stroma: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fluid-filled space outside the grana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0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Phase One: Light Reactions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 Box 3">
            <a:extLst>
              <a:ext uri="{FF2B5EF4-FFF2-40B4-BE49-F238E27FC236}">
                <a16:creationId xmlns:a16="http://schemas.microsoft.com/office/drawing/2014/main" id="{DEA10879-F3C6-4643-BFE0-D24827F1D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26498"/>
            <a:ext cx="7972425" cy="143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800" b="1" dirty="0">
                <a:latin typeface="+mj-lt"/>
                <a:cs typeface="Helvetica"/>
              </a:rPr>
              <a:t>Chloroplasts</a:t>
            </a:r>
          </a:p>
          <a:p>
            <a:pPr marL="0" indent="0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Photosynthesis occurs inside pigmented organelles called chloroplasts.</a:t>
            </a:r>
            <a:endParaRPr lang="en-US" b="0" dirty="0">
              <a:latin typeface="Helvetica Light"/>
            </a:endParaRPr>
          </a:p>
        </p:txBody>
      </p:sp>
      <p:pic>
        <p:nvPicPr>
          <p:cNvPr id="1026" name="Picture 2" descr="https://centralus1-mediap.svc.ms/transform/thumbnail?provider=spo&amp;inputFormat=png&amp;cs=fFNQTw&amp;docid=https%3A%2F%2Fmheducation.sharepoint.com%3A443%2F_api%2Fv2.0%2Fdrives%2Fb!2aQIuYa510uZ-YWSbdq2-u6ONFYV3C9GkTy5rEw49uV1tWKtabfQQrYib5Se9BFk%2Fitems%2F01A7QSFL3HB2GLGQFOLFFJQNJYXUELQ3L4%3Fversion%3DPublished&amp;access_token=eyJ0eXAiOiJKV1QiLCJhbGciOiJub25lIn0.eyJhdWQiOiIwMDAwMDAwMy0wMDAwLTBmZjEtY2UwMC0wMDAwMDAwMDAwMDAvbWhlZHVjYXRpb24uc2hhcmVwb2ludC5jb21AZjkxOWIxZWYtYzBjMy00NzM1LThmY2EtMDkyOGVjMzlkOGQ1IiwiaXNzIjoiMDAwMDAwMDMtMDAwMC0wZmYxLWNlMDAtMDAwMDAwMDAwMDAwIiwibmJmIjoiMTUzMDYyOTMwNiIsImV4cCI6IjE1MzA2NTA5MDYiLCJlbmRwb2ludHVybCI6IllZVmpuSi9JZHVseUNncllJK3FubDF0dzA3N2ZNY1dpVHR2TmVqMXY5aXc9IiwiZW5kcG9pbnR1cmxMZW5ndGgiOiIxMTgiLCJpc2xvb3BiYWNrIjoiVHJ1ZSIsImNpZCI6IllUZ3lZemMzT1dVdE5qQm1ZaTAyTURBd0xXWmxZVEV0TUdWaU56YzNZVFUxTm1JNCIsInZlciI6Imhhc2hlZHByb29mdG9rZW4iLCJzaXRlaWQiOiJZamt3T0dFMFpEa3RZams0TmkwMFltUTNMVGs1WmprdE9EVTVNalprWkdGaU5tWmgiLCJzaWduaW5fc3RhdGUiOiJbXCJrbXNpXCJdIiwibmFtZWlkIjoiMCMuZnxtZW1iZXJzaGlwfG1yaG9hZGhvX2NvbHVtYnVzLnJyLmNvbSNleHQjQG1oZWR1Y2F0aW9uLm9ubWljcm9zb2Z0LmNvbSIsIm5paSI6Im1pY3Jvc29mdC5zaGFyZXBvaW50IiwiaXN1c2VyIjoidHJ1ZSIsImNhY2hla2V5IjoiMGguZnxtZW1iZXJzaGlwfDEwMDMwMDAwOWFhMTE0YWJAbGl2ZS5jb20iLCJ0dCI6IjAiLCJ1c2VQZXJzaXN0ZW50Q29va2llIjoiMyJ9.NTg4LzkwdGdXbVNnQmQ4dFNRaStYek9FbTUwK0dnTW1UakxDcXZPcDRTND0&amp;encodeFailures=1&amp;width=491&amp;height=295&amp;srcWidth=1920&amp;srcHeight=1154">
            <a:extLst>
              <a:ext uri="{FF2B5EF4-FFF2-40B4-BE49-F238E27FC236}">
                <a16:creationId xmlns:a16="http://schemas.microsoft.com/office/drawing/2014/main" id="{5250ED74-A683-4DEC-9BBA-F2BEED2FD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70051"/>
            <a:ext cx="6096000" cy="36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479744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F09BAF-E717-432A-9863-53D1832A6C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8EC08A-73D8-425B-8AD8-848A8D4637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8FFC3D-BEE1-4ED5-B30D-FF516D77F8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449</TotalTime>
  <Words>658</Words>
  <Application>Microsoft Macintosh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Helvetica Light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56</cp:revision>
  <cp:lastPrinted>2018-06-06T15:11:12Z</cp:lastPrinted>
  <dcterms:created xsi:type="dcterms:W3CDTF">2018-06-13T21:31:09Z</dcterms:created>
  <dcterms:modified xsi:type="dcterms:W3CDTF">2023-12-15T17:08:12Z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