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61" r:id="rId7"/>
    <p:sldId id="354" r:id="rId8"/>
    <p:sldId id="291" r:id="rId9"/>
    <p:sldId id="290" r:id="rId10"/>
    <p:sldId id="366" r:id="rId11"/>
    <p:sldId id="292" r:id="rId12"/>
    <p:sldId id="338" r:id="rId13"/>
    <p:sldId id="339" r:id="rId14"/>
    <p:sldId id="293" r:id="rId15"/>
    <p:sldId id="367" r:id="rId16"/>
    <p:sldId id="368" r:id="rId17"/>
    <p:sldId id="369" r:id="rId18"/>
    <p:sldId id="355" r:id="rId19"/>
    <p:sldId id="356" r:id="rId20"/>
    <p:sldId id="370" r:id="rId21"/>
    <p:sldId id="357" r:id="rId22"/>
    <p:sldId id="364" r:id="rId23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261"/>
            <p14:sldId id="354"/>
            <p14:sldId id="291"/>
            <p14:sldId id="290"/>
            <p14:sldId id="366"/>
            <p14:sldId id="292"/>
            <p14:sldId id="338"/>
            <p14:sldId id="339"/>
            <p14:sldId id="293"/>
            <p14:sldId id="367"/>
            <p14:sldId id="368"/>
            <p14:sldId id="369"/>
            <p14:sldId id="355"/>
            <p14:sldId id="356"/>
            <p14:sldId id="370"/>
            <p14:sldId id="357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840771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Cellular Respiration 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48452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9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Krebs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 Box 3">
            <a:extLst>
              <a:ext uri="{FF2B5EF4-FFF2-40B4-BE49-F238E27FC236}">
                <a16:creationId xmlns:a16="http://schemas.microsoft.com/office/drawing/2014/main" id="{DEA10879-F3C6-4643-BFE0-D24827F1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1453836"/>
            <a:ext cx="7924800" cy="319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Glycolysis has a net result of two ATP and two pyruvate. Most of the energy from the glucose is still contained in the pyruvate.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series of reactions in which pyruvate is broken down into carbon dioxide is called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Krebs cycle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which is also known as the tricarboxylic acid (TCA) cycle.</a:t>
            </a:r>
          </a:p>
        </p:txBody>
      </p:sp>
    </p:spTree>
    <p:extLst>
      <p:ext uri="{BB962C8B-B14F-4D97-AF65-F5344CB8AC3E}">
        <p14:creationId xmlns:p14="http://schemas.microsoft.com/office/powerpoint/2010/main" val="23424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Krebs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48559"/>
            <a:ext cx="79248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Preparatory Reaction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Pyruvate reacts with coenzyme A (CoA) to form acetyl CoA and carbon dioxide.</a:t>
            </a:r>
            <a:r>
              <a:rPr lang="en-US" dirty="0"/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converted to NADH.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Acetyl CoA moves into the mitochondrial matrix.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9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Krebs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54036"/>
            <a:ext cx="7924800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Steps of the Krebs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Acetyl CoA combines with a 4-carbon compound to form citric acid.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Citric acid is broken down, releasing two molecules of carbon dioxide and generating one ATP, three NADH, and one FADH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Finally, acetyl CoA and citric acid are generated, and the cycle continues.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1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Krebs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10831"/>
            <a:ext cx="36214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net yield from the Krebs cycle is six carbon dioxide molecules, two ATP, eight NADH, and two FADH</a:t>
            </a:r>
            <a:r>
              <a:rPr lang="en-US" sz="2800" baseline="-25000" dirty="0"/>
              <a:t>2</a:t>
            </a:r>
            <a:r>
              <a:rPr lang="en-US" sz="2800" dirty="0"/>
              <a:t>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Y6VFQSK6HO65AKJLPXVZARIVDC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240&amp;height=295&amp;srcWidth=878&amp;srcHeight=1080">
            <a:extLst>
              <a:ext uri="{FF2B5EF4-FFF2-40B4-BE49-F238E27FC236}">
                <a16:creationId xmlns:a16="http://schemas.microsoft.com/office/drawing/2014/main" id="{0933108A-B702-432F-99ED-EFFAB3433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11312"/>
            <a:ext cx="3276600" cy="40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8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Krebs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165591"/>
            <a:ext cx="7924800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Electron Transport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Electron transport occurs along the mitochondrial matrix.</a:t>
            </a:r>
            <a:endParaRPr lang="en-US" sz="2800" dirty="0">
              <a:latin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AutoShape 2" descr="https://centralus1-mediap.svc.ms/transform/thumbnail?provider=spo&amp;inputFormat=png&amp;cs=fFNQTw&amp;docid=https%3A%2F%2Fmheducation.sharepoint.com%3A443%2F_api%2Fv2.0%2Fdrives%2Fb!2aQIuYa510uZ-YWSbdq2-u6ONFYV3C9GkTy5rEw49uV1tWKtabfQQrYib5Se9BFk%2Fitems%2F01A7QSFL3CXWXADULCJFHI7XKF3OZMRJOV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606&amp;height=295&amp;srcWidth=1920&amp;srcHeight=935">
            <a:extLst>
              <a:ext uri="{FF2B5EF4-FFF2-40B4-BE49-F238E27FC236}">
                <a16:creationId xmlns:a16="http://schemas.microsoft.com/office/drawing/2014/main" id="{AB7DA972-EB4A-4669-9E88-95B3F4A81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0" name="Picture 4" descr="https://centralus1-mediap.svc.ms/transform/thumbnail?provider=spo&amp;inputFormat=png&amp;cs=fFNQTw&amp;docid=https%3A%2F%2Fmheducation.sharepoint.com%3A443%2F_api%2Fv2.0%2Fdrives%2Fb!2aQIuYa510uZ-YWSbdq2-u6ONFYV3C9GkTy5rEw49uV1tWKtabfQQrYib5Se9BFk%2Fitems%2F01A7QSFL3CXWXADULCJFHI7XKF3OZMRJOV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606&amp;height=295&amp;srcWidth=1920&amp;srcHeight=935">
            <a:extLst>
              <a:ext uri="{FF2B5EF4-FFF2-40B4-BE49-F238E27FC236}">
                <a16:creationId xmlns:a16="http://schemas.microsoft.com/office/drawing/2014/main" id="{75E3B8D5-C3AD-46F9-9546-82F5AB5C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82534"/>
            <a:ext cx="7010399" cy="341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8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Krebs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50553"/>
            <a:ext cx="7924800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Prokaryotic Cellular Respiration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prokaryotes undergo aerobic respiration.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do not have mitochondria, so they use the cellular membrane as the location of electron transport.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5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Anaerobic Respiration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39882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oxygen is unavailable, cells cannot follow glycolysis with the aerobic respiration (Krebs cycle and electron transport).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anaerobic process that follows glycolysis is anaerobic respiration, or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fermentation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Fermentation, which occurs in the cytoplasm of the cell, produces NAD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ATP.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56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Anaerobic Respiration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53292"/>
            <a:ext cx="7924800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Lactic Acid Fermentation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Enzymes convert the pyruvate made during glycolysis into lactic acid.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Skeletal muscles produce lactic acid when the body cannot supply enough oxygen, such as during periods of strenuous exercise.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cs typeface="Helvetica"/>
              </a:rPr>
              <a:t>Alcohol Fermentation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process occurs in yeast and some bacteria.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converts pyruvate into ethyl alcohol and carbon dioxide.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5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Anaerobic Respiration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08093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oxygen is absent or in limited supply, fermentation can occur.</a:t>
            </a:r>
            <a:endParaRPr lang="en-US" sz="2800" dirty="0">
              <a:latin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124" name="Picture 4" descr="https://centralus1-mediap.svc.ms/transform/thumbnail?provider=spo&amp;inputFormat=png&amp;cs=fFNQTw&amp;docid=https%3A%2F%2Fmheducation.sharepoint.com%3A443%2F_api%2Fv2.0%2Fdrives%2Fb!2aQIuYa510uZ-YWSbdq2-u6ONFYV3C9GkTy5rEw49uV1tWKtabfQQrYib5Se9BFk%2Fitems%2F01A7QSFL5ZUQRBPMW7NZG3QPO74Q2SRXGH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799&amp;height=295&amp;srcWidth=1920&amp;srcHeight=709">
            <a:extLst>
              <a:ext uri="{FF2B5EF4-FFF2-40B4-BE49-F238E27FC236}">
                <a16:creationId xmlns:a16="http://schemas.microsoft.com/office/drawing/2014/main" id="{E5AD5360-7D1E-4D4C-9BC7-B75F1DEB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9600"/>
            <a:ext cx="8279992" cy="30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C247DD-2CAC-4A3A-B7A0-DEEB075B993A}"/>
              </a:ext>
            </a:extLst>
          </p:cNvPr>
          <p:cNvSpPr/>
          <p:nvPr/>
        </p:nvSpPr>
        <p:spPr>
          <a:xfrm>
            <a:off x="634796" y="5726668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Lactic Acid Fermentation      Alcohol Fermentation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920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Photosynthesis and Cellular Respiration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282005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Photosynthesis and cellular respiration are interrelated. Together, they provide most of the energy for life processes.</a:t>
            </a:r>
            <a:endParaRPr lang="en-US" sz="2800" dirty="0">
              <a:latin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46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6NKTBWO5VI6JFKTR2WVYSGJX4E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497&amp;height=295&amp;srcWidth=1920&amp;srcHeight=1141">
            <a:extLst>
              <a:ext uri="{FF2B5EF4-FFF2-40B4-BE49-F238E27FC236}">
                <a16:creationId xmlns:a16="http://schemas.microsoft.com/office/drawing/2014/main" id="{2F9CC0F5-2505-4D48-BBFE-60CF0690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172200" cy="36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7320" y="1441394"/>
            <a:ext cx="628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How does your body get energy from eating lettuce?</a:t>
            </a:r>
            <a:endParaRPr lang="en-US" sz="2800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6232" y="1447800"/>
            <a:ext cx="3145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anaerobic process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32" y="2052443"/>
            <a:ext cx="2993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aerobic respiration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45346" y="2043470"/>
            <a:ext cx="289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Krebs cycle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6232" y="2657086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aerobic process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5346" y="144780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glycolysis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2279" y="263914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fermentation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1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408093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cyanobacterium: </a:t>
            </a:r>
            <a:r>
              <a:rPr lang="en-US" sz="2800" dirty="0"/>
              <a:t>the type of bacterium that is a photosynthetic autotroph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4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Overview of Cellular Respiration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Organisms obtain energy in a process called cellular respiration.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The equation for cellular respiration is the opposite of the equation for photosynthesis: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pt-BR" sz="2800" dirty="0"/>
              <a:t>C</a:t>
            </a:r>
            <a:r>
              <a:rPr lang="pt-BR" sz="2800" baseline="-25000" dirty="0"/>
              <a:t>6</a:t>
            </a:r>
            <a:r>
              <a:rPr lang="pt-BR" sz="2800" dirty="0"/>
              <a:t>H</a:t>
            </a:r>
            <a:r>
              <a:rPr lang="pt-BR" sz="2800" baseline="-25000" dirty="0"/>
              <a:t>12</a:t>
            </a:r>
            <a:r>
              <a:rPr lang="pt-BR" sz="2800" dirty="0"/>
              <a:t>O</a:t>
            </a:r>
            <a:r>
              <a:rPr lang="pt-BR" sz="2800" baseline="-25000" dirty="0"/>
              <a:t>6</a:t>
            </a:r>
            <a:r>
              <a:rPr lang="pt-BR" sz="2800" dirty="0"/>
              <a:t> + 6O</a:t>
            </a:r>
            <a:r>
              <a:rPr lang="pt-BR" sz="2800" baseline="-25000" dirty="0"/>
              <a:t>2</a:t>
            </a:r>
            <a:r>
              <a:rPr lang="pt-BR" sz="2800" dirty="0"/>
              <a:t>          6CO</a:t>
            </a:r>
            <a:r>
              <a:rPr lang="pt-BR" sz="2800" baseline="-25000" dirty="0"/>
              <a:t>2</a:t>
            </a:r>
            <a:r>
              <a:rPr lang="pt-BR" sz="2800" dirty="0"/>
              <a:t> + 6H</a:t>
            </a:r>
            <a:r>
              <a:rPr lang="pt-BR" sz="2800" baseline="-25000" dirty="0"/>
              <a:t>2</a:t>
            </a:r>
            <a:r>
              <a:rPr lang="pt-BR" sz="2800" dirty="0"/>
              <a:t>O + Energy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077305-BCFC-4BE9-9D80-257305309C17}"/>
              </a:ext>
            </a:extLst>
          </p:cNvPr>
          <p:cNvCxnSpPr>
            <a:cxnSpLocks/>
          </p:cNvCxnSpPr>
          <p:nvPr/>
        </p:nvCxnSpPr>
        <p:spPr>
          <a:xfrm>
            <a:off x="3124200" y="4038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Overview of Cellular Respiration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447800"/>
            <a:ext cx="75522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Cellular respiration occurs in two main parts: glycolysis and aerobic respiration.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Glycolysis is an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anaerobic process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meaning it does not require oxygen. 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Aerobic respiration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involves the Krebs cycle and electron transport.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Aerobic processes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require oxygen.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Helvetica Light"/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Overview of Cellular Respiration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FE4EAC-6231-4A5E-91A4-C5454CCDB5EF}"/>
              </a:ext>
            </a:extLst>
          </p:cNvPr>
          <p:cNvSpPr txBox="1"/>
          <p:nvPr/>
        </p:nvSpPr>
        <p:spPr>
          <a:xfrm>
            <a:off x="762000" y="1264741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Cellular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respiration occurs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mitochondria.</a:t>
            </a:r>
          </a:p>
        </p:txBody>
      </p:sp>
      <p:pic>
        <p:nvPicPr>
          <p:cNvPr id="1026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5CTRSIM3ADCZE2PXQ2RFQKFTM4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623&amp;height=295&amp;srcWidth=1920&amp;srcHeight=910">
            <a:extLst>
              <a:ext uri="{FF2B5EF4-FFF2-40B4-BE49-F238E27FC236}">
                <a16:creationId xmlns:a16="http://schemas.microsoft.com/office/drawing/2014/main" id="{8C3EDEF9-5CCA-4124-A7B8-852ECE33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4" y="2197865"/>
            <a:ext cx="7588624" cy="35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1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Glycolysis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8486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Glucose is broken down in the cytoplasm through the process of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glycolysis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Two molecules of ATP and two molecules of NADH are formed for each molecule of glucose that is broken down.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Glycolysis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445C1D-C941-497F-A36D-150F30CE38EC}"/>
              </a:ext>
            </a:extLst>
          </p:cNvPr>
          <p:cNvSpPr txBox="1"/>
          <p:nvPr/>
        </p:nvSpPr>
        <p:spPr>
          <a:xfrm>
            <a:off x="762000" y="14080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Glucose is broken down during glycolysis inside the cytoplasm of cells.</a:t>
            </a:r>
          </a:p>
        </p:txBody>
      </p:sp>
      <p:pic>
        <p:nvPicPr>
          <p:cNvPr id="2050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4NLQLO44P3GVD3VPVP366PE6AK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618&amp;height=295&amp;srcWidth=1920&amp;srcHeight=917">
            <a:extLst>
              <a:ext uri="{FF2B5EF4-FFF2-40B4-BE49-F238E27FC236}">
                <a16:creationId xmlns:a16="http://schemas.microsoft.com/office/drawing/2014/main" id="{BE7D6855-C7EB-4213-8171-5ECE4903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1" y="2645184"/>
            <a:ext cx="6750269" cy="32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DADE37-AD5F-4223-8280-2FB325D345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F72DB9-E5DB-47EF-8E74-F5E00ABC0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92096-BAED-4348-81ED-89A2B470A7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476</TotalTime>
  <Words>554</Words>
  <Application>Microsoft Macintosh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Helvetica Light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60</cp:revision>
  <cp:lastPrinted>2018-06-06T15:11:12Z</cp:lastPrinted>
  <dcterms:created xsi:type="dcterms:W3CDTF">2018-06-13T21:31:09Z</dcterms:created>
  <dcterms:modified xsi:type="dcterms:W3CDTF">2023-12-15T17:09:22Z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