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9" r:id="rId6"/>
    <p:sldId id="261" r:id="rId7"/>
    <p:sldId id="331" r:id="rId8"/>
    <p:sldId id="291" r:id="rId9"/>
    <p:sldId id="290" r:id="rId10"/>
    <p:sldId id="292" r:id="rId11"/>
    <p:sldId id="338" r:id="rId12"/>
    <p:sldId id="339" r:id="rId13"/>
    <p:sldId id="293" r:id="rId14"/>
    <p:sldId id="337" r:id="rId15"/>
    <p:sldId id="336" r:id="rId16"/>
    <p:sldId id="294" r:id="rId17"/>
    <p:sldId id="340" r:id="rId18"/>
    <p:sldId id="352" r:id="rId19"/>
    <p:sldId id="353" r:id="rId20"/>
    <p:sldId id="341" r:id="rId21"/>
    <p:sldId id="354" r:id="rId22"/>
    <p:sldId id="355" r:id="rId23"/>
    <p:sldId id="356" r:id="rId24"/>
    <p:sldId id="357" r:id="rId25"/>
    <p:sldId id="358" r:id="rId26"/>
  </p:sldIdLst>
  <p:sldSz cx="9144000" cy="6858000" type="screen4x3"/>
  <p:notesSz cx="7077075" cy="9363075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12046D-0C65-471F-8EDD-22EEA082607A}">
          <p14:sldIdLst>
            <p14:sldId id="256"/>
            <p14:sldId id="259"/>
            <p14:sldId id="261"/>
            <p14:sldId id="331"/>
            <p14:sldId id="291"/>
            <p14:sldId id="290"/>
            <p14:sldId id="292"/>
            <p14:sldId id="338"/>
            <p14:sldId id="339"/>
            <p14:sldId id="293"/>
            <p14:sldId id="337"/>
            <p14:sldId id="336"/>
            <p14:sldId id="294"/>
            <p14:sldId id="340"/>
            <p14:sldId id="352"/>
            <p14:sldId id="353"/>
            <p14:sldId id="341"/>
            <p14:sldId id="354"/>
            <p14:sldId id="355"/>
            <p14:sldId id="356"/>
            <p14:sldId id="357"/>
            <p14:sldId id="3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51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kowitz, Jarrod" initials="WJ" lastIdx="24" clrIdx="0"/>
  <p:cmAuthor id="1" name="Scott Payne" initials="SP" lastIdx="14" clrIdx="1"/>
  <p:cmAuthor id="2" name="McGraw Hill Companies" initials="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DA"/>
    <a:srgbClr val="FF932B"/>
    <a:srgbClr val="22A547"/>
    <a:srgbClr val="E46C0A"/>
    <a:srgbClr val="DF6421"/>
    <a:srgbClr val="75A230"/>
    <a:srgbClr val="CF5F20"/>
    <a:srgbClr val="4F9935"/>
    <a:srgbClr val="808285"/>
    <a:srgbClr val="1D8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84" autoAdjust="0"/>
    <p:restoredTop sz="94740"/>
  </p:normalViewPr>
  <p:slideViewPr>
    <p:cSldViewPr>
      <p:cViewPr varScale="1">
        <p:scale>
          <a:sx n="137" d="100"/>
          <a:sy n="137" d="100"/>
        </p:scale>
        <p:origin x="208" y="248"/>
      </p:cViewPr>
      <p:guideLst>
        <p:guide orient="horz" pos="912"/>
        <p:guide pos="576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9114" y="0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r">
              <a:defRPr sz="1200"/>
            </a:lvl1pPr>
          </a:lstStyle>
          <a:p>
            <a:fld id="{FAF90C7F-C65D-E946-A7F3-41410A89D19A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2755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9114" y="8892755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r">
              <a:defRPr sz="1200"/>
            </a:lvl1pPr>
          </a:lstStyle>
          <a:p>
            <a:fld id="{0C92DD0F-651B-C546-A153-5EE4AFAFAC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0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r">
              <a:defRPr sz="1200"/>
            </a:lvl1pPr>
          </a:lstStyle>
          <a:p>
            <a:fld id="{D40A5A79-4B03-9D41-AC4B-ADC64D06D33E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9" tIns="46525" rIns="93049" bIns="465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049" tIns="46525" rIns="93049" bIns="465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r">
              <a:defRPr sz="1200"/>
            </a:lvl1pPr>
          </a:lstStyle>
          <a:p>
            <a:fld id="{3B4F2334-9366-D94E-909B-8D1D290AA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334-9366-D94E-909B-8D1D290AA0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3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E5993-8628-D644-80A6-AEBDCF3BE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4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9E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1D9EDA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1970844"/>
            <a:ext cx="9144000" cy="2370338"/>
          </a:xfrm>
          <a:prstGeom prst="rect">
            <a:avLst/>
          </a:prstGeom>
          <a:solidFill>
            <a:srgbClr val="1D9EDA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f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40" y="-2"/>
            <a:ext cx="841248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3" y="2489845"/>
            <a:ext cx="8164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Cellular Reproduction</a:t>
            </a:r>
            <a:endParaRPr lang="en-US" sz="5400" b="1" dirty="0">
              <a:solidFill>
                <a:schemeClr val="bg1"/>
              </a:solidFill>
              <a:latin typeface="+mj-lt"/>
              <a:cs typeface="Proxima Nov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3981" y="2133600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Proxima Nova Light"/>
              </a:rPr>
              <a:t>Lesson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598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The Cell Cycle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165591"/>
            <a:ext cx="800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Gap 1(G</a:t>
            </a:r>
            <a:r>
              <a:rPr lang="en-US" sz="28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growing, carrying out normal cellular functions, and preparing to replicate DNA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Synthesis (S): copying DNA to prepare for division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Gap 2 (G</a:t>
            </a:r>
            <a:r>
              <a:rPr lang="en-US" sz="28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preparing for the division of nucleus </a:t>
            </a:r>
          </a:p>
          <a:p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C7857D0-7C2F-4D9C-B3AB-2DC35711C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981390"/>
            <a:ext cx="5342219" cy="382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9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The Cell Cycle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165591"/>
            <a:ext cx="8077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Helvetica"/>
              </a:rPr>
              <a:t>Mitosis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stage of the cell cycle during which the cell’s nucleus and nuclear material divide is called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mitosis.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cell’s replicated genetic material separates and the cell prepares to split into two.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multicellular organisms, mitosis increases the number of cells in young, growing organisms.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Organisms also use mitosis to replace damaged cells.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Mitosis also helps maintain chromosome number in organisms that undergo asexual reproduction.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36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The Cell Cycle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77615" y="1182231"/>
            <a:ext cx="7315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Helvetica"/>
              </a:rPr>
              <a:t>The Stages of Mitosis</a:t>
            </a:r>
          </a:p>
          <a:p>
            <a:r>
              <a:rPr lang="en-US" sz="2800" b="1" dirty="0">
                <a:cs typeface="Times New Roman" pitchFamily="18" charset="0"/>
              </a:rPr>
              <a:t>Prophase: </a:t>
            </a:r>
            <a:r>
              <a:rPr lang="en-US" sz="2800" dirty="0">
                <a:cs typeface="Times New Roman" pitchFamily="18" charset="0"/>
              </a:rPr>
              <a:t>the first and longest stage of mitosis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Chromatin condenses into chromosomes.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cs typeface="Times New Roman" pitchFamily="18" charset="0"/>
              </a:rPr>
              <a:t>Sister chromatids </a:t>
            </a:r>
            <a:r>
              <a:rPr lang="en-US" sz="2800" dirty="0">
                <a:cs typeface="Times New Roman" pitchFamily="18" charset="0"/>
              </a:rPr>
              <a:t>are structures that contain identical copies of DNA. They are attached at the </a:t>
            </a:r>
            <a:r>
              <a:rPr lang="en-US" sz="2800" b="1" dirty="0">
                <a:cs typeface="Times New Roman" pitchFamily="18" charset="0"/>
              </a:rPr>
              <a:t>centromere.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As prophase continues, spindle fibers, centrioles, and aster fibers form a </a:t>
            </a:r>
            <a:r>
              <a:rPr lang="en-US" sz="2800" b="1" dirty="0">
                <a:cs typeface="Times New Roman" pitchFamily="18" charset="0"/>
              </a:rPr>
              <a:t>spindle apparatus</a:t>
            </a:r>
            <a:r>
              <a:rPr lang="en-US" sz="2800" dirty="0">
                <a:cs typeface="Times New Roman" pitchFamily="18" charset="0"/>
              </a:rPr>
              <a:t>, as shown in the next slide.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The apparatus attaches to each of the sister chromatids before cell division. </a:t>
            </a:r>
            <a:r>
              <a:rPr lang="en-US" sz="2800" b="1" dirty="0">
                <a:cs typeface="Times New Roman" pitchFamily="18" charset="0"/>
              </a:rPr>
              <a:t> </a:t>
            </a:r>
            <a:endParaRPr lang="en-US" sz="2800" dirty="0">
              <a:cs typeface="Times New Roman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37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The Cell Cycle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49CD8-BED3-7149-A42B-3420A1EEA4D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8F43E07-B1DF-49ED-BF33-C0E8106D0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57" y="1275522"/>
            <a:ext cx="7848600" cy="533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09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2000" y="33425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The Cell Cycle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1" y="1447800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Times New Roman" pitchFamily="18" charset="0"/>
              </a:rPr>
              <a:t>Metaphase: </a:t>
            </a:r>
            <a:r>
              <a:rPr lang="en-US" sz="2800" dirty="0">
                <a:cs typeface="Times New Roman" pitchFamily="18" charset="0"/>
              </a:rPr>
              <a:t>the second stage of mitosis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Sister chromatids are pulled along the spindle apparatus toward the center of the cell and line up. </a:t>
            </a:r>
            <a:endParaRPr lang="en-US" sz="2800" dirty="0"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49CD8-BED3-7149-A42B-3420A1EEA4D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5D869B7-6CE7-4A49-8A2A-A1261480F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476" y="3048000"/>
            <a:ext cx="556024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14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2000" y="33425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The Cell Cycle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1" y="1447800"/>
            <a:ext cx="815340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Times New Roman" pitchFamily="18" charset="0"/>
              </a:rPr>
              <a:t>Anaphase: </a:t>
            </a:r>
            <a:r>
              <a:rPr lang="en-US" sz="2800" dirty="0">
                <a:cs typeface="Times New Roman" pitchFamily="18" charset="0"/>
              </a:rPr>
              <a:t>the third stage of mitosis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Chromatids pull apart.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Microtubules of the spindle apparatus begin to shorten.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Sister chromatids separate.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Chromosomes move toward the poles of the cell.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49CD8-BED3-7149-A42B-3420A1EEA4D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741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2000" y="33425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The Cell Cycle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49CD8-BED3-7149-A42B-3420A1EEA4D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B71E9F1-6454-4F65-A1C3-8DE217907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338" y="3276600"/>
            <a:ext cx="5320924" cy="32867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554931-2A73-4FC1-BC08-C494BD2523A2}"/>
              </a:ext>
            </a:extLst>
          </p:cNvPr>
          <p:cNvSpPr/>
          <p:nvPr/>
        </p:nvSpPr>
        <p:spPr>
          <a:xfrm>
            <a:off x="685801" y="1219200"/>
            <a:ext cx="761999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cs typeface="Helvetica Light"/>
              </a:rPr>
              <a:t>Telophase</a:t>
            </a:r>
            <a:r>
              <a:rPr lang="en-US" sz="2800" dirty="0">
                <a:cs typeface="Helvetica Light"/>
              </a:rPr>
              <a:t>: the last stage of mitosis.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Chromosomes arrive at poles and begin to relax.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Two new nuclear membranes begin to form and the nucleoli reappear. </a:t>
            </a:r>
            <a:endParaRPr lang="en-US" sz="2400" dirty="0"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1591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The Cell Cycle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371600"/>
            <a:ext cx="8153400" cy="5024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Cytokinesis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Towards the end of mitosis, the cell begins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cytokinesis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by which a cell’s cytoplasm divides, resulting in two cells with identical nuclei.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During cytokinesis in animal cells, microfilaments constrict/pinch off to form two cells.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In plant cells, instead of pinching in half, a new structure called the cell plate forms between the two daughter nuclei.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49CD8-BED3-7149-A42B-3420A1EEA4D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058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Cell Cycle Regulation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371600"/>
            <a:ext cx="8153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Cells have specific instructions for carrying out and completing the cell cycle.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complex system sometimes fails.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Role of Cyclins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Helvetica" panose="020B0604020202020204" pitchFamily="34" charset="0"/>
              </a:rPr>
              <a:t>The cell cycle in eukaryotic cells is driven by a combination of two substances.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Calibri" panose="020F0502020204030204" pitchFamily="34" charset="0"/>
              </a:rPr>
              <a:t>Proteins called </a:t>
            </a:r>
            <a:r>
              <a:rPr lang="en-US" sz="2800" b="1" dirty="0">
                <a:cs typeface="Calibri" panose="020F0502020204030204" pitchFamily="34" charset="0"/>
              </a:rPr>
              <a:t>cyclins </a:t>
            </a:r>
            <a:r>
              <a:rPr lang="en-US" sz="2800" dirty="0">
                <a:cs typeface="Calibri" panose="020F0502020204030204" pitchFamily="34" charset="0"/>
              </a:rPr>
              <a:t>bind to enzymes called </a:t>
            </a:r>
            <a:r>
              <a:rPr lang="en-US" sz="2800" b="1" dirty="0">
                <a:cs typeface="Calibri" panose="020F0502020204030204" pitchFamily="34" charset="0"/>
              </a:rPr>
              <a:t>cyclin-dependent kinases </a:t>
            </a:r>
            <a:r>
              <a:rPr lang="en-US" sz="2800" dirty="0">
                <a:cs typeface="Calibri" panose="020F0502020204030204" pitchFamily="34" charset="0"/>
              </a:rPr>
              <a:t>(CDKs).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Calibri" panose="020F0502020204030204" pitchFamily="34" charset="0"/>
              </a:rPr>
              <a:t>Different cyclin/CDK combinations control different activities during different stages of the cell cycle.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49CD8-BED3-7149-A42B-3420A1EEA4D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228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Cell Cycle Regulation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371600"/>
            <a:ext cx="815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Quality control checkpoints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Helvetica"/>
              </a:rPr>
              <a:t>Built-in checkpoints monitor the cycle and can stop it if something goes wrong.</a:t>
            </a:r>
          </a:p>
          <a:p>
            <a:endParaRPr lang="en-US" sz="2800" dirty="0">
              <a:cs typeface="Helvetic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49CD8-BED3-7149-A42B-3420A1EEA4D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B2CCDFA-B694-42EC-8247-07302E145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773511"/>
            <a:ext cx="6149518" cy="399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55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390256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Proxima Nova Light"/>
              </a:rPr>
              <a:t>Focus 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6453" y="1433877"/>
            <a:ext cx="62832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What are the primary stages of the cell cycle?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7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Cell Cycle Regulation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1214021"/>
            <a:ext cx="7848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Apoptosis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Helvetica" panose="020B0604020202020204" pitchFamily="34" charset="0"/>
              </a:rPr>
              <a:t>Not every cell is destined to survive. Some cells go through </a:t>
            </a:r>
            <a:r>
              <a:rPr lang="en-US" sz="2800" b="1" dirty="0">
                <a:cs typeface="Helvetica" panose="020B0604020202020204" pitchFamily="34" charset="0"/>
              </a:rPr>
              <a:t>apoptosis, </a:t>
            </a:r>
            <a:r>
              <a:rPr lang="en-US" sz="2800" dirty="0">
                <a:cs typeface="Helvetica" panose="020B0604020202020204" pitchFamily="34" charset="0"/>
              </a:rPr>
              <a:t>or programmed cell death.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Helvetica" panose="020B0604020202020204" pitchFamily="34" charset="0"/>
              </a:rPr>
              <a:t>These cells shrink or shrivel in a controlled process.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Helvetica" panose="020B0604020202020204" pitchFamily="34" charset="0"/>
              </a:rPr>
              <a:t>An example of apoptosis occurs in the development of the human hand and foot. Cells in spaces between fingers and toes undergo apoptosis.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Helvetica" panose="020B0604020202020204" pitchFamily="34" charset="0"/>
              </a:rPr>
              <a:t>An example in plants is the localized death of cells that results in leaves falling from trees during autumn.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49CD8-BED3-7149-A42B-3420A1EEA4D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067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Cell Cycle Regulation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1463457"/>
            <a:ext cx="784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Abnormal Cell Cycle: Cancer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cs typeface="Helvetica" panose="020B0604020202020204" pitchFamily="34" charset="0"/>
              </a:rPr>
              <a:t>Cancer </a:t>
            </a:r>
            <a:r>
              <a:rPr lang="en-US" sz="2800" dirty="0">
                <a:cs typeface="Helvetica" panose="020B0604020202020204" pitchFamily="34" charset="0"/>
              </a:rPr>
              <a:t>is the uncontrolled growth and division of cells. Cancer results when cells stop responding to the controls of the cell cycle.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Helvetica" panose="020B0604020202020204" pitchFamily="34" charset="0"/>
              </a:rPr>
              <a:t>Cancer cells can kill an organism by crowding out normal cells, resulting in loss of tissue function.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49CD8-BED3-7149-A42B-3420A1EEA4D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806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Cell Cycle Regulation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1175583"/>
            <a:ext cx="7848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Helvetica" panose="020B0604020202020204" pitchFamily="34" charset="0"/>
              </a:rPr>
              <a:t>Causes of Cancer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Helvetica"/>
              </a:rPr>
              <a:t>Mutations cause cancer cell growth and division.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Helvetica"/>
              </a:rPr>
              <a:t>Environmental factors can affect the occurrence of cancer cells.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cs typeface="Helvetica"/>
              </a:rPr>
              <a:t>Carcinogens </a:t>
            </a:r>
            <a:r>
              <a:rPr lang="en-US" sz="2800" dirty="0">
                <a:cs typeface="Helvetica"/>
              </a:rPr>
              <a:t>are substances or agents known to cause cancer.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Not all cancers can be prevented, but avoiding known carcinogens can help reduce the risk. </a:t>
            </a:r>
          </a:p>
          <a:p>
            <a:r>
              <a:rPr lang="en-US" sz="2800" b="1" dirty="0">
                <a:cs typeface="Helvetica" panose="020B0604020202020204" pitchFamily="34" charset="0"/>
              </a:rPr>
              <a:t>Cancer Genetics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Helvetica"/>
              </a:rPr>
              <a:t>More than one change in DNA is required to change an abnormal cell into a cancer cell.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Helvetica"/>
              </a:rPr>
              <a:t>This might explain why risk increases with age. </a:t>
            </a:r>
            <a:endParaRPr lang="en-US" sz="3600" dirty="0">
              <a:cs typeface="Helvetica Ligh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49CD8-BED3-7149-A42B-3420A1EEA4D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928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New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46985" y="1104900"/>
            <a:ext cx="26214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chromatin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46985" y="1705692"/>
            <a:ext cx="23370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chromosome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28691" y="1705692"/>
            <a:ext cx="28902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metaphase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6985" y="2306690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nucleosome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28691" y="1104900"/>
            <a:ext cx="297299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spindle apparatus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28691" y="2306690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anaphase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446985" y="2888107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cell cycle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28691" y="2888107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telophase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46985" y="3508903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interphase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28691" y="3508903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cytokinesis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85" y="4123017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mitosis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28691" y="4123017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cyclin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46985" y="4717523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prophase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28691" y="4717523"/>
            <a:ext cx="396359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cyclin-dependent kinase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46985" y="5306300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sister chromatid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28691" y="5306300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apoptosis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46985" y="5891335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centromere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28691" y="5891335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cancer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28691" y="6324600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carcinogen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389033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Review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4400" y="1371600"/>
            <a:ext cx="72586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life cycle: </a:t>
            </a:r>
            <a:r>
              <a:rPr lang="en-US" sz="2800" dirty="0"/>
              <a:t>the sequence of growth and development stages that an organism goes through during its life</a:t>
            </a:r>
            <a:endParaRPr lang="en-US" sz="2800" dirty="0">
              <a:solidFill>
                <a:srgbClr val="000000"/>
              </a:solidFill>
              <a:cs typeface="Proxima Nova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A1E410-807E-EE4F-921D-4620D2955B9C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45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Cell Size Limitations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315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cs typeface="Proxima Nova"/>
              </a:rPr>
              <a:t>Ratio of Surface Area to Volume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cs typeface="Proxima Nova"/>
              </a:rPr>
              <a:t>Several factors influence cell size.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cs typeface="Proxima Nova"/>
              </a:rPr>
              <a:t>Surface area is the area covered by the plasma membrane.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cs typeface="Proxima Nova"/>
              </a:rPr>
              <a:t>The plasma membrane is the structure through which all the nutrients and waste products must pass.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cs typeface="Proxima Nova"/>
              </a:rPr>
              <a:t>Volume is the space taken up by the inner contents of the cell.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899192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84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Cell Size Limitations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05934" y="1447800"/>
            <a:ext cx="770466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ratio of surface area to volume decreases as a cell gets bigger.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Cells with a higher ratio of surface area to volume can sustain themselves more easily.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4BFE4D4-7D82-49AE-8075-B479D97F3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397329"/>
            <a:ext cx="6718815" cy="317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9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Cell Size Limitations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8200" y="1416308"/>
            <a:ext cx="7848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Transport of Substances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Smaller cells can transport substances more easily.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Diffusion is inefficient over longer distances.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cytoskeleton transportation network becomes less efficient for a cell if the distance to travel becomes too large. </a:t>
            </a:r>
          </a:p>
          <a:p>
            <a:pPr>
              <a:buClr>
                <a:schemeClr val="tx1"/>
              </a:buClr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Cellular Communication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Cellular communication is more efficient in smaller cells.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881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Chromosomes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1371600"/>
            <a:ext cx="7848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cs typeface="Proxima Nova"/>
              </a:rPr>
              <a:t>Chromatin and Chromosomes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cs typeface="Proxima Nova"/>
              </a:rPr>
              <a:t>Chromatin </a:t>
            </a:r>
            <a:r>
              <a:rPr lang="en-US" sz="2800" dirty="0">
                <a:solidFill>
                  <a:srgbClr val="000000"/>
                </a:solidFill>
                <a:cs typeface="Proxima Nova"/>
              </a:rPr>
              <a:t>is the relaxed form of DNA.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cs typeface="Proxima Nova"/>
              </a:rPr>
              <a:t>Chromosomes </a:t>
            </a:r>
            <a:r>
              <a:rPr lang="en-US" sz="2800" dirty="0">
                <a:solidFill>
                  <a:srgbClr val="000000"/>
                </a:solidFill>
                <a:cs typeface="Proxima Nova"/>
              </a:rPr>
              <a:t>are condensed structures that contain the DNA that are visible during mitosis.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cs typeface="Proxima Nova"/>
              </a:rPr>
              <a:t>They are passed from generation to generation.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cs typeface="Proxima Nova"/>
              </a:rPr>
              <a:t>Eukaryotic DNA is organized into chromosomes.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cs typeface="Proxima Nova"/>
              </a:rPr>
              <a:t>The phosphate groups in DNA create a negative charge, which attracts the DNA to the positively charged histone proteins and form a </a:t>
            </a:r>
            <a:r>
              <a:rPr lang="en-US" sz="2800" b="1" dirty="0">
                <a:solidFill>
                  <a:srgbClr val="000000"/>
                </a:solidFill>
                <a:cs typeface="Proxima Nova"/>
              </a:rPr>
              <a:t>nucleosome</a:t>
            </a:r>
            <a:r>
              <a:rPr lang="en-US" sz="2800" dirty="0">
                <a:solidFill>
                  <a:srgbClr val="000000"/>
                </a:solidFill>
                <a:cs typeface="Proxima Nova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nucleosomes group together into chromatin fibers, which supercoil to make up the chromosome.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0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The Cell Cycle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87897" y="1371600"/>
            <a:ext cx="7848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Cells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reproduce by a cycle of growing and dividing called the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cycle.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Interphase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Interphase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stage during which the cell grows, develops into a mature, functional cell, duplicates the DNA in its nucleus, and prepares for division.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Interphase is divided into three stages: Gap 1(G</a:t>
            </a:r>
            <a:r>
              <a:rPr lang="en-US" sz="28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synthesis (S), and Gap 2 (G</a:t>
            </a:r>
            <a:r>
              <a:rPr lang="en-US" sz="28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479744"/>
      </p:ext>
    </p:extLst>
  </p:cSld>
  <p:clrMapOvr>
    <a:masterClrMapping/>
  </p:clrMapOvr>
</p:sld>
</file>

<file path=ppt/theme/theme1.xml><?xml version="1.0" encoding="utf-8"?>
<a:theme xmlns:a="http://schemas.openxmlformats.org/drawingml/2006/main" name="rev-bio_chem_LessonTemp_Mod00_L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8A7D1819-EC81-AA45-951C-DDDE2E2975DC}" vid="{44BE38F7-E207-0A41-902A-C39567BCCB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346A50C5ABB4D8ABDC542F9DDB635" ma:contentTypeVersion="10" ma:contentTypeDescription="Create a new document." ma:contentTypeScope="" ma:versionID="a50b0f4b0c178d9fb5e9e8d005c81156">
  <xsd:schema xmlns:xsd="http://www.w3.org/2001/XMLSchema" xmlns:xs="http://www.w3.org/2001/XMLSchema" xmlns:p="http://schemas.microsoft.com/office/2006/metadata/properties" xmlns:ns2="56348eee-dc15-462f-913c-b9ac4c38f6e5" xmlns:ns3="ad62b575-b769-42d0-b622-6f949ef41164" targetNamespace="http://schemas.microsoft.com/office/2006/metadata/properties" ma:root="true" ma:fieldsID="d97081c7219a596e5e75162292b871bf" ns2:_="" ns3:_="">
    <xsd:import namespace="56348eee-dc15-462f-913c-b9ac4c38f6e5"/>
    <xsd:import namespace="ad62b575-b769-42d0-b622-6f949ef411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48eee-dc15-462f-913c-b9ac4c38f6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2b575-b769-42d0-b622-6f949ef41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C35FC9-BCC9-4624-BF5B-3650CDACEBE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0BB48AC-E519-48AC-BEC9-5B1030D6DD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48eee-dc15-462f-913c-b9ac4c38f6e5"/>
    <ds:schemaRef ds:uri="ad62b575-b769-42d0-b622-6f949ef41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5233AF-E1C7-4151-84FC-CA99A456DA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rev-bio_chem_LessonTemp_Mod00_L0.potx</Template>
  <TotalTime>2315</TotalTime>
  <Words>1015</Words>
  <Application>Microsoft Macintosh PowerPoint</Application>
  <PresentationFormat>On-screen Show (4:3)</PresentationFormat>
  <Paragraphs>127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Calibri</vt:lpstr>
      <vt:lpstr>Arial</vt:lpstr>
      <vt:lpstr>rev-bio_chem_LessonTemp_Mod00_L0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Tina Hopper</dc:creator>
  <cp:keywords/>
  <dc:description/>
  <cp:lastModifiedBy>Microsoft Office User</cp:lastModifiedBy>
  <cp:revision>73</cp:revision>
  <cp:lastPrinted>2018-06-19T00:04:25Z</cp:lastPrinted>
  <dcterms:created xsi:type="dcterms:W3CDTF">2018-06-13T21:31:09Z</dcterms:created>
  <dcterms:modified xsi:type="dcterms:W3CDTF">2023-12-15T17:12:22Z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0x010100BEE346A50C5ABB4D8ABDC542F9DDB635</vt:lpwstr>
  </property>
</Properties>
</file>