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9" r:id="rId6"/>
    <p:sldId id="352" r:id="rId7"/>
    <p:sldId id="331" r:id="rId8"/>
    <p:sldId id="291" r:id="rId9"/>
    <p:sldId id="290" r:id="rId10"/>
    <p:sldId id="353" r:id="rId11"/>
    <p:sldId id="292" r:id="rId12"/>
    <p:sldId id="338" r:id="rId13"/>
    <p:sldId id="339" r:id="rId14"/>
    <p:sldId id="293" r:id="rId15"/>
    <p:sldId id="337" r:id="rId16"/>
    <p:sldId id="336" r:id="rId17"/>
    <p:sldId id="354" r:id="rId18"/>
    <p:sldId id="355" r:id="rId19"/>
    <p:sldId id="294" r:id="rId20"/>
    <p:sldId id="340" r:id="rId21"/>
    <p:sldId id="341" r:id="rId22"/>
    <p:sldId id="348" r:id="rId23"/>
    <p:sldId id="349" r:id="rId24"/>
    <p:sldId id="356" r:id="rId25"/>
    <p:sldId id="357" r:id="rId26"/>
    <p:sldId id="358" r:id="rId27"/>
    <p:sldId id="359" r:id="rId28"/>
    <p:sldId id="360" r:id="rId29"/>
    <p:sldId id="361" r:id="rId30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12046D-0C65-471F-8EDD-22EEA082607A}">
          <p14:sldIdLst>
            <p14:sldId id="256"/>
            <p14:sldId id="259"/>
            <p14:sldId id="352"/>
            <p14:sldId id="331"/>
            <p14:sldId id="291"/>
            <p14:sldId id="290"/>
            <p14:sldId id="353"/>
            <p14:sldId id="292"/>
            <p14:sldId id="338"/>
            <p14:sldId id="339"/>
            <p14:sldId id="293"/>
            <p14:sldId id="337"/>
            <p14:sldId id="336"/>
            <p14:sldId id="354"/>
            <p14:sldId id="355"/>
            <p14:sldId id="294"/>
            <p14:sldId id="340"/>
            <p14:sldId id="341"/>
            <p14:sldId id="348"/>
            <p14:sldId id="349"/>
            <p14:sldId id="356"/>
            <p14:sldId id="357"/>
            <p14:sldId id="358"/>
            <p14:sldId id="359"/>
            <p14:sldId id="360"/>
            <p14:sldId id="3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51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kowitz, Jarrod" initials="WJ" lastIdx="24" clrIdx="0"/>
  <p:cmAuthor id="1" name="Scott Payne" initials="SP" lastIdx="14" clrIdx="1"/>
  <p:cmAuthor id="2" name="McGraw Hill Companies" initials="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DA"/>
    <a:srgbClr val="FF932B"/>
    <a:srgbClr val="22A547"/>
    <a:srgbClr val="E46C0A"/>
    <a:srgbClr val="DF6421"/>
    <a:srgbClr val="75A230"/>
    <a:srgbClr val="CF5F20"/>
    <a:srgbClr val="4F9935"/>
    <a:srgbClr val="808285"/>
    <a:srgbClr val="1D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84" autoAdjust="0"/>
    <p:restoredTop sz="94740"/>
  </p:normalViewPr>
  <p:slideViewPr>
    <p:cSldViewPr>
      <p:cViewPr varScale="1">
        <p:scale>
          <a:sx n="137" d="100"/>
          <a:sy n="137" d="100"/>
        </p:scale>
        <p:origin x="208" y="248"/>
      </p:cViewPr>
      <p:guideLst>
        <p:guide orient="horz" pos="912"/>
        <p:guide pos="57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90C7F-C65D-E946-A7F3-41410A89D19A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2DD0F-651B-C546-A153-5EE4AFAFAC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0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A5A79-4B03-9D41-AC4B-ADC64D06D33E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334-9366-D94E-909B-8D1D290AA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334-9366-D94E-909B-8D1D290AA0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3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E5993-8628-D644-80A6-AEBDCF3BE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4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9E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1D9EDA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1970844"/>
            <a:ext cx="9144000" cy="2370338"/>
          </a:xfrm>
          <a:prstGeom prst="rect">
            <a:avLst/>
          </a:prstGeom>
          <a:solidFill>
            <a:srgbClr val="1D9EDA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40" y="-2"/>
            <a:ext cx="841248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3" y="2489845"/>
            <a:ext cx="8164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Meiosis and Sexual Reproduction</a:t>
            </a:r>
            <a:endParaRPr lang="en-US" sz="5400" b="1" dirty="0">
              <a:solidFill>
                <a:schemeClr val="bg1"/>
              </a:solidFill>
              <a:latin typeface="+mj-lt"/>
              <a:cs typeface="Proxima Nov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981" y="2133600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Proxima Nova Light"/>
              </a:rPr>
              <a:t>Lesson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4598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Meiosis I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E0EC396-CA84-41D1-9112-3C8F36F2C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829" y="975031"/>
            <a:ext cx="6636342" cy="579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79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Meiosis I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7700" y="1557129"/>
            <a:ext cx="7848599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Interphase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Chromosomes replicate.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Chromatin condenses.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Prophase 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Homologous chromosomes pair. Each chromosome consists of two chromatids.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Crossing over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produces the exchange of genetic information. The next slide illustrates the process.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nuclear envelope breaks down.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Spindles form. </a:t>
            </a:r>
            <a:endParaRPr lang="en-US" sz="2800" dirty="0">
              <a:latin typeface="Helvetica Ligh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497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Meiosis I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165591"/>
            <a:ext cx="8077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Crossing over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a process during which chromosomal segments are exchanged between a pair of homologous chromosomes. 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6FA7A08-455D-4897-AACB-4923858FD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95" y="3581400"/>
            <a:ext cx="7196010" cy="249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63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Meiosis I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27100" y="1295400"/>
            <a:ext cx="7315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Helvetica" pitchFamily="34" charset="0"/>
              </a:rPr>
              <a:t>Metaphase 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Chromosome centromeres attach to spindles.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Homologous chromosomes line up at equator.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Anaphase 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Homologous chromosomes separate and move to opposite poles of the cell.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cs typeface="Helvetica" pitchFamily="34" charset="0"/>
              </a:rPr>
              <a:t>Telophase 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Spindles break down.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Chromosomes uncoil to form two nuclei.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cell divides.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374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Meiosis II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27100" y="1447800"/>
            <a:ext cx="731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6A76EB6-22DC-4E6D-A056-10FC0879BB66}"/>
              </a:ext>
            </a:extLst>
          </p:cNvPr>
          <p:cNvSpPr/>
          <p:nvPr/>
        </p:nvSpPr>
        <p:spPr>
          <a:xfrm>
            <a:off x="901700" y="1066800"/>
            <a:ext cx="7391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Helvetica" pitchFamily="34" charset="0"/>
              </a:rPr>
              <a:t>Prophase 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Chromosomes condense.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Spindles form in each new cell.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Spindle fibers attach to chromosomes. 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Metaphase 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Centromeres of chromosomes line up randomly at the equator of each cell.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cs typeface="Helvetica" pitchFamily="34" charset="0"/>
              </a:rPr>
              <a:t>Anaphase II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Centromeres split.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Sister chromatids separate and move to opposite poles. </a:t>
            </a:r>
          </a:p>
        </p:txBody>
      </p:sp>
    </p:spTree>
    <p:extLst>
      <p:ext uri="{BB962C8B-B14F-4D97-AF65-F5344CB8AC3E}">
        <p14:creationId xmlns:p14="http://schemas.microsoft.com/office/powerpoint/2010/main" val="2680979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Meiosis II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27100" y="1447800"/>
            <a:ext cx="731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6A76EB6-22DC-4E6D-A056-10FC0879BB66}"/>
              </a:ext>
            </a:extLst>
          </p:cNvPr>
          <p:cNvSpPr/>
          <p:nvPr/>
        </p:nvSpPr>
        <p:spPr>
          <a:xfrm>
            <a:off x="901700" y="1295400"/>
            <a:ext cx="7391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Helvetica" pitchFamily="34" charset="0"/>
              </a:rPr>
              <a:t>Telophase 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Four nuclei form around chromosomes.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Spindles break down.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Cells divide.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Products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Four cells have formed.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Each nucleus contains a haploid number of chromosomes. </a:t>
            </a:r>
          </a:p>
        </p:txBody>
      </p:sp>
    </p:spTree>
    <p:extLst>
      <p:ext uri="{BB962C8B-B14F-4D97-AF65-F5344CB8AC3E}">
        <p14:creationId xmlns:p14="http://schemas.microsoft.com/office/powerpoint/2010/main" val="1874876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Importance of Meiosis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1" y="1447800"/>
            <a:ext cx="47243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Helvetica Light"/>
              </a:rPr>
              <a:t>Meiosis Provides Variation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Depending on how chromosomes line up at the equator, four gametes with four different combinations of chromosomes can result.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This independent assortment of alleles during gamete formation is a source of genetic variation. 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49CD8-BED3-7149-A42B-3420A1EEA4D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B267663-2CF8-4EC6-9EB2-E5E4B6EEF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638" y="985606"/>
            <a:ext cx="2463141" cy="587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09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0998" y="392934"/>
            <a:ext cx="830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Sexual Reproduction v. Asexual Reproduction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1" y="1447800"/>
            <a:ext cx="8153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During asexual reproduction, chromosome number is maintained by mitosis.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organism inherits all of its chromosomes from a single parent.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new individual is genetically identical to its parent.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Bacteria reproduce asexually, whereas most protists reproduce both asexually and sexually, depending on environmental conditions.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Most plants and many of the more simple animals can reproduce both asexually and sexually.</a:t>
            </a:r>
            <a:endParaRPr lang="en-US" sz="2800" dirty="0">
              <a:solidFill>
                <a:srgbClr val="000000"/>
              </a:solidFill>
              <a:cs typeface="Proxima Nov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49CD8-BED3-7149-A42B-3420A1EEA4D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314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Telomeres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1" y="1447800"/>
            <a:ext cx="8153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Telomeres</a:t>
            </a:r>
            <a:r>
              <a:rPr lang="en-US" sz="2800" dirty="0"/>
              <a:t> are chromosomes that end in protective caps that consist of DNA associated with proteins.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The cap serves a protective function for the structure of the chromosome.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Telomeres might be involved in aging and cancer.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49CD8-BED3-7149-A42B-3420A1EEA4D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058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cs typeface="Proxima Nova Light"/>
              </a:rPr>
              <a:t>Karyotypes and Nondisjunction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47700" y="1219200"/>
            <a:ext cx="8153400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Karyotypes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karyotype is a type of micrograph in which the pairs of homologous chromosomes are arranged in decreasing size. </a:t>
            </a:r>
          </a:p>
          <a:p>
            <a:pPr>
              <a:buClr>
                <a:schemeClr val="tx1"/>
              </a:buClr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49CD8-BED3-7149-A42B-3420A1EEA4D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305B0B2-68E8-43E9-B653-CB91D744E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71" y="3179268"/>
            <a:ext cx="3488149" cy="3455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F102BA-2DDF-46DD-B5B6-C018607AC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251575"/>
            <a:ext cx="3551637" cy="345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42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390256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E46C0A"/>
                </a:solidFill>
                <a:latin typeface="+mj-lt"/>
                <a:cs typeface="Proxima Nova Light"/>
              </a:rPr>
              <a:t>Focus </a:t>
            </a:r>
            <a:r>
              <a:rPr lang="en-US" sz="3200" b="1" dirty="0">
                <a:solidFill>
                  <a:srgbClr val="E46C0A"/>
                </a:solidFill>
                <a:latin typeface="+mj-lt"/>
                <a:cs typeface="Proxima Nova Light"/>
              </a:rPr>
              <a:t>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312984" y="1483888"/>
            <a:ext cx="62832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What are the stages of meiosis, and how does meiosis provide genetic variation?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7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cs typeface="Proxima Nova Light"/>
              </a:rPr>
              <a:t>Karyotypes and Nondisjunction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9601" y="1447800"/>
            <a:ext cx="8153400" cy="4439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Nondisjunction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Cell division during which sister chromatids fail to separate properly (which happens occasionally) is called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nondisjunction.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Nondisjunction can result in extra copies of certain chromosomes or only one copy of a particular chromosome in offspring.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humans, alterations of chromosome numbers are associated with serious disorders, which are often fatal.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49CD8-BED3-7149-A42B-3420A1EEA4D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090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cs typeface="Proxima Nova Light"/>
              </a:rPr>
              <a:t>Karyotypes and Nondisjunction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49CD8-BED3-7149-A42B-3420A1EEA4D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39E3CE8-6846-4BC4-A865-6F65C4209484}"/>
              </a:ext>
            </a:extLst>
          </p:cNvPr>
          <p:cNvSpPr/>
          <p:nvPr/>
        </p:nvSpPr>
        <p:spPr>
          <a:xfrm>
            <a:off x="609601" y="1447800"/>
            <a:ext cx="4343399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Autosomes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Autosomes are chromosomes that are not sex chromosomes.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Humans typically have 22 pairs of autosomes.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Down syndrome is the result of an extra chromosome 21 and is often called trisomy 21. 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A3B689-3B97-4548-BA42-7BFA73067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362200"/>
            <a:ext cx="3650150" cy="326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09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cs typeface="Proxima Nova Light"/>
              </a:rPr>
              <a:t>Karyotypes and Nondisjunction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33400" y="1391245"/>
            <a:ext cx="8153400" cy="4947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Sex Chromosomes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Helvetica"/>
              </a:rPr>
              <a:t>Nondisjunction occurs in both autosomes and sex chromosomes.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Helvetica"/>
              </a:rPr>
              <a:t>An individual with Turner’s syndrome has only one sex chromosome. The condition results from fertilization with a gamete that had no sex chromosome. 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Helvetica"/>
              </a:rPr>
              <a:t>An individual with Klinefelter’s syndrome has three sex chromosomes. This condition results from fertilization with a gamete that had two sex chromosomes.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49CD8-BED3-7149-A42B-3420A1EEA4D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481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cs typeface="Proxima Nova Light"/>
              </a:rPr>
              <a:t>Cellular Differentiation and Stem Cells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5300" y="1143000"/>
            <a:ext cx="81534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cs typeface="Helvetica"/>
              </a:rPr>
              <a:t>Cellular differentiation </a:t>
            </a:r>
            <a:r>
              <a:rPr lang="en-US" sz="2800" dirty="0">
                <a:cs typeface="Helvetica"/>
              </a:rPr>
              <a:t>is the process by which an unspecialized cell develops into a specialized cell with a defined structure and function.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cs typeface="Helvetica"/>
              </a:rPr>
              <a:t>Stem cells </a:t>
            </a:r>
            <a:r>
              <a:rPr lang="en-US" sz="2800" dirty="0">
                <a:cs typeface="Helvetica"/>
              </a:rPr>
              <a:t>are a type of cell that can be directed to become a specialized cell. </a:t>
            </a:r>
          </a:p>
          <a:p>
            <a:pPr>
              <a:spcAft>
                <a:spcPts val="300"/>
              </a:spcAft>
            </a:pPr>
            <a:endParaRPr lang="en-US" sz="2800" b="1" dirty="0">
              <a:cs typeface="Helvetica"/>
            </a:endParaRPr>
          </a:p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Embryonic Stem Cells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These are unspecialized cells that result after a sperm fertilizes an egg.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Each embryonic stem cell has all the DNA needed to develop into a wide variety of specialized cells.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Embryonic stem cell research is controversial. </a:t>
            </a:r>
          </a:p>
          <a:p>
            <a:pPr>
              <a:buClr>
                <a:schemeClr val="tx1"/>
              </a:buClr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49CD8-BED3-7149-A42B-3420A1EEA4D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880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cs typeface="Proxima Nova Light"/>
              </a:rPr>
              <a:t>Cellular Differentiation and Stem Cells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33400" y="1336356"/>
            <a:ext cx="8153400" cy="314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Adult Stem Cells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As adults, animals have stem cells that can differentiate into the specific types of cells they are surrounded by.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Stem cells are found in various tissues in the body and might be used to maintain and repair tissue.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Adult stem cell research is less controversial.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49CD8-BED3-7149-A42B-3420A1EEA4D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276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cs typeface="Proxima Nova Light"/>
              </a:rPr>
              <a:t>Cellular Differentiation and Stem Cells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33400" y="1336356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49CD8-BED3-7149-A42B-3420A1EEA4D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657113B-A32D-4E39-AA8D-F539C8D20F79}"/>
              </a:ext>
            </a:extLst>
          </p:cNvPr>
          <p:cNvSpPr/>
          <p:nvPr/>
        </p:nvSpPr>
        <p:spPr>
          <a:xfrm>
            <a:off x="533400" y="1336356"/>
            <a:ext cx="8153400" cy="185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Embryonic Stem Cells</a:t>
            </a:r>
          </a:p>
          <a:p>
            <a:pPr>
              <a:buClr>
                <a:schemeClr val="tx1"/>
              </a:buClr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1143C-3192-4F09-9837-B3B8EA47D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63533"/>
            <a:ext cx="8458200" cy="382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32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cs typeface="Proxima Nova Light"/>
              </a:rPr>
              <a:t>Cellular Differentiation and Stem Cells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33400" y="1336356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49CD8-BED3-7149-A42B-3420A1EEA4D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657113B-A32D-4E39-AA8D-F539C8D20F79}"/>
              </a:ext>
            </a:extLst>
          </p:cNvPr>
          <p:cNvSpPr/>
          <p:nvPr/>
        </p:nvSpPr>
        <p:spPr>
          <a:xfrm>
            <a:off x="533400" y="1336356"/>
            <a:ext cx="8153400" cy="185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Adult Stem Cells</a:t>
            </a:r>
          </a:p>
          <a:p>
            <a:pPr>
              <a:buClr>
                <a:schemeClr val="tx1"/>
              </a:buClr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02DE52-C96F-4926-88EF-3DAC8C5E6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98777"/>
            <a:ext cx="8256408" cy="38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7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New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23321" y="1251889"/>
            <a:ext cx="26214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gene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23321" y="1842939"/>
            <a:ext cx="39839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homologous chromosome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77892" y="2433990"/>
            <a:ext cx="28902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telomere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23321" y="2433990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gamete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77892" y="1842939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crossing over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77892" y="3025040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karyotype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423321" y="3025040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haploid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77892" y="3616091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nondisjunction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23321" y="3616091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fertilization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892" y="4207141"/>
            <a:ext cx="28172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cell differentiation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23321" y="4207141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diploid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77892" y="4798192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stem cell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23321" y="4798192"/>
            <a:ext cx="36791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sex chromosome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23321" y="5334000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autosome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77892" y="1251889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meiosis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389033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Review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4400" y="1447800"/>
            <a:ext cx="72586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chromosome: </a:t>
            </a:r>
            <a:r>
              <a:rPr lang="en-US" sz="2800" dirty="0"/>
              <a:t>cellular structure that contains DNA </a:t>
            </a:r>
            <a:endParaRPr lang="en-US" sz="2800" dirty="0">
              <a:solidFill>
                <a:srgbClr val="000000"/>
              </a:solidFill>
              <a:cs typeface="Proxima Nov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A1E410-807E-EE4F-921D-4620D2955B9C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45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Chromosome Numbers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315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All cells contain genetic information in the form of DNA molecules.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instructions for traits (for example, hair color) are located on chromosomes.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DNA on chromosomes is arranged in regions called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genes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that code for the formation of proteins, which carry out most of the work of cells.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Each chromosome consists of hundreds of genes, each playing a role in determining characteristics and functions of the cell.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84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Chromosome Numbers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9968" y="1447800"/>
            <a:ext cx="5820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Homologous Chromosomes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Human body cells have 46 chromosomes. Each parent contributes 23, resulting in 23 pairs of chromosomes.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Chromosomes that make up a pair, one from each parent, are called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homologous chromosomes.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Homologous chromosomes have the same length and centromere position. They carry genes that control the same traits.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7709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E6D605C-FCEA-45F0-9DEA-8495D7149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676400"/>
            <a:ext cx="2087032" cy="44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9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Chromosome Numbers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5934" y="1447800"/>
            <a:ext cx="77046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Haploid and Diploid Cells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Gametes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are sex cells that have half the number of chromosomes. The symbol </a:t>
            </a:r>
            <a:r>
              <a:rPr lang="en-US" alt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is used to represent the number of chromosome. In humans, </a:t>
            </a:r>
            <a:r>
              <a:rPr lang="en-US" alt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is 23.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cell with </a:t>
            </a:r>
            <a:r>
              <a:rPr lang="en-US" alt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number of chromosomes is called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haploid.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Fertilization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is the process by which one haploid    	gamete combines with another haploid gamete.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A cell that contains 2</a:t>
            </a:r>
            <a:r>
              <a:rPr lang="en-US" alt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number of chromosomes 	is called a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diploid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cell.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66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Chromosome Numbers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1371600"/>
            <a:ext cx="8077200" cy="5024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Sex Determination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Each cell in your body, except for gametes, contain 23 pairs of chromosomes. 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One of these pairs, the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sex chromosomes,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determine an individual’s gender. 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other 22 pairs of chromosomes are called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autosomes. 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There are two types of sex chromosomes—X and Y. Individuals with two X chromosomes are female. Individuals with X and Y are male. </a:t>
            </a:r>
          </a:p>
          <a:p>
            <a:pPr>
              <a:spcAft>
                <a:spcPts val="300"/>
              </a:spcAft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881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Meiosis I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1371600"/>
            <a:ext cx="7848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Gametes form during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meiosis,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type of cell division that reduces the number of chromosomes.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Meiosis occurs in the reproductive structures of organisms that reproduce sexually, forming haploid gametes or spores.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It reduces the chromosome number by half through the separation of homologous chromosomes.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As shown on the next slide, a cell with 2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n 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hromosomes will have gametes with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chromosomes after meiosis.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06803"/>
      </p:ext>
    </p:extLst>
  </p:cSld>
  <p:clrMapOvr>
    <a:masterClrMapping/>
  </p:clrMapOvr>
</p:sld>
</file>

<file path=ppt/theme/theme1.xml><?xml version="1.0" encoding="utf-8"?>
<a:theme xmlns:a="http://schemas.openxmlformats.org/drawingml/2006/main" name="rev-bio_chem_LessonTemp_Mod00_L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A7D1819-EC81-AA45-951C-DDDE2E2975DC}" vid="{44BE38F7-E207-0A41-902A-C39567BCCB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346A50C5ABB4D8ABDC542F9DDB635" ma:contentTypeVersion="10" ma:contentTypeDescription="Create a new document." ma:contentTypeScope="" ma:versionID="a50b0f4b0c178d9fb5e9e8d005c81156">
  <xsd:schema xmlns:xsd="http://www.w3.org/2001/XMLSchema" xmlns:xs="http://www.w3.org/2001/XMLSchema" xmlns:p="http://schemas.microsoft.com/office/2006/metadata/properties" xmlns:ns2="56348eee-dc15-462f-913c-b9ac4c38f6e5" xmlns:ns3="ad62b575-b769-42d0-b622-6f949ef41164" targetNamespace="http://schemas.microsoft.com/office/2006/metadata/properties" ma:root="true" ma:fieldsID="d97081c7219a596e5e75162292b871bf" ns2:_="" ns3:_="">
    <xsd:import namespace="56348eee-dc15-462f-913c-b9ac4c38f6e5"/>
    <xsd:import namespace="ad62b575-b769-42d0-b622-6f949ef411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48eee-dc15-462f-913c-b9ac4c38f6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2b575-b769-42d0-b622-6f949ef41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3A68BA-99C6-42C6-A13F-BB406CCF80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AB12D2-49DE-411C-AAA8-35EBC722FD3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862C4AC-6C71-42A8-8B45-76ECBB3D5E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48eee-dc15-462f-913c-b9ac4c38f6e5"/>
    <ds:schemaRef ds:uri="ad62b575-b769-42d0-b622-6f949ef41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rev-bio_chem_LessonTemp_Mod00_L0.potx</Template>
  <TotalTime>485</TotalTime>
  <Words>1117</Words>
  <Application>Microsoft Macintosh PowerPoint</Application>
  <PresentationFormat>On-screen Show (4:3)</PresentationFormat>
  <Paragraphs>159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Helvetica Light</vt:lpstr>
      <vt:lpstr>Arial</vt:lpstr>
      <vt:lpstr>rev-bio_chem_LessonTemp_Mod00_L0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Tina Hopper</dc:creator>
  <cp:keywords/>
  <dc:description/>
  <cp:lastModifiedBy>Microsoft Office User</cp:lastModifiedBy>
  <cp:revision>61</cp:revision>
  <cp:lastPrinted>2018-06-06T15:11:12Z</cp:lastPrinted>
  <dcterms:created xsi:type="dcterms:W3CDTF">2018-06-13T21:31:09Z</dcterms:created>
  <dcterms:modified xsi:type="dcterms:W3CDTF">2023-12-15T17:13:24Z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0x010100BEE346A50C5ABB4D8ABDC542F9DDB635</vt:lpwstr>
  </property>
</Properties>
</file>